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32"/>
  </p:notesMasterIdLst>
  <p:handoutMasterIdLst>
    <p:handoutMasterId r:id="rId33"/>
  </p:handoutMasterIdLst>
  <p:sldIdLst>
    <p:sldId id="257" r:id="rId11"/>
    <p:sldId id="520" r:id="rId12"/>
    <p:sldId id="552" r:id="rId13"/>
    <p:sldId id="567" r:id="rId14"/>
    <p:sldId id="568" r:id="rId15"/>
    <p:sldId id="570" r:id="rId16"/>
    <p:sldId id="571" r:id="rId17"/>
    <p:sldId id="581" r:id="rId18"/>
    <p:sldId id="572" r:id="rId19"/>
    <p:sldId id="580" r:id="rId20"/>
    <p:sldId id="566" r:id="rId21"/>
    <p:sldId id="574" r:id="rId22"/>
    <p:sldId id="575" r:id="rId23"/>
    <p:sldId id="579" r:id="rId24"/>
    <p:sldId id="582" r:id="rId25"/>
    <p:sldId id="584" r:id="rId26"/>
    <p:sldId id="585" r:id="rId27"/>
    <p:sldId id="583" r:id="rId28"/>
    <p:sldId id="586" r:id="rId29"/>
    <p:sldId id="576" r:id="rId30"/>
    <p:sldId id="577" r:id="rId3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7787B"/>
    <a:srgbClr val="FFFFFF"/>
    <a:srgbClr val="0000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492" autoAdjust="0"/>
  </p:normalViewPr>
  <p:slideViewPr>
    <p:cSldViewPr snapToGrid="0">
      <p:cViewPr>
        <p:scale>
          <a:sx n="90" d="100"/>
          <a:sy n="90" d="100"/>
        </p:scale>
        <p:origin x="-1282" y="-5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EE355564-2B70-415B-8518-DE2F7D2E6743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help/monkey.html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Instrumentation.html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Nourriture</a:t>
            </a:r>
            <a:r>
              <a:rPr lang="en-US" b="1" dirty="0" smtClean="0"/>
              <a:t> - </a:t>
            </a:r>
            <a:r>
              <a:rPr lang="en-US" dirty="0" smtClean="0"/>
              <a:t>Connect People with Ingredients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fastDev@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Testing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== Hook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pPr marL="0" lvl="1">
              <a:buNone/>
            </a:pPr>
            <a:r>
              <a:rPr lang="en-US" sz="1600" dirty="0" smtClean="0"/>
              <a:t>// </a:t>
            </a:r>
            <a:r>
              <a:rPr lang="en-US" sz="1600" dirty="0" smtClean="0">
                <a:solidFill>
                  <a:srgbClr val="FF0000"/>
                </a:solidFill>
              </a:rPr>
              <a:t>Start </a:t>
            </a:r>
            <a:r>
              <a:rPr lang="en-US" sz="1600" dirty="0" smtClean="0"/>
              <a:t>the main activity of the application under </a:t>
            </a:r>
            <a:r>
              <a:rPr lang="en-US" sz="1600" dirty="0" smtClean="0"/>
              <a:t>test</a:t>
            </a:r>
          </a:p>
          <a:p>
            <a:pPr marL="0" lvl="1">
              <a:buNone/>
            </a:pPr>
            <a:r>
              <a:rPr lang="en-US" sz="1600" dirty="0" err="1" smtClean="0"/>
              <a:t>mActivity</a:t>
            </a:r>
            <a:r>
              <a:rPr lang="en-US" sz="1600" dirty="0" smtClean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getActivity</a:t>
            </a:r>
            <a:r>
              <a:rPr lang="en-US" sz="1600" dirty="0" smtClean="0"/>
              <a:t>();</a:t>
            </a:r>
          </a:p>
          <a:p>
            <a:pPr marL="0" lvl="1">
              <a:buNone/>
            </a:pPr>
            <a:endParaRPr lang="en-US" sz="1600" dirty="0" smtClean="0"/>
          </a:p>
          <a:p>
            <a:pPr marL="0" lvl="1">
              <a:buNone/>
            </a:pPr>
            <a:r>
              <a:rPr lang="en-US" sz="1600" dirty="0" smtClean="0"/>
              <a:t>// </a:t>
            </a:r>
            <a:r>
              <a:rPr lang="en-US" sz="1600" dirty="0" smtClean="0">
                <a:solidFill>
                  <a:srgbClr val="FF0000"/>
                </a:solidFill>
              </a:rPr>
              <a:t>Get a handle </a:t>
            </a:r>
            <a:r>
              <a:rPr lang="en-US" sz="1600" dirty="0" smtClean="0"/>
              <a:t>to the Activity object's main UI widget, a </a:t>
            </a:r>
            <a:r>
              <a:rPr lang="en-US" sz="1600" dirty="0" smtClean="0"/>
              <a:t>Spinner</a:t>
            </a:r>
          </a:p>
          <a:p>
            <a:pPr marL="0" lvl="1">
              <a:buNone/>
            </a:pPr>
            <a:r>
              <a:rPr lang="en-US" sz="1600" dirty="0" err="1" smtClean="0"/>
              <a:t>mSpinner</a:t>
            </a:r>
            <a:r>
              <a:rPr lang="en-US" sz="1600" dirty="0" smtClean="0"/>
              <a:t> </a:t>
            </a:r>
            <a:r>
              <a:rPr lang="en-US" sz="1600" dirty="0" smtClean="0"/>
              <a:t>= (Spinner)</a:t>
            </a:r>
            <a:r>
              <a:rPr lang="en-US" sz="1600" dirty="0" err="1" smtClean="0"/>
              <a:t>mActivity.findViewById</a:t>
            </a:r>
            <a:r>
              <a:rPr lang="en-US" sz="1600" dirty="0" smtClean="0"/>
              <a:t>(com.android.example.spinner.R.id.Spinner01);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// </a:t>
            </a:r>
            <a:r>
              <a:rPr lang="en-US" sz="1600" dirty="0" smtClean="0">
                <a:solidFill>
                  <a:srgbClr val="FFC000"/>
                </a:solidFill>
              </a:rPr>
              <a:t>Set the Spinner to a known position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mActivity.setSpinnerPosition</a:t>
            </a:r>
            <a:r>
              <a:rPr lang="en-US" sz="1600" dirty="0" smtClean="0"/>
              <a:t>(</a:t>
            </a:r>
            <a:r>
              <a:rPr lang="en-US" sz="1600" b="1" dirty="0" smtClean="0"/>
              <a:t>TEST_STATE_DESTROY_POSITION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// </a:t>
            </a:r>
            <a:r>
              <a:rPr lang="en-US" sz="1600" dirty="0" smtClean="0">
                <a:solidFill>
                  <a:srgbClr val="FF0000"/>
                </a:solidFill>
              </a:rPr>
              <a:t>Stop</a:t>
            </a:r>
            <a:r>
              <a:rPr lang="en-US" sz="1600" dirty="0" smtClean="0"/>
              <a:t> the activity - The </a:t>
            </a:r>
            <a:r>
              <a:rPr lang="en-US" sz="1600" b="1" dirty="0" err="1" smtClean="0"/>
              <a:t>onDestroy</a:t>
            </a:r>
            <a:r>
              <a:rPr lang="en-US" sz="1600" b="1" dirty="0" smtClean="0"/>
              <a:t>() </a:t>
            </a:r>
            <a:r>
              <a:rPr lang="en-US" sz="1600" dirty="0" smtClean="0"/>
              <a:t>method should save the state of the Spinner</a:t>
            </a:r>
            <a:br>
              <a:rPr lang="en-US" sz="1600" dirty="0" smtClean="0"/>
            </a:br>
            <a:r>
              <a:rPr lang="en-US" sz="1600" dirty="0" err="1" smtClean="0"/>
              <a:t>mActivity.finish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// </a:t>
            </a:r>
            <a:r>
              <a:rPr lang="en-US" sz="1600" dirty="0" smtClean="0">
                <a:solidFill>
                  <a:srgbClr val="FF0000"/>
                </a:solidFill>
              </a:rPr>
              <a:t>Re-start</a:t>
            </a:r>
            <a:r>
              <a:rPr lang="en-US" sz="1600" dirty="0" smtClean="0"/>
              <a:t> the Activity - the </a:t>
            </a:r>
            <a:r>
              <a:rPr lang="en-US" sz="1600" b="1" dirty="0" err="1" smtClean="0"/>
              <a:t>onResume</a:t>
            </a:r>
            <a:r>
              <a:rPr lang="en-US" sz="1600" b="1" dirty="0" smtClean="0"/>
              <a:t>() </a:t>
            </a:r>
            <a:r>
              <a:rPr lang="en-US" sz="1600" dirty="0" smtClean="0"/>
              <a:t>method should restore the state of the Spinner</a:t>
            </a:r>
            <a:br>
              <a:rPr lang="en-US" sz="1600" dirty="0" smtClean="0"/>
            </a:br>
            <a:r>
              <a:rPr lang="en-US" sz="1600" dirty="0" err="1" smtClean="0"/>
              <a:t>mActivity</a:t>
            </a:r>
            <a:r>
              <a:rPr lang="en-US" sz="1600" dirty="0" smtClean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getActivity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// </a:t>
            </a:r>
            <a:r>
              <a:rPr lang="en-US" sz="1600" dirty="0" smtClean="0">
                <a:solidFill>
                  <a:srgbClr val="FFC000"/>
                </a:solidFill>
              </a:rPr>
              <a:t>Get the Spinner's current position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b="1" dirty="0" err="1" smtClean="0"/>
              <a:t>currentPosition</a:t>
            </a:r>
            <a:r>
              <a:rPr lang="en-US" sz="1600" dirty="0" smtClean="0"/>
              <a:t> = </a:t>
            </a:r>
            <a:r>
              <a:rPr lang="en-US" sz="1600" dirty="0" err="1" smtClean="0"/>
              <a:t>mActivity.getSpinnerPosition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// </a:t>
            </a:r>
            <a:r>
              <a:rPr lang="en-US" sz="1600" dirty="0" smtClean="0">
                <a:solidFill>
                  <a:srgbClr val="FF0000"/>
                </a:solidFill>
              </a:rPr>
              <a:t>Assert</a:t>
            </a:r>
            <a:r>
              <a:rPr lang="en-US" sz="1600" dirty="0" smtClean="0"/>
              <a:t> that the current position is the same as the starting position</a:t>
            </a:r>
            <a:br>
              <a:rPr lang="en-US" sz="1600" dirty="0" smtClean="0"/>
            </a:br>
            <a:r>
              <a:rPr lang="en-US" sz="1600" dirty="0" err="1" smtClean="0"/>
              <a:t>assertEquals</a:t>
            </a:r>
            <a:r>
              <a:rPr lang="en-US" sz="1600" dirty="0" smtClean="0"/>
              <a:t>(</a:t>
            </a:r>
            <a:r>
              <a:rPr lang="en-US" sz="1600" b="1" dirty="0" smtClean="0"/>
              <a:t>TEST_STATE_DESTROY_POSITION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currentPosition</a:t>
            </a:r>
            <a:r>
              <a:rPr lang="en-US" sz="1600" dirty="0" smtClean="0"/>
              <a:t>);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r>
              <a:rPr lang="en-US" dirty="0" smtClean="0"/>
              <a:t>The SDK also provide us </a:t>
            </a:r>
          </a:p>
          <a:p>
            <a:pPr lvl="1"/>
            <a:r>
              <a:rPr lang="en-US" sz="2400" b="1" dirty="0" smtClean="0"/>
              <a:t>Monkey</a:t>
            </a:r>
            <a:r>
              <a:rPr lang="en-US" sz="2400" dirty="0" smtClean="0"/>
              <a:t>: </a:t>
            </a:r>
            <a:r>
              <a:rPr lang="en-US" sz="2400" b="1" dirty="0" smtClean="0"/>
              <a:t>A program </a:t>
            </a:r>
            <a:r>
              <a:rPr lang="en-US" sz="2400" dirty="0" smtClean="0"/>
              <a:t>that runs on </a:t>
            </a:r>
            <a:r>
              <a:rPr lang="en-US" sz="2400" dirty="0" smtClean="0"/>
              <a:t>emulator</a:t>
            </a:r>
            <a:r>
              <a:rPr lang="en-US" sz="2400" dirty="0" smtClean="0"/>
              <a:t> or device and generates pseudo-random streams of </a:t>
            </a:r>
            <a:r>
              <a:rPr lang="en-US" sz="2400" dirty="0" smtClean="0">
                <a:solidFill>
                  <a:srgbClr val="FF0000"/>
                </a:solidFill>
              </a:rPr>
              <a:t>user events </a:t>
            </a:r>
            <a:r>
              <a:rPr lang="en-US" sz="2400" dirty="0" smtClean="0"/>
              <a:t>and a number of </a:t>
            </a:r>
            <a:r>
              <a:rPr lang="en-US" sz="2400" dirty="0" smtClean="0">
                <a:solidFill>
                  <a:srgbClr val="FF0000"/>
                </a:solidFill>
              </a:rPr>
              <a:t>system-level events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b="1" dirty="0" err="1" smtClean="0"/>
              <a:t>Uiautomator</a:t>
            </a:r>
            <a:r>
              <a:rPr lang="en-US" sz="2400" dirty="0" smtClean="0"/>
              <a:t>: </a:t>
            </a:r>
            <a:r>
              <a:rPr lang="en-US" sz="2400" b="1" dirty="0" smtClean="0"/>
              <a:t>A Java library </a:t>
            </a:r>
            <a:r>
              <a:rPr lang="en-US" sz="2400" dirty="0" smtClean="0"/>
              <a:t>containing APIs to create customized functional UI tests, and an execution engine to automate and run the tests.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Utilities - Monkey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r>
              <a:rPr lang="en-US" dirty="0" smtClean="0"/>
              <a:t>Basic configuration options, such as the number of events</a:t>
            </a:r>
          </a:p>
          <a:p>
            <a:r>
              <a:rPr lang="en-US" dirty="0" smtClean="0"/>
              <a:t>Operational constraints, such as restricting the test to a app</a:t>
            </a:r>
          </a:p>
          <a:p>
            <a:r>
              <a:rPr lang="en-US" dirty="0" smtClean="0"/>
              <a:t>Event types and frequencies</a:t>
            </a:r>
          </a:p>
          <a:p>
            <a:r>
              <a:rPr lang="en-US" dirty="0" smtClean="0"/>
              <a:t>Debugging options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$ </a:t>
            </a:r>
            <a:r>
              <a:rPr lang="en-US" sz="2000" dirty="0" err="1" smtClean="0"/>
              <a:t>adb</a:t>
            </a:r>
            <a:r>
              <a:rPr lang="en-US" sz="2000" dirty="0" smtClean="0"/>
              <a:t> shell monkey [options] &lt;event-count&gt;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$ </a:t>
            </a:r>
            <a:r>
              <a:rPr lang="en-US" sz="2000" dirty="0" err="1" smtClean="0"/>
              <a:t>adb</a:t>
            </a:r>
            <a:r>
              <a:rPr lang="en-US" sz="2000" dirty="0" smtClean="0"/>
              <a:t> shell monkey -p your.package.name -v --throttle 500 </a:t>
            </a:r>
            <a:r>
              <a:rPr lang="en-US" sz="2000" b="1" dirty="0" smtClean="0"/>
              <a:t>5000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developer.android.com/tools/help/monkey.html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02716" y="5909733"/>
            <a:ext cx="7526884" cy="49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Req1: No ANR and App crash during monkey testing (with above command).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1271" y="4220289"/>
            <a:ext cx="372292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77787B"/>
                </a:solidFill>
              </a:rPr>
              <a:t>Inserts a fixed delay between events. If not </a:t>
            </a:r>
            <a:r>
              <a:rPr lang="en-US" sz="1200" dirty="0" err="1" smtClean="0">
                <a:solidFill>
                  <a:srgbClr val="77787B"/>
                </a:solidFill>
              </a:rPr>
              <a:t>specified</a:t>
            </a:r>
            <a:r>
              <a:rPr lang="en-US" sz="1200" dirty="0" err="1" smtClean="0">
                <a:solidFill>
                  <a:srgbClr val="77787B"/>
                </a:solidFill>
              </a:rPr>
              <a:t>events</a:t>
            </a:r>
            <a:r>
              <a:rPr lang="en-US" sz="1200" dirty="0" smtClean="0">
                <a:solidFill>
                  <a:srgbClr val="77787B"/>
                </a:solidFill>
              </a:rPr>
              <a:t> are generated as rapidly as possible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8867" y="5130800"/>
            <a:ext cx="1439333" cy="34713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/>
        </p:nvCxnSpPr>
        <p:spPr>
          <a:xfrm rot="16200000" flipH="1">
            <a:off x="5546212" y="4208478"/>
            <a:ext cx="448846" cy="1395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5305" y="4220290"/>
            <a:ext cx="2410428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77787B"/>
                </a:solidFill>
              </a:rPr>
              <a:t>Each -v on the command line will increment the verbosity level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201" y="5130800"/>
            <a:ext cx="253999" cy="34713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2" idx="2"/>
            <a:endCxn id="13" idx="1"/>
          </p:cNvCxnSpPr>
          <p:nvPr/>
        </p:nvCxnSpPr>
        <p:spPr>
          <a:xfrm rot="16200000" flipH="1">
            <a:off x="3349154" y="3243320"/>
            <a:ext cx="622412" cy="34996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72239" y="4220291"/>
            <a:ext cx="861028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77787B"/>
                </a:solidFill>
              </a:rPr>
              <a:t>NB of Events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47468" y="5130800"/>
            <a:ext cx="584200" cy="34713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9" idx="2"/>
            <a:endCxn id="20" idx="0"/>
          </p:cNvCxnSpPr>
          <p:nvPr/>
        </p:nvCxnSpPr>
        <p:spPr>
          <a:xfrm rot="16200000" flipH="1">
            <a:off x="7296738" y="4887970"/>
            <a:ext cx="448844" cy="368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Utilities – </a:t>
            </a:r>
            <a:r>
              <a:rPr lang="en-US" altLang="zh-CN" dirty="0" err="1" smtClean="0"/>
              <a:t>Uiautomator</a:t>
            </a:r>
            <a:r>
              <a:rPr lang="en-US" altLang="zh-CN" dirty="0" smtClean="0"/>
              <a:t>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5848" y="936625"/>
            <a:ext cx="6132304" cy="56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615267" y="5003800"/>
            <a:ext cx="1151466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Utilities - </a:t>
            </a:r>
            <a:r>
              <a:rPr lang="en-US" altLang="zh-CN" dirty="0" err="1" smtClean="0"/>
              <a:t>Uiautomator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r>
              <a:rPr lang="en-US" dirty="0" smtClean="0"/>
              <a:t>It is used to test the behavior of your application’s user interface (UI) on a device. 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public class </a:t>
            </a:r>
            <a:r>
              <a:rPr lang="en-US" sz="1200" dirty="0" err="1" smtClean="0"/>
              <a:t>LaunchSettings</a:t>
            </a:r>
            <a:r>
              <a:rPr lang="en-US" sz="1200" dirty="0" smtClean="0"/>
              <a:t> extends </a:t>
            </a:r>
            <a:r>
              <a:rPr lang="en-US" sz="1200" b="1" dirty="0" err="1" smtClean="0"/>
              <a:t>UiAutomatorTestCase</a:t>
            </a:r>
            <a:r>
              <a:rPr lang="en-US" sz="1200" dirty="0" smtClean="0"/>
              <a:t> {   </a:t>
            </a:r>
            <a:br>
              <a:rPr lang="en-US" sz="1200" dirty="0" smtClean="0"/>
            </a:br>
            <a:r>
              <a:rPr lang="en-US" sz="1200" dirty="0" smtClean="0"/>
              <a:t>   public void </a:t>
            </a:r>
            <a:r>
              <a:rPr lang="en-US" sz="1200" dirty="0" err="1" smtClean="0"/>
              <a:t>testDemo</a:t>
            </a:r>
            <a:r>
              <a:rPr lang="en-US" sz="1200" dirty="0" smtClean="0"/>
              <a:t>() throws </a:t>
            </a:r>
            <a:r>
              <a:rPr lang="en-US" sz="1200" dirty="0" err="1" smtClean="0"/>
              <a:t>UiObjectNotFoundException</a:t>
            </a:r>
            <a:r>
              <a:rPr lang="en-US" sz="1200" dirty="0" smtClean="0"/>
              <a:t> {  </a:t>
            </a:r>
            <a:br>
              <a:rPr lang="en-US" sz="1200" dirty="0" smtClean="0"/>
            </a:br>
            <a:r>
              <a:rPr lang="en-US" sz="1200" dirty="0" smtClean="0"/>
              <a:t>      // Simulate a short press on the HOME button.</a:t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dirty="0" err="1" smtClean="0">
                <a:solidFill>
                  <a:srgbClr val="FF0000"/>
                </a:solidFill>
              </a:rPr>
              <a:t>getUiDevice</a:t>
            </a:r>
            <a:r>
              <a:rPr lang="en-US" sz="1200" dirty="0" smtClean="0"/>
              <a:t>().</a:t>
            </a:r>
            <a:r>
              <a:rPr lang="en-US" sz="1200" dirty="0" err="1" smtClean="0"/>
              <a:t>pressHome</a:t>
            </a:r>
            <a:r>
              <a:rPr lang="en-US" sz="1200" dirty="0" smtClean="0"/>
              <a:t>(); </a:t>
            </a:r>
            <a:br>
              <a:rPr lang="en-US" sz="1200" dirty="0" smtClean="0"/>
            </a:br>
            <a:r>
              <a:rPr lang="en-US" sz="1200" dirty="0" smtClean="0"/>
              <a:t>      // use this property to create a </a:t>
            </a:r>
            <a:r>
              <a:rPr lang="en-US" sz="1200" dirty="0" err="1" smtClean="0"/>
              <a:t>UiSelector</a:t>
            </a:r>
            <a:r>
              <a:rPr lang="en-US" sz="1200" dirty="0" smtClean="0"/>
              <a:t> to find the button. </a:t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dirty="0" err="1" smtClean="0"/>
              <a:t>UiObject</a:t>
            </a:r>
            <a:r>
              <a:rPr lang="en-US" sz="1200" dirty="0" smtClean="0"/>
              <a:t> </a:t>
            </a:r>
            <a:r>
              <a:rPr lang="en-US" sz="1200" dirty="0" err="1" smtClean="0"/>
              <a:t>allAppsButton</a:t>
            </a:r>
            <a:r>
              <a:rPr lang="en-US" sz="1200" dirty="0" smtClean="0"/>
              <a:t> = </a:t>
            </a:r>
            <a:r>
              <a:rPr lang="en-US" sz="1200" dirty="0" smtClean="0">
                <a:solidFill>
                  <a:srgbClr val="FF0000"/>
                </a:solidFill>
              </a:rPr>
              <a:t>new </a:t>
            </a:r>
            <a:r>
              <a:rPr lang="en-US" sz="1200" dirty="0" err="1" smtClean="0">
                <a:solidFill>
                  <a:srgbClr val="FF0000"/>
                </a:solidFill>
              </a:rPr>
              <a:t>UiObject</a:t>
            </a:r>
            <a:r>
              <a:rPr lang="en-US" sz="1200" dirty="0" smtClean="0">
                <a:solidFill>
                  <a:srgbClr val="FF0000"/>
                </a:solidFill>
              </a:rPr>
              <a:t>(new </a:t>
            </a:r>
            <a:r>
              <a:rPr lang="en-US" sz="1200" dirty="0" err="1" smtClean="0">
                <a:solidFill>
                  <a:srgbClr val="FF0000"/>
                </a:solidFill>
              </a:rPr>
              <a:t>UiSelector</a:t>
            </a:r>
            <a:r>
              <a:rPr lang="en-US" sz="1200" dirty="0" smtClean="0">
                <a:solidFill>
                  <a:srgbClr val="FF0000"/>
                </a:solidFill>
              </a:rPr>
              <a:t>().</a:t>
            </a:r>
            <a:r>
              <a:rPr lang="en-US" sz="1200" dirty="0" smtClean="0">
                <a:solidFill>
                  <a:srgbClr val="7030A0"/>
                </a:solidFill>
              </a:rPr>
              <a:t>description("Apps")</a:t>
            </a:r>
            <a:r>
              <a:rPr lang="en-US" sz="1200" dirty="0" smtClean="0">
                <a:solidFill>
                  <a:srgbClr val="FF0000"/>
                </a:solidFill>
              </a:rPr>
              <a:t>);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    // Simulate a click to bring up the All Apps screen.</a:t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b="1" dirty="0" err="1" smtClean="0"/>
              <a:t>allAppsButton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rgbClr val="FF0000"/>
                </a:solidFill>
              </a:rPr>
              <a:t>clickAndWaitForNewWindow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smtClean="0"/>
              <a:t>      // we create a </a:t>
            </a:r>
            <a:r>
              <a:rPr lang="en-US" sz="1200" dirty="0" err="1" smtClean="0"/>
              <a:t>UiSelector</a:t>
            </a:r>
            <a:r>
              <a:rPr lang="en-US" sz="1200" dirty="0" smtClean="0"/>
              <a:t> to find a tab with the text label “Apps”.</a:t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dirty="0" err="1" smtClean="0"/>
              <a:t>UiObject</a:t>
            </a:r>
            <a:r>
              <a:rPr lang="en-US" sz="1200" dirty="0" smtClean="0"/>
              <a:t> </a:t>
            </a:r>
            <a:r>
              <a:rPr lang="en-US" sz="1200" dirty="0" err="1" smtClean="0"/>
              <a:t>appsTab</a:t>
            </a:r>
            <a:r>
              <a:rPr lang="en-US" sz="1200" dirty="0" smtClean="0"/>
              <a:t> = </a:t>
            </a:r>
            <a:r>
              <a:rPr lang="en-US" sz="1200" dirty="0" smtClean="0">
                <a:solidFill>
                  <a:srgbClr val="FF0000"/>
                </a:solidFill>
              </a:rPr>
              <a:t>new </a:t>
            </a:r>
            <a:r>
              <a:rPr lang="en-US" sz="1200" dirty="0" err="1" smtClean="0">
                <a:solidFill>
                  <a:srgbClr val="FF0000"/>
                </a:solidFill>
              </a:rPr>
              <a:t>UiObject</a:t>
            </a:r>
            <a:r>
              <a:rPr lang="en-US" sz="1200" dirty="0" smtClean="0">
                <a:solidFill>
                  <a:srgbClr val="FF0000"/>
                </a:solidFill>
              </a:rPr>
              <a:t>(new </a:t>
            </a:r>
            <a:r>
              <a:rPr lang="en-US" sz="1200" dirty="0" err="1" smtClean="0">
                <a:solidFill>
                  <a:srgbClr val="FF0000"/>
                </a:solidFill>
              </a:rPr>
              <a:t>UiSelector</a:t>
            </a:r>
            <a:r>
              <a:rPr lang="en-US" sz="1200" dirty="0" smtClean="0">
                <a:solidFill>
                  <a:srgbClr val="FF0000"/>
                </a:solidFill>
              </a:rPr>
              <a:t>().</a:t>
            </a:r>
            <a:r>
              <a:rPr lang="en-US" sz="1200" dirty="0" smtClean="0">
                <a:solidFill>
                  <a:srgbClr val="7030A0"/>
                </a:solidFill>
              </a:rPr>
              <a:t>text("Apps")</a:t>
            </a:r>
            <a:r>
              <a:rPr lang="en-US" sz="1200" dirty="0" smtClean="0">
                <a:solidFill>
                  <a:srgbClr val="FF0000"/>
                </a:solidFill>
              </a:rPr>
              <a:t>);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    // Simulate a click to enter the Apps tab.</a:t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b="1" dirty="0" err="1" smtClean="0"/>
              <a:t>appsTab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rgbClr val="FF0000"/>
                </a:solidFill>
              </a:rPr>
              <a:t>click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smtClean="0"/>
              <a:t>      // we can use a </a:t>
            </a:r>
            <a:r>
              <a:rPr lang="en-US" sz="1200" dirty="0" err="1" smtClean="0"/>
              <a:t>UiScrollable</a:t>
            </a:r>
            <a:r>
              <a:rPr lang="en-US" sz="1200" dirty="0" smtClean="0"/>
              <a:t> object to do swiping until reach to settings app icon.</a:t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dirty="0" err="1" smtClean="0"/>
              <a:t>UiScrollable</a:t>
            </a:r>
            <a:r>
              <a:rPr lang="en-US" sz="1200" dirty="0" smtClean="0"/>
              <a:t> </a:t>
            </a:r>
            <a:r>
              <a:rPr lang="en-US" sz="1200" dirty="0" err="1" smtClean="0"/>
              <a:t>appViews</a:t>
            </a:r>
            <a:r>
              <a:rPr lang="en-US" sz="1200" dirty="0" smtClean="0"/>
              <a:t> =</a:t>
            </a:r>
            <a:r>
              <a:rPr lang="en-US" sz="1200" dirty="0" smtClean="0">
                <a:solidFill>
                  <a:srgbClr val="FF0000"/>
                </a:solidFill>
              </a:rPr>
              <a:t> new </a:t>
            </a:r>
            <a:r>
              <a:rPr lang="en-US" sz="1200" dirty="0" err="1" smtClean="0">
                <a:solidFill>
                  <a:srgbClr val="FF0000"/>
                </a:solidFill>
              </a:rPr>
              <a:t>UiScrollable</a:t>
            </a:r>
            <a:r>
              <a:rPr lang="en-US" sz="1200" dirty="0" smtClean="0">
                <a:solidFill>
                  <a:srgbClr val="FF0000"/>
                </a:solidFill>
              </a:rPr>
              <a:t>(new </a:t>
            </a:r>
            <a:r>
              <a:rPr lang="en-US" sz="1200" dirty="0" err="1" smtClean="0">
                <a:solidFill>
                  <a:srgbClr val="FF0000"/>
                </a:solidFill>
              </a:rPr>
              <a:t>UiSelector</a:t>
            </a:r>
            <a:r>
              <a:rPr lang="en-US" sz="1200" dirty="0" smtClean="0">
                <a:solidFill>
                  <a:srgbClr val="FF0000"/>
                </a:solidFill>
              </a:rPr>
              <a:t>().</a:t>
            </a:r>
            <a:r>
              <a:rPr lang="en-US" sz="1200" dirty="0" smtClean="0">
                <a:solidFill>
                  <a:srgbClr val="7030A0"/>
                </a:solidFill>
              </a:rPr>
              <a:t>scrollable(true)</a:t>
            </a:r>
            <a:r>
              <a:rPr lang="en-US" sz="1200" dirty="0" smtClean="0">
                <a:solidFill>
                  <a:srgbClr val="FF0000"/>
                </a:solidFill>
              </a:rPr>
              <a:t>);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    // Set the swiping mode to horizontal (the default is vertical)</a:t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b="1" dirty="0" err="1" smtClean="0"/>
              <a:t>appViews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rgbClr val="FF0000"/>
                </a:solidFill>
              </a:rPr>
              <a:t>setAsHorizontalList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smtClean="0"/>
              <a:t>      // Create a </a:t>
            </a:r>
            <a:r>
              <a:rPr lang="en-US" sz="1200" dirty="0" err="1" smtClean="0"/>
              <a:t>UiSelector</a:t>
            </a:r>
            <a:r>
              <a:rPr lang="en-US" sz="1200" dirty="0" smtClean="0"/>
              <a:t> to find the Settings app and simulate a user click to launch the app. </a:t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dirty="0" err="1" smtClean="0"/>
              <a:t>UiObject</a:t>
            </a:r>
            <a:r>
              <a:rPr lang="en-US" sz="1200" dirty="0" smtClean="0"/>
              <a:t> </a:t>
            </a:r>
            <a:r>
              <a:rPr lang="en-US" sz="1200" dirty="0" err="1" smtClean="0"/>
              <a:t>settingsApp</a:t>
            </a:r>
            <a:r>
              <a:rPr lang="en-US" sz="1200" dirty="0" smtClean="0"/>
              <a:t> = </a:t>
            </a:r>
            <a:r>
              <a:rPr lang="en-US" sz="1200" b="1" dirty="0" err="1" smtClean="0"/>
              <a:t>appViews</a:t>
            </a:r>
            <a:r>
              <a:rPr lang="en-US" sz="1200" dirty="0" err="1" smtClean="0">
                <a:solidFill>
                  <a:srgbClr val="FF0000"/>
                </a:solidFill>
              </a:rPr>
              <a:t>.getChildByText</a:t>
            </a:r>
            <a:r>
              <a:rPr lang="en-US" sz="1200" dirty="0" smtClean="0">
                <a:solidFill>
                  <a:srgbClr val="FF0000"/>
                </a:solidFill>
              </a:rPr>
              <a:t>(new </a:t>
            </a:r>
            <a:r>
              <a:rPr lang="en-US" sz="1200" dirty="0" err="1" smtClean="0">
                <a:solidFill>
                  <a:srgbClr val="FF0000"/>
                </a:solidFill>
              </a:rPr>
              <a:t>UiSelector</a:t>
            </a:r>
            <a:r>
              <a:rPr lang="en-US" sz="1200" dirty="0" smtClean="0">
                <a:solidFill>
                  <a:srgbClr val="FF0000"/>
                </a:solidFill>
              </a:rPr>
              <a:t>()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         .</a:t>
            </a:r>
            <a:r>
              <a:rPr lang="en-US" sz="1200" dirty="0" err="1" smtClean="0">
                <a:solidFill>
                  <a:srgbClr val="7030A0"/>
                </a:solidFill>
              </a:rPr>
              <a:t>className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android.widget.TextView.class.getName</a:t>
            </a:r>
            <a:r>
              <a:rPr lang="en-US" sz="1200" dirty="0" smtClean="0">
                <a:solidFill>
                  <a:srgbClr val="7030A0"/>
                </a:solidFill>
              </a:rPr>
              <a:t>()), "Settings"</a:t>
            </a:r>
            <a:r>
              <a:rPr lang="en-US" sz="1200" dirty="0" smtClean="0">
                <a:solidFill>
                  <a:srgbClr val="FF0000"/>
                </a:solidFill>
              </a:rPr>
              <a:t>);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b="1" dirty="0" err="1" smtClean="0"/>
              <a:t>settingsApp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rgbClr val="FF0000"/>
                </a:solidFill>
              </a:rPr>
              <a:t>clickAndWaitForNewWindow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smtClean="0"/>
              <a:t>      // Validate that the package name is the expected one</a:t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dirty="0" err="1" smtClean="0"/>
              <a:t>UiObject</a:t>
            </a:r>
            <a:r>
              <a:rPr lang="en-US" sz="1200" dirty="0" smtClean="0"/>
              <a:t> </a:t>
            </a:r>
            <a:r>
              <a:rPr lang="en-US" sz="1200" dirty="0" err="1" smtClean="0"/>
              <a:t>settingsValidation</a:t>
            </a:r>
            <a:r>
              <a:rPr lang="en-US" sz="1200" dirty="0" smtClean="0"/>
              <a:t> = </a:t>
            </a:r>
            <a:r>
              <a:rPr lang="en-US" sz="1200" dirty="0" smtClean="0">
                <a:solidFill>
                  <a:srgbClr val="FF0000"/>
                </a:solidFill>
              </a:rPr>
              <a:t>new </a:t>
            </a:r>
            <a:r>
              <a:rPr lang="en-US" sz="1200" dirty="0" err="1" smtClean="0">
                <a:solidFill>
                  <a:srgbClr val="FF0000"/>
                </a:solidFill>
              </a:rPr>
              <a:t>UiObject</a:t>
            </a:r>
            <a:r>
              <a:rPr lang="en-US" sz="1200" dirty="0" smtClean="0">
                <a:solidFill>
                  <a:srgbClr val="FF0000"/>
                </a:solidFill>
              </a:rPr>
              <a:t>(new </a:t>
            </a:r>
            <a:r>
              <a:rPr lang="en-US" sz="1200" dirty="0" err="1" smtClean="0">
                <a:solidFill>
                  <a:srgbClr val="FF0000"/>
                </a:solidFill>
              </a:rPr>
              <a:t>UiSelector</a:t>
            </a:r>
            <a:r>
              <a:rPr lang="en-US" sz="1200" dirty="0" smtClean="0">
                <a:solidFill>
                  <a:srgbClr val="FF0000"/>
                </a:solidFill>
              </a:rPr>
              <a:t>().</a:t>
            </a:r>
            <a:r>
              <a:rPr lang="en-US" sz="1200" dirty="0" err="1" smtClean="0">
                <a:solidFill>
                  <a:srgbClr val="7030A0"/>
                </a:solidFill>
              </a:rPr>
              <a:t>packageName</a:t>
            </a:r>
            <a:r>
              <a:rPr lang="en-US" sz="1200" dirty="0" smtClean="0">
                <a:solidFill>
                  <a:srgbClr val="7030A0"/>
                </a:solidFill>
              </a:rPr>
              <a:t>("</a:t>
            </a:r>
            <a:r>
              <a:rPr lang="en-US" sz="1200" dirty="0" err="1" smtClean="0">
                <a:solidFill>
                  <a:srgbClr val="7030A0"/>
                </a:solidFill>
              </a:rPr>
              <a:t>com.android.settings</a:t>
            </a:r>
            <a:r>
              <a:rPr lang="en-US" sz="1200" dirty="0" smtClean="0">
                <a:solidFill>
                  <a:srgbClr val="7030A0"/>
                </a:solidFill>
              </a:rPr>
              <a:t>")</a:t>
            </a:r>
            <a:r>
              <a:rPr lang="en-US" sz="1200" dirty="0" smtClean="0">
                <a:solidFill>
                  <a:srgbClr val="FF0000"/>
                </a:solidFill>
              </a:rPr>
              <a:t>);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    </a:t>
            </a:r>
            <a:r>
              <a:rPr lang="en-US" sz="1200" dirty="0" err="1" smtClean="0">
                <a:solidFill>
                  <a:srgbClr val="FF0000"/>
                </a:solidFill>
              </a:rPr>
              <a:t>assertTrue</a:t>
            </a: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smtClean="0"/>
              <a:t>"Unable to detect Settings", </a:t>
            </a:r>
            <a:r>
              <a:rPr lang="en-US" sz="1200" b="1" dirty="0" err="1" smtClean="0"/>
              <a:t>settingsValidation</a:t>
            </a:r>
            <a:r>
              <a:rPr lang="en-US" sz="1200" dirty="0" err="1" smtClean="0">
                <a:solidFill>
                  <a:srgbClr val="FF0000"/>
                </a:solidFill>
              </a:rPr>
              <a:t>.exists</a:t>
            </a:r>
            <a:r>
              <a:rPr lang="en-US" sz="1200" dirty="0" smtClean="0">
                <a:solidFill>
                  <a:srgbClr val="FF0000"/>
                </a:solidFill>
              </a:rPr>
              <a:t>());  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r>
              <a:rPr lang="en-US" sz="1200" dirty="0" smtClean="0"/>
              <a:t>  }   </a:t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9331" y="1591733"/>
            <a:ext cx="3649135" cy="78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77787B"/>
                </a:solidFill>
              </a:rPr>
              <a:t>ant build</a:t>
            </a:r>
          </a:p>
          <a:p>
            <a:r>
              <a:rPr lang="en-US" sz="1200" dirty="0" err="1" smtClean="0">
                <a:solidFill>
                  <a:srgbClr val="77787B"/>
                </a:solidFill>
              </a:rPr>
              <a:t>adb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b="1" dirty="0" smtClean="0">
                <a:solidFill>
                  <a:srgbClr val="77787B"/>
                </a:solidFill>
              </a:rPr>
              <a:t>push</a:t>
            </a:r>
            <a:r>
              <a:rPr lang="en-US" sz="1200" dirty="0" smtClean="0">
                <a:solidFill>
                  <a:srgbClr val="77787B"/>
                </a:solidFill>
              </a:rPr>
              <a:t> &lt;</a:t>
            </a:r>
            <a:r>
              <a:rPr lang="en-US" sz="1200" dirty="0" err="1" smtClean="0">
                <a:solidFill>
                  <a:srgbClr val="77787B"/>
                </a:solidFill>
              </a:rPr>
              <a:t>path_to_output_jar</a:t>
            </a:r>
            <a:r>
              <a:rPr lang="en-US" sz="1200" dirty="0" smtClean="0">
                <a:solidFill>
                  <a:srgbClr val="77787B"/>
                </a:solidFill>
              </a:rPr>
              <a:t>&gt; /data/local/</a:t>
            </a:r>
            <a:r>
              <a:rPr lang="en-US" sz="1200" dirty="0" err="1" smtClean="0">
                <a:solidFill>
                  <a:srgbClr val="77787B"/>
                </a:solidFill>
              </a:rPr>
              <a:t>tmp</a:t>
            </a:r>
            <a:r>
              <a:rPr lang="en-US" sz="1200" dirty="0" smtClean="0">
                <a:solidFill>
                  <a:srgbClr val="77787B"/>
                </a:solidFill>
              </a:rPr>
              <a:t>/</a:t>
            </a:r>
          </a:p>
          <a:p>
            <a:r>
              <a:rPr lang="en-US" sz="1200" dirty="0" err="1" smtClean="0">
                <a:solidFill>
                  <a:srgbClr val="77787B"/>
                </a:solidFill>
              </a:rPr>
              <a:t>adb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b="1" dirty="0" smtClean="0">
                <a:solidFill>
                  <a:srgbClr val="77787B"/>
                </a:solidFill>
              </a:rPr>
              <a:t>shell </a:t>
            </a:r>
            <a:r>
              <a:rPr lang="en-US" sz="1200" b="1" dirty="0" err="1" smtClean="0">
                <a:solidFill>
                  <a:srgbClr val="77787B"/>
                </a:solidFill>
              </a:rPr>
              <a:t>uiautomator</a:t>
            </a:r>
            <a:r>
              <a:rPr lang="en-US" sz="1200" b="1" dirty="0" smtClean="0">
                <a:solidFill>
                  <a:srgbClr val="77787B"/>
                </a:solidFill>
              </a:rPr>
              <a:t> </a:t>
            </a:r>
            <a:r>
              <a:rPr lang="en-US" sz="1200" b="1" dirty="0" err="1" smtClean="0">
                <a:solidFill>
                  <a:srgbClr val="77787B"/>
                </a:solidFill>
              </a:rPr>
              <a:t>runtest</a:t>
            </a:r>
            <a:r>
              <a:rPr lang="en-US" sz="1200" b="1" dirty="0" smtClean="0">
                <a:solidFill>
                  <a:srgbClr val="77787B"/>
                </a:solidFill>
              </a:rPr>
              <a:t> </a:t>
            </a:r>
            <a:r>
              <a:rPr lang="en-US" sz="1200" dirty="0" smtClean="0">
                <a:solidFill>
                  <a:srgbClr val="77787B"/>
                </a:solidFill>
              </a:rPr>
              <a:t>&lt;</a:t>
            </a:r>
            <a:r>
              <a:rPr lang="en-US" sz="1200" dirty="0" err="1" smtClean="0">
                <a:solidFill>
                  <a:srgbClr val="77787B"/>
                </a:solidFill>
              </a:rPr>
              <a:t>testproject</a:t>
            </a:r>
            <a:r>
              <a:rPr lang="en-US" sz="1200" dirty="0" smtClean="0">
                <a:solidFill>
                  <a:srgbClr val="77787B"/>
                </a:solidFill>
              </a:rPr>
              <a:t>&gt;.jar -c &lt;</a:t>
            </a:r>
            <a:r>
              <a:rPr lang="en-US" sz="1200" dirty="0" err="1" smtClean="0">
                <a:solidFill>
                  <a:srgbClr val="77787B"/>
                </a:solidFill>
              </a:rPr>
              <a:t>testprojectpackage</a:t>
            </a:r>
            <a:r>
              <a:rPr lang="en-US" sz="1200" dirty="0" smtClean="0">
                <a:solidFill>
                  <a:srgbClr val="77787B"/>
                </a:solidFill>
              </a:rPr>
              <a:t>&gt;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3135" y="6206058"/>
            <a:ext cx="6603999" cy="49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Req2: Automate some test cases for </a:t>
            </a:r>
            <a:r>
              <a:rPr lang="en-US" sz="1600" dirty="0" smtClean="0">
                <a:solidFill>
                  <a:srgbClr val="FFFFFF"/>
                </a:solidFill>
              </a:rPr>
              <a:t>major user scenarios of app</a:t>
            </a:r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6200" y="3572933"/>
            <a:ext cx="2235202" cy="73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77787B"/>
                </a:solidFill>
              </a:rPr>
              <a:t>Create UI object according to query of UI element by setting </a:t>
            </a:r>
            <a:r>
              <a:rPr lang="en-US" sz="1200" dirty="0" smtClean="0">
                <a:solidFill>
                  <a:srgbClr val="77787B"/>
                </a:solidFill>
              </a:rPr>
              <a:t>the </a:t>
            </a:r>
            <a:r>
              <a:rPr lang="en-US" sz="1200" dirty="0" smtClean="0">
                <a:solidFill>
                  <a:srgbClr val="77787B"/>
                </a:solidFill>
              </a:rPr>
              <a:t>search criteria</a:t>
            </a:r>
            <a:endParaRPr lang="en-US" sz="12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1890" y="1237923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Android Test </a:t>
            </a:r>
            <a:r>
              <a:rPr lang="en-US" sz="2400" dirty="0" smtClean="0"/>
              <a:t>Framework</a:t>
            </a:r>
          </a:p>
          <a:p>
            <a:pPr marL="174625" lvl="1" indent="-174625"/>
            <a:r>
              <a:rPr lang="en-US" sz="2400" dirty="0" smtClean="0"/>
              <a:t>Activity Testing Tutorial</a:t>
            </a:r>
            <a:endParaRPr lang="en-US" sz="2400" dirty="0" smtClean="0"/>
          </a:p>
          <a:p>
            <a:pPr marL="174625" lvl="1" indent="-174625"/>
            <a:r>
              <a:rPr lang="en-US" sz="2400" dirty="0" smtClean="0"/>
              <a:t>Improve the Code with Lint</a:t>
            </a:r>
          </a:p>
          <a:p>
            <a:pPr marL="174625" lvl="1" indent="-174625">
              <a:buNone/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  &lt;?</a:t>
            </a:r>
            <a:r>
              <a:rPr lang="en-US" sz="1600" dirty="0" smtClean="0"/>
              <a:t>xml version="1.0" encoding="utf-8"?&gt;</a:t>
            </a:r>
            <a:br>
              <a:rPr lang="en-US" sz="1600" dirty="0" smtClean="0"/>
            </a:br>
            <a:r>
              <a:rPr lang="en-US" sz="1600" dirty="0" smtClean="0"/>
              <a:t>&lt;manifest </a:t>
            </a:r>
            <a:r>
              <a:rPr lang="en-US" sz="1600" dirty="0" err="1" smtClean="0"/>
              <a:t>xmlns:android</a:t>
            </a:r>
            <a:r>
              <a:rPr lang="en-US" sz="1600" dirty="0" smtClean="0"/>
              <a:t>="http://schemas.android.com/apk/res/android"</a:t>
            </a:r>
            <a:br>
              <a:rPr lang="en-US" sz="1600" dirty="0" smtClean="0"/>
            </a:br>
            <a:r>
              <a:rPr lang="en-US" sz="1600" dirty="0" smtClean="0"/>
              <a:t>      package="</a:t>
            </a:r>
            <a:r>
              <a:rPr lang="en-US" sz="1600" dirty="0" err="1" smtClean="0"/>
              <a:t>com.android.example.spinner.test</a:t>
            </a:r>
            <a:r>
              <a:rPr lang="en-US" sz="1600" dirty="0" smtClean="0"/>
              <a:t>"</a:t>
            </a:r>
            <a:br>
              <a:rPr lang="en-US" sz="1600" dirty="0" smtClean="0"/>
            </a:br>
            <a:r>
              <a:rPr lang="en-US" sz="1600" dirty="0" smtClean="0"/>
              <a:t>      </a:t>
            </a:r>
            <a:r>
              <a:rPr lang="en-US" sz="1600" dirty="0" err="1" smtClean="0"/>
              <a:t>android:versionCode</a:t>
            </a:r>
            <a:r>
              <a:rPr lang="en-US" sz="1600" dirty="0" smtClean="0"/>
              <a:t>="1"</a:t>
            </a:r>
            <a:br>
              <a:rPr lang="en-US" sz="1600" dirty="0" smtClean="0"/>
            </a:br>
            <a:r>
              <a:rPr lang="en-US" sz="1600" dirty="0" smtClean="0"/>
              <a:t>      </a:t>
            </a:r>
            <a:r>
              <a:rPr lang="en-US" sz="1600" dirty="0" err="1" smtClean="0"/>
              <a:t>android:versionName</a:t>
            </a:r>
            <a:r>
              <a:rPr lang="en-US" sz="1600" dirty="0" smtClean="0"/>
              <a:t>="1.0"&gt;</a:t>
            </a:r>
            <a:br>
              <a:rPr lang="en-US" sz="1600" dirty="0" smtClean="0"/>
            </a:br>
            <a:r>
              <a:rPr lang="en-US" sz="1600" dirty="0" smtClean="0"/>
              <a:t>    &lt;uses-</a:t>
            </a:r>
            <a:r>
              <a:rPr lang="en-US" sz="1600" dirty="0" err="1" smtClean="0"/>
              <a:t>sdk</a:t>
            </a:r>
            <a:r>
              <a:rPr lang="en-US" sz="1600" dirty="0" smtClean="0"/>
              <a:t> </a:t>
            </a:r>
            <a:r>
              <a:rPr lang="en-US" sz="1600" dirty="0" err="1" smtClean="0"/>
              <a:t>android:minSdkVersion</a:t>
            </a:r>
            <a:r>
              <a:rPr lang="en-US" sz="1600" dirty="0" smtClean="0"/>
              <a:t>="3" /&gt;</a:t>
            </a:r>
            <a:br>
              <a:rPr lang="en-US" sz="1600" dirty="0" smtClean="0"/>
            </a:br>
            <a:r>
              <a:rPr lang="en-US" sz="1600" dirty="0" smtClean="0"/>
              <a:t>    &lt;</a:t>
            </a:r>
            <a:r>
              <a:rPr lang="en-US" sz="1600" b="1" dirty="0" smtClean="0">
                <a:solidFill>
                  <a:srgbClr val="FF00FF"/>
                </a:solidFill>
              </a:rPr>
              <a:t>instrumentation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        </a:t>
            </a:r>
            <a:r>
              <a:rPr lang="en-US" sz="1600" dirty="0" err="1" smtClean="0"/>
              <a:t>android:</a:t>
            </a:r>
            <a:r>
              <a:rPr lang="en-US" sz="1600" dirty="0" err="1" smtClean="0">
                <a:solidFill>
                  <a:srgbClr val="FF0000"/>
                </a:solidFill>
              </a:rPr>
              <a:t>targetPackage</a:t>
            </a:r>
            <a:r>
              <a:rPr lang="en-US" sz="1600" dirty="0" smtClean="0"/>
              <a:t>="</a:t>
            </a:r>
            <a:r>
              <a:rPr lang="en-US" sz="1600" b="1" dirty="0" err="1" smtClean="0">
                <a:solidFill>
                  <a:srgbClr val="FF00FF"/>
                </a:solidFill>
              </a:rPr>
              <a:t>com.android.example.spinner</a:t>
            </a:r>
            <a:r>
              <a:rPr lang="en-US" sz="1600" dirty="0" smtClean="0"/>
              <a:t>"</a:t>
            </a:r>
            <a:br>
              <a:rPr lang="en-US" sz="1600" dirty="0" smtClean="0"/>
            </a:br>
            <a:r>
              <a:rPr lang="en-US" sz="1600" dirty="0" smtClean="0"/>
              <a:t>        </a:t>
            </a:r>
            <a:r>
              <a:rPr lang="en-US" sz="1600" dirty="0" err="1" smtClean="0"/>
              <a:t>android:</a:t>
            </a:r>
            <a:r>
              <a:rPr lang="en-US" sz="1600" dirty="0" err="1" smtClean="0">
                <a:solidFill>
                  <a:srgbClr val="FF0000"/>
                </a:solidFill>
              </a:rPr>
              <a:t>name</a:t>
            </a:r>
            <a:r>
              <a:rPr lang="en-US" sz="1600" dirty="0" smtClean="0"/>
              <a:t>="</a:t>
            </a:r>
            <a:r>
              <a:rPr lang="en-US" sz="1600" b="1" dirty="0" err="1" smtClean="0">
                <a:solidFill>
                  <a:srgbClr val="FF00FF"/>
                </a:solidFill>
              </a:rPr>
              <a:t>android.test.InstrumentationTestRunner</a:t>
            </a:r>
            <a:r>
              <a:rPr lang="en-US" sz="1600" dirty="0" smtClean="0"/>
              <a:t>" /&gt;</a:t>
            </a:r>
            <a:br>
              <a:rPr lang="en-US" sz="1600" dirty="0" smtClean="0"/>
            </a:br>
            <a:r>
              <a:rPr lang="en-US" sz="1600" dirty="0" smtClean="0"/>
              <a:t>    &lt;application </a:t>
            </a:r>
            <a:r>
              <a:rPr lang="en-US" sz="1600" dirty="0" err="1" smtClean="0"/>
              <a:t>android:icon</a:t>
            </a:r>
            <a:r>
              <a:rPr lang="en-US" sz="1600" dirty="0" smtClean="0"/>
              <a:t>="@</a:t>
            </a:r>
            <a:r>
              <a:rPr lang="en-US" sz="1600" dirty="0" err="1" smtClean="0"/>
              <a:t>drawable</a:t>
            </a:r>
            <a:r>
              <a:rPr lang="en-US" sz="1600" dirty="0" smtClean="0"/>
              <a:t>/icon" </a:t>
            </a:r>
            <a:r>
              <a:rPr lang="en-US" sz="1600" dirty="0" err="1" smtClean="0"/>
              <a:t>android:label</a:t>
            </a:r>
            <a:r>
              <a:rPr lang="en-US" sz="1600" dirty="0" smtClean="0"/>
              <a:t>="@string/</a:t>
            </a:r>
            <a:r>
              <a:rPr lang="en-US" sz="1600" dirty="0" err="1" smtClean="0"/>
              <a:t>app_name</a:t>
            </a:r>
            <a:r>
              <a:rPr lang="en-US" sz="1600" dirty="0" smtClean="0"/>
              <a:t>"&gt;</a:t>
            </a:r>
            <a:br>
              <a:rPr lang="en-US" sz="1600" dirty="0" smtClean="0"/>
            </a:br>
            <a:r>
              <a:rPr lang="en-US" sz="1600" dirty="0" smtClean="0"/>
              <a:t>        &lt;</a:t>
            </a:r>
            <a:r>
              <a:rPr lang="en-US" sz="1600" b="1" dirty="0" smtClean="0"/>
              <a:t>uses-library</a:t>
            </a:r>
            <a:r>
              <a:rPr lang="en-US" sz="1600" dirty="0" smtClean="0"/>
              <a:t> </a:t>
            </a:r>
            <a:r>
              <a:rPr lang="en-US" sz="1600" b="1" dirty="0" err="1" smtClean="0"/>
              <a:t>android:name</a:t>
            </a:r>
            <a:r>
              <a:rPr lang="en-US" sz="1600" dirty="0" smtClean="0"/>
              <a:t>="</a:t>
            </a:r>
            <a:r>
              <a:rPr lang="en-US" sz="1600" dirty="0" err="1" smtClean="0">
                <a:solidFill>
                  <a:srgbClr val="FF0000"/>
                </a:solidFill>
              </a:rPr>
              <a:t>android.test.runner</a:t>
            </a:r>
            <a:r>
              <a:rPr lang="en-US" sz="1600" dirty="0" smtClean="0"/>
              <a:t>" /&gt;</a:t>
            </a:r>
            <a:br>
              <a:rPr lang="en-US" sz="1600" dirty="0" smtClean="0"/>
            </a:br>
            <a:r>
              <a:rPr lang="en-US" sz="1600" dirty="0" smtClean="0"/>
              <a:t>        ...</a:t>
            </a:r>
            <a:br>
              <a:rPr lang="en-US" sz="1600" dirty="0" smtClean="0"/>
            </a:br>
            <a:r>
              <a:rPr lang="en-US" sz="1600" dirty="0" smtClean="0"/>
              <a:t>    &lt;/application&gt;</a:t>
            </a:r>
            <a:br>
              <a:rPr lang="en-US" sz="1600" dirty="0" smtClean="0"/>
            </a:br>
            <a:r>
              <a:rPr lang="en-US" sz="1600" dirty="0" smtClean="0"/>
              <a:t>&lt;/manifest&gt;</a:t>
            </a: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pPr>
              <a:buNone/>
            </a:pPr>
            <a:r>
              <a:rPr lang="en-US" sz="1500" dirty="0" smtClean="0"/>
              <a:t>private </a:t>
            </a:r>
            <a:r>
              <a:rPr lang="en-US" sz="1500" dirty="0" err="1" smtClean="0"/>
              <a:t>SpinnerActivity</a:t>
            </a:r>
            <a:r>
              <a:rPr lang="en-US" sz="1500" dirty="0" smtClean="0"/>
              <a:t> </a:t>
            </a:r>
            <a:r>
              <a:rPr lang="en-US" sz="1500" dirty="0" err="1" smtClean="0">
                <a:solidFill>
                  <a:srgbClr val="FF0000"/>
                </a:solidFill>
              </a:rPr>
              <a:t>mActivity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private </a:t>
            </a:r>
            <a:r>
              <a:rPr lang="en-US" sz="1500" dirty="0" smtClean="0"/>
              <a:t>Spinner </a:t>
            </a:r>
            <a:r>
              <a:rPr lang="en-US" sz="1500" dirty="0" err="1" smtClean="0">
                <a:solidFill>
                  <a:srgbClr val="FF0000"/>
                </a:solidFill>
              </a:rPr>
              <a:t>mSpinner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private </a:t>
            </a:r>
            <a:r>
              <a:rPr lang="en-US" sz="1500" dirty="0" err="1" smtClean="0"/>
              <a:t>SpinnerAdapter</a:t>
            </a:r>
            <a:r>
              <a:rPr lang="en-US" sz="1500" dirty="0" smtClean="0"/>
              <a:t> </a:t>
            </a:r>
            <a:r>
              <a:rPr lang="en-US" sz="1500" dirty="0" err="1" smtClean="0">
                <a:solidFill>
                  <a:srgbClr val="FF0000"/>
                </a:solidFill>
              </a:rPr>
              <a:t>mPlanetData</a:t>
            </a:r>
            <a:r>
              <a:rPr lang="en-US" sz="1500" dirty="0" smtClean="0"/>
              <a:t>;</a:t>
            </a:r>
            <a:endParaRPr lang="en-US" sz="1500" dirty="0" smtClean="0"/>
          </a:p>
          <a:p>
            <a:pPr>
              <a:buNone/>
            </a:pPr>
            <a:r>
              <a:rPr lang="en-US" sz="1600" dirty="0" smtClean="0"/>
              <a:t>public 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ADAPTER_COUNT = 9;</a:t>
            </a: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public </a:t>
            </a:r>
            <a:r>
              <a:rPr lang="en-US" sz="1500" dirty="0" err="1" smtClean="0"/>
              <a:t>SpinnerActivityTest</a:t>
            </a:r>
            <a:r>
              <a:rPr lang="en-US" sz="1500" dirty="0" smtClean="0"/>
              <a:t> extends </a:t>
            </a:r>
            <a:r>
              <a:rPr lang="en-US" sz="1600" dirty="0" smtClean="0">
                <a:solidFill>
                  <a:srgbClr val="FF0000"/>
                </a:solidFill>
              </a:rPr>
              <a:t>ActivityInstrumentationTestCase2</a:t>
            </a:r>
            <a:r>
              <a:rPr lang="en-US" sz="1500" dirty="0" smtClean="0"/>
              <a:t>() {</a:t>
            </a:r>
          </a:p>
          <a:p>
            <a:pPr>
              <a:buNone/>
            </a:pPr>
            <a:r>
              <a:rPr lang="en-US" sz="1500" dirty="0" smtClean="0"/>
              <a:t>  </a:t>
            </a:r>
            <a:r>
              <a:rPr lang="en-US" sz="1500" dirty="0" smtClean="0"/>
              <a:t>  @</a:t>
            </a:r>
            <a:r>
              <a:rPr lang="en-US" sz="1500" dirty="0" smtClean="0"/>
              <a:t>Override</a:t>
            </a:r>
            <a:br>
              <a:rPr lang="en-US" sz="1500" dirty="0" smtClean="0"/>
            </a:br>
            <a:r>
              <a:rPr lang="en-US" sz="1500" dirty="0" smtClean="0"/>
              <a:t> </a:t>
            </a:r>
            <a:r>
              <a:rPr lang="en-US" sz="1500" dirty="0" smtClean="0"/>
              <a:t>protected </a:t>
            </a:r>
            <a:r>
              <a:rPr lang="en-US" sz="1500" dirty="0" smtClean="0"/>
              <a:t>void </a:t>
            </a:r>
            <a:r>
              <a:rPr lang="en-US" sz="1500" b="1" dirty="0" err="1" smtClean="0"/>
              <a:t>setUp</a:t>
            </a:r>
            <a:r>
              <a:rPr lang="en-US" sz="1500" dirty="0" smtClean="0"/>
              <a:t>() throws Exception </a:t>
            </a:r>
            <a:r>
              <a:rPr lang="en-US" sz="1500" dirty="0" smtClean="0"/>
              <a:t>{  </a:t>
            </a:r>
            <a:r>
              <a:rPr lang="en-US" sz="1500" b="1" dirty="0" smtClean="0"/>
              <a:t>//test initialization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 </a:t>
            </a:r>
            <a:r>
              <a:rPr lang="en-US" sz="1500" dirty="0" smtClean="0"/>
              <a:t>   </a:t>
            </a:r>
            <a:r>
              <a:rPr lang="en-US" sz="1500" dirty="0" err="1" smtClean="0"/>
              <a:t>super.setUp</a:t>
            </a:r>
            <a:r>
              <a:rPr lang="en-US" sz="1500" dirty="0" smtClean="0"/>
              <a:t>();</a:t>
            </a:r>
            <a:br>
              <a:rPr lang="en-US" sz="1500" dirty="0" smtClean="0"/>
            </a:br>
            <a:r>
              <a:rPr lang="en-US" sz="1500" dirty="0" smtClean="0"/>
              <a:t>    </a:t>
            </a:r>
            <a:r>
              <a:rPr lang="en-US" sz="1500" dirty="0" err="1" smtClean="0"/>
              <a:t>setActivityInitialTouchMode</a:t>
            </a:r>
            <a:r>
              <a:rPr lang="en-US" sz="1500" dirty="0" smtClean="0"/>
              <a:t>(false);</a:t>
            </a:r>
            <a:br>
              <a:rPr lang="en-US" sz="1500" dirty="0" smtClean="0"/>
            </a:br>
            <a:r>
              <a:rPr lang="en-US" sz="1500" dirty="0" smtClean="0"/>
              <a:t>    </a:t>
            </a:r>
            <a:r>
              <a:rPr lang="en-US" sz="1500" dirty="0" err="1" smtClean="0"/>
              <a:t>mActivity</a:t>
            </a:r>
            <a:r>
              <a:rPr lang="en-US" sz="1500" dirty="0" smtClean="0"/>
              <a:t> = </a:t>
            </a:r>
            <a:r>
              <a:rPr lang="en-US" sz="1500" dirty="0" err="1" smtClean="0"/>
              <a:t>getActivity</a:t>
            </a:r>
            <a:r>
              <a:rPr lang="en-US" sz="1500" dirty="0" smtClean="0"/>
              <a:t>();</a:t>
            </a:r>
            <a:br>
              <a:rPr lang="en-US" sz="1500" dirty="0" smtClean="0"/>
            </a:br>
            <a:r>
              <a:rPr lang="en-US" sz="1500" dirty="0" smtClean="0"/>
              <a:t>    </a:t>
            </a:r>
            <a:r>
              <a:rPr lang="en-US" sz="1500" dirty="0" err="1" smtClean="0"/>
              <a:t>mSpinner</a:t>
            </a:r>
            <a:r>
              <a:rPr lang="en-US" sz="1500" dirty="0" smtClean="0"/>
              <a:t> </a:t>
            </a:r>
            <a:r>
              <a:rPr lang="en-US" sz="1500" dirty="0" smtClean="0"/>
              <a:t>= (</a:t>
            </a:r>
            <a:r>
              <a:rPr lang="en-US" sz="1500" dirty="0" smtClean="0"/>
              <a:t>Spinner) </a:t>
            </a:r>
            <a:r>
              <a:rPr lang="en-US" sz="1500" dirty="0" err="1" smtClean="0"/>
              <a:t>mActivity.findViewById</a:t>
            </a:r>
            <a:r>
              <a:rPr lang="en-US" sz="1500" dirty="0" smtClean="0"/>
              <a:t>(com.android.example.spinner.R.id.Spinner01);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    </a:t>
            </a:r>
            <a:r>
              <a:rPr lang="en-US" sz="1500" dirty="0" err="1" smtClean="0"/>
              <a:t>mPlanetData</a:t>
            </a:r>
            <a:r>
              <a:rPr lang="en-US" sz="1500" dirty="0" smtClean="0"/>
              <a:t> = </a:t>
            </a:r>
            <a:r>
              <a:rPr lang="en-US" sz="1500" dirty="0" err="1" smtClean="0"/>
              <a:t>mSpinner.getAdapter</a:t>
            </a:r>
            <a:r>
              <a:rPr lang="en-US" sz="1500" dirty="0" smtClean="0"/>
              <a:t>();</a:t>
            </a:r>
            <a:br>
              <a:rPr lang="en-US" sz="1500" dirty="0" smtClean="0"/>
            </a:br>
            <a:r>
              <a:rPr lang="en-US" sz="1500" dirty="0" smtClean="0"/>
              <a:t>} </a:t>
            </a:r>
            <a:r>
              <a:rPr lang="en-US" sz="1500" dirty="0" smtClean="0"/>
              <a:t>// end of </a:t>
            </a:r>
            <a:r>
              <a:rPr lang="en-US" sz="1500" dirty="0" err="1" smtClean="0"/>
              <a:t>setUp</a:t>
            </a:r>
            <a:r>
              <a:rPr lang="en-US" sz="1500" dirty="0" smtClean="0"/>
              <a:t>() method </a:t>
            </a:r>
            <a:r>
              <a:rPr lang="en-US" sz="1500" dirty="0" smtClean="0"/>
              <a:t>definition</a:t>
            </a:r>
          </a:p>
          <a:p>
            <a:pPr>
              <a:buNone/>
            </a:pPr>
            <a:r>
              <a:rPr lang="en-US" sz="800" dirty="0" smtClean="0"/>
              <a:t>   </a:t>
            </a:r>
            <a:endParaRPr lang="en-US" sz="1500" b="1" dirty="0" smtClean="0"/>
          </a:p>
          <a:p>
            <a:pPr>
              <a:buNone/>
            </a:pPr>
            <a:r>
              <a:rPr lang="en-US" sz="1600" dirty="0" smtClean="0"/>
              <a:t>   public </a:t>
            </a:r>
            <a:r>
              <a:rPr lang="en-US" sz="1600" dirty="0" smtClean="0"/>
              <a:t>void </a:t>
            </a:r>
            <a:r>
              <a:rPr lang="en-US" sz="1600" b="1" dirty="0" err="1" smtClean="0"/>
              <a:t>testPreConditions</a:t>
            </a:r>
            <a:r>
              <a:rPr lang="en-US" sz="1600" dirty="0" smtClean="0"/>
              <a:t>() </a:t>
            </a:r>
            <a:r>
              <a:rPr lang="en-US" sz="1600" dirty="0" smtClean="0"/>
              <a:t>{	</a:t>
            </a:r>
            <a:r>
              <a:rPr lang="en-US" sz="1600" b="1" dirty="0" smtClean="0"/>
              <a:t> // the test case </a:t>
            </a:r>
            <a:r>
              <a:rPr lang="en-US" sz="1600" b="1" dirty="0" smtClean="0"/>
              <a:t>#1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  </a:t>
            </a:r>
            <a:r>
              <a:rPr lang="en-US" sz="1600" dirty="0" err="1" smtClean="0">
                <a:solidFill>
                  <a:srgbClr val="FF0000"/>
                </a:solidFill>
              </a:rPr>
              <a:t>assertTrue</a:t>
            </a:r>
            <a:r>
              <a:rPr lang="en-US" sz="1600" dirty="0" smtClean="0"/>
              <a:t>(</a:t>
            </a:r>
            <a:r>
              <a:rPr lang="en-US" sz="1600" dirty="0" err="1" smtClean="0"/>
              <a:t>mSpinner.getOnItemSelectedListener</a:t>
            </a:r>
            <a:r>
              <a:rPr lang="en-US" sz="1600" dirty="0" smtClean="0"/>
              <a:t>() != null</a:t>
            </a:r>
            <a:r>
              <a:rPr lang="en-US" sz="1600" dirty="0" smtClean="0"/>
              <a:t>);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  </a:t>
            </a:r>
            <a:r>
              <a:rPr lang="en-US" sz="1600" dirty="0" err="1" smtClean="0">
                <a:solidFill>
                  <a:srgbClr val="FF0000"/>
                </a:solidFill>
              </a:rPr>
              <a:t>assertTrue</a:t>
            </a:r>
            <a:r>
              <a:rPr lang="en-US" sz="1600" dirty="0" smtClean="0"/>
              <a:t>(</a:t>
            </a:r>
            <a:r>
              <a:rPr lang="en-US" sz="1600" dirty="0" err="1" smtClean="0"/>
              <a:t>mPlanetData</a:t>
            </a:r>
            <a:r>
              <a:rPr lang="en-US" sz="1600" dirty="0" smtClean="0"/>
              <a:t> != null</a:t>
            </a:r>
            <a:r>
              <a:rPr lang="en-US" sz="1600" dirty="0" smtClean="0"/>
              <a:t>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  </a:t>
            </a:r>
            <a:r>
              <a:rPr lang="en-US" sz="1600" dirty="0" err="1" smtClean="0">
                <a:solidFill>
                  <a:srgbClr val="FF0000"/>
                </a:solidFill>
              </a:rPr>
              <a:t>assertEquals</a:t>
            </a:r>
            <a:r>
              <a:rPr lang="en-US" sz="1600" dirty="0" smtClean="0"/>
              <a:t>(</a:t>
            </a:r>
            <a:r>
              <a:rPr lang="en-US" sz="1600" b="1" dirty="0" err="1" smtClean="0">
                <a:solidFill>
                  <a:srgbClr val="00B0F0"/>
                </a:solidFill>
              </a:rPr>
              <a:t>mPlanetData.getCount</a:t>
            </a:r>
            <a:r>
              <a:rPr lang="en-US" sz="1600" b="1" dirty="0" smtClean="0">
                <a:solidFill>
                  <a:srgbClr val="00B0F0"/>
                </a:solidFill>
              </a:rPr>
              <a:t>()</a:t>
            </a:r>
            <a:r>
              <a:rPr lang="en-US" sz="1600" dirty="0" smtClean="0">
                <a:solidFill>
                  <a:srgbClr val="00B0F0"/>
                </a:solidFill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</a:rPr>
              <a:t>ADAPTER_COUNT</a:t>
            </a:r>
            <a:r>
              <a:rPr lang="en-US" sz="1600" dirty="0" smtClean="0"/>
              <a:t>); 	</a:t>
            </a:r>
            <a:r>
              <a:rPr lang="en-US" sz="1600" b="1" dirty="0" smtClean="0"/>
              <a:t> //assert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} // end of </a:t>
            </a:r>
            <a:r>
              <a:rPr lang="en-US" sz="1600" dirty="0" err="1" smtClean="0"/>
              <a:t>testPreConditions</a:t>
            </a:r>
            <a:r>
              <a:rPr lang="en-US" sz="1600" dirty="0" smtClean="0"/>
              <a:t>() method definition</a:t>
            </a: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}</a:t>
            </a:r>
            <a:endParaRPr lang="en-US" sz="15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897897"/>
            <a:ext cx="9736666" cy="5013944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public </a:t>
            </a:r>
            <a:r>
              <a:rPr lang="en-US" sz="1400" dirty="0" smtClean="0"/>
              <a:t>static final </a:t>
            </a:r>
            <a:r>
              <a:rPr lang="en-US" sz="1400" dirty="0" err="1" smtClean="0"/>
              <a:t>int</a:t>
            </a:r>
            <a:r>
              <a:rPr lang="en-US" sz="1400" dirty="0" smtClean="0"/>
              <a:t> INITIAL_POSITION = 0;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static final </a:t>
            </a:r>
            <a:r>
              <a:rPr lang="en-US" sz="1400" dirty="0" err="1" smtClean="0"/>
              <a:t>int</a:t>
            </a:r>
            <a:r>
              <a:rPr lang="en-US" sz="1400" dirty="0" smtClean="0"/>
              <a:t> TEST_POSITION = 5</a:t>
            </a:r>
            <a:r>
              <a:rPr lang="en-US" sz="1400" dirty="0" smtClean="0"/>
              <a:t>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1400" dirty="0" smtClean="0"/>
              <a:t>public </a:t>
            </a:r>
            <a:r>
              <a:rPr lang="en-US" sz="1400" b="1" dirty="0" err="1" smtClean="0"/>
              <a:t>SpinnerActivityTest</a:t>
            </a:r>
            <a:r>
              <a:rPr lang="en-US" sz="1400" dirty="0" smtClean="0"/>
              <a:t>() 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  </a:t>
            </a:r>
            <a:r>
              <a:rPr lang="en-US" sz="1400" dirty="0" smtClean="0"/>
              <a:t>  private </a:t>
            </a:r>
            <a:r>
              <a:rPr lang="en-US" sz="1400" dirty="0" smtClean="0"/>
              <a:t>String </a:t>
            </a:r>
            <a:r>
              <a:rPr lang="en-US" sz="1400" dirty="0" err="1" smtClean="0">
                <a:solidFill>
                  <a:srgbClr val="FF0000"/>
                </a:solidFill>
              </a:rPr>
              <a:t>mSelection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r>
              <a:rPr lang="en-US" sz="1400" dirty="0" smtClean="0"/>
              <a:t> </a:t>
            </a:r>
            <a:r>
              <a:rPr lang="en-US" sz="1400" dirty="0" smtClean="0"/>
              <a:t>private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mPos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>
              <a:buNone/>
            </a:pPr>
            <a:r>
              <a:rPr lang="en-US" sz="1400" dirty="0" smtClean="0"/>
              <a:t>    public </a:t>
            </a:r>
            <a:r>
              <a:rPr lang="en-US" sz="1400" dirty="0" smtClean="0"/>
              <a:t>void </a:t>
            </a:r>
            <a:r>
              <a:rPr lang="en-US" sz="1400" dirty="0" err="1" smtClean="0"/>
              <a:t>testSpinnerUI</a:t>
            </a:r>
            <a:r>
              <a:rPr lang="en-US" sz="1400" dirty="0" smtClean="0"/>
              <a:t>() </a:t>
            </a:r>
            <a:r>
              <a:rPr lang="en-US" sz="1400" dirty="0" smtClean="0"/>
              <a:t>{			</a:t>
            </a:r>
            <a:r>
              <a:rPr lang="en-US" sz="1400" b="1" dirty="0" smtClean="0"/>
              <a:t>// </a:t>
            </a:r>
            <a:r>
              <a:rPr lang="en-US" sz="1400" b="1" dirty="0" smtClean="0"/>
              <a:t>the test </a:t>
            </a:r>
            <a:r>
              <a:rPr lang="en-US" sz="1400" b="1" dirty="0" smtClean="0"/>
              <a:t>case #2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mActivity.runOnUiThread</a:t>
            </a:r>
            <a:r>
              <a:rPr lang="en-US" sz="1400" dirty="0" smtClean="0"/>
              <a:t>(</a:t>
            </a:r>
            <a:br>
              <a:rPr lang="en-US" sz="1400" dirty="0" smtClean="0"/>
            </a:br>
            <a:r>
              <a:rPr lang="en-US" sz="1400" dirty="0" smtClean="0"/>
              <a:t>   </a:t>
            </a:r>
            <a:r>
              <a:rPr lang="en-US" sz="1400" dirty="0" smtClean="0"/>
              <a:t>      new </a:t>
            </a:r>
            <a:r>
              <a:rPr lang="en-US" sz="1400" dirty="0" err="1" smtClean="0"/>
              <a:t>Runnable</a:t>
            </a:r>
            <a:r>
              <a:rPr lang="en-US" sz="1400" dirty="0" smtClean="0"/>
              <a:t>() {</a:t>
            </a:r>
            <a:br>
              <a:rPr lang="en-US" sz="1400" dirty="0" smtClean="0"/>
            </a:br>
            <a:r>
              <a:rPr lang="en-US" sz="1400" dirty="0" smtClean="0"/>
              <a:t>        </a:t>
            </a:r>
            <a:r>
              <a:rPr lang="en-US" sz="1400" dirty="0" smtClean="0"/>
              <a:t>     public </a:t>
            </a:r>
            <a:r>
              <a:rPr lang="en-US" sz="1400" dirty="0" smtClean="0"/>
              <a:t>void run() {</a:t>
            </a:r>
            <a:br>
              <a:rPr lang="en-US" sz="1400" dirty="0" smtClean="0"/>
            </a:br>
            <a:r>
              <a:rPr lang="en-US" sz="1400" dirty="0" smtClean="0"/>
              <a:t>         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mSpinner.requestFocus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         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mSpinner.setSelection</a:t>
            </a:r>
            <a:r>
              <a:rPr lang="en-US" sz="1400" dirty="0" smtClean="0"/>
              <a:t>(INITIAL_POSITION); } </a:t>
            </a:r>
            <a:r>
              <a:rPr lang="en-US" sz="1400" dirty="0" smtClean="0"/>
              <a:t>// end of run() method definition</a:t>
            </a:r>
            <a:br>
              <a:rPr lang="en-US" sz="1400" dirty="0" smtClean="0"/>
            </a:br>
            <a:r>
              <a:rPr lang="en-US" sz="1400" dirty="0" smtClean="0"/>
              <a:t>      </a:t>
            </a:r>
            <a:r>
              <a:rPr lang="en-US" sz="1400" dirty="0" smtClean="0"/>
              <a:t>    } </a:t>
            </a:r>
            <a:r>
              <a:rPr lang="en-US" sz="1400" dirty="0" smtClean="0"/>
              <a:t>// end of anonymous </a:t>
            </a:r>
            <a:r>
              <a:rPr lang="en-US" sz="1400" dirty="0" err="1" smtClean="0"/>
              <a:t>Runnable</a:t>
            </a:r>
            <a:r>
              <a:rPr lang="en-US" sz="1400" dirty="0" smtClean="0"/>
              <a:t> object instantiation</a:t>
            </a:r>
            <a:br>
              <a:rPr lang="en-US" sz="1400" dirty="0" smtClean="0"/>
            </a:br>
            <a:r>
              <a:rPr lang="en-US" sz="1400" dirty="0" smtClean="0"/>
              <a:t>    </a:t>
            </a:r>
            <a:r>
              <a:rPr lang="en-US" sz="1400" dirty="0" smtClean="0"/>
              <a:t> ); </a:t>
            </a:r>
            <a:r>
              <a:rPr lang="en-US" sz="1400" dirty="0" smtClean="0"/>
              <a:t>// end of invocation of </a:t>
            </a:r>
            <a:r>
              <a:rPr lang="en-US" sz="1400" dirty="0" err="1" smtClean="0"/>
              <a:t>runOnUiThread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this.sendKeys</a:t>
            </a:r>
            <a:r>
              <a:rPr lang="en-US" sz="1400" dirty="0" smtClean="0"/>
              <a:t>(</a:t>
            </a:r>
            <a:r>
              <a:rPr lang="en-US" sz="1400" dirty="0" err="1" smtClean="0"/>
              <a:t>KeyEvent.KEYCODE_DPAD_CENTER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     for 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1;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TEST_POSITION;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  <a:br>
              <a:rPr lang="en-US" sz="1400" dirty="0" smtClean="0"/>
            </a:br>
            <a:r>
              <a:rPr lang="en-US" sz="1400" dirty="0" smtClean="0"/>
              <a:t>   </a:t>
            </a:r>
            <a:r>
              <a:rPr lang="en-US" sz="1400" dirty="0" smtClean="0"/>
              <a:t>      </a:t>
            </a:r>
            <a:r>
              <a:rPr lang="en-US" sz="1400" dirty="0" err="1" smtClean="0"/>
              <a:t>this.sendKeys</a:t>
            </a:r>
            <a:r>
              <a:rPr lang="en-US" sz="1400" dirty="0" smtClean="0"/>
              <a:t>(</a:t>
            </a:r>
            <a:r>
              <a:rPr lang="en-US" sz="1400" dirty="0" err="1" smtClean="0"/>
              <a:t>KeyEvent.KEYCODE_DPAD_DOWN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   </a:t>
            </a:r>
            <a:r>
              <a:rPr lang="en-US" sz="1400" dirty="0" smtClean="0"/>
              <a:t>  } </a:t>
            </a:r>
            <a:r>
              <a:rPr lang="en-US" sz="1400" dirty="0" smtClean="0"/>
              <a:t>// end of for </a:t>
            </a:r>
            <a:r>
              <a:rPr lang="en-US" sz="1400" dirty="0" smtClean="0"/>
              <a:t>loop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this.sendKeys</a:t>
            </a:r>
            <a:r>
              <a:rPr lang="en-US" sz="1400" dirty="0" smtClean="0"/>
              <a:t>(</a:t>
            </a:r>
            <a:r>
              <a:rPr lang="en-US" sz="1400" dirty="0" err="1" smtClean="0"/>
              <a:t>KeyEvent.KEYCODE_DPAD_CENTER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b="1" dirty="0" err="1" smtClean="0"/>
              <a:t>mPos</a:t>
            </a:r>
            <a:r>
              <a:rPr lang="en-US" sz="1400" dirty="0" smtClean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mSpinner.getSelectedItemPosition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</a:t>
            </a:r>
            <a:r>
              <a:rPr lang="en-US" sz="1400" b="1" dirty="0" err="1" smtClean="0">
                <a:solidFill>
                  <a:srgbClr val="00B050"/>
                </a:solidFill>
              </a:rPr>
              <a:t>mSelection</a:t>
            </a:r>
            <a:r>
              <a:rPr lang="en-US" sz="1400" dirty="0" smtClean="0"/>
              <a:t> </a:t>
            </a:r>
            <a:r>
              <a:rPr lang="en-US" sz="1400" dirty="0" smtClean="0"/>
              <a:t>= (String)</a:t>
            </a:r>
            <a:r>
              <a:rPr lang="en-US" sz="1400" dirty="0" err="1" smtClean="0"/>
              <a:t>mSpinner.getItemAtPosition</a:t>
            </a:r>
            <a:r>
              <a:rPr lang="en-US" sz="1400" dirty="0" smtClean="0"/>
              <a:t>(</a:t>
            </a:r>
            <a:r>
              <a:rPr lang="en-US" sz="1400" dirty="0" err="1" smtClean="0"/>
              <a:t>mPos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    </a:t>
            </a:r>
            <a:r>
              <a:rPr lang="en-US" sz="1400" dirty="0" smtClean="0"/>
              <a:t> </a:t>
            </a:r>
            <a:r>
              <a:rPr lang="en-US" sz="1400" dirty="0" err="1" smtClean="0"/>
              <a:t>TextView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resultView</a:t>
            </a:r>
            <a:r>
              <a:rPr lang="en-US" sz="1400" dirty="0" smtClean="0"/>
              <a:t> </a:t>
            </a:r>
            <a:r>
              <a:rPr lang="en-US" sz="1400" dirty="0" smtClean="0"/>
              <a:t>= (</a:t>
            </a:r>
            <a:r>
              <a:rPr lang="en-US" sz="1400" dirty="0" err="1" smtClean="0"/>
              <a:t>TextView</a:t>
            </a:r>
            <a:r>
              <a:rPr lang="en-US" sz="1400" dirty="0" smtClean="0"/>
              <a:t>)</a:t>
            </a:r>
            <a:r>
              <a:rPr lang="en-US" sz="1400" dirty="0" err="1" smtClean="0"/>
              <a:t>mActivity.findViewById</a:t>
            </a:r>
            <a:r>
              <a:rPr lang="en-US" sz="1400" dirty="0" smtClean="0"/>
              <a:t>(</a:t>
            </a:r>
            <a:r>
              <a:rPr lang="en-US" sz="1400" dirty="0" err="1" smtClean="0"/>
              <a:t>com.android.example.spinner.R.id.SpinnerResult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String </a:t>
            </a:r>
            <a:r>
              <a:rPr lang="en-US" sz="1400" b="1" dirty="0" err="1" smtClean="0">
                <a:solidFill>
                  <a:srgbClr val="00B0F0"/>
                </a:solidFill>
              </a:rPr>
              <a:t>resultText</a:t>
            </a:r>
            <a:r>
              <a:rPr lang="en-US" sz="1400" dirty="0" smtClean="0"/>
              <a:t> = (String) </a:t>
            </a:r>
            <a:r>
              <a:rPr lang="en-US" sz="1400" dirty="0" err="1" smtClean="0"/>
              <a:t>resultView.getText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dirty="0" smtClean="0"/>
              <a:t> 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assertEquals</a:t>
            </a:r>
            <a:r>
              <a:rPr lang="en-US" sz="1400" dirty="0" smtClean="0"/>
              <a:t>(</a:t>
            </a:r>
            <a:r>
              <a:rPr lang="en-US" sz="1400" b="1" dirty="0" err="1" smtClean="0">
                <a:solidFill>
                  <a:srgbClr val="00B0F0"/>
                </a:solidFill>
              </a:rPr>
              <a:t>resultText</a:t>
            </a:r>
            <a:r>
              <a:rPr lang="en-US" sz="1400" b="1" dirty="0" smtClean="0"/>
              <a:t>, </a:t>
            </a:r>
            <a:r>
              <a:rPr lang="en-US" sz="1400" b="1" dirty="0" err="1" smtClean="0">
                <a:solidFill>
                  <a:srgbClr val="00B050"/>
                </a:solidFill>
              </a:rPr>
              <a:t>mSelection</a:t>
            </a:r>
            <a:r>
              <a:rPr lang="en-US" sz="1400" dirty="0" smtClean="0"/>
              <a:t>);		</a:t>
            </a:r>
            <a:r>
              <a:rPr lang="en-US" sz="1400" b="1" dirty="0" smtClean="0"/>
              <a:t> //assert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} // end of </a:t>
            </a:r>
            <a:r>
              <a:rPr lang="en-US" sz="1400" dirty="0" err="1" smtClean="0"/>
              <a:t>testSpinnerUI</a:t>
            </a:r>
            <a:r>
              <a:rPr lang="en-US" sz="1400" dirty="0" smtClean="0"/>
              <a:t>() method </a:t>
            </a:r>
            <a:r>
              <a:rPr lang="en-US" sz="1400" dirty="0" smtClean="0"/>
              <a:t>definition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897897"/>
            <a:ext cx="8204200" cy="5013944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/>
              <a:t>CLI: </a:t>
            </a:r>
          </a:p>
          <a:p>
            <a:pPr>
              <a:buNone/>
            </a:pPr>
            <a:r>
              <a:rPr lang="en-US" sz="1600" dirty="0" err="1" smtClean="0"/>
              <a:t>adb</a:t>
            </a:r>
            <a:r>
              <a:rPr lang="en-US" sz="1600" dirty="0" smtClean="0"/>
              <a:t> </a:t>
            </a:r>
            <a:r>
              <a:rPr lang="en-US" sz="1600" dirty="0" smtClean="0"/>
              <a:t>install </a:t>
            </a:r>
            <a:r>
              <a:rPr lang="en-US" sz="1600" dirty="0" err="1" smtClean="0"/>
              <a:t>SpinnerActivityTest</a:t>
            </a:r>
            <a:r>
              <a:rPr lang="en-US" sz="1600" dirty="0" smtClean="0"/>
              <a:t>/bin/SpinnerActivityTest-debug.apk</a:t>
            </a:r>
          </a:p>
          <a:p>
            <a:pPr>
              <a:buNone/>
            </a:pPr>
            <a:r>
              <a:rPr lang="en-US" sz="1600" dirty="0" err="1" smtClean="0"/>
              <a:t>adb</a:t>
            </a:r>
            <a:r>
              <a:rPr lang="en-US" sz="1600" dirty="0" smtClean="0"/>
              <a:t> shell am instrument -w </a:t>
            </a:r>
            <a:r>
              <a:rPr lang="en-US" sz="1600" dirty="0" err="1" smtClean="0"/>
              <a:t>com.android.example.spinner.test</a:t>
            </a:r>
            <a:r>
              <a:rPr lang="en-US" sz="1600" dirty="0" smtClean="0"/>
              <a:t>/</a:t>
            </a:r>
            <a:r>
              <a:rPr lang="en-US" sz="1600" b="1" dirty="0" err="1" smtClean="0">
                <a:solidFill>
                  <a:srgbClr val="FF00FF"/>
                </a:solidFill>
              </a:rPr>
              <a:t>android.test.InstrumentationTestRunner</a:t>
            </a:r>
            <a:endParaRPr lang="en-US" sz="1600" b="1" dirty="0" smtClean="0">
              <a:solidFill>
                <a:srgbClr val="FF00FF"/>
              </a:solidFill>
            </a:endParaRP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/>
              <a:t>The result of a successful test looks like this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com.android.example.spinner.test.SpinnerActivityTest</a:t>
            </a:r>
            <a:r>
              <a:rPr lang="en-US" sz="1600" dirty="0" smtClean="0"/>
              <a:t>:....</a:t>
            </a:r>
            <a:br>
              <a:rPr lang="en-US" sz="1600" dirty="0" smtClean="0"/>
            </a:br>
            <a:r>
              <a:rPr lang="en-US" sz="1600" dirty="0" smtClean="0"/>
              <a:t> Test </a:t>
            </a:r>
            <a:r>
              <a:rPr lang="en-US" sz="1600" dirty="0" smtClean="0"/>
              <a:t>results for </a:t>
            </a:r>
            <a:r>
              <a:rPr lang="en-US" sz="1600" dirty="0" err="1" smtClean="0"/>
              <a:t>InstrumentationTestRunner</a:t>
            </a:r>
            <a:r>
              <a:rPr lang="en-US" sz="1600" dirty="0" smtClean="0"/>
              <a:t>=....</a:t>
            </a:r>
            <a:br>
              <a:rPr lang="en-US" sz="1600" dirty="0" smtClean="0"/>
            </a:br>
            <a:r>
              <a:rPr lang="en-US" sz="1600" dirty="0" smtClean="0"/>
              <a:t> Time</a:t>
            </a:r>
            <a:r>
              <a:rPr lang="en-US" sz="1600" dirty="0" smtClean="0"/>
              <a:t>: </a:t>
            </a:r>
            <a:r>
              <a:rPr lang="en-US" sz="1600" dirty="0" smtClean="0"/>
              <a:t>…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OK (… </a:t>
            </a:r>
            <a:r>
              <a:rPr lang="en-US" sz="1600" dirty="0" smtClean="0"/>
              <a:t>tests)</a:t>
            </a: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1890" y="814573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Android Test </a:t>
            </a:r>
            <a:r>
              <a:rPr lang="en-US" sz="2400" dirty="0" smtClean="0"/>
              <a:t>Framework</a:t>
            </a:r>
          </a:p>
          <a:p>
            <a:pPr marL="174625" lvl="1" indent="-174625"/>
            <a:r>
              <a:rPr lang="en-US" sz="2400" dirty="0" smtClean="0"/>
              <a:t>Activity Testing Tutorial</a:t>
            </a:r>
            <a:endParaRPr lang="en-US" sz="2400" dirty="0" smtClean="0"/>
          </a:p>
          <a:p>
            <a:pPr marL="174625" lvl="1" indent="-174625"/>
            <a:r>
              <a:rPr lang="en-US" sz="2400" dirty="0" smtClean="0"/>
              <a:t>Improve the Code with Lint</a:t>
            </a:r>
          </a:p>
          <a:p>
            <a:pPr marL="174625" lvl="1" indent="-174625">
              <a:buNone/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1890" y="1678207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Android Test Framework</a:t>
            </a:r>
          </a:p>
          <a:p>
            <a:pPr marL="174625" lvl="1" indent="-174625"/>
            <a:r>
              <a:rPr lang="en-US" sz="2400" dirty="0" smtClean="0"/>
              <a:t>Activity Testing Tutorial</a:t>
            </a:r>
          </a:p>
          <a:p>
            <a:pPr marL="174625" lvl="1" indent="-174625"/>
            <a:r>
              <a:rPr lang="en-US" sz="2400" dirty="0" smtClean="0"/>
              <a:t>Improve the Code with Lint</a:t>
            </a:r>
          </a:p>
          <a:p>
            <a:pPr marL="174625" lvl="1" indent="-174625">
              <a:buNone/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r>
              <a:rPr lang="en-US" dirty="0" smtClean="0"/>
              <a:t>To ensure that </a:t>
            </a:r>
            <a:r>
              <a:rPr lang="en-US" dirty="0" smtClean="0"/>
              <a:t>code </a:t>
            </a:r>
            <a:r>
              <a:rPr lang="en-US" dirty="0" smtClean="0"/>
              <a:t>has no structural problems.</a:t>
            </a:r>
          </a:p>
          <a:p>
            <a:pPr lvl="1"/>
            <a:r>
              <a:rPr lang="en-US" sz="1600" dirty="0" smtClean="0"/>
              <a:t>For example, if </a:t>
            </a:r>
            <a:r>
              <a:rPr lang="en-US" sz="1600" dirty="0" smtClean="0"/>
              <a:t>XML </a:t>
            </a:r>
            <a:r>
              <a:rPr lang="en-US" sz="1600" dirty="0" smtClean="0"/>
              <a:t>resource files contain unused namespaces, this takes up space and incurs unnecessary processing. </a:t>
            </a:r>
          </a:p>
          <a:p>
            <a:pPr lvl="1"/>
            <a:r>
              <a:rPr lang="en-US" sz="1600" dirty="0" smtClean="0"/>
              <a:t>Other structural issues, such as use of deprecated elements or API calls that are not supported by the target API versions, might lead to code failing to run correctly.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developer.android.com/images/tools/l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36" y="2669655"/>
            <a:ext cx="4217379" cy="200395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2600" y="3619549"/>
            <a:ext cx="4707467" cy="292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9333" y="5384800"/>
            <a:ext cx="4064001" cy="51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FFFF"/>
                </a:solidFill>
              </a:rPr>
              <a:t>Req3: Enable Lint check in the project and fix all </a:t>
            </a:r>
            <a:r>
              <a:rPr lang="en-US" sz="1600" dirty="0" smtClean="0">
                <a:solidFill>
                  <a:srgbClr val="FFFFFF"/>
                </a:solidFill>
              </a:rPr>
              <a:t>issues in category of “error”</a:t>
            </a:r>
            <a:endParaRPr lang="en-US" sz="16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r>
              <a:rPr lang="en-US" dirty="0" smtClean="0"/>
              <a:t>Android test suites are based on </a:t>
            </a:r>
            <a:r>
              <a:rPr lang="en-US" b="1" dirty="0" err="1" smtClean="0"/>
              <a:t>Junit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Test suites are contained in </a:t>
            </a:r>
            <a:r>
              <a:rPr lang="en-US" b="1" dirty="0" smtClean="0"/>
              <a:t>test packages</a:t>
            </a:r>
            <a:r>
              <a:rPr lang="en-US" dirty="0" smtClean="0"/>
              <a:t>, which just like app packages</a:t>
            </a:r>
          </a:p>
          <a:p>
            <a:endParaRPr lang="en-US" dirty="0" smtClean="0"/>
          </a:p>
          <a:p>
            <a:r>
              <a:rPr lang="en-US" dirty="0" smtClean="0"/>
              <a:t>The Android </a:t>
            </a:r>
            <a:r>
              <a:rPr lang="en-US" dirty="0" err="1" smtClean="0"/>
              <a:t>JUnit</a:t>
            </a:r>
            <a:r>
              <a:rPr lang="en-US" dirty="0" smtClean="0"/>
              <a:t> extensions provide </a:t>
            </a:r>
            <a:r>
              <a:rPr lang="en-US" b="1" dirty="0" smtClean="0"/>
              <a:t>component-specific test case classes</a:t>
            </a:r>
            <a:r>
              <a:rPr lang="en-US" dirty="0" smtClean="0"/>
              <a:t>, just like activity, service, provider, etc </a:t>
            </a:r>
          </a:p>
          <a:p>
            <a:endParaRPr lang="en-US" dirty="0" smtClean="0"/>
          </a:p>
          <a:p>
            <a:r>
              <a:rPr lang="en-US" dirty="0" smtClean="0"/>
              <a:t>Building and tests are available both in Eclipse with ADT and via command line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e Android testing frame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32" y="696685"/>
            <a:ext cx="5341711" cy="5838614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778" y="4201886"/>
            <a:ext cx="4339667" cy="243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53000" y="5486400"/>
            <a:ext cx="3298371" cy="1186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Package: </a:t>
            </a:r>
            <a:r>
              <a:rPr lang="en-US" dirty="0" err="1" smtClean="0"/>
              <a:t>junit.framework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//Implement a subclass of </a:t>
            </a:r>
            <a:r>
              <a:rPr lang="en-US" sz="1600" b="1" dirty="0" err="1" smtClean="0"/>
              <a:t>TestCase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public </a:t>
            </a:r>
            <a:r>
              <a:rPr lang="en-US" sz="1600" dirty="0" smtClean="0"/>
              <a:t>class </a:t>
            </a:r>
            <a:r>
              <a:rPr lang="en-US" sz="1600" dirty="0" err="1" smtClean="0"/>
              <a:t>MathTest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TestCase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protected </a:t>
            </a:r>
            <a:r>
              <a:rPr lang="en-US" sz="1600" dirty="0" smtClean="0"/>
              <a:t>double fValue1;</a:t>
            </a:r>
            <a:br>
              <a:rPr lang="en-US" sz="1600" dirty="0" smtClean="0"/>
            </a:br>
            <a:r>
              <a:rPr lang="en-US" sz="1600" dirty="0" smtClean="0"/>
              <a:t>protected </a:t>
            </a:r>
            <a:r>
              <a:rPr lang="en-US" sz="1600" dirty="0" smtClean="0"/>
              <a:t>double fValue2;</a:t>
            </a:r>
            <a:br>
              <a:rPr lang="en-US" sz="1600" dirty="0" smtClean="0"/>
            </a:br>
            <a:r>
              <a:rPr lang="en-US" sz="1600" dirty="0" smtClean="0"/>
              <a:t>protected </a:t>
            </a:r>
            <a:r>
              <a:rPr lang="en-US" sz="1600" dirty="0" smtClean="0"/>
              <a:t>void </a:t>
            </a:r>
            <a:r>
              <a:rPr lang="en-US" sz="1600" dirty="0" err="1" smtClean="0"/>
              <a:t>setUp</a:t>
            </a:r>
            <a:r>
              <a:rPr lang="en-US" sz="1600" dirty="0" smtClean="0"/>
              <a:t>() {</a:t>
            </a:r>
            <a:br>
              <a:rPr lang="en-US" sz="1600" dirty="0" smtClean="0"/>
            </a:br>
            <a:r>
              <a:rPr lang="en-US" sz="1600" dirty="0" smtClean="0"/>
              <a:t>   fValue1= 2.0;</a:t>
            </a:r>
            <a:br>
              <a:rPr lang="en-US" sz="1600" dirty="0" smtClean="0"/>
            </a:br>
            <a:r>
              <a:rPr lang="en-US" sz="1600" dirty="0" smtClean="0"/>
              <a:t>   fValue2= 3.0;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//</a:t>
            </a:r>
            <a:r>
              <a:rPr lang="en-US" sz="1600" dirty="0" smtClean="0"/>
              <a:t>Implement a test </a:t>
            </a: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</a:t>
            </a:r>
            <a:r>
              <a:rPr lang="en-US" sz="1600" dirty="0" smtClean="0"/>
              <a:t>public </a:t>
            </a:r>
            <a:r>
              <a:rPr lang="en-US" sz="1600" dirty="0" smtClean="0"/>
              <a:t>void </a:t>
            </a:r>
            <a:r>
              <a:rPr lang="en-US" sz="1600" dirty="0" err="1" smtClean="0"/>
              <a:t>testAdd</a:t>
            </a:r>
            <a:r>
              <a:rPr lang="en-US" sz="1600" dirty="0" smtClean="0"/>
              <a:t>() {</a:t>
            </a:r>
            <a:br>
              <a:rPr lang="en-US" sz="1600" dirty="0" smtClean="0"/>
            </a:br>
            <a:r>
              <a:rPr lang="en-US" sz="1600" dirty="0" smtClean="0"/>
              <a:t>   double result= fValue1 + fValue2;</a:t>
            </a:r>
            <a:br>
              <a:rPr lang="en-US" sz="1600" dirty="0" smtClean="0"/>
            </a:br>
            <a:r>
              <a:rPr lang="en-US" sz="1600" dirty="0" smtClean="0"/>
              <a:t>   </a:t>
            </a:r>
            <a:r>
              <a:rPr lang="en-US" sz="1600" dirty="0" err="1" smtClean="0"/>
              <a:t>assertTrue</a:t>
            </a:r>
            <a:r>
              <a:rPr lang="en-US" sz="1600" dirty="0" smtClean="0"/>
              <a:t>(result == 5.0);</a:t>
            </a:r>
            <a:br>
              <a:rPr lang="en-US" sz="1600" dirty="0" smtClean="0"/>
            </a:br>
            <a:r>
              <a:rPr lang="en-US" sz="1600" dirty="0" smtClean="0"/>
              <a:t>}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1600" b="1" dirty="0" smtClean="0"/>
              <a:t>// </a:t>
            </a:r>
            <a:r>
              <a:rPr lang="en-US" sz="1600" b="1" dirty="0" smtClean="0"/>
              <a:t>run the </a:t>
            </a:r>
            <a:r>
              <a:rPr lang="en-US" sz="1600" b="1" dirty="0" smtClean="0"/>
              <a:t>tests</a:t>
            </a:r>
          </a:p>
          <a:p>
            <a:pPr>
              <a:buNone/>
            </a:pPr>
            <a:r>
              <a:rPr lang="en-US" sz="1600" dirty="0" err="1" smtClean="0"/>
              <a:t>TestCase</a:t>
            </a:r>
            <a:r>
              <a:rPr lang="en-US" sz="1600" dirty="0" smtClean="0"/>
              <a:t> </a:t>
            </a:r>
            <a:r>
              <a:rPr lang="en-US" sz="1600" dirty="0" smtClean="0"/>
              <a:t>test= new </a:t>
            </a:r>
            <a:r>
              <a:rPr lang="en-US" sz="1600" dirty="0" err="1" smtClean="0"/>
              <a:t>MathTest</a:t>
            </a:r>
            <a:r>
              <a:rPr lang="en-US" sz="1600" dirty="0" smtClean="0"/>
              <a:t>("add") {</a:t>
            </a:r>
            <a:br>
              <a:rPr lang="en-US" sz="1600" dirty="0" smtClean="0"/>
            </a:br>
            <a:r>
              <a:rPr lang="en-US" sz="1600" dirty="0" smtClean="0"/>
              <a:t>public </a:t>
            </a:r>
            <a:r>
              <a:rPr lang="en-US" sz="1600" dirty="0" smtClean="0"/>
              <a:t>void </a:t>
            </a:r>
            <a:r>
              <a:rPr lang="en-US" sz="1600" dirty="0" err="1" smtClean="0"/>
              <a:t>runTest</a:t>
            </a:r>
            <a:r>
              <a:rPr lang="en-US" sz="1600" dirty="0" smtClean="0"/>
              <a:t>() {</a:t>
            </a:r>
            <a:br>
              <a:rPr lang="en-US" sz="1600" dirty="0" smtClean="0"/>
            </a:br>
            <a:r>
              <a:rPr lang="en-US" sz="1600" dirty="0" smtClean="0"/>
              <a:t>  </a:t>
            </a:r>
            <a:r>
              <a:rPr lang="en-US" sz="1600" dirty="0" smtClean="0"/>
              <a:t> </a:t>
            </a:r>
            <a:r>
              <a:rPr lang="en-US" sz="1600" dirty="0" err="1" smtClean="0"/>
              <a:t>testAdd</a:t>
            </a:r>
            <a:r>
              <a:rPr lang="en-US" sz="1600" dirty="0" smtClean="0"/>
              <a:t>();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}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};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test.run</a:t>
            </a:r>
            <a:r>
              <a:rPr lang="en-US" sz="1600" dirty="0" smtClean="0"/>
              <a:t>();</a:t>
            </a:r>
          </a:p>
          <a:p>
            <a:pPr lvl="2"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Package: </a:t>
            </a:r>
            <a:r>
              <a:rPr lang="en-US" dirty="0" err="1" smtClean="0"/>
              <a:t>android.test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InstrumentationTestRunner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An </a:t>
            </a:r>
            <a:r>
              <a:rPr lang="en-US" b="1" dirty="0" smtClean="0"/>
              <a:t>Instrumentation</a:t>
            </a:r>
            <a:r>
              <a:rPr lang="en-US" dirty="0" smtClean="0"/>
              <a:t> that </a:t>
            </a:r>
            <a:r>
              <a:rPr lang="en-US" dirty="0" smtClean="0">
                <a:solidFill>
                  <a:srgbClr val="FF00FF"/>
                </a:solidFill>
              </a:rPr>
              <a:t>runs various types of </a:t>
            </a:r>
            <a:r>
              <a:rPr lang="en-US" dirty="0" err="1" smtClean="0">
                <a:solidFill>
                  <a:srgbClr val="FF00FF"/>
                </a:solidFill>
              </a:rPr>
              <a:t>TestCase</a:t>
            </a:r>
            <a:r>
              <a:rPr lang="en-US" dirty="0" smtClean="0">
                <a:solidFill>
                  <a:srgbClr val="FF00FF"/>
                </a:solidFill>
              </a:rPr>
              <a:t> against </a:t>
            </a:r>
            <a:r>
              <a:rPr lang="en-US" dirty="0" smtClean="0">
                <a:solidFill>
                  <a:srgbClr val="FF00FF"/>
                </a:solidFill>
              </a:rPr>
              <a:t>an Android package (application</a:t>
            </a:r>
            <a:r>
              <a:rPr lang="en-US" dirty="0" smtClean="0">
                <a:solidFill>
                  <a:srgbClr val="FF00FF"/>
                </a:solidFill>
              </a:rPr>
              <a:t>).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InstrumentationTestCase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test case that has access to </a:t>
            </a:r>
            <a:r>
              <a:rPr lang="en-US" dirty="0" smtClean="0"/>
              <a:t>Instrumentation</a:t>
            </a:r>
            <a:endParaRPr lang="fr-FR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ActivityTestCase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support </a:t>
            </a:r>
            <a:r>
              <a:rPr lang="en-US" dirty="0" smtClean="0"/>
              <a:t>Activity test cases</a:t>
            </a:r>
          </a:p>
          <a:p>
            <a:pPr lvl="1">
              <a:buNone/>
            </a:pPr>
            <a:r>
              <a:rPr lang="fr-FR" dirty="0" smtClean="0">
                <a:solidFill>
                  <a:srgbClr val="FF0000"/>
                </a:solidFill>
              </a:rPr>
              <a:t>ProviderTestCase2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support testing </a:t>
            </a:r>
            <a:r>
              <a:rPr lang="en-US" sz="1800" dirty="0" smtClean="0"/>
              <a:t>a single ContentProvider and </a:t>
            </a:r>
            <a:r>
              <a:rPr lang="en-US" sz="1800" dirty="0" smtClean="0"/>
              <a:t>testing app </a:t>
            </a:r>
            <a:r>
              <a:rPr lang="en-US" sz="1800" dirty="0" smtClean="0"/>
              <a:t>code with an isolated content provider.</a:t>
            </a:r>
            <a:endParaRPr lang="fr-FR" sz="1800" dirty="0" smtClean="0"/>
          </a:p>
          <a:p>
            <a:pPr lvl="1"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ServiceTestCase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support </a:t>
            </a:r>
            <a:r>
              <a:rPr lang="en-US" sz="1800" dirty="0" smtClean="0"/>
              <a:t>for the lifecycle of a Service, and </a:t>
            </a:r>
            <a:r>
              <a:rPr lang="en-US" sz="1800" b="1" dirty="0" smtClean="0"/>
              <a:t>hooks</a:t>
            </a:r>
            <a:r>
              <a:rPr lang="en-US" sz="1800" dirty="0" smtClean="0"/>
              <a:t> with which </a:t>
            </a:r>
            <a:r>
              <a:rPr lang="en-US" sz="1800" dirty="0" smtClean="0"/>
              <a:t>we can </a:t>
            </a:r>
            <a:r>
              <a:rPr lang="en-US" sz="1800" dirty="0" smtClean="0"/>
              <a:t>inject various dependencies in which your Service is tested.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AndroidTestCase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 smtClean="0"/>
              <a:t>access Resources or other things that depend on Activity </a:t>
            </a:r>
            <a:r>
              <a:rPr lang="en-US" dirty="0" smtClean="0"/>
              <a:t>Context</a:t>
            </a:r>
          </a:p>
          <a:p>
            <a:pPr lvl="1">
              <a:buNone/>
            </a:pPr>
            <a:r>
              <a:rPr lang="en-US" dirty="0" smtClean="0"/>
              <a:t>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</a:t>
            </a:r>
            <a:r>
              <a:rPr lang="en-US" dirty="0" err="1" smtClean="0"/>
              <a:t>InstrumentationTestCase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11" y="2127238"/>
            <a:ext cx="8143978" cy="248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92667" y="3420522"/>
            <a:ext cx="1405466" cy="160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5733" y="3860789"/>
            <a:ext cx="1405466" cy="160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of </a:t>
            </a:r>
            <a:r>
              <a:rPr lang="en-US" dirty="0" err="1" smtClean="0"/>
              <a:t>InstrumentationTestCase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101958"/>
            <a:ext cx="8371055" cy="479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099734" y="1337722"/>
            <a:ext cx="1168399" cy="16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Instrumentation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pPr lvl="1" algn="ctr">
              <a:buNone/>
            </a:pPr>
            <a:r>
              <a:rPr lang="en-US" sz="2400" dirty="0" smtClean="0"/>
              <a:t>Package: android.app</a:t>
            </a:r>
          </a:p>
          <a:p>
            <a:pPr lvl="1" algn="ctr">
              <a:buNone/>
            </a:pPr>
            <a:endParaRPr lang="en-US" dirty="0" smtClean="0"/>
          </a:p>
          <a:p>
            <a:pPr lvl="1"/>
            <a:r>
              <a:rPr lang="en-US" dirty="0" smtClean="0"/>
              <a:t>Android </a:t>
            </a:r>
            <a:r>
              <a:rPr lang="en-US" dirty="0" smtClean="0"/>
              <a:t>instrumentation is </a:t>
            </a:r>
            <a:r>
              <a:rPr lang="en-US" b="1" dirty="0" smtClean="0"/>
              <a:t>a set of control methods or "</a:t>
            </a:r>
            <a:r>
              <a:rPr lang="en-US" b="1" dirty="0" smtClean="0">
                <a:solidFill>
                  <a:srgbClr val="FF0000"/>
                </a:solidFill>
              </a:rPr>
              <a:t>hooks</a:t>
            </a:r>
            <a:r>
              <a:rPr lang="en-US" b="1" dirty="0" smtClean="0"/>
              <a:t>"</a:t>
            </a:r>
            <a:r>
              <a:rPr lang="en-US" dirty="0" smtClean="0"/>
              <a:t> in the Android system, which control an Android component </a:t>
            </a:r>
            <a:r>
              <a:rPr lang="en-US" b="1" dirty="0" smtClean="0"/>
              <a:t>independently</a:t>
            </a:r>
            <a:r>
              <a:rPr lang="en-US" dirty="0" smtClean="0"/>
              <a:t> of its normal lifecycle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When running with instrumentation turned on, </a:t>
            </a:r>
            <a:r>
              <a:rPr lang="en-US" b="1" dirty="0" smtClean="0">
                <a:solidFill>
                  <a:srgbClr val="FF0000"/>
                </a:solidFill>
              </a:rPr>
              <a:t>this class will be instantiated for you before any of the application code</a:t>
            </a:r>
            <a:r>
              <a:rPr lang="en-US" dirty="0" smtClean="0"/>
              <a:t>, allowing you to monitor all of the interaction the system has with the application, for example: </a:t>
            </a:r>
            <a:r>
              <a:rPr lang="en-US" dirty="0" err="1" smtClean="0">
                <a:hlinkClick r:id="rId2"/>
              </a:rPr>
              <a:t>callActivityOnCreate</a:t>
            </a:r>
            <a:r>
              <a:rPr lang="en-US" dirty="0" smtClean="0"/>
              <a:t>, etc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An Instrumentation implementation is </a:t>
            </a:r>
            <a:r>
              <a:rPr lang="en-US" dirty="0" smtClean="0">
                <a:solidFill>
                  <a:srgbClr val="FF0000"/>
                </a:solidFill>
              </a:rPr>
              <a:t>described</a:t>
            </a:r>
            <a:r>
              <a:rPr lang="en-US" dirty="0" smtClean="0"/>
              <a:t> to the system through an </a:t>
            </a:r>
            <a:r>
              <a:rPr lang="en-US" dirty="0" err="1" smtClean="0"/>
              <a:t>AndroidManifest.xml's</a:t>
            </a:r>
            <a:r>
              <a:rPr lang="en-US" dirty="0" smtClean="0"/>
              <a:t> &lt;instrumentation&gt; tag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532</Words>
  <Application>Microsoft Office PowerPoint</Application>
  <PresentationFormat>On-screen Show (4:3)</PresentationFormat>
  <Paragraphs>138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Nourriture - Connect People with Ingredients</vt:lpstr>
      <vt:lpstr>Outline</vt:lpstr>
      <vt:lpstr>Key Features</vt:lpstr>
      <vt:lpstr>Test Framework</vt:lpstr>
      <vt:lpstr>Package: junit.framework</vt:lpstr>
      <vt:lpstr>Package: android.test</vt:lpstr>
      <vt:lpstr>What InstrumentationTestCase </vt:lpstr>
      <vt:lpstr>Features of InstrumentationTestCase </vt:lpstr>
      <vt:lpstr>What Instrumentation</vt:lpstr>
      <vt:lpstr>Instrumentation == Hook</vt:lpstr>
      <vt:lpstr>Other Utilities</vt:lpstr>
      <vt:lpstr>Other Utilities - Monkey</vt:lpstr>
      <vt:lpstr>Other Utilities – Uiautomator API</vt:lpstr>
      <vt:lpstr>Other Utilities - Uiautomator</vt:lpstr>
      <vt:lpstr>Outline</vt:lpstr>
      <vt:lpstr>Manifest</vt:lpstr>
      <vt:lpstr>Test Setup</vt:lpstr>
      <vt:lpstr>Test Case</vt:lpstr>
      <vt:lpstr>Run Test</vt:lpstr>
      <vt:lpstr>Outline</vt:lpstr>
      <vt:lpstr>Lint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2014-12-29T05:52:05Z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