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  <p:sldMasterId id="2147483743" r:id="rId5"/>
    <p:sldMasterId id="2147483752" r:id="rId6"/>
    <p:sldMasterId id="2147483761" r:id="rId7"/>
    <p:sldMasterId id="2147483770" r:id="rId8"/>
    <p:sldMasterId id="2147483779" r:id="rId9"/>
    <p:sldMasterId id="2147483843" r:id="rId10"/>
  </p:sldMasterIdLst>
  <p:notesMasterIdLst>
    <p:notesMasterId r:id="rId39"/>
  </p:notesMasterIdLst>
  <p:handoutMasterIdLst>
    <p:handoutMasterId r:id="rId40"/>
  </p:handoutMasterIdLst>
  <p:sldIdLst>
    <p:sldId id="257" r:id="rId11"/>
    <p:sldId id="416" r:id="rId12"/>
    <p:sldId id="347" r:id="rId13"/>
    <p:sldId id="348" r:id="rId14"/>
    <p:sldId id="349" r:id="rId15"/>
    <p:sldId id="350" r:id="rId16"/>
    <p:sldId id="419" r:id="rId17"/>
    <p:sldId id="351" r:id="rId18"/>
    <p:sldId id="352" r:id="rId19"/>
    <p:sldId id="353" r:id="rId20"/>
    <p:sldId id="417" r:id="rId21"/>
    <p:sldId id="355" r:id="rId22"/>
    <p:sldId id="356" r:id="rId23"/>
    <p:sldId id="357" r:id="rId24"/>
    <p:sldId id="358" r:id="rId25"/>
    <p:sldId id="420" r:id="rId26"/>
    <p:sldId id="366" r:id="rId27"/>
    <p:sldId id="390" r:id="rId28"/>
    <p:sldId id="391" r:id="rId29"/>
    <p:sldId id="418" r:id="rId30"/>
    <p:sldId id="398" r:id="rId31"/>
    <p:sldId id="399" r:id="rId32"/>
    <p:sldId id="400" r:id="rId33"/>
    <p:sldId id="401" r:id="rId34"/>
    <p:sldId id="402" r:id="rId35"/>
    <p:sldId id="403" r:id="rId36"/>
    <p:sldId id="404" r:id="rId37"/>
    <p:sldId id="405" r:id="rId3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87B"/>
    <a:srgbClr val="FF00FF"/>
    <a:srgbClr val="FFFFFF"/>
    <a:srgbClr val="000000"/>
    <a:srgbClr val="9966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4600" autoAdjust="0"/>
    <p:restoredTop sz="99492" autoAdjust="0"/>
  </p:normalViewPr>
  <p:slideViewPr>
    <p:cSldViewPr snapToGrid="0">
      <p:cViewPr>
        <p:scale>
          <a:sx n="80" d="100"/>
          <a:sy n="80" d="100"/>
        </p:scale>
        <p:origin x="-2256" y="-274"/>
      </p:cViewPr>
      <p:guideLst>
        <p:guide orient="horz" pos="935"/>
        <p:guide orient="horz" pos="3884"/>
        <p:guide orient="horz" pos="4020"/>
        <p:guide orient="horz" pos="4156"/>
        <p:guide orient="horz" pos="809"/>
        <p:guide orient="horz" pos="300"/>
        <p:guide orient="horz" pos="142"/>
        <p:guide orient="horz" pos="2160"/>
        <p:guide pos="2880"/>
        <p:guide pos="136"/>
        <p:guide pos="272"/>
        <p:guide pos="5624"/>
        <p:guide pos="4940"/>
        <p:guide pos="5618"/>
        <p:guide pos="10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   Rev 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fld id="{6E9BC4E0-6123-476C-81FC-255E11AB69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Test Presentation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2008-08-21</a:t>
            </a:r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1/152 43-LXE 108 236 Uen  Rev PA1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fld id="{74A263B4-D0EB-4C6F-92B6-7AA329CF60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Object-oriented_analysis_and_design" TargetMode="External"/><Relationship Id="rId3" Type="http://schemas.openxmlformats.org/officeDocument/2006/relationships/hyperlink" Target="http://en.wikipedia.org/wiki/Software_engineering" TargetMode="External"/><Relationship Id="rId7" Type="http://schemas.openxmlformats.org/officeDocument/2006/relationships/hyperlink" Target="http://en.wikipedia.org/wiki/Object-oriented_desig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Functional_requirements" TargetMode="External"/><Relationship Id="rId5" Type="http://schemas.openxmlformats.org/officeDocument/2006/relationships/hyperlink" Target="http://en.wikipedia.org/wiki/Unified_Modeling_Language" TargetMode="External"/><Relationship Id="rId4" Type="http://schemas.openxmlformats.org/officeDocument/2006/relationships/hyperlink" Target="http://en.wikipedia.org/wiki/Object_(computer_science)" TargetMode="Externa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Object-oriented_analysis_and_design" TargetMode="External"/><Relationship Id="rId3" Type="http://schemas.openxmlformats.org/officeDocument/2006/relationships/hyperlink" Target="http://en.wikipedia.org/wiki/Software_engineering" TargetMode="External"/><Relationship Id="rId7" Type="http://schemas.openxmlformats.org/officeDocument/2006/relationships/hyperlink" Target="http://en.wikipedia.org/wiki/Object-oriented_design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Functional_requirements" TargetMode="External"/><Relationship Id="rId5" Type="http://schemas.openxmlformats.org/officeDocument/2006/relationships/hyperlink" Target="http://en.wikipedia.org/wiki/Unified_Modeling_Language" TargetMode="External"/><Relationship Id="rId4" Type="http://schemas.openxmlformats.org/officeDocument/2006/relationships/hyperlink" Target="http://en.wikipedia.org/wiki/Object_(computer_science)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Object-oriented_analysis_and_design" TargetMode="External"/><Relationship Id="rId3" Type="http://schemas.openxmlformats.org/officeDocument/2006/relationships/hyperlink" Target="http://en.wikipedia.org/wiki/Software_engineering" TargetMode="External"/><Relationship Id="rId7" Type="http://schemas.openxmlformats.org/officeDocument/2006/relationships/hyperlink" Target="http://en.wikipedia.org/wiki/Object-oriented_design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Functional_requirements" TargetMode="External"/><Relationship Id="rId5" Type="http://schemas.openxmlformats.org/officeDocument/2006/relationships/hyperlink" Target="http://en.wikipedia.org/wiki/Unified_Modeling_Language" TargetMode="External"/><Relationship Id="rId4" Type="http://schemas.openxmlformats.org/officeDocument/2006/relationships/hyperlink" Target="http://en.wikipedia.org/wiki/Object_(computer_science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Object-oriented analysis and design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(OOAD) is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3" tooltip="Software engineering"/>
              </a:rPr>
              <a:t>software engineering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approach that models a system as a group of interacting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4" tooltip="Object (computer science)"/>
              </a:rPr>
              <a:t>objects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. Each object represents some entity of interest in the system being modeled, and is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characterised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 by its class, its state (data elements), and its behavior. Various models can be created to show the static structure, dynamic behavior, and run-time deployment of these collaborating objects. There are a number of different notations for representing these models, such as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5" tooltip="Unified Modeling Language"/>
              </a:rPr>
              <a:t>Unified Modeling Language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(UML).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Object-oriented analysis (OOA) applies object-modeling techniques to analyze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6" tooltip="Functional requirements"/>
              </a:rPr>
              <a:t>functional requirements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for a system.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7" tooltip="Object-oriented design"/>
              </a:rPr>
              <a:t>Object-oriented design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(OOD) elaborates the analysis models to produce implementation specifications. OOA focuses on </a:t>
            </a:r>
            <a:r>
              <a:rPr lang="en-US" sz="1200" b="0" i="1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what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the system does, OOD on </a:t>
            </a:r>
            <a:r>
              <a:rPr lang="en-US" sz="1200" b="0" i="1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how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the system does it.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Ref: </a:t>
            </a:r>
            <a:r>
              <a:rPr lang="en-US" dirty="0" smtClean="0">
                <a:hlinkClick r:id="rId8"/>
              </a:rPr>
              <a:t>http://en.wikipedia.org/wiki/Object-oriented_analysis_and_design</a:t>
            </a: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IFRS - International Financial Reporting Standards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GAAP - Generally Accepted Accounting Principles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Object-oriented analysis and design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(OOAD) is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3" tooltip="Software engineering"/>
              </a:rPr>
              <a:t>software engineering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approach that models a system as a group of interacting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4" tooltip="Object (computer science)"/>
              </a:rPr>
              <a:t>objects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. Each object represents some entity of interest in the system being modeled, and is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characterised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 by its class, its state (data elements), and its behavior. Various models can be created to show the static structure, dynamic behavior, and run-time deployment of these collaborating objects. There are a number of different notations for representing these models, such as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5" tooltip="Unified Modeling Language"/>
              </a:rPr>
              <a:t>Unified Modeling Language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(UML).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Object-oriented analysis (OOA) applies object-modeling techniques to analyze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6" tooltip="Functional requirements"/>
              </a:rPr>
              <a:t>functional requirements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for a system.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7" tooltip="Object-oriented design"/>
              </a:rPr>
              <a:t>Object-oriented design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(OOD) elaborates the analysis models to produce implementation specifications. OOA focuses on </a:t>
            </a:r>
            <a:r>
              <a:rPr lang="en-US" sz="1200" b="0" i="1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what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the system does, OOD on </a:t>
            </a:r>
            <a:r>
              <a:rPr lang="en-US" sz="1200" b="0" i="1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how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the system does it.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Ref: </a:t>
            </a:r>
            <a:r>
              <a:rPr lang="en-US" dirty="0" smtClean="0">
                <a:hlinkClick r:id="rId8"/>
              </a:rPr>
              <a:t>http://en.wikipedia.org/wiki/Object-oriented_analysis_and_design</a:t>
            </a: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IFRS - International Financial Reporting Standards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GAAP - Generally Accepted Accounting Principles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Test Presentation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1/152 43-LXE 108 236 Uen  Rev PA1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Test Presentation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1/152 43-LXE 108 236 Uen  Rev PA1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Object-oriented analysis and design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(OOAD) is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3" tooltip="Software engineering"/>
              </a:rPr>
              <a:t>software engineering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approach that models a system as a group of interacting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4" tooltip="Object (computer science)"/>
              </a:rPr>
              <a:t>objects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. Each object represents some entity of interest in the system being modeled, and is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characterised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 by its class, its state (data elements), and its behavior. Various models can be created to show the static structure, dynamic behavior, and run-time deployment of these collaborating objects. There are a number of different notations for representing these models, such as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5" tooltip="Unified Modeling Language"/>
              </a:rPr>
              <a:t>Unified Modeling Language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(UML).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Object-oriented analysis (OOA) applies object-modeling techniques to analyze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6" tooltip="Functional requirements"/>
              </a:rPr>
              <a:t>functional requirements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for a system.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7" tooltip="Object-oriented design"/>
              </a:rPr>
              <a:t>Object-oriented design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(OOD) elaborates the analysis models to produce implementation specifications. OOA focuses on </a:t>
            </a:r>
            <a:r>
              <a:rPr lang="en-US" sz="1200" b="0" i="1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what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the system does, OOD on </a:t>
            </a:r>
            <a:r>
              <a:rPr lang="en-US" sz="1200" b="0" i="1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how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the system does it.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Ref: </a:t>
            </a:r>
            <a:r>
              <a:rPr lang="en-US" dirty="0" smtClean="0">
                <a:hlinkClick r:id="rId8"/>
              </a:rPr>
              <a:t>http://en.wikipedia.org/wiki/Object-oriented_analysis_and_design</a:t>
            </a: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IFRS - International Financial Reporting Standards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GAAP - Generally Accepted Accounting Principles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v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9" name="Picture 8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16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en-GB" sz="1100" b="1" noProof="0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en-GB" sz="1100" b="1" noProof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8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85.xml"/><Relationship Id="rId9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pic>
        <p:nvPicPr>
          <p:cNvPr id="7" name="Picture 6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  <p:sp>
        <p:nvSpPr>
          <p:cNvPr id="14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smtClean="0">
                <a:solidFill>
                  <a:srgbClr val="000000"/>
                </a:solidFill>
                <a:latin typeface="Arial"/>
              </a:rPr>
              <a:t>Company Internal</a:t>
            </a:r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3/155 01-LXE 110 1400 Uen A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One way QA and Delivery of Apps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3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2011-12-13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8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ED352547-4AF9-4C90-8CF8-57674BB65D7E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19" r:id="rId2"/>
    <p:sldLayoutId id="2147483720" r:id="rId3"/>
    <p:sldLayoutId id="2147483741" r:id="rId4"/>
    <p:sldLayoutId id="2147483721" r:id="rId5"/>
    <p:sldLayoutId id="2147483723" r:id="rId6"/>
    <p:sldLayoutId id="2147483724" r:id="rId7"/>
    <p:sldLayoutId id="2147483742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2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832" r:id="rId9"/>
    <p:sldLayoutId id="2147483852" r:id="rId10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7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03" r:id="rId1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7" name="Picture 6" descr="SE_makebelieve(2).png"/>
          <p:cNvPicPr>
            <a:picLocks noChangeAspect="1"/>
          </p:cNvPicPr>
          <p:nvPr userDrawn="1"/>
        </p:nvPicPr>
        <p:blipFill>
          <a:blip r:embed="rId10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view/View.html" TargetMode="External"/><Relationship Id="rId2" Type="http://schemas.openxmlformats.org/officeDocument/2006/relationships/hyperlink" Target="http://developer.android.com/reference/android/app/Activity.html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java/lang/ArithmeticException.html" TargetMode="Externa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fundamentals.html" TargetMode="Externa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Nourriture</a:t>
            </a:r>
            <a:r>
              <a:rPr lang="en-US" dirty="0" smtClean="0"/>
              <a:t> - Connect People with Ingredients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fastDev@App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Crash and ANR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Thread Cont.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way to fix the problem</a:t>
            </a:r>
          </a:p>
          <a:p>
            <a:pPr lvl="1"/>
            <a:r>
              <a:rPr lang="en-US" dirty="0" err="1" smtClean="0">
                <a:hlinkClick r:id="rId2"/>
              </a:rPr>
              <a:t>Activity.runOnUiThread</a:t>
            </a:r>
            <a:r>
              <a:rPr lang="en-US" dirty="0" smtClean="0">
                <a:hlinkClick r:id="rId2"/>
              </a:rPr>
              <a:t>(</a:t>
            </a:r>
            <a:r>
              <a:rPr lang="en-US" dirty="0" err="1" smtClean="0">
                <a:hlinkClick r:id="rId2"/>
              </a:rPr>
              <a:t>Runnable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View.post(</a:t>
            </a:r>
            <a:r>
              <a:rPr lang="en-US" dirty="0" err="1" smtClean="0">
                <a:hlinkClick r:id="rId3"/>
              </a:rPr>
              <a:t>Runnable</a:t>
            </a:r>
            <a:r>
              <a:rPr lang="en-US" dirty="0" smtClean="0">
                <a:hlinkClick r:id="rId3"/>
              </a:rPr>
              <a:t>)</a:t>
            </a:r>
            <a:endParaRPr lang="en-US" dirty="0" smtClean="0"/>
          </a:p>
          <a:p>
            <a:pPr lvl="1"/>
            <a:r>
              <a:rPr lang="en-US" dirty="0" err="1" smtClean="0">
                <a:hlinkClick r:id="rId3"/>
              </a:rPr>
              <a:t>View.postDelayed</a:t>
            </a:r>
            <a:r>
              <a:rPr lang="en-US" dirty="0" smtClean="0">
                <a:hlinkClick r:id="rId3"/>
              </a:rPr>
              <a:t>(</a:t>
            </a:r>
            <a:r>
              <a:rPr lang="en-US" dirty="0" err="1" smtClean="0">
                <a:hlinkClick r:id="rId3"/>
              </a:rPr>
              <a:t>Runnable</a:t>
            </a:r>
            <a:r>
              <a:rPr lang="en-US" dirty="0" smtClean="0">
                <a:hlinkClick r:id="rId3"/>
              </a:rPr>
              <a:t>, long)</a:t>
            </a:r>
            <a:endParaRPr lang="en-US" dirty="0" smtClean="0"/>
          </a:p>
          <a:p>
            <a:pPr lvl="1"/>
            <a:endParaRPr lang="en-US" sz="1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4457" y="3224584"/>
            <a:ext cx="8557664" cy="2439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1900052" y="4405746"/>
            <a:ext cx="5082639" cy="206630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Thread-safe</a:t>
            </a:r>
            <a:r>
              <a:rPr lang="en-US" sz="2400" dirty="0" smtClean="0">
                <a:solidFill>
                  <a:schemeClr val="tx1"/>
                </a:solidFill>
              </a:rPr>
              <a:t>. The network operation is done from a separate thread while the ImageView is manipulated from the UI thread.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r>
              <a:rPr lang="en-US" dirty="0" smtClean="0"/>
              <a:t>Process and Thread</a:t>
            </a:r>
          </a:p>
          <a:p>
            <a:r>
              <a:rPr lang="en-US" dirty="0" smtClean="0"/>
              <a:t>ANR</a:t>
            </a:r>
          </a:p>
          <a:p>
            <a:r>
              <a:rPr lang="en-US" dirty="0" smtClean="0"/>
              <a:t>Crash Defect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70015" y="1228106"/>
            <a:ext cx="5118266" cy="403761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Not Responding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1799" y="1484313"/>
            <a:ext cx="5185229" cy="4681537"/>
          </a:xfrm>
        </p:spPr>
        <p:txBody>
          <a:bodyPr/>
          <a:lstStyle/>
          <a:p>
            <a:r>
              <a:rPr lang="en-US" sz="2800" dirty="0" smtClean="0"/>
              <a:t>In Android, the system </a:t>
            </a:r>
            <a:r>
              <a:rPr lang="en-US" sz="2800" dirty="0" smtClean="0">
                <a:solidFill>
                  <a:srgbClr val="FF0000"/>
                </a:solidFill>
              </a:rPr>
              <a:t>guards against</a:t>
            </a:r>
            <a:r>
              <a:rPr lang="en-US" sz="2800" dirty="0" smtClean="0"/>
              <a:t> applications that are insufficiently responsive for a period of time by displaying a dialog to the user, called the </a:t>
            </a:r>
            <a:r>
              <a:rPr lang="en-US" sz="2800" dirty="0" smtClean="0">
                <a:solidFill>
                  <a:srgbClr val="FF0000"/>
                </a:solidFill>
              </a:rPr>
              <a:t>Application Not Responding </a:t>
            </a:r>
            <a:r>
              <a:rPr lang="en-US" sz="2800" dirty="0" smtClean="0"/>
              <a:t>(ANR) dialog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3827" y="1548240"/>
            <a:ext cx="3116407" cy="4145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Mistake to Cause ANR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If an application </a:t>
            </a:r>
            <a:r>
              <a:rPr lang="en-US" sz="2800" dirty="0" smtClean="0">
                <a:solidFill>
                  <a:srgbClr val="FF0000"/>
                </a:solidFill>
              </a:rPr>
              <a:t>blocks</a:t>
            </a:r>
            <a:r>
              <a:rPr lang="en-US" sz="2800" dirty="0" smtClean="0"/>
              <a:t> on some I/O operation (frequently a network access), then the main application thread won't be able to process incoming user input events. </a:t>
            </a:r>
          </a:p>
          <a:p>
            <a:r>
              <a:rPr lang="en-US" sz="2800" dirty="0" smtClean="0"/>
              <a:t>Similarly, if your application spends too much time building an elaborate in-memory structure, or perhaps computing the next move in a game.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recommended approach is to create a </a:t>
            </a:r>
            <a:r>
              <a:rPr lang="en-US" sz="2800" dirty="0" smtClean="0">
                <a:solidFill>
                  <a:srgbClr val="FF0000"/>
                </a:solidFill>
              </a:rPr>
              <a:t>child thread</a:t>
            </a:r>
            <a:r>
              <a:rPr lang="en-US" sz="2800" dirty="0" smtClean="0"/>
              <a:t> and do most of your work there. </a:t>
            </a:r>
          </a:p>
          <a:p>
            <a:r>
              <a:rPr lang="en-US" sz="2800" dirty="0" smtClean="0"/>
              <a:t>This </a:t>
            </a:r>
            <a:r>
              <a:rPr lang="en-US" sz="2800" dirty="0" smtClean="0">
                <a:solidFill>
                  <a:srgbClr val="FF0000"/>
                </a:solidFill>
              </a:rPr>
              <a:t>keeps</a:t>
            </a:r>
            <a:r>
              <a:rPr lang="en-US" sz="2800" dirty="0" smtClean="0"/>
              <a:t> the main thread (which drives the user interface event loop) running and </a:t>
            </a:r>
            <a:r>
              <a:rPr lang="en-US" sz="2800" dirty="0" smtClean="0">
                <a:solidFill>
                  <a:srgbClr val="FF0000"/>
                </a:solidFill>
              </a:rPr>
              <a:t>prevents</a:t>
            </a:r>
            <a:r>
              <a:rPr lang="en-US" sz="2800" dirty="0" smtClean="0"/>
              <a:t> the system from concluding that your code has frozen.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Triggers ANR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KeyDispatchTimeout</a:t>
            </a:r>
            <a:r>
              <a:rPr lang="en-US" sz="2800" dirty="0" smtClean="0"/>
              <a:t> (</a:t>
            </a:r>
            <a:r>
              <a:rPr lang="en-US" sz="2800" dirty="0" smtClean="0">
                <a:solidFill>
                  <a:srgbClr val="FF0000"/>
                </a:solidFill>
              </a:rPr>
              <a:t>5 seconds</a:t>
            </a:r>
            <a:r>
              <a:rPr lang="en-US" sz="2800" dirty="0" smtClean="0"/>
              <a:t>) – Most Case</a:t>
            </a:r>
          </a:p>
          <a:p>
            <a:pPr marL="438150" lvl="2" indent="-174625"/>
            <a:r>
              <a:rPr lang="en-US" sz="2800" dirty="0" smtClean="0"/>
              <a:t>No response to an input event (e.g. key press, screen touch) within the specified time </a:t>
            </a:r>
          </a:p>
          <a:p>
            <a:pPr marL="174625" lvl="1" indent="-174625"/>
            <a:r>
              <a:rPr lang="en-US" sz="2800" dirty="0" err="1" smtClean="0">
                <a:ea typeface="+mn-ea"/>
                <a:cs typeface="+mn-cs"/>
              </a:rPr>
              <a:t>BroadcastTimeout</a:t>
            </a:r>
            <a:r>
              <a:rPr lang="en-US" sz="2800" dirty="0" smtClean="0">
                <a:ea typeface="+mn-ea"/>
                <a:cs typeface="+mn-cs"/>
              </a:rPr>
              <a:t> (</a:t>
            </a:r>
            <a:r>
              <a:rPr lang="en-US" sz="2800" dirty="0" smtClean="0">
                <a:solidFill>
                  <a:srgbClr val="FF0000"/>
                </a:solidFill>
                <a:ea typeface="+mn-ea"/>
                <a:cs typeface="+mn-cs"/>
              </a:rPr>
              <a:t>10 seconds</a:t>
            </a:r>
            <a:r>
              <a:rPr lang="en-US" sz="2800" dirty="0" smtClean="0">
                <a:ea typeface="+mn-ea"/>
                <a:cs typeface="+mn-cs"/>
              </a:rPr>
              <a:t>)</a:t>
            </a:r>
          </a:p>
          <a:p>
            <a:pPr marL="438150" lvl="2" indent="-174625"/>
            <a:r>
              <a:rPr lang="en-US" sz="2800" dirty="0" smtClean="0"/>
              <a:t>A BroadcastReceiver hasn't finished executing within the specified time </a:t>
            </a:r>
          </a:p>
          <a:p>
            <a:r>
              <a:rPr lang="en-US" sz="2800" dirty="0" err="1" smtClean="0"/>
              <a:t>ServiceTimeout</a:t>
            </a:r>
            <a:r>
              <a:rPr lang="en-US" sz="2800" dirty="0" smtClean="0"/>
              <a:t> (</a:t>
            </a:r>
            <a:r>
              <a:rPr lang="en-US" sz="2800" dirty="0" smtClean="0">
                <a:solidFill>
                  <a:srgbClr val="FF0000"/>
                </a:solidFill>
              </a:rPr>
              <a:t>20 seconds</a:t>
            </a:r>
            <a:r>
              <a:rPr lang="en-US" sz="2800" dirty="0" smtClean="0"/>
              <a:t>)</a:t>
            </a:r>
          </a:p>
          <a:p>
            <a:pPr marL="438150" lvl="2" indent="-174625"/>
            <a:r>
              <a:rPr lang="en-US" sz="2800" dirty="0" smtClean="0"/>
              <a:t>Service didn’t finish executing within the specified time 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ANR Whole Model</a:t>
            </a:r>
          </a:p>
        </p:txBody>
      </p:sp>
      <p:sp>
        <p:nvSpPr>
          <p:cNvPr id="8" name="正方形/長方形 5"/>
          <p:cNvSpPr/>
          <p:nvPr/>
        </p:nvSpPr>
        <p:spPr>
          <a:xfrm>
            <a:off x="468923" y="1600200"/>
            <a:ext cx="4179277" cy="4419600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279400" dist="88900" dir="2700000" sx="95000" sy="95000" algn="ctr" rotWithShape="0">
              <a:schemeClr val="accent1">
                <a:lumMod val="75000"/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kumimoji="1" lang="en-US" altLang="ja-JP" sz="1200" b="1" cap="all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Application Process</a:t>
            </a:r>
            <a:endParaRPr kumimoji="1" lang="ja-JP" altLang="en-US" sz="1200" b="1" cap="all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正方形/長方形 4"/>
          <p:cNvSpPr/>
          <p:nvPr/>
        </p:nvSpPr>
        <p:spPr>
          <a:xfrm>
            <a:off x="609600" y="2057400"/>
            <a:ext cx="1905000" cy="3733800"/>
          </a:xfrm>
          <a:prstGeom prst="rect">
            <a:avLst/>
          </a:prstGeom>
          <a:solidFill>
            <a:srgbClr val="C00000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200" smtClean="0">
                <a:ln w="18415" cmpd="sng">
                  <a:noFill/>
                  <a:prstDash val="solid"/>
                </a:ln>
                <a:solidFill>
                  <a:schemeClr val="tx1"/>
                </a:solidFill>
                <a:effectLst>
                  <a:outerShdw sx="1000" sy="1000" kx="-1800000" algn="bl" rotWithShape="0">
                    <a:prstClr val="black"/>
                  </a:outerShdw>
                </a:effectLst>
              </a:rPr>
              <a:t>  Main  </a:t>
            </a:r>
            <a:r>
              <a:rPr kumimoji="1" lang="en-US" altLang="ja-JP" sz="1200" smtClean="0">
                <a:ln w="18415" cmpd="sng">
                  <a:noFill/>
                  <a:prstDash val="solid"/>
                </a:ln>
                <a:solidFill>
                  <a:schemeClr val="tx1"/>
                </a:solidFill>
                <a:effectLst>
                  <a:outerShdw sx="1000" sy="1000" kx="-1800000" algn="bl" rotWithShape="0">
                    <a:prstClr val="black"/>
                  </a:outerShdw>
                </a:effectLst>
              </a:rPr>
              <a:t>Thread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6800" y="2542401"/>
            <a:ext cx="1219200" cy="261610"/>
          </a:xfrm>
          <a:prstGeom prst="rect">
            <a:avLst/>
          </a:prstGeom>
          <a:solidFill>
            <a:srgbClr val="7030A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MessageQueue</a:t>
            </a:r>
            <a:endParaRPr lang="en-US" sz="1100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1448594" y="3047206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1448594" y="3885406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66800" y="3200400"/>
            <a:ext cx="1219200" cy="430887"/>
          </a:xfrm>
          <a:prstGeom prst="rect">
            <a:avLst/>
          </a:prstGeom>
          <a:solidFill>
            <a:srgbClr val="7030A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Get message</a:t>
            </a:r>
            <a:br>
              <a:rPr lang="en-US" sz="1100" dirty="0" smtClean="0"/>
            </a:br>
            <a:r>
              <a:rPr lang="en-US" sz="1100" dirty="0" smtClean="0"/>
              <a:t>(if no </a:t>
            </a:r>
            <a:r>
              <a:rPr lang="en-US" sz="1100" dirty="0" err="1" smtClean="0"/>
              <a:t>msg</a:t>
            </a:r>
            <a:r>
              <a:rPr lang="en-US" sz="1100" dirty="0" smtClean="0"/>
              <a:t>, wait)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1066800" y="4110335"/>
            <a:ext cx="1219200" cy="430887"/>
          </a:xfrm>
          <a:prstGeom prst="rect">
            <a:avLst/>
          </a:prstGeom>
          <a:solidFill>
            <a:srgbClr val="7030A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Handle</a:t>
            </a:r>
            <a:br>
              <a:rPr lang="en-US" sz="1100" dirty="0" smtClean="0"/>
            </a:br>
            <a:r>
              <a:rPr lang="en-US" sz="1100" dirty="0" smtClean="0"/>
              <a:t>Message</a:t>
            </a:r>
            <a:endParaRPr lang="en-US" sz="1100" dirty="0"/>
          </a:p>
        </p:txBody>
      </p:sp>
      <p:cxnSp>
        <p:nvCxnSpPr>
          <p:cNvPr id="16" name="Elbow Connector 43"/>
          <p:cNvCxnSpPr/>
          <p:nvPr/>
        </p:nvCxnSpPr>
        <p:spPr>
          <a:xfrm rot="5400000" flipH="1" flipV="1">
            <a:off x="195282" y="4028728"/>
            <a:ext cx="1414790" cy="281354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4"/>
          <p:cNvSpPr/>
          <p:nvPr/>
        </p:nvSpPr>
        <p:spPr>
          <a:xfrm>
            <a:off x="3124200" y="3124200"/>
            <a:ext cx="1371600" cy="4572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en-US" altLang="ja-JP" sz="1200" smtClean="0">
              <a:ln w="18415" cmpd="sng">
                <a:noFill/>
                <a:prstDash val="solid"/>
              </a:ln>
              <a:solidFill>
                <a:schemeClr val="tx1"/>
              </a:solidFill>
              <a:effectLst>
                <a:outerShdw sx="1000" sy="1000" kx="-1800000" algn="bl" rotWithShape="0">
                  <a:prstClr val="black"/>
                </a:outerShdw>
              </a:effectLst>
            </a:endParaRPr>
          </a:p>
        </p:txBody>
      </p:sp>
      <p:sp>
        <p:nvSpPr>
          <p:cNvPr id="19" name="正方形/長方形 4"/>
          <p:cNvSpPr/>
          <p:nvPr/>
        </p:nvSpPr>
        <p:spPr>
          <a:xfrm>
            <a:off x="3048000" y="3048000"/>
            <a:ext cx="1371600" cy="4572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en-US" altLang="ja-JP" sz="1200" smtClean="0">
              <a:ln w="18415" cmpd="sng">
                <a:noFill/>
                <a:prstDash val="solid"/>
              </a:ln>
              <a:solidFill>
                <a:schemeClr val="tx1"/>
              </a:solidFill>
              <a:effectLst>
                <a:outerShdw sx="1000" sy="1000" kx="-1800000" algn="bl" rotWithShape="0">
                  <a:prstClr val="black"/>
                </a:outerShdw>
              </a:effectLst>
            </a:endParaRPr>
          </a:p>
        </p:txBody>
      </p:sp>
      <p:sp>
        <p:nvSpPr>
          <p:cNvPr id="20" name="正方形/長方形 4"/>
          <p:cNvSpPr/>
          <p:nvPr/>
        </p:nvSpPr>
        <p:spPr>
          <a:xfrm>
            <a:off x="2971800" y="2971800"/>
            <a:ext cx="1371600" cy="4572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200" smtClean="0">
                <a:ln w="18415" cmpd="sng">
                  <a:noFill/>
                  <a:prstDash val="solid"/>
                </a:ln>
                <a:solidFill>
                  <a:schemeClr val="tx1"/>
                </a:solidFill>
                <a:effectLst>
                  <a:outerShdw sx="1000" sy="1000" kx="-1800000" algn="bl" rotWithShape="0">
                    <a:prstClr val="black"/>
                  </a:outerShdw>
                </a:effectLst>
              </a:rPr>
              <a:t>Activities</a:t>
            </a:r>
            <a:endParaRPr kumimoji="1" lang="en-US" altLang="ja-JP" sz="1200" smtClean="0">
              <a:ln w="18415" cmpd="sng">
                <a:noFill/>
                <a:prstDash val="solid"/>
              </a:ln>
              <a:solidFill>
                <a:schemeClr val="tx1"/>
              </a:solidFill>
              <a:effectLst>
                <a:outerShdw sx="1000" sy="1000" kx="-1800000" algn="bl" rotWithShape="0">
                  <a:prstClr val="black"/>
                </a:outerShdw>
              </a:effectLst>
            </a:endParaRPr>
          </a:p>
        </p:txBody>
      </p:sp>
      <p:sp>
        <p:nvSpPr>
          <p:cNvPr id="22" name="正方形/長方形 4"/>
          <p:cNvSpPr/>
          <p:nvPr/>
        </p:nvSpPr>
        <p:spPr>
          <a:xfrm>
            <a:off x="3124200" y="4953000"/>
            <a:ext cx="1371600" cy="4572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en-US" altLang="ja-JP" sz="1200" smtClean="0">
              <a:ln w="18415" cmpd="sng">
                <a:noFill/>
                <a:prstDash val="solid"/>
              </a:ln>
              <a:solidFill>
                <a:schemeClr val="tx1"/>
              </a:solidFill>
              <a:effectLst>
                <a:outerShdw sx="1000" sy="1000" kx="-1800000" algn="bl" rotWithShape="0">
                  <a:prstClr val="black"/>
                </a:outerShdw>
              </a:effectLst>
            </a:endParaRPr>
          </a:p>
        </p:txBody>
      </p:sp>
      <p:sp>
        <p:nvSpPr>
          <p:cNvPr id="23" name="正方形/長方形 4"/>
          <p:cNvSpPr/>
          <p:nvPr/>
        </p:nvSpPr>
        <p:spPr>
          <a:xfrm>
            <a:off x="3048000" y="4876800"/>
            <a:ext cx="1371600" cy="4572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en-US" altLang="ja-JP" sz="1200" smtClean="0">
              <a:ln w="18415" cmpd="sng">
                <a:noFill/>
                <a:prstDash val="solid"/>
              </a:ln>
              <a:solidFill>
                <a:schemeClr val="tx1"/>
              </a:solidFill>
              <a:effectLst>
                <a:outerShdw sx="1000" sy="1000" kx="-1800000" algn="bl" rotWithShape="0">
                  <a:prstClr val="black"/>
                </a:outerShdw>
              </a:effectLst>
            </a:endParaRPr>
          </a:p>
        </p:txBody>
      </p:sp>
      <p:sp>
        <p:nvSpPr>
          <p:cNvPr id="24" name="正方形/長方形 4"/>
          <p:cNvSpPr/>
          <p:nvPr/>
        </p:nvSpPr>
        <p:spPr>
          <a:xfrm>
            <a:off x="2971800" y="4800600"/>
            <a:ext cx="1371600" cy="4572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200" b="1" dirty="0" smtClean="0">
                <a:ln w="18415" cmpd="sng">
                  <a:noFill/>
                  <a:prstDash val="solid"/>
                </a:ln>
                <a:solidFill>
                  <a:schemeClr val="tx1"/>
                </a:solidFill>
                <a:effectLst>
                  <a:outerShdw sx="1000" sy="1000" kx="-1800000" algn="bl" rotWithShape="0">
                    <a:prstClr val="black"/>
                  </a:outerShdw>
                </a:effectLst>
              </a:rPr>
              <a:t>Broadcast</a:t>
            </a:r>
            <a:br>
              <a:rPr lang="en-US" altLang="ja-JP" sz="1200" b="1" dirty="0" smtClean="0">
                <a:ln w="18415" cmpd="sng">
                  <a:noFill/>
                  <a:prstDash val="solid"/>
                </a:ln>
                <a:solidFill>
                  <a:schemeClr val="tx1"/>
                </a:solidFill>
                <a:effectLst>
                  <a:outerShdw sx="1000" sy="1000" kx="-1800000" algn="bl" rotWithShape="0">
                    <a:prstClr val="black"/>
                  </a:outerShdw>
                </a:effectLst>
              </a:rPr>
            </a:br>
            <a:r>
              <a:rPr lang="en-US" altLang="ja-JP" sz="1200" b="1" dirty="0" smtClean="0">
                <a:ln w="18415" cmpd="sng">
                  <a:noFill/>
                  <a:prstDash val="solid"/>
                </a:ln>
                <a:solidFill>
                  <a:schemeClr val="tx1"/>
                </a:solidFill>
                <a:effectLst>
                  <a:outerShdw sx="1000" sy="1000" kx="-1800000" algn="bl" rotWithShape="0">
                    <a:prstClr val="black"/>
                  </a:outerShdw>
                </a:effectLst>
              </a:rPr>
              <a:t>Receivers</a:t>
            </a:r>
            <a:endParaRPr kumimoji="1" lang="en-US" altLang="ja-JP" sz="1200" b="1" dirty="0" smtClean="0">
              <a:ln w="18415" cmpd="sng">
                <a:noFill/>
                <a:prstDash val="solid"/>
              </a:ln>
              <a:solidFill>
                <a:schemeClr val="tx1"/>
              </a:solidFill>
              <a:effectLst>
                <a:outerShdw sx="1000" sy="1000" kx="-1800000" algn="bl" rotWithShape="0">
                  <a:prstClr val="black"/>
                </a:outerShdw>
              </a:effectLst>
            </a:endParaRPr>
          </a:p>
        </p:txBody>
      </p:sp>
      <p:cxnSp>
        <p:nvCxnSpPr>
          <p:cNvPr id="25" name="Elbow Connector 24"/>
          <p:cNvCxnSpPr/>
          <p:nvPr/>
        </p:nvCxnSpPr>
        <p:spPr>
          <a:xfrm flipV="1">
            <a:off x="762000" y="4648200"/>
            <a:ext cx="838200" cy="228600"/>
          </a:xfrm>
          <a:prstGeom prst="bentConnector3">
            <a:avLst>
              <a:gd name="adj1" fmla="val 10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2209800" y="3276600"/>
            <a:ext cx="685800" cy="6858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362200" y="4114800"/>
            <a:ext cx="609600" cy="762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286000" y="4648200"/>
            <a:ext cx="609600" cy="2286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2286000" y="3429000"/>
            <a:ext cx="609600" cy="6096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2362200" y="4191000"/>
            <a:ext cx="609600" cy="762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>
            <a:off x="2209800" y="4724400"/>
            <a:ext cx="685800" cy="3048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"/>
          <p:cNvSpPr/>
          <p:nvPr/>
        </p:nvSpPr>
        <p:spPr>
          <a:xfrm>
            <a:off x="5562600" y="1618928"/>
            <a:ext cx="2209800" cy="440087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279400" dist="88900" dir="2700000" sx="95000" sy="95000" algn="ctr" rotWithShape="0">
              <a:schemeClr val="accent1">
                <a:lumMod val="75000"/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kumimoji="1" lang="en-US" altLang="ja-JP" sz="1200" b="1" cap="all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System Process</a:t>
            </a:r>
            <a:endParaRPr kumimoji="1" lang="ja-JP" altLang="en-US" sz="1200" b="1" cap="all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4" name="正方形/長方形 4"/>
          <p:cNvSpPr/>
          <p:nvPr/>
        </p:nvSpPr>
        <p:spPr>
          <a:xfrm>
            <a:off x="5715000" y="2971800"/>
            <a:ext cx="1828800" cy="609600"/>
          </a:xfrm>
          <a:prstGeom prst="rect">
            <a:avLst/>
          </a:prstGeom>
          <a:solidFill>
            <a:srgbClr val="C00000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100" dirty="0" smtClean="0">
                <a:ln w="18415" cmpd="sng">
                  <a:noFill/>
                  <a:prstDash val="solid"/>
                </a:ln>
                <a:solidFill>
                  <a:schemeClr val="tx1"/>
                </a:solidFill>
                <a:effectLst>
                  <a:outerShdw sx="1000" sy="1000" kx="-1800000" algn="bl" rotWithShape="0">
                    <a:prstClr val="black"/>
                  </a:outerShdw>
                </a:effectLst>
              </a:rPr>
              <a:t>InputDispatcher Thread</a:t>
            </a:r>
            <a:r>
              <a:rPr kumimoji="1" lang="en-US" altLang="ja-JP" sz="1100" dirty="0" smtClean="0">
                <a:ln w="18415" cmpd="sng">
                  <a:noFill/>
                  <a:prstDash val="solid"/>
                </a:ln>
                <a:solidFill>
                  <a:schemeClr val="tx1"/>
                </a:solidFill>
                <a:effectLst>
                  <a:outerShdw sx="1000" sy="1000" kx="-1800000" algn="bl" rotWithShape="0">
                    <a:prstClr val="black"/>
                  </a:outerShdw>
                </a:effectLst>
              </a:rPr>
              <a:t> </a:t>
            </a:r>
          </a:p>
        </p:txBody>
      </p:sp>
      <p:sp>
        <p:nvSpPr>
          <p:cNvPr id="35" name="正方形/長方形 4"/>
          <p:cNvSpPr/>
          <p:nvPr/>
        </p:nvSpPr>
        <p:spPr>
          <a:xfrm>
            <a:off x="5715000" y="4267200"/>
            <a:ext cx="1828800" cy="609600"/>
          </a:xfrm>
          <a:prstGeom prst="rect">
            <a:avLst/>
          </a:prstGeom>
          <a:solidFill>
            <a:srgbClr val="C00000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100" dirty="0" err="1" smtClean="0">
                <a:ln w="18415" cmpd="sng">
                  <a:noFill/>
                  <a:prstDash val="solid"/>
                </a:ln>
                <a:solidFill>
                  <a:schemeClr val="tx1"/>
                </a:solidFill>
                <a:effectLst>
                  <a:outerShdw sx="1000" sy="1000" kx="-1800000" algn="bl" rotWithShape="0">
                    <a:prstClr val="black"/>
                  </a:outerShdw>
                </a:effectLst>
              </a:rPr>
              <a:t>ActivityManager</a:t>
            </a:r>
            <a:endParaRPr lang="en-US" altLang="ja-JP" sz="1100" dirty="0" smtClean="0">
              <a:ln w="18415" cmpd="sng">
                <a:noFill/>
                <a:prstDash val="solid"/>
              </a:ln>
              <a:solidFill>
                <a:schemeClr val="tx1"/>
              </a:solidFill>
              <a:effectLst>
                <a:outerShdw sx="1000" sy="1000" kx="-1800000" algn="bl" rotWithShape="0">
                  <a:prstClr val="black"/>
                </a:outerShdw>
              </a:effectLst>
            </a:endParaRPr>
          </a:p>
          <a:p>
            <a:pPr algn="ctr"/>
            <a:r>
              <a:rPr lang="en-US" altLang="ja-JP" sz="1100" dirty="0" smtClean="0">
                <a:ln w="18415" cmpd="sng">
                  <a:noFill/>
                  <a:prstDash val="solid"/>
                </a:ln>
                <a:solidFill>
                  <a:schemeClr val="tx1"/>
                </a:solidFill>
                <a:effectLst>
                  <a:outerShdw sx="1000" sy="1000" kx="-1800000" algn="bl" rotWithShape="0">
                    <a:prstClr val="black"/>
                  </a:outerShdw>
                </a:effectLst>
              </a:rPr>
              <a:t>Thread </a:t>
            </a:r>
          </a:p>
        </p:txBody>
      </p:sp>
      <p:sp>
        <p:nvSpPr>
          <p:cNvPr id="36" name="Left Arrow 35"/>
          <p:cNvSpPr/>
          <p:nvPr/>
        </p:nvSpPr>
        <p:spPr>
          <a:xfrm>
            <a:off x="4572000" y="3200401"/>
            <a:ext cx="1066800" cy="304800"/>
          </a:xfrm>
          <a:prstGeom prst="leftArrow">
            <a:avLst>
              <a:gd name="adj1" fmla="val 44565"/>
              <a:gd name="adj2" fmla="val 55435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7" name="Left Arrow 36"/>
          <p:cNvSpPr/>
          <p:nvPr/>
        </p:nvSpPr>
        <p:spPr>
          <a:xfrm rot="742875">
            <a:off x="4572469" y="4247030"/>
            <a:ext cx="1110888" cy="285392"/>
          </a:xfrm>
          <a:prstGeom prst="leftArrow">
            <a:avLst>
              <a:gd name="adj1" fmla="val 44565"/>
              <a:gd name="adj2" fmla="val 55435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8" name="Left Arrow 37"/>
          <p:cNvSpPr/>
          <p:nvPr/>
        </p:nvSpPr>
        <p:spPr>
          <a:xfrm rot="20767173">
            <a:off x="4542951" y="4810468"/>
            <a:ext cx="1118740" cy="317780"/>
          </a:xfrm>
          <a:prstGeom prst="leftArrow">
            <a:avLst>
              <a:gd name="adj1" fmla="val 44565"/>
              <a:gd name="adj2" fmla="val 55435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91757" y="2999601"/>
            <a:ext cx="908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Detect TO</a:t>
            </a:r>
            <a:endParaRPr lang="en-US" sz="1200" b="1" dirty="0">
              <a:solidFill>
                <a:schemeClr val="bg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 rot="704646">
            <a:off x="4729946" y="4097807"/>
            <a:ext cx="908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Detect TO</a:t>
            </a:r>
            <a:endParaRPr lang="en-US" sz="1200" b="1" dirty="0">
              <a:solidFill>
                <a:schemeClr val="bg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rot="20820760">
            <a:off x="4653746" y="4648200"/>
            <a:ext cx="908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Detect TO</a:t>
            </a:r>
            <a:endParaRPr lang="en-US" sz="1200" b="1" dirty="0">
              <a:solidFill>
                <a:schemeClr val="bg2"/>
              </a:solidFill>
            </a:endParaRPr>
          </a:p>
        </p:txBody>
      </p:sp>
      <p:sp>
        <p:nvSpPr>
          <p:cNvPr id="42" name="正方形/長方形 3"/>
          <p:cNvSpPr/>
          <p:nvPr/>
        </p:nvSpPr>
        <p:spPr>
          <a:xfrm>
            <a:off x="7910950" y="4572000"/>
            <a:ext cx="1005840" cy="365760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279400" dist="88900" dir="2700000" sx="95000" sy="95000" algn="ctr" rotWithShape="0">
              <a:schemeClr val="accent1">
                <a:lumMod val="75000"/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kumimoji="1" lang="en-US" altLang="ja-JP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Process</a:t>
            </a:r>
            <a:endParaRPr kumimoji="1" lang="ja-JP" altLang="en-US" b="1" cap="all" dirty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3" name="正方形/長方形 4"/>
          <p:cNvSpPr/>
          <p:nvPr/>
        </p:nvSpPr>
        <p:spPr>
          <a:xfrm>
            <a:off x="7910950" y="5105400"/>
            <a:ext cx="1005840" cy="365760"/>
          </a:xfrm>
          <a:prstGeom prst="rect">
            <a:avLst/>
          </a:prstGeom>
          <a:solidFill>
            <a:srgbClr val="C00000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200" dirty="0" smtClean="0">
                <a:ln w="18415" cmpd="sng">
                  <a:noFill/>
                  <a:prstDash val="solid"/>
                </a:ln>
                <a:solidFill>
                  <a:schemeClr val="tx1"/>
                </a:solidFill>
                <a:effectLst>
                  <a:outerShdw sx="1000" sy="1000" kx="-1800000" algn="bl" rotWithShape="0">
                    <a:prstClr val="black"/>
                  </a:outerShdw>
                </a:effectLst>
              </a:rPr>
              <a:t>Thread</a:t>
            </a:r>
            <a:endParaRPr kumimoji="1" lang="en-US" altLang="ja-JP" sz="1200" dirty="0" smtClean="0">
              <a:ln w="18415" cmpd="sng">
                <a:noFill/>
                <a:prstDash val="solid"/>
              </a:ln>
              <a:solidFill>
                <a:schemeClr val="tx1"/>
              </a:solidFill>
              <a:effectLst>
                <a:outerShdw sx="1000" sy="1000" kx="-1800000" algn="bl" rotWithShape="0">
                  <a:prstClr val="black"/>
                </a:outerShdw>
              </a:effectLst>
            </a:endParaRPr>
          </a:p>
        </p:txBody>
      </p:sp>
      <p:sp>
        <p:nvSpPr>
          <p:cNvPr id="44" name="正方形/長方形 4"/>
          <p:cNvSpPr/>
          <p:nvPr/>
        </p:nvSpPr>
        <p:spPr>
          <a:xfrm>
            <a:off x="7910950" y="5638800"/>
            <a:ext cx="1005840" cy="365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200" dirty="0" smtClean="0">
                <a:ln w="18415" cmpd="sng">
                  <a:noFill/>
                  <a:prstDash val="solid"/>
                </a:ln>
                <a:solidFill>
                  <a:schemeClr val="tx1"/>
                </a:solidFill>
                <a:effectLst>
                  <a:outerShdw sx="1000" sy="1000" kx="-1800000" algn="bl" rotWithShape="0">
                    <a:prstClr val="black"/>
                  </a:outerShdw>
                </a:effectLst>
              </a:rPr>
              <a:t>Component</a:t>
            </a:r>
            <a:endParaRPr kumimoji="1" lang="en-US" altLang="ja-JP" sz="1200" dirty="0" smtClean="0">
              <a:ln w="18415" cmpd="sng">
                <a:noFill/>
                <a:prstDash val="solid"/>
              </a:ln>
              <a:solidFill>
                <a:schemeClr val="tx1"/>
              </a:solidFill>
              <a:effectLst>
                <a:outerShdw sx="1000" sy="1000" kx="-1800000" algn="bl" rotWithShape="0">
                  <a:prstClr val="black"/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58500" y="4114800"/>
            <a:ext cx="1156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TO: Time Out</a:t>
            </a:r>
            <a:endParaRPr lang="en-US" sz="1200" b="1" dirty="0">
              <a:solidFill>
                <a:schemeClr val="bg2"/>
              </a:solidFill>
            </a:endParaRPr>
          </a:p>
        </p:txBody>
      </p:sp>
      <p:sp>
        <p:nvSpPr>
          <p:cNvPr id="47" name="正方形/長方形 4"/>
          <p:cNvSpPr/>
          <p:nvPr/>
        </p:nvSpPr>
        <p:spPr>
          <a:xfrm>
            <a:off x="3124200" y="4114800"/>
            <a:ext cx="1371600" cy="4572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en-US" altLang="ja-JP" sz="1200" smtClean="0">
              <a:ln w="18415" cmpd="sng">
                <a:noFill/>
                <a:prstDash val="solid"/>
              </a:ln>
              <a:solidFill>
                <a:schemeClr val="tx1"/>
              </a:solidFill>
              <a:effectLst>
                <a:outerShdw sx="1000" sy="1000" kx="-1800000" algn="bl" rotWithShape="0">
                  <a:prstClr val="black"/>
                </a:outerShdw>
              </a:effectLst>
            </a:endParaRPr>
          </a:p>
        </p:txBody>
      </p:sp>
      <p:sp>
        <p:nvSpPr>
          <p:cNvPr id="48" name="正方形/長方形 4"/>
          <p:cNvSpPr/>
          <p:nvPr/>
        </p:nvSpPr>
        <p:spPr>
          <a:xfrm>
            <a:off x="3048000" y="4038600"/>
            <a:ext cx="1371600" cy="4572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en-US" altLang="ja-JP" sz="1200" smtClean="0">
              <a:ln w="18415" cmpd="sng">
                <a:noFill/>
                <a:prstDash val="solid"/>
              </a:ln>
              <a:solidFill>
                <a:schemeClr val="tx1"/>
              </a:solidFill>
              <a:effectLst>
                <a:outerShdw sx="1000" sy="1000" kx="-1800000" algn="bl" rotWithShape="0">
                  <a:prstClr val="black"/>
                </a:outerShdw>
              </a:effectLst>
            </a:endParaRPr>
          </a:p>
        </p:txBody>
      </p:sp>
      <p:sp>
        <p:nvSpPr>
          <p:cNvPr id="49" name="正方形/長方形 4"/>
          <p:cNvSpPr/>
          <p:nvPr/>
        </p:nvSpPr>
        <p:spPr>
          <a:xfrm>
            <a:off x="2971800" y="3962400"/>
            <a:ext cx="1371600" cy="4572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100" b="1" dirty="0" smtClean="0">
                <a:ln w="18415" cmpd="sng">
                  <a:noFill/>
                  <a:prstDash val="solid"/>
                </a:ln>
                <a:solidFill>
                  <a:schemeClr val="tx1"/>
                </a:solidFill>
                <a:effectLst>
                  <a:outerShdw sx="1000" sy="1000" kx="-1800000" algn="bl" rotWithShape="0">
                    <a:prstClr val="black"/>
                  </a:outerShdw>
                </a:effectLst>
              </a:rPr>
              <a:t>Services</a:t>
            </a:r>
          </a:p>
          <a:p>
            <a:r>
              <a:rPr kumimoji="1" lang="en-US" altLang="ja-JP" sz="1100" b="1" dirty="0" smtClean="0">
                <a:ln w="18415" cmpd="sng">
                  <a:noFill/>
                  <a:prstDash val="solid"/>
                </a:ln>
                <a:solidFill>
                  <a:schemeClr val="tx1"/>
                </a:solidFill>
                <a:effectLst>
                  <a:outerShdw sx="1000" sy="1000" kx="-1800000" algn="bl" rotWithShape="0">
                    <a:prstClr val="black"/>
                  </a:outerShdw>
                </a:effectLst>
              </a:rPr>
              <a:t>(usually just one)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/>
              <a:t>04-01 13:12:11.572</a:t>
            </a:r>
            <a:r>
              <a:rPr lang="en-US" sz="1100" b="1" dirty="0" smtClean="0"/>
              <a:t> I/InputDispatcher(  220): Application is not responding</a:t>
            </a:r>
            <a:r>
              <a:rPr lang="en-US" sz="1100" dirty="0" smtClean="0"/>
              <a:t>: Window{2b263310 </a:t>
            </a:r>
            <a:r>
              <a:rPr lang="en-US" sz="1100" dirty="0" err="1" smtClean="0"/>
              <a:t>com.android.email</a:t>
            </a:r>
            <a:r>
              <a:rPr lang="en-US" sz="1100" dirty="0" smtClean="0"/>
              <a:t>/</a:t>
            </a:r>
            <a:r>
              <a:rPr lang="en-US" sz="1100" dirty="0" err="1" smtClean="0"/>
              <a:t>com.android.email.activity.SplitScreenActivity</a:t>
            </a:r>
            <a:r>
              <a:rPr lang="en-US" sz="1100" dirty="0" smtClean="0"/>
              <a:t> paused=false}.  5009.8ms since event, 5009.5ms since wait started</a:t>
            </a:r>
          </a:p>
          <a:p>
            <a:pPr>
              <a:buNone/>
            </a:pPr>
            <a:r>
              <a:rPr lang="en-US" sz="1100" dirty="0" smtClean="0"/>
              <a:t>04-01 13:12:11.572 I/</a:t>
            </a:r>
            <a:r>
              <a:rPr lang="en-US" sz="1100" dirty="0" err="1" smtClean="0"/>
              <a:t>WindowManager</a:t>
            </a:r>
            <a:r>
              <a:rPr lang="en-US" sz="1100" dirty="0" smtClean="0"/>
              <a:t>(  220): Input event dispatching timed out sending to </a:t>
            </a:r>
            <a:r>
              <a:rPr lang="en-US" sz="1100" dirty="0" err="1" smtClean="0"/>
              <a:t>com.android.email</a:t>
            </a:r>
            <a:r>
              <a:rPr lang="en-US" sz="1100" dirty="0" smtClean="0"/>
              <a:t>/</a:t>
            </a:r>
            <a:r>
              <a:rPr lang="en-US" sz="1100" dirty="0" err="1" smtClean="0"/>
              <a:t>com.android.email.activity.SplitScreenActivity</a:t>
            </a: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04-01 </a:t>
            </a:r>
            <a:r>
              <a:rPr lang="en-US" sz="1100" b="1" dirty="0" smtClean="0"/>
              <a:t>13:12:14.123 I/Process (  220): Sending signal. PID: 21404 SIG: 3 </a:t>
            </a:r>
          </a:p>
          <a:p>
            <a:pPr>
              <a:buNone/>
            </a:pPr>
            <a:r>
              <a:rPr lang="en-US" sz="1100" dirty="0" smtClean="0"/>
              <a:t>04-01 13:12:14.123 I/</a:t>
            </a:r>
            <a:r>
              <a:rPr lang="en-US" sz="1100" dirty="0" err="1" smtClean="0"/>
              <a:t>dalvikvm</a:t>
            </a:r>
            <a:r>
              <a:rPr lang="en-US" sz="1100" dirty="0" smtClean="0"/>
              <a:t>(21404): </a:t>
            </a:r>
            <a:r>
              <a:rPr lang="en-US" sz="1100" dirty="0" err="1" smtClean="0"/>
              <a:t>threadid</a:t>
            </a:r>
            <a:r>
              <a:rPr lang="en-US" sz="1100" dirty="0" smtClean="0"/>
              <a:t>=4: reacting to signal 3 </a:t>
            </a:r>
          </a:p>
          <a:p>
            <a:pPr>
              <a:buNone/>
            </a:pPr>
            <a:r>
              <a:rPr lang="en-US" sz="1100" dirty="0" smtClean="0"/>
              <a:t>……</a:t>
            </a:r>
          </a:p>
          <a:p>
            <a:pPr>
              <a:buNone/>
            </a:pPr>
            <a:r>
              <a:rPr lang="en-US" sz="1100" dirty="0" smtClean="0"/>
              <a:t>04-01 13:12:15.872 E/</a:t>
            </a:r>
            <a:r>
              <a:rPr lang="en-US" sz="1100" dirty="0" err="1" smtClean="0"/>
              <a:t>ActivityManager</a:t>
            </a:r>
            <a:r>
              <a:rPr lang="en-US" sz="1100" dirty="0" smtClean="0"/>
              <a:t>(  220): </a:t>
            </a:r>
            <a:r>
              <a:rPr lang="en-US" sz="1100" b="1" dirty="0" smtClean="0"/>
              <a:t>ANR in com.android.email </a:t>
            </a:r>
            <a:r>
              <a:rPr lang="en-US" sz="1100" dirty="0" smtClean="0"/>
              <a:t>(com.android.email/.</a:t>
            </a:r>
            <a:r>
              <a:rPr lang="en-US" sz="1100" dirty="0" err="1" smtClean="0"/>
              <a:t>activity.SplitScreenActivity</a:t>
            </a:r>
            <a:r>
              <a:rPr lang="en-US" sz="1100" dirty="0" smtClean="0"/>
              <a:t>)</a:t>
            </a:r>
          </a:p>
          <a:p>
            <a:pPr>
              <a:buNone/>
            </a:pPr>
            <a:r>
              <a:rPr lang="en-US" sz="1100" dirty="0" smtClean="0"/>
              <a:t>04-01 13:12:15.872 E/</a:t>
            </a:r>
            <a:r>
              <a:rPr lang="en-US" sz="1100" dirty="0" err="1" smtClean="0"/>
              <a:t>ActivityManager</a:t>
            </a:r>
            <a:r>
              <a:rPr lang="en-US" sz="1100" dirty="0" smtClean="0"/>
              <a:t>(  220): Reason: </a:t>
            </a:r>
            <a:r>
              <a:rPr lang="en-US" sz="1100" dirty="0" err="1" smtClean="0"/>
              <a:t>keyDispatchingTimedOut</a:t>
            </a: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04-01 13:12:15.872 E/</a:t>
            </a:r>
            <a:r>
              <a:rPr lang="en-US" sz="1100" dirty="0" err="1" smtClean="0"/>
              <a:t>ActivityManager</a:t>
            </a:r>
            <a:r>
              <a:rPr lang="en-US" sz="1100" dirty="0" smtClean="0"/>
              <a:t>(  220): Load: 8.68 / 8.37 / 8.53</a:t>
            </a:r>
          </a:p>
          <a:p>
            <a:pPr>
              <a:buNone/>
            </a:pPr>
            <a:r>
              <a:rPr lang="en-US" sz="1100" dirty="0" smtClean="0"/>
              <a:t>04-01 13:12:15.872 E/</a:t>
            </a:r>
            <a:r>
              <a:rPr lang="en-US" sz="1100" dirty="0" err="1" smtClean="0"/>
              <a:t>ActivityManager</a:t>
            </a:r>
            <a:r>
              <a:rPr lang="en-US" sz="1100" dirty="0" smtClean="0"/>
              <a:t>(  220): </a:t>
            </a:r>
            <a:r>
              <a:rPr lang="en-US" sz="1100" b="1" dirty="0" smtClean="0"/>
              <a:t>CPU usage from 4361ms to 699ms ago</a:t>
            </a:r>
            <a:r>
              <a:rPr lang="en-US" sz="1100" dirty="0" smtClean="0"/>
              <a:t>:</a:t>
            </a:r>
          </a:p>
          <a:p>
            <a:pPr>
              <a:buNone/>
            </a:pPr>
            <a:r>
              <a:rPr lang="en-US" sz="1100" dirty="0" smtClean="0"/>
              <a:t>04-01 13:12:15.872 E/</a:t>
            </a:r>
            <a:r>
              <a:rPr lang="en-US" sz="1100" dirty="0" err="1" smtClean="0"/>
              <a:t>ActivityManager</a:t>
            </a:r>
            <a:r>
              <a:rPr lang="en-US" sz="1100" dirty="0" smtClean="0"/>
              <a:t>(  220):   5.5% 21404/</a:t>
            </a:r>
            <a:r>
              <a:rPr lang="en-US" sz="1100" dirty="0" err="1" smtClean="0"/>
              <a:t>com.android.email</a:t>
            </a:r>
            <a:r>
              <a:rPr lang="en-US" sz="1100" dirty="0" smtClean="0"/>
              <a:t>: 1.3% user + 4.1% kernel / faults: 10 minor</a:t>
            </a:r>
          </a:p>
          <a:p>
            <a:pPr>
              <a:buNone/>
            </a:pPr>
            <a:r>
              <a:rPr lang="en-US" sz="1100" dirty="0" smtClean="0"/>
              <a:t>04-01 13:12:15.872 E/</a:t>
            </a:r>
            <a:r>
              <a:rPr lang="en-US" sz="1100" dirty="0" err="1" smtClean="0"/>
              <a:t>ActivityManager</a:t>
            </a:r>
            <a:r>
              <a:rPr lang="en-US" sz="1100" dirty="0" smtClean="0"/>
              <a:t>(  220):   4.3% 220/</a:t>
            </a:r>
            <a:r>
              <a:rPr lang="en-US" sz="1100" dirty="0" err="1" smtClean="0"/>
              <a:t>system_server</a:t>
            </a:r>
            <a:r>
              <a:rPr lang="en-US" sz="1100" dirty="0" smtClean="0"/>
              <a:t>: 2.7% user + 1.5% kernel / faults: 11 minor 2 major</a:t>
            </a:r>
          </a:p>
          <a:p>
            <a:pPr>
              <a:buNone/>
            </a:pPr>
            <a:r>
              <a:rPr lang="en-US" sz="1100" dirty="0" smtClean="0"/>
              <a:t>04-01 13:12:15.872 E/</a:t>
            </a:r>
            <a:r>
              <a:rPr lang="en-US" sz="1100" dirty="0" err="1" smtClean="0"/>
              <a:t>ActivityManager</a:t>
            </a:r>
            <a:r>
              <a:rPr lang="en-US" sz="1100" dirty="0" smtClean="0"/>
              <a:t>(  220):   0.9% 52/spi_qsd.0: 0% user + 0.9% kernel</a:t>
            </a:r>
          </a:p>
          <a:p>
            <a:pPr>
              <a:buNone/>
            </a:pPr>
            <a:r>
              <a:rPr lang="en-US" sz="1100" dirty="0" smtClean="0"/>
              <a:t>04-01 13:12:15.872 E/</a:t>
            </a:r>
            <a:r>
              <a:rPr lang="en-US" sz="1100" dirty="0" err="1" smtClean="0"/>
              <a:t>ActivityManager</a:t>
            </a:r>
            <a:r>
              <a:rPr lang="en-US" sz="1100" dirty="0" smtClean="0"/>
              <a:t>(  220):   0.5% 65/</a:t>
            </a:r>
            <a:r>
              <a:rPr lang="en-US" sz="1100" dirty="0" err="1" smtClean="0"/>
              <a:t>irq</a:t>
            </a:r>
            <a:r>
              <a:rPr lang="en-US" sz="1100" dirty="0" smtClean="0"/>
              <a:t>/170-cyttsp-: 0% user + 0.5% kernel</a:t>
            </a:r>
          </a:p>
          <a:p>
            <a:pPr>
              <a:buNone/>
            </a:pPr>
            <a:r>
              <a:rPr lang="en-US" sz="1100" dirty="0" smtClean="0"/>
              <a:t>04-01 13:12:15.872 E/</a:t>
            </a:r>
            <a:r>
              <a:rPr lang="en-US" sz="1100" dirty="0" err="1" smtClean="0"/>
              <a:t>ActivityManager</a:t>
            </a:r>
            <a:r>
              <a:rPr lang="en-US" sz="1100" dirty="0" smtClean="0"/>
              <a:t>(  220):   0.5% 296/</a:t>
            </a:r>
            <a:r>
              <a:rPr lang="en-US" sz="1100" dirty="0" err="1" smtClean="0"/>
              <a:t>com.android.systemui</a:t>
            </a:r>
            <a:r>
              <a:rPr lang="en-US" sz="1100" dirty="0" smtClean="0"/>
              <a:t>: 0.5% user + 0% kernel</a:t>
            </a:r>
          </a:p>
          <a:p>
            <a:pPr>
              <a:buNone/>
            </a:pPr>
            <a:r>
              <a:rPr lang="en-US" sz="1100" dirty="0" smtClean="0"/>
              <a:t>04-01 13:12:15.872 E/</a:t>
            </a:r>
            <a:r>
              <a:rPr lang="en-US" sz="1100" dirty="0" err="1" smtClean="0"/>
              <a:t>ActivityManager</a:t>
            </a:r>
            <a:r>
              <a:rPr lang="en-US" sz="1100" dirty="0" smtClean="0"/>
              <a:t>(  220): </a:t>
            </a:r>
            <a:r>
              <a:rPr lang="en-US" sz="1100" b="1" dirty="0" smtClean="0"/>
              <a:t>100% TOTAL: 4.8% user + 7.6% kernel + 87% </a:t>
            </a:r>
            <a:r>
              <a:rPr lang="en-US" sz="1100" b="1" dirty="0" err="1" smtClean="0"/>
              <a:t>iowait</a:t>
            </a: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04-01 13:12:15.872 E/</a:t>
            </a:r>
            <a:r>
              <a:rPr lang="en-US" sz="1100" dirty="0" err="1" smtClean="0"/>
              <a:t>ActivityManager</a:t>
            </a:r>
            <a:r>
              <a:rPr lang="en-US" sz="1100" dirty="0" smtClean="0"/>
              <a:t>(  220): </a:t>
            </a:r>
            <a:r>
              <a:rPr lang="en-US" sz="1100" b="1" dirty="0" smtClean="0"/>
              <a:t>CPU usage from 3697ms to 4223ms later</a:t>
            </a:r>
            <a:r>
              <a:rPr lang="en-US" sz="1100" dirty="0" smtClean="0"/>
              <a:t>:</a:t>
            </a:r>
          </a:p>
          <a:p>
            <a:pPr>
              <a:buNone/>
            </a:pPr>
            <a:r>
              <a:rPr lang="en-US" sz="1100" dirty="0" smtClean="0"/>
              <a:t>04-01 13:12:15.872 E/</a:t>
            </a:r>
            <a:r>
              <a:rPr lang="en-US" sz="1100" dirty="0" err="1" smtClean="0"/>
              <a:t>ActivityManager</a:t>
            </a:r>
            <a:r>
              <a:rPr lang="en-US" sz="1100" dirty="0" smtClean="0"/>
              <a:t>(  220):   25% 21404/</a:t>
            </a:r>
            <a:r>
              <a:rPr lang="en-US" sz="1100" dirty="0" err="1" smtClean="0"/>
              <a:t>com.android.email</a:t>
            </a:r>
            <a:r>
              <a:rPr lang="en-US" sz="1100" dirty="0" smtClean="0"/>
              <a:t>: 25% user + 0% kernel / faults: 191 minor</a:t>
            </a:r>
          </a:p>
          <a:p>
            <a:pPr>
              <a:buNone/>
            </a:pPr>
            <a:r>
              <a:rPr lang="en-US" sz="1100" dirty="0" smtClean="0"/>
              <a:t>04-01 13:12:15.872 E/</a:t>
            </a:r>
            <a:r>
              <a:rPr lang="en-US" sz="1100" dirty="0" err="1" smtClean="0"/>
              <a:t>ActivityManager</a:t>
            </a:r>
            <a:r>
              <a:rPr lang="en-US" sz="1100" dirty="0" smtClean="0"/>
              <a:t>(  220):     16% 21603/__</a:t>
            </a:r>
            <a:r>
              <a:rPr lang="en-US" sz="1100" dirty="0" err="1" smtClean="0"/>
              <a:t>eas</a:t>
            </a:r>
            <a:r>
              <a:rPr lang="en-US" sz="1100" dirty="0" smtClean="0"/>
              <a:t>(</a:t>
            </a:r>
            <a:r>
              <a:rPr lang="en-US" sz="1100" dirty="0" err="1" smtClean="0"/>
              <a:t>par.hakan</a:t>
            </a:r>
            <a:r>
              <a:rPr lang="en-US" sz="1100" dirty="0" smtClean="0"/>
              <a:t>: 16% user + 0% kernel</a:t>
            </a:r>
          </a:p>
          <a:p>
            <a:pPr>
              <a:buNone/>
            </a:pPr>
            <a:r>
              <a:rPr lang="en-US" sz="1100" dirty="0" smtClean="0"/>
              <a:t>04-01 13:12:15.872 E/</a:t>
            </a:r>
            <a:r>
              <a:rPr lang="en-US" sz="1100" dirty="0" err="1" smtClean="0"/>
              <a:t>ActivityManager</a:t>
            </a:r>
            <a:r>
              <a:rPr lang="en-US" sz="1100" dirty="0" smtClean="0"/>
              <a:t>(  220):     7.2% 21406/GC: 7.2% user + 0% kernel</a:t>
            </a:r>
          </a:p>
          <a:p>
            <a:pPr>
              <a:buNone/>
            </a:pPr>
            <a:r>
              <a:rPr lang="en-US" sz="1100" dirty="0" smtClean="0"/>
              <a:t>04-01 13:12:15.872 E/</a:t>
            </a:r>
            <a:r>
              <a:rPr lang="en-US" sz="1100" dirty="0" err="1" smtClean="0"/>
              <a:t>ActivityManager</a:t>
            </a:r>
            <a:r>
              <a:rPr lang="en-US" sz="1100" dirty="0" smtClean="0"/>
              <a:t>(  220):     1.8% 21409/Compiler: 1.8% user + 0% kernel</a:t>
            </a:r>
          </a:p>
          <a:p>
            <a:pPr>
              <a:buNone/>
            </a:pPr>
            <a:r>
              <a:rPr lang="en-US" sz="1100" dirty="0" smtClean="0"/>
              <a:t>04-01 13:12:15.872 E/</a:t>
            </a:r>
            <a:r>
              <a:rPr lang="en-US" sz="1100" dirty="0" err="1" smtClean="0"/>
              <a:t>ActivityManager</a:t>
            </a:r>
            <a:r>
              <a:rPr lang="en-US" sz="1100" dirty="0" smtClean="0"/>
              <a:t>(  220):   5.5% 220/</a:t>
            </a:r>
            <a:r>
              <a:rPr lang="en-US" sz="1100" dirty="0" err="1" smtClean="0"/>
              <a:t>system_server</a:t>
            </a:r>
            <a:r>
              <a:rPr lang="en-US" sz="1100" dirty="0" smtClean="0"/>
              <a:t>: 0% user + 5.5% kernel / faults: 1 minor</a:t>
            </a:r>
          </a:p>
          <a:p>
            <a:pPr>
              <a:buNone/>
            </a:pPr>
            <a:r>
              <a:rPr lang="en-US" sz="1100" dirty="0" smtClean="0"/>
              <a:t>04-01 13:12:15.872 E/</a:t>
            </a:r>
            <a:r>
              <a:rPr lang="en-US" sz="1100" dirty="0" err="1" smtClean="0"/>
              <a:t>ActivityManager</a:t>
            </a:r>
            <a:r>
              <a:rPr lang="en-US" sz="1100" dirty="0" smtClean="0"/>
              <a:t>(  220):     5.5% 263/InputDispatcher: 0% user + 5.5% kernel</a:t>
            </a:r>
          </a:p>
          <a:p>
            <a:pPr>
              <a:buNone/>
            </a:pPr>
            <a:r>
              <a:rPr lang="en-US" sz="1100" dirty="0" smtClean="0"/>
              <a:t>04-01 13:12:15.872 E/</a:t>
            </a:r>
            <a:r>
              <a:rPr lang="en-US" sz="1100" dirty="0" err="1" smtClean="0"/>
              <a:t>ActivityManager</a:t>
            </a:r>
            <a:r>
              <a:rPr lang="en-US" sz="1100" dirty="0" smtClean="0"/>
              <a:t>(  220): </a:t>
            </a:r>
            <a:r>
              <a:rPr lang="en-US" sz="1100" b="1" dirty="0" smtClean="0"/>
              <a:t>32% TOTAL: 28% user + 3.7% kernel</a:t>
            </a:r>
            <a:endParaRPr lang="en-US" sz="1100" dirty="0"/>
          </a:p>
        </p:txBody>
      </p:sp>
      <p:sp>
        <p:nvSpPr>
          <p:cNvPr id="7" name="線吹き出し 2 (枠付き) 12"/>
          <p:cNvSpPr/>
          <p:nvPr/>
        </p:nvSpPr>
        <p:spPr>
          <a:xfrm>
            <a:off x="5714999" y="990600"/>
            <a:ext cx="2419597" cy="457200"/>
          </a:xfrm>
          <a:prstGeom prst="borderCallout2">
            <a:avLst>
              <a:gd name="adj1" fmla="val 44405"/>
              <a:gd name="adj2" fmla="val -5236"/>
              <a:gd name="adj3" fmla="val 62361"/>
              <a:gd name="adj4" fmla="val -20648"/>
              <a:gd name="adj5" fmla="val 103780"/>
              <a:gd name="adj6" fmla="val -43294"/>
            </a:avLst>
          </a:prstGeom>
          <a:solidFill>
            <a:srgbClr val="92D05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InputDispatcher 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dectected</a:t>
            </a:r>
            <a:r>
              <a:rPr lang="en-US" altLang="ja-JP" sz="1200" dirty="0" smtClean="0">
                <a:solidFill>
                  <a:schemeClr val="tx1"/>
                </a:solidFill>
              </a:rPr>
              <a:t> Application is not responding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線吹き出し 2 (枠付き) 12"/>
          <p:cNvSpPr/>
          <p:nvPr/>
        </p:nvSpPr>
        <p:spPr>
          <a:xfrm>
            <a:off x="5943600" y="1828799"/>
            <a:ext cx="2895600" cy="1140031"/>
          </a:xfrm>
          <a:prstGeom prst="borderCallout2">
            <a:avLst>
              <a:gd name="adj1" fmla="val 42064"/>
              <a:gd name="adj2" fmla="val -3279"/>
              <a:gd name="adj3" fmla="val 52101"/>
              <a:gd name="adj4" fmla="val -23302"/>
              <a:gd name="adj5" fmla="val 48810"/>
              <a:gd name="adj6" fmla="val -45537"/>
            </a:avLst>
          </a:prstGeom>
          <a:solidFill>
            <a:srgbClr val="92D05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Send signal 3 to get traces.  The first signal after 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inputDispatcher</a:t>
            </a:r>
            <a:r>
              <a:rPr lang="en-US" altLang="ja-JP" sz="1200" dirty="0" smtClean="0">
                <a:solidFill>
                  <a:schemeClr val="tx1"/>
                </a:solidFill>
              </a:rPr>
              <a:t> is sent to process from which ANR occurred. That means traces is got at  time 13:12:14.123 and the process id is 21404.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線吹き出し 2 (枠付き) 12"/>
          <p:cNvSpPr/>
          <p:nvPr/>
        </p:nvSpPr>
        <p:spPr>
          <a:xfrm>
            <a:off x="6324600" y="3048000"/>
            <a:ext cx="2438400" cy="457200"/>
          </a:xfrm>
          <a:prstGeom prst="borderCallout2">
            <a:avLst>
              <a:gd name="adj1" fmla="val 23882"/>
              <a:gd name="adj2" fmla="val -4794"/>
              <a:gd name="adj3" fmla="val 16186"/>
              <a:gd name="adj4" fmla="val -19321"/>
              <a:gd name="adj5" fmla="val -6878"/>
              <a:gd name="adj6" fmla="val -43736"/>
            </a:avLst>
          </a:prstGeom>
          <a:solidFill>
            <a:srgbClr val="92D05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200" smtClean="0">
                <a:solidFill>
                  <a:schemeClr val="tx1"/>
                </a:solidFill>
              </a:rPr>
              <a:t>This info will sometimes lost in some case.</a:t>
            </a:r>
            <a:endParaRPr lang="ja-JP" altLang="en-US" sz="1200">
              <a:solidFill>
                <a:schemeClr val="tx1"/>
              </a:solidFill>
            </a:endParaRPr>
          </a:p>
        </p:txBody>
      </p:sp>
      <p:sp>
        <p:nvSpPr>
          <p:cNvPr id="10" name="線吹き出し 2 (枠付き) 12"/>
          <p:cNvSpPr/>
          <p:nvPr/>
        </p:nvSpPr>
        <p:spPr>
          <a:xfrm>
            <a:off x="6781800" y="4114800"/>
            <a:ext cx="2088232" cy="635330"/>
          </a:xfrm>
          <a:prstGeom prst="borderCallout2">
            <a:avLst>
              <a:gd name="adj1" fmla="val 23882"/>
              <a:gd name="adj2" fmla="val -4794"/>
              <a:gd name="adj3" fmla="val 16186"/>
              <a:gd name="adj4" fmla="val -19321"/>
              <a:gd name="adj5" fmla="val -6878"/>
              <a:gd name="adj6" fmla="val -43736"/>
            </a:avLst>
          </a:prstGeom>
          <a:solidFill>
            <a:srgbClr val="92D05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CPU usage before ANR occurs.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Very important!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線吹き出し 2 (枠付き) 12"/>
          <p:cNvSpPr/>
          <p:nvPr/>
        </p:nvSpPr>
        <p:spPr>
          <a:xfrm>
            <a:off x="6934200" y="5562599"/>
            <a:ext cx="2088232" cy="636319"/>
          </a:xfrm>
          <a:prstGeom prst="borderCallout2">
            <a:avLst>
              <a:gd name="adj1" fmla="val 23882"/>
              <a:gd name="adj2" fmla="val -4794"/>
              <a:gd name="adj3" fmla="val 16186"/>
              <a:gd name="adj4" fmla="val -19321"/>
              <a:gd name="adj5" fmla="val -6878"/>
              <a:gd name="adj6" fmla="val -43736"/>
            </a:avLst>
          </a:prstGeom>
          <a:solidFill>
            <a:srgbClr val="92D05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CPU usage after ANR occurs.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Help to see the trend.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Investigate – Find Process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the logs for “Application is not responding”, “ANR” or “NOT RESPONDING” and find the process name</a:t>
            </a:r>
          </a:p>
          <a:p>
            <a:endParaRPr lang="en-US" dirty="0" smtClean="0"/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2011-05-23 17:00:37.776 Monkey  // </a:t>
            </a: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 RESPONDING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: com.sonyericsson.xhs (pid 13364)      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2011-05-23 17:00:37.776 Monkey  ANR in com.sonyericsson.xhs (com.sonyericsson.xhs/.gui.activity.FacebookRanking)                          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2011-05-23 17:00:37.776 Monkey  Reason: keyDispatchingTimedOut</a:t>
            </a:r>
          </a:p>
          <a:p>
            <a:pPr>
              <a:buNone/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OR</a:t>
            </a:r>
            <a:endParaRPr lang="en-US" sz="2000" dirty="0" smtClean="0"/>
          </a:p>
          <a:p>
            <a:endParaRPr lang="en-US" sz="1100" dirty="0" smtClean="0"/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09-29 14:48:55.759 I/InputDispatcher(  251): </a:t>
            </a: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Application is not responding: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AppWindowToken{40a7b0e0 token=HistoryRecord{4083a618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org.microemu.android.se.appello.lp.WisepilotSE/org.microemu.android.MicroEmulator}} - Window{409647c0 org.microemu.android.se.appello.lp.WisepilotS\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E/org.microemu.android.MicroEmulator paused=false}.  5006.1ms since event, 5005.8ms since wait started^M                                   </a:t>
            </a:r>
          </a:p>
          <a:p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66110" y="2637595"/>
            <a:ext cx="1000595" cy="24622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Process name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1688" y="2656064"/>
            <a:ext cx="1818762" cy="221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5520" y="4565546"/>
            <a:ext cx="3952361" cy="239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4577" y="4565010"/>
            <a:ext cx="1000595" cy="24622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Process name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9" grpId="0" animBg="1"/>
      <p:bldP spid="9" grpId="1" animBg="1"/>
      <p:bldP spid="10" grpId="0" animBg="1"/>
      <p:bldP spid="1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Investigate – Find Stack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900" dirty="0" smtClean="0"/>
              <a:t>011-05-23 17:00:46.182 Monkey  anr traces:                                                                                                </a:t>
            </a:r>
          </a:p>
          <a:p>
            <a:pPr>
              <a:buNone/>
            </a:pPr>
            <a:r>
              <a:rPr lang="en-US" sz="900" dirty="0" smtClean="0"/>
              <a:t>2011-05-23 17:00:46.214 Monkey  ----- pid 13364 at 2011-05-23 11:00:26 -----                                                               </a:t>
            </a:r>
          </a:p>
          <a:p>
            <a:pPr>
              <a:buNone/>
            </a:pPr>
            <a:r>
              <a:rPr lang="en-US" sz="900" dirty="0" smtClean="0"/>
              <a:t>2011-05-23 17:00:46.214 Monkey  Cmd line: com.sonyericsson.xhs                                                                             </a:t>
            </a:r>
          </a:p>
          <a:p>
            <a:pPr>
              <a:buNone/>
            </a:pPr>
            <a:r>
              <a:rPr lang="en-US" sz="900" dirty="0" smtClean="0"/>
              <a:t>2011-05-23 17:00:46.214 Monkey  DALVIK THREADS:                                                                                            </a:t>
            </a:r>
          </a:p>
          <a:p>
            <a:pPr>
              <a:buNone/>
            </a:pPr>
            <a:r>
              <a:rPr lang="en-US" sz="900" dirty="0" smtClean="0"/>
              <a:t>2011-05-23 17:00:46.214 Monkey  (mutexes: tll=0 tsl=0 tscl=0 ghl=0 hwl=0 hwll=0)                                                           </a:t>
            </a:r>
          </a:p>
          <a:p>
            <a:pPr>
              <a:buNone/>
            </a:pPr>
            <a:r>
              <a:rPr lang="en-US" sz="900" dirty="0" smtClean="0"/>
              <a:t>2011-05-23 17:00:46.214 Monkey  "main" prio=5 tid=1 NATIVE                                                                                 </a:t>
            </a:r>
          </a:p>
          <a:p>
            <a:pPr>
              <a:buNone/>
            </a:pPr>
            <a:r>
              <a:rPr lang="en-US" sz="900" dirty="0" smtClean="0"/>
              <a:t>2011-05-23 17:00:46.214 Monkey    | group="main" sCount=1 dsCount=0 obj=0x2aad2248 self=0xcf70                                             </a:t>
            </a:r>
          </a:p>
          <a:p>
            <a:pPr>
              <a:buNone/>
            </a:pPr>
            <a:r>
              <a:rPr lang="en-US" sz="900" dirty="0" smtClean="0"/>
              <a:t>2011-05-23 17:00:46.214 Monkey    | sysTid=13364 nice=0 sched=0/0 cgrp=[fopen-error:2] handle=1876218976                                   </a:t>
            </a:r>
          </a:p>
          <a:p>
            <a:pPr>
              <a:buNone/>
            </a:pPr>
            <a:r>
              <a:rPr lang="en-US" sz="900" dirty="0" smtClean="0"/>
              <a:t>2011-05-23 17:00:46.229 Monkey    at android.os.BinderProxy.transact(Native Method)                                                        </a:t>
            </a:r>
          </a:p>
          <a:p>
            <a:pPr>
              <a:buNone/>
            </a:pPr>
            <a:r>
              <a:rPr lang="en-US" sz="900" dirty="0" smtClean="0"/>
              <a:t>2011-05-23 17:00:46.229 Monkey    at android.view.IWindowSession$Stub$Proxy.relayout(IWindowSession.java:517)                              </a:t>
            </a:r>
          </a:p>
          <a:p>
            <a:pPr>
              <a:buNone/>
            </a:pPr>
            <a:r>
              <a:rPr lang="en-US" sz="900" dirty="0" smtClean="0"/>
              <a:t>2011-05-23 17:00:46.229 Monkey    at android.view.ViewRoot.relayoutWindow(ViewRoot.java:2664)                                              </a:t>
            </a:r>
          </a:p>
          <a:p>
            <a:pPr>
              <a:buNone/>
            </a:pPr>
            <a:r>
              <a:rPr lang="en-US" sz="900" dirty="0" smtClean="0"/>
              <a:t>2011-05-23 17:00:46.229 Monkey    at android.view.ViewRoot.performTraversals(ViewRoot.java:968)                                            </a:t>
            </a:r>
          </a:p>
          <a:p>
            <a:pPr>
              <a:buNone/>
            </a:pPr>
            <a:r>
              <a:rPr lang="en-US" sz="900" dirty="0" smtClean="0"/>
              <a:t>2011-05-23 17:00:46.229 Monkey    at android.view.ViewRoot.handleMessage(ViewRoot.java:1880)                                               </a:t>
            </a:r>
          </a:p>
          <a:p>
            <a:pPr>
              <a:buNone/>
            </a:pPr>
            <a:r>
              <a:rPr lang="en-US" sz="900" dirty="0" smtClean="0"/>
              <a:t>2011-05-23 17:00:46.229 Monkey    at android.os.Handler.dispatchMessage(Handler.java:99)                                                   </a:t>
            </a:r>
          </a:p>
          <a:p>
            <a:pPr>
              <a:buNone/>
            </a:pPr>
            <a:r>
              <a:rPr lang="en-US" sz="900" dirty="0" smtClean="0"/>
              <a:t>2011-05-23 17:00:46.229 Monkey    at android.os.Looper.loop(Looper.java:123)                                                               </a:t>
            </a:r>
          </a:p>
          <a:p>
            <a:pPr>
              <a:buNone/>
            </a:pPr>
            <a:r>
              <a:rPr lang="en-US" sz="900" dirty="0" smtClean="0"/>
              <a:t>2011-05-23 17:00:46.229 Monkey    at android.app.ActivityThread.main(ActivityThread.java:3701)                                             </a:t>
            </a:r>
          </a:p>
          <a:p>
            <a:pPr>
              <a:buNone/>
            </a:pPr>
            <a:r>
              <a:rPr lang="en-US" sz="900" dirty="0" smtClean="0"/>
              <a:t>2011-05-23 17:00:46.229 Monkey    at java.lang.reflect.Method.invokeNative(Native Method)                                                  </a:t>
            </a:r>
          </a:p>
          <a:p>
            <a:pPr>
              <a:buNone/>
            </a:pPr>
            <a:r>
              <a:rPr lang="en-US" sz="900" dirty="0" smtClean="0"/>
              <a:t>2011-05-23 17:00:46.229 Monkey    at java.lang.reflect.Method.invoke(Method.java:507)                                                      </a:t>
            </a:r>
          </a:p>
          <a:p>
            <a:pPr>
              <a:buNone/>
            </a:pPr>
            <a:r>
              <a:rPr lang="en-US" sz="900" dirty="0" smtClean="0"/>
              <a:t>2011-05-23 17:00:46.229 Monkey    at com.android.internal.os.ZygoteInit$MethodAndArgsCaller.run(ZygoteInit.java:866)                       </a:t>
            </a:r>
          </a:p>
          <a:p>
            <a:pPr>
              <a:buNone/>
            </a:pPr>
            <a:r>
              <a:rPr lang="en-US" sz="900" dirty="0" smtClean="0"/>
              <a:t>2011-05-23 17:00:46.229 Monkey    at com.android.internal.os.ZygoteInit.main(ZygoteInit.java:624)                                          </a:t>
            </a:r>
          </a:p>
          <a:p>
            <a:pPr>
              <a:buNone/>
            </a:pPr>
            <a:r>
              <a:rPr lang="en-US" sz="900" dirty="0" smtClean="0"/>
              <a:t>2011-05-23 17:00:46.229 Monkey    at dalvik.system.NativeStart.main(Native Method) </a:t>
            </a:r>
          </a:p>
          <a:p>
            <a:pPr>
              <a:buNone/>
            </a:pPr>
            <a:r>
              <a:rPr lang="en-US" sz="900" dirty="0" smtClean="0"/>
              <a:t>2011-05-23 17:00:46.229 Monkey  "Binder Thread #11" prio=5 tid=16 NATIVE                                                                   </a:t>
            </a:r>
          </a:p>
          <a:p>
            <a:pPr>
              <a:buNone/>
            </a:pPr>
            <a:r>
              <a:rPr lang="en-US" sz="900" dirty="0" smtClean="0"/>
              <a:t>2011-05-23 17:00:46.245 Monkey    | group="main" sCount=1 dsCount=0 obj=0x2b2e5b30 self=0x529588                                           </a:t>
            </a:r>
          </a:p>
          <a:p>
            <a:pPr>
              <a:buNone/>
            </a:pPr>
            <a:r>
              <a:rPr lang="en-US" sz="900" dirty="0" smtClean="0"/>
              <a:t>2011-05-23 17:00:46.245 Monkey    | sysTid=13844 nice=0 sched=0/0 cgrp=[fopen-error:2] handle=5071816                                      </a:t>
            </a:r>
          </a:p>
          <a:p>
            <a:pPr>
              <a:buNone/>
            </a:pPr>
            <a:r>
              <a:rPr lang="en-US" sz="900" dirty="0" smtClean="0"/>
              <a:t>2011-05-23 17:00:46.245 Monkey    at dalvik.system.NativeStart.run(Native Method)                                                          </a:t>
            </a:r>
          </a:p>
          <a:p>
            <a:pPr>
              <a:buNone/>
            </a:pPr>
            <a:r>
              <a:rPr lang="en-US" sz="900" dirty="0" smtClean="0"/>
              <a:t>2011-05-23 17:00:46.245 Monkey  "Binder Thread #10" prio=5 tid=15 NATIVE                                                                   </a:t>
            </a:r>
          </a:p>
          <a:p>
            <a:pPr>
              <a:buNone/>
            </a:pPr>
            <a:r>
              <a:rPr lang="en-US" sz="900" dirty="0" smtClean="0"/>
              <a:t>2011-05-23 17:00:46.245 Monkey    | group="main" sCount=1 dsCount=0 obj=0x2b23cd68 self=0x52ebd0                                           </a:t>
            </a:r>
          </a:p>
          <a:p>
            <a:pPr>
              <a:buNone/>
            </a:pPr>
            <a:r>
              <a:rPr lang="en-US" sz="900" dirty="0" smtClean="0"/>
              <a:t>2011-05-23 17:00:46.245 Monkey    | sysTid=13843 nice=0 sched=0/0 cgrp=[fopen-error:2] handle=5434256                                      </a:t>
            </a:r>
          </a:p>
          <a:p>
            <a:pPr>
              <a:buNone/>
            </a:pPr>
            <a:r>
              <a:rPr lang="en-US" sz="900" dirty="0" smtClean="0"/>
              <a:t>2011-05-23 17:00:46.245 Monkey    at dalvik.system.NativeStart.run(Native Method)</a:t>
            </a:r>
            <a:endParaRPr lang="en-US" sz="90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4060089" y="1790153"/>
            <a:ext cx="504056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92487" y="1768019"/>
            <a:ext cx="1000595" cy="24622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Process name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2823" y="4508529"/>
            <a:ext cx="1548384" cy="400110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The stack trace for the UI/Main Thread of xhs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3730392" y="2269048"/>
            <a:ext cx="1623362" cy="2095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3248" y="2258748"/>
            <a:ext cx="2544286" cy="24622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This is the Main thread of the xhs process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34675" y="2261616"/>
            <a:ext cx="475488" cy="246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13766" y="2788022"/>
            <a:ext cx="6436658" cy="2124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r>
              <a:rPr lang="en-US" dirty="0" smtClean="0"/>
              <a:t>Process and Thread</a:t>
            </a:r>
          </a:p>
          <a:p>
            <a:r>
              <a:rPr lang="en-US" dirty="0" smtClean="0"/>
              <a:t>ANR</a:t>
            </a:r>
          </a:p>
          <a:p>
            <a:r>
              <a:rPr lang="en-US" dirty="0" smtClean="0"/>
              <a:t>Crash Defect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70015" y="824356"/>
            <a:ext cx="5118266" cy="403761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r>
              <a:rPr lang="en-US" dirty="0" smtClean="0"/>
              <a:t>Process and Thread</a:t>
            </a:r>
          </a:p>
          <a:p>
            <a:r>
              <a:rPr lang="en-US" dirty="0" smtClean="0"/>
              <a:t>ANR</a:t>
            </a:r>
          </a:p>
          <a:p>
            <a:r>
              <a:rPr lang="en-US" dirty="0" smtClean="0"/>
              <a:t>Crash Defect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70015" y="1655606"/>
            <a:ext cx="5118266" cy="403761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err="1" smtClean="0"/>
              <a:t>Overview</a:t>
            </a:r>
            <a:endParaRPr lang="sv-SE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In </a:t>
            </a:r>
            <a:r>
              <a:rPr lang="sv-SE" dirty="0" err="1" smtClean="0"/>
              <a:t>most</a:t>
            </a:r>
            <a:r>
              <a:rPr lang="sv-SE" dirty="0" smtClean="0"/>
              <a:t> </a:t>
            </a:r>
            <a:r>
              <a:rPr lang="sv-SE" dirty="0" err="1" smtClean="0"/>
              <a:t>cases</a:t>
            </a:r>
            <a:r>
              <a:rPr lang="sv-SE" dirty="0" smtClean="0"/>
              <a:t>, </a:t>
            </a:r>
            <a:r>
              <a:rPr lang="sv-SE" dirty="0" err="1" smtClean="0"/>
              <a:t>when</a:t>
            </a:r>
            <a:r>
              <a:rPr lang="sv-SE" dirty="0" smtClean="0"/>
              <a:t> an </a:t>
            </a:r>
            <a:r>
              <a:rPr lang="sv-SE" dirty="0" err="1" smtClean="0"/>
              <a:t>application</a:t>
            </a:r>
            <a:r>
              <a:rPr lang="sv-SE" dirty="0" smtClean="0"/>
              <a:t> </a:t>
            </a:r>
            <a:r>
              <a:rPr lang="sv-SE" dirty="0" err="1" smtClean="0"/>
              <a:t>crashes</a:t>
            </a:r>
            <a:r>
              <a:rPr lang="sv-SE" dirty="0" smtClean="0"/>
              <a:t>, </a:t>
            </a:r>
            <a:r>
              <a:rPr lang="sv-SE" dirty="0" err="1" smtClean="0"/>
              <a:t>due</a:t>
            </a:r>
            <a:r>
              <a:rPr lang="sv-SE" dirty="0" smtClean="0"/>
              <a:t> to a </a:t>
            </a:r>
            <a:r>
              <a:rPr lang="sv-SE" dirty="0" err="1" smtClean="0"/>
              <a:t>coding</a:t>
            </a:r>
            <a:r>
              <a:rPr lang="sv-SE" dirty="0" smtClean="0"/>
              <a:t> </a:t>
            </a:r>
            <a:r>
              <a:rPr lang="sv-SE" dirty="0" err="1" smtClean="0"/>
              <a:t>defect</a:t>
            </a:r>
            <a:r>
              <a:rPr lang="sv-SE" dirty="0" smtClean="0"/>
              <a:t>, a dialog like this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occur</a:t>
            </a:r>
            <a:r>
              <a:rPr lang="sv-SE" dirty="0" smtClean="0"/>
              <a:t>:</a:t>
            </a:r>
          </a:p>
          <a:p>
            <a:pPr lvl="1" eaLnBrk="1" hangingPunct="1"/>
            <a:endParaRPr lang="sv-SE" dirty="0" smtClean="0"/>
          </a:p>
          <a:p>
            <a:pPr lvl="1" eaLnBrk="1" hangingPunct="1"/>
            <a:endParaRPr lang="sv-SE" dirty="0" smtClean="0"/>
          </a:p>
          <a:p>
            <a:pPr lvl="1" eaLnBrk="1" hangingPunct="1"/>
            <a:endParaRPr lang="sv-SE" dirty="0" smtClean="0"/>
          </a:p>
          <a:p>
            <a:pPr lvl="1" eaLnBrk="1" hangingPunct="1"/>
            <a:endParaRPr lang="sv-SE" dirty="0" smtClean="0"/>
          </a:p>
          <a:p>
            <a:pPr lvl="1" eaLnBrk="1" hangingPunct="1"/>
            <a:endParaRPr lang="sv-SE" dirty="0" smtClean="0"/>
          </a:p>
          <a:p>
            <a:pPr lvl="1" eaLnBrk="1" hangingPunct="1"/>
            <a:endParaRPr lang="sv-SE" dirty="0" smtClean="0"/>
          </a:p>
          <a:p>
            <a:pPr lvl="1" eaLnBrk="1" hangingPunct="1"/>
            <a:endParaRPr lang="sv-SE" dirty="0" smtClean="0"/>
          </a:p>
          <a:p>
            <a:pPr lvl="1" eaLnBrk="1" hangingPunct="1"/>
            <a:endParaRPr lang="sv-SE" dirty="0" smtClean="0"/>
          </a:p>
          <a:p>
            <a:pPr lvl="1" eaLnBrk="1" hangingPunct="1"/>
            <a:r>
              <a:rPr lang="sv-SE" dirty="0" smtClean="0"/>
              <a:t>This </a:t>
            </a:r>
            <a:r>
              <a:rPr lang="sv-SE" dirty="0" err="1" smtClean="0"/>
              <a:t>means</a:t>
            </a:r>
            <a:r>
              <a:rPr lang="sv-SE" dirty="0" smtClean="0"/>
              <a:t> that an </a:t>
            </a:r>
            <a:r>
              <a:rPr lang="sv-SE" dirty="0" err="1" smtClean="0"/>
              <a:t>error</a:t>
            </a:r>
            <a:r>
              <a:rPr lang="sv-SE" dirty="0" smtClean="0"/>
              <a:t> has </a:t>
            </a:r>
            <a:r>
              <a:rPr lang="sv-SE" dirty="0" err="1" smtClean="0"/>
              <a:t>occured</a:t>
            </a:r>
            <a:r>
              <a:rPr lang="sv-SE" dirty="0" smtClean="0"/>
              <a:t> in the </a:t>
            </a:r>
            <a:r>
              <a:rPr lang="sv-SE" dirty="0" err="1" smtClean="0"/>
              <a:t>application</a:t>
            </a:r>
            <a:r>
              <a:rPr lang="sv-SE" dirty="0" smtClean="0"/>
              <a:t>, </a:t>
            </a:r>
            <a:r>
              <a:rPr lang="sv-SE" dirty="0" err="1" smtClean="0"/>
              <a:t>which</a:t>
            </a:r>
            <a:r>
              <a:rPr lang="sv-SE" dirty="0" smtClean="0"/>
              <a:t> the </a:t>
            </a:r>
            <a:r>
              <a:rPr lang="sv-SE" dirty="0" err="1" smtClean="0"/>
              <a:t>application</a:t>
            </a:r>
            <a:r>
              <a:rPr lang="sv-SE" dirty="0" smtClean="0"/>
              <a:t> </a:t>
            </a:r>
            <a:r>
              <a:rPr lang="sv-SE" dirty="0" err="1" smtClean="0"/>
              <a:t>was</a:t>
            </a:r>
            <a:r>
              <a:rPr lang="sv-SE" dirty="0" smtClean="0"/>
              <a:t> not </a:t>
            </a:r>
            <a:r>
              <a:rPr lang="sv-SE" dirty="0" err="1" smtClean="0"/>
              <a:t>designed</a:t>
            </a:r>
            <a:r>
              <a:rPr lang="sv-SE" dirty="0" smtClean="0"/>
              <a:t> to </a:t>
            </a:r>
            <a:r>
              <a:rPr lang="sv-SE" dirty="0" err="1" smtClean="0"/>
              <a:t>recover</a:t>
            </a:r>
            <a:r>
              <a:rPr lang="sv-SE" dirty="0" smtClean="0"/>
              <a:t> from.</a:t>
            </a:r>
          </a:p>
          <a:p>
            <a:pPr lvl="2" eaLnBrk="1" hangingPunct="1"/>
            <a:r>
              <a:rPr lang="sv-SE" dirty="0" smtClean="0"/>
              <a:t>This is </a:t>
            </a:r>
            <a:r>
              <a:rPr lang="sv-SE" dirty="0" err="1" smtClean="0"/>
              <a:t>called</a:t>
            </a:r>
            <a:r>
              <a:rPr lang="sv-SE" dirty="0" smtClean="0"/>
              <a:t> an ’</a:t>
            </a:r>
            <a:r>
              <a:rPr lang="sv-SE" dirty="0" err="1" smtClean="0"/>
              <a:t>Unhandled</a:t>
            </a:r>
            <a:r>
              <a:rPr lang="sv-SE" dirty="0" smtClean="0"/>
              <a:t> </a:t>
            </a:r>
            <a:r>
              <a:rPr lang="sv-SE" dirty="0" err="1" smtClean="0"/>
              <a:t>Exception</a:t>
            </a:r>
            <a:r>
              <a:rPr lang="sv-SE" dirty="0" smtClean="0"/>
              <a:t>’</a:t>
            </a:r>
          </a:p>
          <a:p>
            <a:pPr eaLnBrk="1" hangingPunct="1"/>
            <a:endParaRPr lang="sv-SE" dirty="0" smtClean="0"/>
          </a:p>
          <a:p>
            <a:pPr eaLnBrk="1" hangingPunct="1">
              <a:buFontTx/>
              <a:buNone/>
            </a:pPr>
            <a:endParaRPr lang="sv-SE" dirty="0" smtClean="0"/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133600"/>
            <a:ext cx="3671887" cy="276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Getting the </a:t>
            </a:r>
            <a:r>
              <a:rPr lang="sv-SE" dirty="0" err="1" smtClean="0"/>
              <a:t>Crash</a:t>
            </a:r>
            <a:r>
              <a:rPr lang="sv-SE" dirty="0" smtClean="0"/>
              <a:t> Log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v-SE" smtClean="0"/>
              <a:t>To retreive the crash information, you can use logcat:</a:t>
            </a:r>
          </a:p>
          <a:p>
            <a:pPr lvl="1" eaLnBrk="1" hangingPunct="1"/>
            <a:r>
              <a:rPr lang="sv-SE" smtClean="0"/>
              <a:t>The *:E option filters the results to only show errors.</a:t>
            </a:r>
          </a:p>
          <a:p>
            <a:pPr lvl="1" eaLnBrk="1" hangingPunct="1"/>
            <a:endParaRPr lang="sv-SE" smtClean="0"/>
          </a:p>
          <a:p>
            <a:pPr lvl="1" eaLnBrk="1" hangingPunct="1"/>
            <a:endParaRPr lang="sv-SE" smtClean="0"/>
          </a:p>
          <a:p>
            <a:pPr lvl="1" eaLnBrk="1" hangingPunct="1"/>
            <a:endParaRPr lang="sv-SE" smtClean="0"/>
          </a:p>
          <a:p>
            <a:pPr lvl="1" eaLnBrk="1" hangingPunct="1"/>
            <a:endParaRPr lang="sv-SE" smtClean="0"/>
          </a:p>
          <a:p>
            <a:pPr lvl="1" eaLnBrk="1" hangingPunct="1"/>
            <a:endParaRPr lang="sv-SE" smtClean="0"/>
          </a:p>
          <a:p>
            <a:pPr eaLnBrk="1" hangingPunct="1"/>
            <a:endParaRPr lang="sv-SE" smtClean="0"/>
          </a:p>
          <a:p>
            <a:pPr eaLnBrk="1" hangingPunct="1"/>
            <a:r>
              <a:rPr lang="sv-SE" smtClean="0"/>
              <a:t>If you prefer, you can save the output to a file:</a:t>
            </a:r>
          </a:p>
          <a:p>
            <a:pPr eaLnBrk="1" hangingPunct="1"/>
            <a:endParaRPr lang="sv-SE" smtClean="0"/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4424" y="5028685"/>
            <a:ext cx="51847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8175" y="2276475"/>
            <a:ext cx="5184775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Find</a:t>
            </a:r>
            <a:r>
              <a:rPr lang="sv-SE" dirty="0" smtClean="0"/>
              <a:t> the </a:t>
            </a:r>
            <a:r>
              <a:rPr lang="sv-SE" dirty="0" err="1" smtClean="0"/>
              <a:t>Details</a:t>
            </a:r>
            <a:r>
              <a:rPr lang="sv-SE" dirty="0" smtClean="0"/>
              <a:t> of the </a:t>
            </a:r>
            <a:r>
              <a:rPr lang="sv-SE" dirty="0" err="1" smtClean="0"/>
              <a:t>Crash</a:t>
            </a:r>
            <a:endParaRPr lang="sv-SE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v-SE" smtClean="0"/>
              <a:t>You will find the details for the crash at the end of the crash log:</a:t>
            </a:r>
          </a:p>
          <a:p>
            <a:pPr lvl="1" eaLnBrk="1" hangingPunct="1"/>
            <a:r>
              <a:rPr lang="sv-SE" smtClean="0"/>
              <a:t>The most recent events are shown at the end.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9250" y="2802900"/>
            <a:ext cx="6048375" cy="3170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sv-SE" sz="800" dirty="0" err="1">
                <a:solidFill>
                  <a:schemeClr val="bg2"/>
                </a:solidFill>
              </a:rPr>
              <a:t>E/JavaBinder</a:t>
            </a:r>
            <a:r>
              <a:rPr lang="sv-SE" sz="800" dirty="0">
                <a:solidFill>
                  <a:schemeClr val="bg2"/>
                </a:solidFill>
              </a:rPr>
              <a:t>(  116): 	at android.database.CursorWindow$1.createFromParcel(CursorWindow.java:493)</a:t>
            </a:r>
          </a:p>
          <a:p>
            <a:pPr>
              <a:defRPr/>
            </a:pPr>
            <a:r>
              <a:rPr lang="sv-SE" sz="800" dirty="0" err="1">
                <a:solidFill>
                  <a:schemeClr val="bg2"/>
                </a:solidFill>
              </a:rPr>
              <a:t>E/JavaBinder</a:t>
            </a:r>
            <a:r>
              <a:rPr lang="sv-SE" sz="800" dirty="0">
                <a:solidFill>
                  <a:schemeClr val="bg2"/>
                </a:solidFill>
              </a:rPr>
              <a:t>(  116): 	at android.database.CursorWindow$1.createFromParcel(CursorWindow.java:491)</a:t>
            </a:r>
          </a:p>
          <a:p>
            <a:pPr>
              <a:defRPr/>
            </a:pPr>
            <a:r>
              <a:rPr lang="sv-SE" sz="800" dirty="0" err="1">
                <a:solidFill>
                  <a:schemeClr val="bg2"/>
                </a:solidFill>
              </a:rPr>
              <a:t>E/JavaBinder</a:t>
            </a:r>
            <a:r>
              <a:rPr lang="sv-SE" sz="800" dirty="0">
                <a:solidFill>
                  <a:schemeClr val="bg2"/>
                </a:solidFill>
              </a:rPr>
              <a:t>(  116): 	at </a:t>
            </a:r>
            <a:r>
              <a:rPr lang="sv-SE" sz="800" dirty="0" err="1">
                <a:solidFill>
                  <a:schemeClr val="bg2"/>
                </a:solidFill>
              </a:rPr>
              <a:t>android.content.ContentProviderNative.onTransact</a:t>
            </a:r>
            <a:r>
              <a:rPr lang="sv-SE" sz="800" dirty="0">
                <a:solidFill>
                  <a:schemeClr val="bg2"/>
                </a:solidFill>
              </a:rPr>
              <a:t>(ContentProviderNative.java:103)</a:t>
            </a:r>
          </a:p>
          <a:p>
            <a:pPr>
              <a:defRPr/>
            </a:pPr>
            <a:r>
              <a:rPr lang="sv-SE" sz="800" dirty="0" err="1">
                <a:solidFill>
                  <a:schemeClr val="bg2"/>
                </a:solidFill>
              </a:rPr>
              <a:t>E/JavaBinder</a:t>
            </a:r>
            <a:r>
              <a:rPr lang="sv-SE" sz="800" dirty="0">
                <a:solidFill>
                  <a:schemeClr val="bg2"/>
                </a:solidFill>
              </a:rPr>
              <a:t>(  116): 	at </a:t>
            </a:r>
            <a:r>
              <a:rPr lang="sv-SE" sz="800" dirty="0" err="1">
                <a:solidFill>
                  <a:schemeClr val="bg2"/>
                </a:solidFill>
              </a:rPr>
              <a:t>android.os.Binder.execTransact</a:t>
            </a:r>
            <a:r>
              <a:rPr lang="sv-SE" sz="800" dirty="0">
                <a:solidFill>
                  <a:schemeClr val="bg2"/>
                </a:solidFill>
              </a:rPr>
              <a:t>(Binder.java:320)</a:t>
            </a:r>
          </a:p>
          <a:p>
            <a:pPr>
              <a:defRPr/>
            </a:pPr>
            <a:r>
              <a:rPr lang="sv-SE" sz="800" dirty="0" err="1">
                <a:solidFill>
                  <a:schemeClr val="bg2"/>
                </a:solidFill>
              </a:rPr>
              <a:t>E/JavaBinder</a:t>
            </a:r>
            <a:r>
              <a:rPr lang="sv-SE" sz="800" dirty="0">
                <a:solidFill>
                  <a:schemeClr val="bg2"/>
                </a:solidFill>
              </a:rPr>
              <a:t>(  116): 	at </a:t>
            </a:r>
            <a:r>
              <a:rPr lang="sv-SE" sz="800" dirty="0" err="1">
                <a:solidFill>
                  <a:schemeClr val="bg2"/>
                </a:solidFill>
              </a:rPr>
              <a:t>dalvik.system.NativeStart.run</a:t>
            </a:r>
            <a:r>
              <a:rPr lang="sv-SE" sz="800" dirty="0">
                <a:solidFill>
                  <a:schemeClr val="bg2"/>
                </a:solidFill>
              </a:rPr>
              <a:t>(Native </a:t>
            </a:r>
            <a:r>
              <a:rPr lang="sv-SE" sz="800" dirty="0" err="1">
                <a:solidFill>
                  <a:schemeClr val="bg2"/>
                </a:solidFill>
              </a:rPr>
              <a:t>Method</a:t>
            </a:r>
            <a:r>
              <a:rPr lang="sv-SE" sz="800" dirty="0">
                <a:solidFill>
                  <a:schemeClr val="bg2"/>
                </a:solidFill>
              </a:rPr>
              <a:t>)</a:t>
            </a:r>
          </a:p>
          <a:p>
            <a:pPr>
              <a:defRPr/>
            </a:pPr>
            <a:r>
              <a:rPr lang="sv-SE" sz="800" dirty="0" err="1">
                <a:solidFill>
                  <a:srgbClr val="FF0000"/>
                </a:solidFill>
              </a:rPr>
              <a:t>E/AndroidRuntime</a:t>
            </a:r>
            <a:r>
              <a:rPr lang="sv-SE" sz="800" dirty="0">
                <a:solidFill>
                  <a:srgbClr val="FF0000"/>
                </a:solidFill>
              </a:rPr>
              <a:t>(  353): FATAL EXCEPTION: </a:t>
            </a:r>
            <a:r>
              <a:rPr lang="sv-SE" sz="800" dirty="0" err="1">
                <a:solidFill>
                  <a:srgbClr val="FF0000"/>
                </a:solidFill>
              </a:rPr>
              <a:t>main</a:t>
            </a:r>
            <a:endParaRPr lang="sv-SE" sz="8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sv-SE" sz="800" dirty="0" err="1">
                <a:solidFill>
                  <a:srgbClr val="FF0000"/>
                </a:solidFill>
              </a:rPr>
              <a:t>E/AndroidRuntime</a:t>
            </a:r>
            <a:r>
              <a:rPr lang="sv-SE" sz="800" dirty="0">
                <a:solidFill>
                  <a:srgbClr val="FF0000"/>
                </a:solidFill>
              </a:rPr>
              <a:t>(  353): </a:t>
            </a:r>
            <a:r>
              <a:rPr lang="sv-SE" sz="800" dirty="0" err="1">
                <a:solidFill>
                  <a:srgbClr val="FF0000"/>
                </a:solidFill>
              </a:rPr>
              <a:t>java.lang.ArithmeticException</a:t>
            </a:r>
            <a:r>
              <a:rPr lang="sv-SE" sz="800" dirty="0">
                <a:solidFill>
                  <a:srgbClr val="FF0000"/>
                </a:solidFill>
              </a:rPr>
              <a:t>: </a:t>
            </a:r>
            <a:r>
              <a:rPr lang="sv-SE" sz="800" dirty="0" err="1">
                <a:solidFill>
                  <a:srgbClr val="FF0000"/>
                </a:solidFill>
              </a:rPr>
              <a:t>divide</a:t>
            </a:r>
            <a:r>
              <a:rPr lang="sv-SE" sz="800" dirty="0">
                <a:solidFill>
                  <a:srgbClr val="FF0000"/>
                </a:solidFill>
              </a:rPr>
              <a:t> by </a:t>
            </a:r>
            <a:r>
              <a:rPr lang="sv-SE" sz="800" dirty="0" err="1">
                <a:solidFill>
                  <a:srgbClr val="FF0000"/>
                </a:solidFill>
              </a:rPr>
              <a:t>zero</a:t>
            </a:r>
            <a:endParaRPr lang="sv-SE" sz="8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sv-SE" sz="800" dirty="0" err="1">
                <a:solidFill>
                  <a:srgbClr val="FF0000"/>
                </a:solidFill>
              </a:rPr>
              <a:t>E/AndroidRuntime</a:t>
            </a:r>
            <a:r>
              <a:rPr lang="sv-SE" sz="800" dirty="0">
                <a:solidFill>
                  <a:srgbClr val="FF0000"/>
                </a:solidFill>
              </a:rPr>
              <a:t>(  353): 	at com.sonyericsson.badapp.main$1.onClick(main.java:22)</a:t>
            </a:r>
          </a:p>
          <a:p>
            <a:pPr>
              <a:defRPr/>
            </a:pPr>
            <a:r>
              <a:rPr lang="sv-SE" sz="800" dirty="0" err="1">
                <a:solidFill>
                  <a:srgbClr val="FF0000"/>
                </a:solidFill>
              </a:rPr>
              <a:t>E/AndroidRuntime</a:t>
            </a:r>
            <a:r>
              <a:rPr lang="sv-SE" sz="800" dirty="0">
                <a:solidFill>
                  <a:srgbClr val="FF0000"/>
                </a:solidFill>
              </a:rPr>
              <a:t>(  353): 	at </a:t>
            </a:r>
            <a:r>
              <a:rPr lang="sv-SE" sz="800" dirty="0" err="1">
                <a:solidFill>
                  <a:srgbClr val="FF0000"/>
                </a:solidFill>
              </a:rPr>
              <a:t>android.view.View.performClick</a:t>
            </a:r>
            <a:r>
              <a:rPr lang="sv-SE" sz="800" dirty="0">
                <a:solidFill>
                  <a:srgbClr val="FF0000"/>
                </a:solidFill>
              </a:rPr>
              <a:t>(View.java:2485)</a:t>
            </a:r>
          </a:p>
          <a:p>
            <a:pPr>
              <a:defRPr/>
            </a:pPr>
            <a:r>
              <a:rPr lang="sv-SE" sz="800" dirty="0" err="1">
                <a:solidFill>
                  <a:srgbClr val="FF0000"/>
                </a:solidFill>
              </a:rPr>
              <a:t>E/AndroidRuntime</a:t>
            </a:r>
            <a:r>
              <a:rPr lang="sv-SE" sz="800" dirty="0">
                <a:solidFill>
                  <a:srgbClr val="FF0000"/>
                </a:solidFill>
              </a:rPr>
              <a:t>(  353): 	at </a:t>
            </a:r>
            <a:r>
              <a:rPr lang="sv-SE" sz="800" dirty="0" err="1">
                <a:solidFill>
                  <a:srgbClr val="FF0000"/>
                </a:solidFill>
              </a:rPr>
              <a:t>android.view.View$PerformClick.run</a:t>
            </a:r>
            <a:r>
              <a:rPr lang="sv-SE" sz="800" dirty="0">
                <a:solidFill>
                  <a:srgbClr val="FF0000"/>
                </a:solidFill>
              </a:rPr>
              <a:t>(View.java:9080)</a:t>
            </a:r>
          </a:p>
          <a:p>
            <a:pPr>
              <a:defRPr/>
            </a:pPr>
            <a:r>
              <a:rPr lang="sv-SE" sz="800" dirty="0" err="1">
                <a:solidFill>
                  <a:srgbClr val="FF0000"/>
                </a:solidFill>
              </a:rPr>
              <a:t>E/AndroidRuntime</a:t>
            </a:r>
            <a:r>
              <a:rPr lang="sv-SE" sz="800" dirty="0">
                <a:solidFill>
                  <a:srgbClr val="FF0000"/>
                </a:solidFill>
              </a:rPr>
              <a:t>(  353): 	at </a:t>
            </a:r>
            <a:r>
              <a:rPr lang="sv-SE" sz="800" dirty="0" err="1">
                <a:solidFill>
                  <a:srgbClr val="FF0000"/>
                </a:solidFill>
              </a:rPr>
              <a:t>android.os.Handler.handleCallback</a:t>
            </a:r>
            <a:r>
              <a:rPr lang="sv-SE" sz="800" dirty="0">
                <a:solidFill>
                  <a:srgbClr val="FF0000"/>
                </a:solidFill>
              </a:rPr>
              <a:t>(Handler.java:587)</a:t>
            </a:r>
          </a:p>
          <a:p>
            <a:pPr>
              <a:defRPr/>
            </a:pPr>
            <a:r>
              <a:rPr lang="sv-SE" sz="800" dirty="0" err="1">
                <a:solidFill>
                  <a:srgbClr val="FF0000"/>
                </a:solidFill>
              </a:rPr>
              <a:t>E/AndroidRuntime</a:t>
            </a:r>
            <a:r>
              <a:rPr lang="sv-SE" sz="800" dirty="0">
                <a:solidFill>
                  <a:srgbClr val="FF0000"/>
                </a:solidFill>
              </a:rPr>
              <a:t>(  353): 	at </a:t>
            </a:r>
            <a:r>
              <a:rPr lang="sv-SE" sz="800" dirty="0" err="1">
                <a:solidFill>
                  <a:srgbClr val="FF0000"/>
                </a:solidFill>
              </a:rPr>
              <a:t>android.os.Handler.dispatchMessage</a:t>
            </a:r>
            <a:r>
              <a:rPr lang="sv-SE" sz="800" dirty="0">
                <a:solidFill>
                  <a:srgbClr val="FF0000"/>
                </a:solidFill>
              </a:rPr>
              <a:t>(Handler.java:92)</a:t>
            </a:r>
          </a:p>
          <a:p>
            <a:pPr>
              <a:defRPr/>
            </a:pPr>
            <a:r>
              <a:rPr lang="sv-SE" sz="800" dirty="0" err="1">
                <a:solidFill>
                  <a:srgbClr val="FF0000"/>
                </a:solidFill>
              </a:rPr>
              <a:t>E/AndroidRuntime</a:t>
            </a:r>
            <a:r>
              <a:rPr lang="sv-SE" sz="800" dirty="0">
                <a:solidFill>
                  <a:srgbClr val="FF0000"/>
                </a:solidFill>
              </a:rPr>
              <a:t>(  353): 	at </a:t>
            </a:r>
            <a:r>
              <a:rPr lang="sv-SE" sz="800" dirty="0" err="1">
                <a:solidFill>
                  <a:srgbClr val="FF0000"/>
                </a:solidFill>
              </a:rPr>
              <a:t>android.os.Looper.loop</a:t>
            </a:r>
            <a:r>
              <a:rPr lang="sv-SE" sz="800" dirty="0">
                <a:solidFill>
                  <a:srgbClr val="FF0000"/>
                </a:solidFill>
              </a:rPr>
              <a:t>(Looper.java:123)</a:t>
            </a:r>
          </a:p>
          <a:p>
            <a:pPr>
              <a:defRPr/>
            </a:pPr>
            <a:r>
              <a:rPr lang="sv-SE" sz="800" dirty="0" err="1">
                <a:solidFill>
                  <a:srgbClr val="FF0000"/>
                </a:solidFill>
              </a:rPr>
              <a:t>E/AndroidRuntime</a:t>
            </a:r>
            <a:r>
              <a:rPr lang="sv-SE" sz="800" dirty="0">
                <a:solidFill>
                  <a:srgbClr val="FF0000"/>
                </a:solidFill>
              </a:rPr>
              <a:t>(  353): 	at </a:t>
            </a:r>
            <a:r>
              <a:rPr lang="sv-SE" sz="800" dirty="0" err="1">
                <a:solidFill>
                  <a:srgbClr val="FF0000"/>
                </a:solidFill>
              </a:rPr>
              <a:t>android.app.ActivityThread.main</a:t>
            </a:r>
            <a:r>
              <a:rPr lang="sv-SE" sz="800" dirty="0">
                <a:solidFill>
                  <a:srgbClr val="FF0000"/>
                </a:solidFill>
              </a:rPr>
              <a:t>(ActivityThread.java:3683)</a:t>
            </a:r>
          </a:p>
          <a:p>
            <a:pPr>
              <a:defRPr/>
            </a:pPr>
            <a:r>
              <a:rPr lang="sv-SE" sz="800" dirty="0" err="1">
                <a:solidFill>
                  <a:srgbClr val="FF0000"/>
                </a:solidFill>
              </a:rPr>
              <a:t>E/AndroidRuntime</a:t>
            </a:r>
            <a:r>
              <a:rPr lang="sv-SE" sz="800" dirty="0">
                <a:solidFill>
                  <a:srgbClr val="FF0000"/>
                </a:solidFill>
              </a:rPr>
              <a:t>(  353): 	at </a:t>
            </a:r>
            <a:r>
              <a:rPr lang="sv-SE" sz="800" dirty="0" err="1">
                <a:solidFill>
                  <a:srgbClr val="FF0000"/>
                </a:solidFill>
              </a:rPr>
              <a:t>java.lang.reflect.Method.invokeNative</a:t>
            </a:r>
            <a:r>
              <a:rPr lang="sv-SE" sz="800" dirty="0">
                <a:solidFill>
                  <a:srgbClr val="FF0000"/>
                </a:solidFill>
              </a:rPr>
              <a:t>(Native </a:t>
            </a:r>
            <a:r>
              <a:rPr lang="sv-SE" sz="800" dirty="0" err="1">
                <a:solidFill>
                  <a:srgbClr val="FF0000"/>
                </a:solidFill>
              </a:rPr>
              <a:t>Method</a:t>
            </a:r>
            <a:r>
              <a:rPr lang="sv-SE" sz="800" dirty="0">
                <a:solidFill>
                  <a:srgbClr val="FF0000"/>
                </a:solidFill>
              </a:rPr>
              <a:t>)</a:t>
            </a:r>
          </a:p>
          <a:p>
            <a:pPr>
              <a:defRPr/>
            </a:pPr>
            <a:r>
              <a:rPr lang="sv-SE" sz="800" dirty="0" err="1">
                <a:solidFill>
                  <a:srgbClr val="FF0000"/>
                </a:solidFill>
              </a:rPr>
              <a:t>E/AndroidRuntime</a:t>
            </a:r>
            <a:r>
              <a:rPr lang="sv-SE" sz="800" dirty="0">
                <a:solidFill>
                  <a:srgbClr val="FF0000"/>
                </a:solidFill>
              </a:rPr>
              <a:t>(  353): 	at </a:t>
            </a:r>
            <a:r>
              <a:rPr lang="sv-SE" sz="800" dirty="0" err="1">
                <a:solidFill>
                  <a:srgbClr val="FF0000"/>
                </a:solidFill>
              </a:rPr>
              <a:t>java.lang.reflect.Method.invoke</a:t>
            </a:r>
            <a:r>
              <a:rPr lang="sv-SE" sz="800" dirty="0">
                <a:solidFill>
                  <a:srgbClr val="FF0000"/>
                </a:solidFill>
              </a:rPr>
              <a:t>(Method.java:507)</a:t>
            </a:r>
          </a:p>
          <a:p>
            <a:pPr>
              <a:defRPr/>
            </a:pPr>
            <a:r>
              <a:rPr lang="sv-SE" sz="800" dirty="0" err="1">
                <a:solidFill>
                  <a:srgbClr val="FF0000"/>
                </a:solidFill>
              </a:rPr>
              <a:t>E/AndroidRuntime</a:t>
            </a:r>
            <a:r>
              <a:rPr lang="sv-SE" sz="800" dirty="0">
                <a:solidFill>
                  <a:srgbClr val="FF0000"/>
                </a:solidFill>
              </a:rPr>
              <a:t>(  353): 	at </a:t>
            </a:r>
            <a:r>
              <a:rPr lang="sv-SE" sz="800" dirty="0" err="1">
                <a:solidFill>
                  <a:srgbClr val="FF0000"/>
                </a:solidFill>
              </a:rPr>
              <a:t>com.android.internal.os.ZygoteInit$MethodAndArgsCaller.run</a:t>
            </a:r>
            <a:r>
              <a:rPr lang="sv-SE" sz="800" dirty="0">
                <a:solidFill>
                  <a:srgbClr val="FF0000"/>
                </a:solidFill>
              </a:rPr>
              <a:t>(ZygoteInit.java:839)</a:t>
            </a:r>
          </a:p>
          <a:p>
            <a:pPr>
              <a:defRPr/>
            </a:pPr>
            <a:r>
              <a:rPr lang="sv-SE" sz="800" dirty="0" err="1">
                <a:solidFill>
                  <a:srgbClr val="FF0000"/>
                </a:solidFill>
              </a:rPr>
              <a:t>E/AndroidRuntime</a:t>
            </a:r>
            <a:r>
              <a:rPr lang="sv-SE" sz="800" dirty="0">
                <a:solidFill>
                  <a:srgbClr val="FF0000"/>
                </a:solidFill>
              </a:rPr>
              <a:t>(  353): 	at </a:t>
            </a:r>
            <a:r>
              <a:rPr lang="sv-SE" sz="800" dirty="0" err="1">
                <a:solidFill>
                  <a:srgbClr val="FF0000"/>
                </a:solidFill>
              </a:rPr>
              <a:t>com.android.internal.os.ZygoteInit.main</a:t>
            </a:r>
            <a:r>
              <a:rPr lang="sv-SE" sz="800" dirty="0">
                <a:solidFill>
                  <a:srgbClr val="FF0000"/>
                </a:solidFill>
              </a:rPr>
              <a:t>(ZygoteInit.java:597)</a:t>
            </a:r>
          </a:p>
          <a:p>
            <a:pPr>
              <a:defRPr/>
            </a:pPr>
            <a:r>
              <a:rPr lang="sv-SE" sz="800" dirty="0" err="1">
                <a:solidFill>
                  <a:srgbClr val="FF0000"/>
                </a:solidFill>
              </a:rPr>
              <a:t>E/AndroidRuntime</a:t>
            </a:r>
            <a:r>
              <a:rPr lang="sv-SE" sz="800" dirty="0">
                <a:solidFill>
                  <a:srgbClr val="FF0000"/>
                </a:solidFill>
              </a:rPr>
              <a:t>(  353): 	at </a:t>
            </a:r>
            <a:r>
              <a:rPr lang="sv-SE" sz="800" dirty="0" err="1">
                <a:solidFill>
                  <a:srgbClr val="FF0000"/>
                </a:solidFill>
              </a:rPr>
              <a:t>dalvik.system.NativeStart.main</a:t>
            </a:r>
            <a:r>
              <a:rPr lang="sv-SE" sz="800" dirty="0">
                <a:solidFill>
                  <a:srgbClr val="FF0000"/>
                </a:solidFill>
              </a:rPr>
              <a:t>(Native </a:t>
            </a:r>
            <a:r>
              <a:rPr lang="sv-SE" sz="800" dirty="0" err="1">
                <a:solidFill>
                  <a:srgbClr val="FF0000"/>
                </a:solidFill>
              </a:rPr>
              <a:t>Method</a:t>
            </a:r>
            <a:r>
              <a:rPr lang="sv-SE" sz="800" dirty="0">
                <a:solidFill>
                  <a:srgbClr val="FF0000"/>
                </a:solidFill>
              </a:rPr>
              <a:t>)</a:t>
            </a:r>
          </a:p>
          <a:p>
            <a:pPr>
              <a:defRPr/>
            </a:pPr>
            <a:r>
              <a:rPr lang="sv-SE" sz="800" dirty="0" err="1">
                <a:solidFill>
                  <a:schemeClr val="bg2"/>
                </a:solidFill>
              </a:rPr>
              <a:t>E/InputDispatcher</a:t>
            </a:r>
            <a:r>
              <a:rPr lang="sv-SE" sz="800" dirty="0">
                <a:solidFill>
                  <a:schemeClr val="bg2"/>
                </a:solidFill>
              </a:rPr>
              <a:t>(   44): </a:t>
            </a:r>
            <a:r>
              <a:rPr lang="sv-SE" sz="800" dirty="0" err="1">
                <a:solidFill>
                  <a:schemeClr val="bg2"/>
                </a:solidFill>
              </a:rPr>
              <a:t>channel</a:t>
            </a:r>
            <a:r>
              <a:rPr lang="sv-SE" sz="800" dirty="0">
                <a:solidFill>
                  <a:schemeClr val="bg2"/>
                </a:solidFill>
              </a:rPr>
              <a:t> '406e82f0 </a:t>
            </a:r>
            <a:r>
              <a:rPr lang="sv-SE" sz="800" dirty="0" err="1">
                <a:solidFill>
                  <a:schemeClr val="bg2"/>
                </a:solidFill>
              </a:rPr>
              <a:t>com.sonyericsson.badapp/com.sonyericsson.badapp.main</a:t>
            </a:r>
            <a:r>
              <a:rPr lang="sv-SE" sz="800" dirty="0">
                <a:solidFill>
                  <a:schemeClr val="bg2"/>
                </a:solidFill>
              </a:rPr>
              <a:t> (server)' ~ </a:t>
            </a:r>
            <a:r>
              <a:rPr lang="sv-SE" sz="800" dirty="0" err="1">
                <a:solidFill>
                  <a:schemeClr val="bg2"/>
                </a:solidFill>
              </a:rPr>
              <a:t>Consumer</a:t>
            </a:r>
            <a:r>
              <a:rPr lang="sv-SE" sz="800" dirty="0">
                <a:solidFill>
                  <a:schemeClr val="bg2"/>
                </a:solidFill>
              </a:rPr>
              <a:t> </a:t>
            </a:r>
            <a:r>
              <a:rPr lang="sv-SE" sz="800" dirty="0" err="1">
                <a:solidFill>
                  <a:schemeClr val="bg2"/>
                </a:solidFill>
              </a:rPr>
              <a:t>closed</a:t>
            </a:r>
            <a:r>
              <a:rPr lang="sv-SE" sz="800" dirty="0">
                <a:solidFill>
                  <a:schemeClr val="bg2"/>
                </a:solidFill>
              </a:rPr>
              <a:t> input </a:t>
            </a:r>
            <a:r>
              <a:rPr lang="sv-SE" sz="800" dirty="0" err="1">
                <a:solidFill>
                  <a:schemeClr val="bg2"/>
                </a:solidFill>
              </a:rPr>
              <a:t>channel</a:t>
            </a:r>
            <a:r>
              <a:rPr lang="sv-SE" sz="800" dirty="0">
                <a:solidFill>
                  <a:schemeClr val="bg2"/>
                </a:solidFill>
              </a:rPr>
              <a:t> or an </a:t>
            </a:r>
            <a:r>
              <a:rPr lang="sv-SE" sz="800" dirty="0" err="1">
                <a:solidFill>
                  <a:schemeClr val="bg2"/>
                </a:solidFill>
              </a:rPr>
              <a:t>error</a:t>
            </a:r>
            <a:r>
              <a:rPr lang="sv-SE" sz="800" dirty="0">
                <a:solidFill>
                  <a:schemeClr val="bg2"/>
                </a:solidFill>
              </a:rPr>
              <a:t> </a:t>
            </a:r>
            <a:r>
              <a:rPr lang="sv-SE" sz="800" dirty="0" err="1">
                <a:solidFill>
                  <a:schemeClr val="bg2"/>
                </a:solidFill>
              </a:rPr>
              <a:t>occurred</a:t>
            </a:r>
            <a:r>
              <a:rPr lang="sv-SE" sz="800" dirty="0">
                <a:solidFill>
                  <a:schemeClr val="bg2"/>
                </a:solidFill>
              </a:rPr>
              <a:t>.  events=0x8</a:t>
            </a:r>
          </a:p>
          <a:p>
            <a:pPr>
              <a:defRPr/>
            </a:pPr>
            <a:r>
              <a:rPr lang="sv-SE" sz="800" dirty="0" err="1">
                <a:solidFill>
                  <a:schemeClr val="bg2"/>
                </a:solidFill>
              </a:rPr>
              <a:t>E/InputDispatcher</a:t>
            </a:r>
            <a:r>
              <a:rPr lang="sv-SE" sz="800" dirty="0">
                <a:solidFill>
                  <a:schemeClr val="bg2"/>
                </a:solidFill>
              </a:rPr>
              <a:t>(   44): </a:t>
            </a:r>
            <a:r>
              <a:rPr lang="sv-SE" sz="800" dirty="0" err="1">
                <a:solidFill>
                  <a:schemeClr val="bg2"/>
                </a:solidFill>
              </a:rPr>
              <a:t>channel</a:t>
            </a:r>
            <a:r>
              <a:rPr lang="sv-SE" sz="800" dirty="0">
                <a:solidFill>
                  <a:schemeClr val="bg2"/>
                </a:solidFill>
              </a:rPr>
              <a:t> '406e82f0 </a:t>
            </a:r>
            <a:r>
              <a:rPr lang="sv-SE" sz="800" dirty="0" err="1">
                <a:solidFill>
                  <a:schemeClr val="bg2"/>
                </a:solidFill>
              </a:rPr>
              <a:t>com.sonyericsson.badapp/com.sonyericsson.badapp.main</a:t>
            </a:r>
            <a:r>
              <a:rPr lang="sv-SE" sz="800" dirty="0">
                <a:solidFill>
                  <a:schemeClr val="bg2"/>
                </a:solidFill>
              </a:rPr>
              <a:t> (server)' ~ Channel is </a:t>
            </a:r>
            <a:r>
              <a:rPr lang="sv-SE" sz="800" dirty="0" err="1">
                <a:solidFill>
                  <a:schemeClr val="bg2"/>
                </a:solidFill>
              </a:rPr>
              <a:t>unrecoverably</a:t>
            </a:r>
            <a:r>
              <a:rPr lang="sv-SE" sz="800" dirty="0">
                <a:solidFill>
                  <a:schemeClr val="bg2"/>
                </a:solidFill>
              </a:rPr>
              <a:t> broken and </a:t>
            </a:r>
            <a:r>
              <a:rPr lang="sv-SE" sz="800" dirty="0" err="1">
                <a:solidFill>
                  <a:schemeClr val="bg2"/>
                </a:solidFill>
              </a:rPr>
              <a:t>will</a:t>
            </a:r>
            <a:r>
              <a:rPr lang="sv-SE" sz="800" dirty="0">
                <a:solidFill>
                  <a:schemeClr val="bg2"/>
                </a:solidFill>
              </a:rPr>
              <a:t> be </a:t>
            </a:r>
            <a:r>
              <a:rPr lang="sv-SE" sz="800" dirty="0" err="1">
                <a:solidFill>
                  <a:schemeClr val="bg2"/>
                </a:solidFill>
              </a:rPr>
              <a:t>disposed</a:t>
            </a:r>
            <a:r>
              <a:rPr lang="sv-SE" sz="800" dirty="0">
                <a:solidFill>
                  <a:schemeClr val="bg2"/>
                </a:solidFill>
              </a:rPr>
              <a:t>!</a:t>
            </a:r>
          </a:p>
          <a:p>
            <a:pPr>
              <a:defRPr/>
            </a:pPr>
            <a:endParaRPr lang="sv-SE" sz="800" dirty="0" err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Understanding</a:t>
            </a:r>
            <a:r>
              <a:rPr lang="sv-SE" dirty="0" smtClean="0"/>
              <a:t> the </a:t>
            </a:r>
            <a:r>
              <a:rPr lang="sv-SE" dirty="0" err="1" smtClean="0"/>
              <a:t>Crash</a:t>
            </a:r>
            <a:endParaRPr lang="sv-S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v-SE" dirty="0" smtClean="0"/>
              <a:t>The </a:t>
            </a:r>
            <a:r>
              <a:rPr lang="sv-SE" dirty="0" err="1" smtClean="0"/>
              <a:t>type</a:t>
            </a:r>
            <a:r>
              <a:rPr lang="sv-SE" dirty="0" smtClean="0"/>
              <a:t> of the </a:t>
            </a:r>
            <a:r>
              <a:rPr lang="sv-SE" dirty="0" err="1" smtClean="0"/>
              <a:t>exception</a:t>
            </a:r>
            <a:r>
              <a:rPr lang="sv-SE" dirty="0" smtClean="0"/>
              <a:t>.</a:t>
            </a:r>
          </a:p>
          <a:p>
            <a:pPr lvl="1" eaLnBrk="1" hangingPunct="1">
              <a:defRPr/>
            </a:pPr>
            <a:r>
              <a:rPr lang="sv-SE" dirty="0" err="1" smtClean="0">
                <a:ea typeface="+mn-ea"/>
                <a:cs typeface="+mn-cs"/>
              </a:rPr>
              <a:t>java.lang.ArithmeticException</a:t>
            </a:r>
            <a:endParaRPr lang="sv-SE" dirty="0" smtClean="0">
              <a:ea typeface="+mn-ea"/>
              <a:cs typeface="+mn-cs"/>
            </a:endParaRPr>
          </a:p>
          <a:p>
            <a:pPr lvl="2" eaLnBrk="1" hangingPunct="1">
              <a:defRPr/>
            </a:pPr>
            <a:r>
              <a:rPr lang="sv-SE" dirty="0" smtClean="0">
                <a:ea typeface="+mn-ea"/>
                <a:cs typeface="+mn-cs"/>
              </a:rPr>
              <a:t>In this </a:t>
            </a:r>
            <a:r>
              <a:rPr lang="sv-SE" dirty="0" err="1" smtClean="0">
                <a:ea typeface="+mn-ea"/>
                <a:cs typeface="+mn-cs"/>
              </a:rPr>
              <a:t>case</a:t>
            </a:r>
            <a:r>
              <a:rPr lang="sv-SE" dirty="0" smtClean="0">
                <a:ea typeface="+mn-ea"/>
                <a:cs typeface="+mn-cs"/>
              </a:rPr>
              <a:t> </a:t>
            </a:r>
            <a:r>
              <a:rPr lang="sv-SE" dirty="0" err="1" smtClean="0">
                <a:ea typeface="+mn-ea"/>
                <a:cs typeface="+mn-cs"/>
              </a:rPr>
              <a:t>there</a:t>
            </a:r>
            <a:r>
              <a:rPr lang="sv-SE" dirty="0" smtClean="0">
                <a:ea typeface="+mn-ea"/>
                <a:cs typeface="+mn-cs"/>
              </a:rPr>
              <a:t> </a:t>
            </a:r>
            <a:r>
              <a:rPr lang="sv-SE" dirty="0" err="1" smtClean="0">
                <a:ea typeface="+mn-ea"/>
                <a:cs typeface="+mn-cs"/>
              </a:rPr>
              <a:t>was</a:t>
            </a:r>
            <a:r>
              <a:rPr lang="sv-SE" dirty="0" smtClean="0">
                <a:ea typeface="+mn-ea"/>
                <a:cs typeface="+mn-cs"/>
              </a:rPr>
              <a:t> an </a:t>
            </a:r>
            <a:r>
              <a:rPr lang="sv-SE" dirty="0" err="1" smtClean="0">
                <a:ea typeface="+mn-ea"/>
                <a:cs typeface="+mn-cs"/>
              </a:rPr>
              <a:t>unhandled</a:t>
            </a:r>
            <a:r>
              <a:rPr lang="sv-SE" dirty="0" smtClean="0">
                <a:ea typeface="+mn-ea"/>
                <a:cs typeface="+mn-cs"/>
              </a:rPr>
              <a:t> </a:t>
            </a:r>
            <a:r>
              <a:rPr lang="sv-SE" dirty="0" err="1" smtClean="0">
                <a:ea typeface="+mn-ea"/>
                <a:cs typeface="+mn-cs"/>
              </a:rPr>
              <a:t>arithmetic</a:t>
            </a:r>
            <a:r>
              <a:rPr lang="sv-SE" dirty="0" smtClean="0">
                <a:ea typeface="+mn-ea"/>
                <a:cs typeface="+mn-cs"/>
              </a:rPr>
              <a:t> </a:t>
            </a:r>
            <a:r>
              <a:rPr lang="sv-SE" dirty="0" err="1" smtClean="0">
                <a:ea typeface="+mn-ea"/>
                <a:cs typeface="+mn-cs"/>
              </a:rPr>
              <a:t>error</a:t>
            </a:r>
            <a:r>
              <a:rPr lang="sv-SE" dirty="0" smtClean="0">
                <a:ea typeface="+mn-ea"/>
                <a:cs typeface="+mn-cs"/>
              </a:rPr>
              <a:t>.</a:t>
            </a:r>
          </a:p>
          <a:p>
            <a:pPr lvl="2" eaLnBrk="1" hangingPunct="1">
              <a:defRPr/>
            </a:pPr>
            <a:r>
              <a:rPr lang="sv-SE" dirty="0" err="1" smtClean="0">
                <a:ea typeface="+mn-ea"/>
                <a:cs typeface="+mn-cs"/>
              </a:rPr>
              <a:t>More</a:t>
            </a:r>
            <a:r>
              <a:rPr lang="sv-SE" dirty="0" smtClean="0">
                <a:ea typeface="+mn-ea"/>
                <a:cs typeface="+mn-cs"/>
              </a:rPr>
              <a:t> </a:t>
            </a:r>
            <a:r>
              <a:rPr lang="sv-SE" dirty="0" err="1" smtClean="0">
                <a:ea typeface="+mn-ea"/>
                <a:cs typeface="+mn-cs"/>
              </a:rPr>
              <a:t>details</a:t>
            </a:r>
            <a:r>
              <a:rPr lang="sv-SE" dirty="0" smtClean="0">
                <a:ea typeface="+mn-ea"/>
                <a:cs typeface="+mn-cs"/>
              </a:rPr>
              <a:t> on the </a:t>
            </a:r>
            <a:r>
              <a:rPr lang="sv-SE" dirty="0" err="1" smtClean="0">
                <a:ea typeface="+mn-ea"/>
                <a:cs typeface="+mn-cs"/>
              </a:rPr>
              <a:t>exception</a:t>
            </a:r>
            <a:r>
              <a:rPr lang="sv-SE" dirty="0" smtClean="0">
                <a:ea typeface="+mn-ea"/>
                <a:cs typeface="+mn-cs"/>
              </a:rPr>
              <a:t> </a:t>
            </a:r>
            <a:r>
              <a:rPr lang="sv-SE" dirty="0" err="1" smtClean="0">
                <a:ea typeface="+mn-ea"/>
                <a:cs typeface="+mn-cs"/>
              </a:rPr>
              <a:t>type</a:t>
            </a:r>
            <a:r>
              <a:rPr lang="sv-SE" dirty="0" smtClean="0">
                <a:ea typeface="+mn-ea"/>
                <a:cs typeface="+mn-cs"/>
              </a:rPr>
              <a:t> </a:t>
            </a:r>
            <a:r>
              <a:rPr lang="sv-SE" dirty="0" err="1" smtClean="0">
                <a:ea typeface="+mn-ea"/>
                <a:cs typeface="+mn-cs"/>
              </a:rPr>
              <a:t>can</a:t>
            </a:r>
            <a:r>
              <a:rPr lang="sv-SE" dirty="0" smtClean="0">
                <a:ea typeface="+mn-ea"/>
                <a:cs typeface="+mn-cs"/>
              </a:rPr>
              <a:t> be </a:t>
            </a:r>
            <a:r>
              <a:rPr lang="sv-SE" dirty="0" err="1" smtClean="0">
                <a:ea typeface="+mn-ea"/>
                <a:cs typeface="+mn-cs"/>
              </a:rPr>
              <a:t>found</a:t>
            </a:r>
            <a:r>
              <a:rPr lang="sv-SE" dirty="0" smtClean="0">
                <a:ea typeface="+mn-ea"/>
                <a:cs typeface="+mn-cs"/>
              </a:rPr>
              <a:t> by </a:t>
            </a:r>
            <a:r>
              <a:rPr lang="sv-SE" dirty="0" err="1" smtClean="0">
                <a:ea typeface="+mn-ea"/>
                <a:cs typeface="+mn-cs"/>
              </a:rPr>
              <a:t>searching</a:t>
            </a:r>
            <a:r>
              <a:rPr lang="sv-SE" dirty="0" smtClean="0">
                <a:ea typeface="+mn-ea"/>
                <a:cs typeface="+mn-cs"/>
              </a:rPr>
              <a:t> online:</a:t>
            </a:r>
          </a:p>
          <a:p>
            <a:pPr lvl="2" eaLnBrk="1" hangingPunct="1">
              <a:defRPr/>
            </a:pPr>
            <a:r>
              <a:rPr lang="sv-SE" dirty="0" smtClean="0">
                <a:solidFill>
                  <a:schemeClr val="accent4"/>
                </a:solidFill>
                <a:hlinkClick r:id="rId2"/>
              </a:rPr>
              <a:t>http://developer.android.com/reference/java/lang/ArithmeticException.html</a:t>
            </a:r>
            <a:endParaRPr lang="sv-SE" dirty="0" smtClean="0">
              <a:solidFill>
                <a:schemeClr val="accent4"/>
              </a:solidFill>
              <a:ea typeface="+mn-ea"/>
              <a:cs typeface="+mn-cs"/>
            </a:endParaRPr>
          </a:p>
          <a:p>
            <a:pPr lvl="3" eaLnBrk="1" hangingPunct="1">
              <a:buFontTx/>
              <a:buNone/>
              <a:defRPr/>
            </a:pPr>
            <a:endParaRPr lang="sv-SE" dirty="0" smtClean="0">
              <a:ea typeface="+mn-ea"/>
              <a:cs typeface="+mn-cs"/>
            </a:endParaRPr>
          </a:p>
          <a:p>
            <a:pPr lvl="1" eaLnBrk="1" hangingPunct="1">
              <a:defRPr/>
            </a:pPr>
            <a:endParaRPr lang="sv-SE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sv-SE" dirty="0" smtClean="0"/>
          </a:p>
        </p:txBody>
      </p:sp>
      <p:sp>
        <p:nvSpPr>
          <p:cNvPr id="4" name="Rectangle 3"/>
          <p:cNvSpPr/>
          <p:nvPr/>
        </p:nvSpPr>
        <p:spPr>
          <a:xfrm>
            <a:off x="971550" y="3963188"/>
            <a:ext cx="7129463" cy="2246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sv-SE" dirty="0" err="1">
                <a:solidFill>
                  <a:schemeClr val="bg2"/>
                </a:solidFill>
              </a:rPr>
              <a:t>E/AndroidRuntime</a:t>
            </a:r>
            <a:r>
              <a:rPr lang="sv-SE" dirty="0">
                <a:solidFill>
                  <a:schemeClr val="bg2"/>
                </a:solidFill>
              </a:rPr>
              <a:t>(  353): FATAL EXCEPTION: </a:t>
            </a:r>
            <a:r>
              <a:rPr lang="sv-SE" dirty="0" err="1">
                <a:solidFill>
                  <a:schemeClr val="bg2"/>
                </a:solidFill>
              </a:rPr>
              <a:t>main</a:t>
            </a:r>
            <a:endParaRPr lang="sv-SE" dirty="0">
              <a:solidFill>
                <a:schemeClr val="bg2"/>
              </a:solidFill>
            </a:endParaRPr>
          </a:p>
          <a:p>
            <a:pPr>
              <a:defRPr/>
            </a:pPr>
            <a:r>
              <a:rPr lang="sv-SE" dirty="0" err="1">
                <a:solidFill>
                  <a:schemeClr val="bg2"/>
                </a:solidFill>
              </a:rPr>
              <a:t>E/AndroidRuntime</a:t>
            </a:r>
            <a:r>
              <a:rPr lang="sv-SE" dirty="0">
                <a:solidFill>
                  <a:schemeClr val="bg2"/>
                </a:solidFill>
              </a:rPr>
              <a:t>(  353):</a:t>
            </a:r>
            <a:r>
              <a:rPr lang="sv-SE" dirty="0">
                <a:solidFill>
                  <a:srgbClr val="FF0000"/>
                </a:solidFill>
              </a:rPr>
              <a:t> </a:t>
            </a:r>
            <a:r>
              <a:rPr lang="sv-SE" dirty="0" err="1">
                <a:solidFill>
                  <a:srgbClr val="FF0000"/>
                </a:solidFill>
              </a:rPr>
              <a:t>java.lang.ArithmeticException</a:t>
            </a:r>
            <a:r>
              <a:rPr lang="sv-SE" dirty="0">
                <a:solidFill>
                  <a:schemeClr val="bg2"/>
                </a:solidFill>
              </a:rPr>
              <a:t>: </a:t>
            </a:r>
            <a:r>
              <a:rPr lang="sv-SE" dirty="0" err="1">
                <a:solidFill>
                  <a:schemeClr val="bg2"/>
                </a:solidFill>
              </a:rPr>
              <a:t>divide</a:t>
            </a:r>
            <a:r>
              <a:rPr lang="sv-SE" dirty="0">
                <a:solidFill>
                  <a:schemeClr val="bg2"/>
                </a:solidFill>
              </a:rPr>
              <a:t> by </a:t>
            </a:r>
            <a:r>
              <a:rPr lang="sv-SE" dirty="0" err="1">
                <a:solidFill>
                  <a:schemeClr val="bg2"/>
                </a:solidFill>
              </a:rPr>
              <a:t>zero</a:t>
            </a:r>
            <a:endParaRPr lang="sv-SE" dirty="0">
              <a:solidFill>
                <a:schemeClr val="bg2"/>
              </a:solidFill>
            </a:endParaRPr>
          </a:p>
          <a:p>
            <a:pPr>
              <a:defRPr/>
            </a:pPr>
            <a:r>
              <a:rPr lang="sv-SE" dirty="0" err="1">
                <a:solidFill>
                  <a:schemeClr val="bg2"/>
                </a:solidFill>
              </a:rPr>
              <a:t>E/AndroidRuntime</a:t>
            </a:r>
            <a:r>
              <a:rPr lang="sv-SE" dirty="0">
                <a:solidFill>
                  <a:schemeClr val="bg2"/>
                </a:solidFill>
              </a:rPr>
              <a:t>(  353): 	at com.sonyericsson.badapp.main$1.onClick(main.java:22)</a:t>
            </a:r>
          </a:p>
          <a:p>
            <a:pPr>
              <a:defRPr/>
            </a:pPr>
            <a:r>
              <a:rPr lang="sv-SE" dirty="0" err="1">
                <a:solidFill>
                  <a:schemeClr val="bg2"/>
                </a:solidFill>
              </a:rPr>
              <a:t>E/AndroidRuntime</a:t>
            </a:r>
            <a:r>
              <a:rPr lang="sv-SE" dirty="0">
                <a:solidFill>
                  <a:schemeClr val="bg2"/>
                </a:solidFill>
              </a:rPr>
              <a:t>(  353): 	at </a:t>
            </a:r>
            <a:r>
              <a:rPr lang="sv-SE" dirty="0" err="1">
                <a:solidFill>
                  <a:schemeClr val="bg2"/>
                </a:solidFill>
              </a:rPr>
              <a:t>android.view.View.performClick</a:t>
            </a:r>
            <a:r>
              <a:rPr lang="sv-SE" dirty="0">
                <a:solidFill>
                  <a:schemeClr val="bg2"/>
                </a:solidFill>
              </a:rPr>
              <a:t>(View.java:2485)</a:t>
            </a:r>
          </a:p>
          <a:p>
            <a:pPr>
              <a:defRPr/>
            </a:pPr>
            <a:r>
              <a:rPr lang="sv-SE" dirty="0" err="1">
                <a:solidFill>
                  <a:schemeClr val="bg2"/>
                </a:solidFill>
              </a:rPr>
              <a:t>E/AndroidRuntime</a:t>
            </a:r>
            <a:r>
              <a:rPr lang="sv-SE" dirty="0">
                <a:solidFill>
                  <a:schemeClr val="bg2"/>
                </a:solidFill>
              </a:rPr>
              <a:t>(  353): 	at </a:t>
            </a:r>
            <a:r>
              <a:rPr lang="sv-SE" dirty="0" err="1">
                <a:solidFill>
                  <a:schemeClr val="bg2"/>
                </a:solidFill>
              </a:rPr>
              <a:t>android.view.View$PerformClick.run</a:t>
            </a:r>
            <a:r>
              <a:rPr lang="sv-SE" dirty="0">
                <a:solidFill>
                  <a:schemeClr val="bg2"/>
                </a:solidFill>
              </a:rPr>
              <a:t>(View.java:9080)</a:t>
            </a:r>
          </a:p>
          <a:p>
            <a:pPr>
              <a:defRPr/>
            </a:pPr>
            <a:r>
              <a:rPr lang="sv-SE" dirty="0" err="1">
                <a:solidFill>
                  <a:schemeClr val="bg2"/>
                </a:solidFill>
              </a:rPr>
              <a:t>E/AndroidRuntime</a:t>
            </a:r>
            <a:r>
              <a:rPr lang="sv-SE" dirty="0">
                <a:solidFill>
                  <a:schemeClr val="bg2"/>
                </a:solidFill>
              </a:rPr>
              <a:t>(  353): 	at </a:t>
            </a:r>
            <a:r>
              <a:rPr lang="sv-SE" dirty="0" err="1">
                <a:solidFill>
                  <a:schemeClr val="bg2"/>
                </a:solidFill>
              </a:rPr>
              <a:t>android.os.Handler.handleCallback</a:t>
            </a:r>
            <a:r>
              <a:rPr lang="sv-SE" dirty="0">
                <a:solidFill>
                  <a:schemeClr val="bg2"/>
                </a:solidFill>
              </a:rPr>
              <a:t>(Handler.java:587)</a:t>
            </a:r>
          </a:p>
          <a:p>
            <a:pPr>
              <a:defRPr/>
            </a:pPr>
            <a:r>
              <a:rPr lang="sv-SE" dirty="0" err="1">
                <a:solidFill>
                  <a:schemeClr val="bg2"/>
                </a:solidFill>
              </a:rPr>
              <a:t>E/AndroidRuntime</a:t>
            </a:r>
            <a:r>
              <a:rPr lang="sv-SE" dirty="0">
                <a:solidFill>
                  <a:schemeClr val="bg2"/>
                </a:solidFill>
              </a:rPr>
              <a:t>(  353): 	at </a:t>
            </a:r>
            <a:r>
              <a:rPr lang="sv-SE" dirty="0" err="1">
                <a:solidFill>
                  <a:schemeClr val="bg2"/>
                </a:solidFill>
              </a:rPr>
              <a:t>android.os.Handler.dispatchMessage</a:t>
            </a:r>
            <a:r>
              <a:rPr lang="sv-SE" dirty="0">
                <a:solidFill>
                  <a:schemeClr val="bg2"/>
                </a:solidFill>
              </a:rPr>
              <a:t>(Handler.java:92)</a:t>
            </a:r>
          </a:p>
          <a:p>
            <a:pPr>
              <a:defRPr/>
            </a:pPr>
            <a:r>
              <a:rPr lang="sv-SE" dirty="0" err="1">
                <a:solidFill>
                  <a:schemeClr val="bg2"/>
                </a:solidFill>
              </a:rPr>
              <a:t>E/AndroidRuntime</a:t>
            </a:r>
            <a:r>
              <a:rPr lang="sv-SE" dirty="0">
                <a:solidFill>
                  <a:schemeClr val="bg2"/>
                </a:solidFill>
              </a:rPr>
              <a:t>(  353): 	at </a:t>
            </a:r>
            <a:r>
              <a:rPr lang="sv-SE" dirty="0" err="1">
                <a:solidFill>
                  <a:schemeClr val="bg2"/>
                </a:solidFill>
              </a:rPr>
              <a:t>android.os.Looper.loop</a:t>
            </a:r>
            <a:r>
              <a:rPr lang="sv-SE" dirty="0">
                <a:solidFill>
                  <a:schemeClr val="bg2"/>
                </a:solidFill>
              </a:rPr>
              <a:t>(Looper.java:123)</a:t>
            </a:r>
          </a:p>
          <a:p>
            <a:pPr>
              <a:defRPr/>
            </a:pPr>
            <a:r>
              <a:rPr lang="sv-SE" dirty="0" err="1">
                <a:solidFill>
                  <a:schemeClr val="bg2"/>
                </a:solidFill>
              </a:rPr>
              <a:t>E/AndroidRuntime</a:t>
            </a:r>
            <a:r>
              <a:rPr lang="sv-SE" dirty="0">
                <a:solidFill>
                  <a:schemeClr val="bg2"/>
                </a:solidFill>
              </a:rPr>
              <a:t>(  353): 	at </a:t>
            </a:r>
            <a:r>
              <a:rPr lang="sv-SE" dirty="0" err="1">
                <a:solidFill>
                  <a:schemeClr val="bg2"/>
                </a:solidFill>
              </a:rPr>
              <a:t>android.app.ActivityThread.main</a:t>
            </a:r>
            <a:r>
              <a:rPr lang="sv-SE" dirty="0">
                <a:solidFill>
                  <a:schemeClr val="bg2"/>
                </a:solidFill>
              </a:rPr>
              <a:t>(ActivityThread.java:3683)</a:t>
            </a:r>
          </a:p>
          <a:p>
            <a:pPr>
              <a:defRPr/>
            </a:pPr>
            <a:r>
              <a:rPr lang="sv-SE" dirty="0" err="1">
                <a:solidFill>
                  <a:schemeClr val="bg2"/>
                </a:solidFill>
              </a:rPr>
              <a:t>E/AndroidRuntime</a:t>
            </a:r>
            <a:r>
              <a:rPr lang="sv-SE" dirty="0">
                <a:solidFill>
                  <a:schemeClr val="bg2"/>
                </a:solidFill>
              </a:rPr>
              <a:t>(  353): 	at </a:t>
            </a:r>
            <a:r>
              <a:rPr lang="sv-SE" dirty="0" err="1">
                <a:solidFill>
                  <a:schemeClr val="bg2"/>
                </a:solidFill>
              </a:rPr>
              <a:t>java.lang.reflect.Method.invokeNative</a:t>
            </a:r>
            <a:r>
              <a:rPr lang="sv-SE" dirty="0">
                <a:solidFill>
                  <a:schemeClr val="bg2"/>
                </a:solidFill>
              </a:rPr>
              <a:t>(Native </a:t>
            </a:r>
            <a:r>
              <a:rPr lang="sv-SE" dirty="0" err="1">
                <a:solidFill>
                  <a:schemeClr val="bg2"/>
                </a:solidFill>
              </a:rPr>
              <a:t>Method</a:t>
            </a:r>
            <a:r>
              <a:rPr lang="sv-SE" dirty="0">
                <a:solidFill>
                  <a:schemeClr val="bg2"/>
                </a:solidFill>
              </a:rPr>
              <a:t>)</a:t>
            </a:r>
          </a:p>
          <a:p>
            <a:pPr>
              <a:defRPr/>
            </a:pPr>
            <a:r>
              <a:rPr lang="sv-SE" dirty="0" err="1">
                <a:solidFill>
                  <a:schemeClr val="bg2"/>
                </a:solidFill>
              </a:rPr>
              <a:t>E/AndroidRuntime</a:t>
            </a:r>
            <a:r>
              <a:rPr lang="sv-SE" dirty="0">
                <a:solidFill>
                  <a:schemeClr val="bg2"/>
                </a:solidFill>
              </a:rPr>
              <a:t>(  353): 	at </a:t>
            </a:r>
            <a:r>
              <a:rPr lang="sv-SE" dirty="0" err="1">
                <a:solidFill>
                  <a:schemeClr val="bg2"/>
                </a:solidFill>
              </a:rPr>
              <a:t>java.lang.reflect.Method.invoke</a:t>
            </a:r>
            <a:r>
              <a:rPr lang="sv-SE" dirty="0">
                <a:solidFill>
                  <a:schemeClr val="bg2"/>
                </a:solidFill>
              </a:rPr>
              <a:t>(Method.java:507)</a:t>
            </a:r>
          </a:p>
          <a:p>
            <a:pPr>
              <a:defRPr/>
            </a:pPr>
            <a:r>
              <a:rPr lang="sv-SE" dirty="0" err="1">
                <a:solidFill>
                  <a:schemeClr val="bg2"/>
                </a:solidFill>
              </a:rPr>
              <a:t>E/AndroidRuntime</a:t>
            </a:r>
            <a:r>
              <a:rPr lang="sv-SE" dirty="0">
                <a:solidFill>
                  <a:schemeClr val="bg2"/>
                </a:solidFill>
              </a:rPr>
              <a:t>(  353): 	at </a:t>
            </a:r>
            <a:r>
              <a:rPr lang="sv-SE" dirty="0" err="1">
                <a:solidFill>
                  <a:schemeClr val="bg2"/>
                </a:solidFill>
              </a:rPr>
              <a:t>com.android.internal.os.ZygoteInit$MethodAndArgsCaller.run</a:t>
            </a:r>
            <a:r>
              <a:rPr lang="sv-SE" dirty="0">
                <a:solidFill>
                  <a:schemeClr val="bg2"/>
                </a:solidFill>
              </a:rPr>
              <a:t>(ZygoteInit.java:839)</a:t>
            </a:r>
          </a:p>
          <a:p>
            <a:pPr>
              <a:defRPr/>
            </a:pPr>
            <a:r>
              <a:rPr lang="sv-SE" dirty="0" err="1">
                <a:solidFill>
                  <a:schemeClr val="bg2"/>
                </a:solidFill>
              </a:rPr>
              <a:t>E/AndroidRuntime</a:t>
            </a:r>
            <a:r>
              <a:rPr lang="sv-SE" dirty="0">
                <a:solidFill>
                  <a:schemeClr val="bg2"/>
                </a:solidFill>
              </a:rPr>
              <a:t>(  353): 	at </a:t>
            </a:r>
            <a:r>
              <a:rPr lang="sv-SE" dirty="0" err="1">
                <a:solidFill>
                  <a:schemeClr val="bg2"/>
                </a:solidFill>
              </a:rPr>
              <a:t>com.android.internal.os.ZygoteInit.main</a:t>
            </a:r>
            <a:r>
              <a:rPr lang="sv-SE" dirty="0">
                <a:solidFill>
                  <a:schemeClr val="bg2"/>
                </a:solidFill>
              </a:rPr>
              <a:t>(ZygoteInit.java:597)</a:t>
            </a:r>
          </a:p>
          <a:p>
            <a:pPr>
              <a:defRPr/>
            </a:pPr>
            <a:r>
              <a:rPr lang="sv-SE" dirty="0" err="1">
                <a:solidFill>
                  <a:schemeClr val="bg2"/>
                </a:solidFill>
              </a:rPr>
              <a:t>E/AndroidRuntime</a:t>
            </a:r>
            <a:r>
              <a:rPr lang="sv-SE" dirty="0">
                <a:solidFill>
                  <a:schemeClr val="bg2"/>
                </a:solidFill>
              </a:rPr>
              <a:t>(  353): 	at </a:t>
            </a:r>
            <a:r>
              <a:rPr lang="sv-SE" dirty="0" err="1">
                <a:solidFill>
                  <a:schemeClr val="bg2"/>
                </a:solidFill>
              </a:rPr>
              <a:t>dalvik.system.NativeStart.main</a:t>
            </a:r>
            <a:r>
              <a:rPr lang="sv-SE" dirty="0">
                <a:solidFill>
                  <a:schemeClr val="bg2"/>
                </a:solidFill>
              </a:rPr>
              <a:t>(Native </a:t>
            </a:r>
            <a:r>
              <a:rPr lang="sv-SE" dirty="0" err="1">
                <a:solidFill>
                  <a:schemeClr val="bg2"/>
                </a:solidFill>
              </a:rPr>
              <a:t>Method</a:t>
            </a:r>
            <a:r>
              <a:rPr lang="sv-SE" dirty="0">
                <a:solidFill>
                  <a:schemeClr val="bg2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Understanding</a:t>
            </a:r>
            <a:r>
              <a:rPr lang="sv-SE" dirty="0" smtClean="0"/>
              <a:t> the </a:t>
            </a:r>
            <a:r>
              <a:rPr lang="sv-SE" dirty="0" err="1" smtClean="0"/>
              <a:t>Crash</a:t>
            </a:r>
            <a:r>
              <a:rPr lang="sv-SE" dirty="0" smtClean="0"/>
              <a:t> </a:t>
            </a:r>
            <a:r>
              <a:rPr lang="sv-SE" dirty="0" err="1" smtClean="0"/>
              <a:t>Cont</a:t>
            </a:r>
            <a:r>
              <a:rPr lang="sv-SE" dirty="0" smtClean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v-SE" dirty="0" smtClean="0"/>
              <a:t>The </a:t>
            </a:r>
            <a:r>
              <a:rPr lang="sv-SE" dirty="0" err="1" smtClean="0"/>
              <a:t>detail</a:t>
            </a:r>
            <a:r>
              <a:rPr lang="sv-SE" dirty="0" smtClean="0"/>
              <a:t> of the </a:t>
            </a:r>
            <a:r>
              <a:rPr lang="sv-SE" dirty="0" err="1" smtClean="0"/>
              <a:t>crash</a:t>
            </a:r>
            <a:r>
              <a:rPr lang="sv-SE" dirty="0" smtClean="0"/>
              <a:t>.</a:t>
            </a:r>
          </a:p>
          <a:p>
            <a:pPr lvl="1" eaLnBrk="1" hangingPunct="1">
              <a:defRPr/>
            </a:pPr>
            <a:r>
              <a:rPr lang="sv-SE" dirty="0" err="1" smtClean="0">
                <a:ea typeface="+mn-ea"/>
                <a:cs typeface="+mn-cs"/>
              </a:rPr>
              <a:t>Divide</a:t>
            </a:r>
            <a:r>
              <a:rPr lang="sv-SE" dirty="0" smtClean="0">
                <a:ea typeface="+mn-ea"/>
                <a:cs typeface="+mn-cs"/>
              </a:rPr>
              <a:t> by </a:t>
            </a:r>
            <a:r>
              <a:rPr lang="sv-SE" dirty="0" err="1" smtClean="0">
                <a:ea typeface="+mn-ea"/>
                <a:cs typeface="+mn-cs"/>
              </a:rPr>
              <a:t>zero</a:t>
            </a:r>
            <a:r>
              <a:rPr lang="sv-SE" dirty="0" smtClean="0">
                <a:ea typeface="+mn-ea"/>
                <a:cs typeface="+mn-cs"/>
              </a:rPr>
              <a:t>.</a:t>
            </a:r>
          </a:p>
          <a:p>
            <a:pPr lvl="2" eaLnBrk="1" hangingPunct="1">
              <a:defRPr/>
            </a:pPr>
            <a:r>
              <a:rPr lang="sv-SE" dirty="0" smtClean="0">
                <a:ea typeface="+mn-ea"/>
                <a:cs typeface="+mn-cs"/>
              </a:rPr>
              <a:t>The bad </a:t>
            </a:r>
            <a:r>
              <a:rPr lang="sv-SE" dirty="0" err="1" smtClean="0">
                <a:ea typeface="+mn-ea"/>
                <a:cs typeface="+mn-cs"/>
              </a:rPr>
              <a:t>app</a:t>
            </a:r>
            <a:r>
              <a:rPr lang="sv-SE" dirty="0" smtClean="0">
                <a:ea typeface="+mn-ea"/>
                <a:cs typeface="+mn-cs"/>
              </a:rPr>
              <a:t> </a:t>
            </a:r>
            <a:r>
              <a:rPr lang="sv-SE" dirty="0" err="1" smtClean="0">
                <a:ea typeface="+mn-ea"/>
                <a:cs typeface="+mn-cs"/>
              </a:rPr>
              <a:t>caused</a:t>
            </a:r>
            <a:r>
              <a:rPr lang="sv-SE" dirty="0" smtClean="0">
                <a:ea typeface="+mn-ea"/>
                <a:cs typeface="+mn-cs"/>
              </a:rPr>
              <a:t> this </a:t>
            </a:r>
            <a:r>
              <a:rPr lang="sv-SE" dirty="0" err="1" smtClean="0">
                <a:ea typeface="+mn-ea"/>
                <a:cs typeface="+mn-cs"/>
              </a:rPr>
              <a:t>crash</a:t>
            </a:r>
            <a:r>
              <a:rPr lang="sv-SE" dirty="0" smtClean="0">
                <a:ea typeface="+mn-ea"/>
                <a:cs typeface="+mn-cs"/>
              </a:rPr>
              <a:t>, by </a:t>
            </a:r>
            <a:r>
              <a:rPr lang="sv-SE" dirty="0" err="1" smtClean="0">
                <a:ea typeface="+mn-ea"/>
                <a:cs typeface="+mn-cs"/>
              </a:rPr>
              <a:t>trying</a:t>
            </a:r>
            <a:r>
              <a:rPr lang="sv-SE" dirty="0" smtClean="0">
                <a:ea typeface="+mn-ea"/>
                <a:cs typeface="+mn-cs"/>
              </a:rPr>
              <a:t> to </a:t>
            </a:r>
            <a:r>
              <a:rPr lang="sv-SE" dirty="0" err="1" smtClean="0">
                <a:ea typeface="+mn-ea"/>
                <a:cs typeface="+mn-cs"/>
              </a:rPr>
              <a:t>divide</a:t>
            </a:r>
            <a:r>
              <a:rPr lang="sv-SE" dirty="0" smtClean="0">
                <a:ea typeface="+mn-ea"/>
                <a:cs typeface="+mn-cs"/>
              </a:rPr>
              <a:t> a </a:t>
            </a:r>
            <a:r>
              <a:rPr lang="sv-SE" dirty="0" err="1" smtClean="0">
                <a:ea typeface="+mn-ea"/>
                <a:cs typeface="+mn-cs"/>
              </a:rPr>
              <a:t>number</a:t>
            </a:r>
            <a:r>
              <a:rPr lang="sv-SE" dirty="0" smtClean="0">
                <a:ea typeface="+mn-ea"/>
                <a:cs typeface="+mn-cs"/>
              </a:rPr>
              <a:t> by </a:t>
            </a:r>
            <a:r>
              <a:rPr lang="sv-SE" dirty="0" err="1" smtClean="0">
                <a:ea typeface="+mn-ea"/>
                <a:cs typeface="+mn-cs"/>
              </a:rPr>
              <a:t>zero</a:t>
            </a:r>
            <a:r>
              <a:rPr lang="sv-SE" dirty="0" smtClean="0">
                <a:ea typeface="+mn-ea"/>
                <a:cs typeface="+mn-cs"/>
              </a:rPr>
              <a:t>.</a:t>
            </a:r>
          </a:p>
          <a:p>
            <a:pPr lvl="3" eaLnBrk="1" hangingPunct="1">
              <a:defRPr/>
            </a:pPr>
            <a:r>
              <a:rPr lang="sv-SE" dirty="0" smtClean="0">
                <a:ea typeface="+mn-ea"/>
                <a:cs typeface="+mn-cs"/>
              </a:rPr>
              <a:t>This is not </a:t>
            </a:r>
            <a:r>
              <a:rPr lang="sv-SE" dirty="0" err="1" smtClean="0">
                <a:ea typeface="+mn-ea"/>
                <a:cs typeface="+mn-cs"/>
              </a:rPr>
              <a:t>possible</a:t>
            </a:r>
            <a:r>
              <a:rPr lang="sv-SE" dirty="0" smtClean="0">
                <a:ea typeface="+mn-ea"/>
                <a:cs typeface="+mn-cs"/>
              </a:rPr>
              <a:t> (or = </a:t>
            </a:r>
            <a:r>
              <a:rPr lang="sv-SE" dirty="0" smtClean="0"/>
              <a:t>∞ </a:t>
            </a:r>
            <a:r>
              <a:rPr lang="sv-SE" dirty="0" err="1" smtClean="0"/>
              <a:t>depending</a:t>
            </a:r>
            <a:r>
              <a:rPr lang="sv-SE" dirty="0" smtClean="0"/>
              <a:t> on your </a:t>
            </a:r>
            <a:r>
              <a:rPr lang="sv-SE" dirty="0" err="1" smtClean="0"/>
              <a:t>viewpoint</a:t>
            </a:r>
            <a:r>
              <a:rPr lang="sv-SE" dirty="0" smtClean="0"/>
              <a:t>)</a:t>
            </a:r>
          </a:p>
          <a:p>
            <a:pPr lvl="3" eaLnBrk="1" hangingPunct="1">
              <a:defRPr/>
            </a:pPr>
            <a:endParaRPr lang="sv-SE" dirty="0" smtClean="0">
              <a:solidFill>
                <a:schemeClr val="accent4"/>
              </a:solidFill>
              <a:ea typeface="+mn-ea"/>
              <a:cs typeface="+mn-cs"/>
            </a:endParaRPr>
          </a:p>
          <a:p>
            <a:pPr lvl="3" eaLnBrk="1" hangingPunct="1">
              <a:buFontTx/>
              <a:buNone/>
              <a:defRPr/>
            </a:pPr>
            <a:endParaRPr lang="sv-SE" dirty="0" smtClean="0">
              <a:ea typeface="+mn-ea"/>
              <a:cs typeface="+mn-cs"/>
            </a:endParaRPr>
          </a:p>
          <a:p>
            <a:pPr lvl="1" eaLnBrk="1" hangingPunct="1">
              <a:defRPr/>
            </a:pPr>
            <a:endParaRPr lang="sv-SE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sv-SE" dirty="0" smtClean="0"/>
          </a:p>
        </p:txBody>
      </p:sp>
      <p:sp>
        <p:nvSpPr>
          <p:cNvPr id="4" name="Rectangle 3"/>
          <p:cNvSpPr/>
          <p:nvPr/>
        </p:nvSpPr>
        <p:spPr>
          <a:xfrm>
            <a:off x="971550" y="3375050"/>
            <a:ext cx="7129463" cy="2246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sv-SE" dirty="0" err="1">
                <a:solidFill>
                  <a:schemeClr val="bg2"/>
                </a:solidFill>
              </a:rPr>
              <a:t>E/AndroidRuntime</a:t>
            </a:r>
            <a:r>
              <a:rPr lang="sv-SE" dirty="0">
                <a:solidFill>
                  <a:schemeClr val="bg2"/>
                </a:solidFill>
              </a:rPr>
              <a:t>(  353): FATAL EXCEPTION: </a:t>
            </a:r>
            <a:r>
              <a:rPr lang="sv-SE" dirty="0" err="1">
                <a:solidFill>
                  <a:schemeClr val="bg2"/>
                </a:solidFill>
              </a:rPr>
              <a:t>main</a:t>
            </a:r>
            <a:endParaRPr lang="sv-SE" dirty="0">
              <a:solidFill>
                <a:schemeClr val="bg2"/>
              </a:solidFill>
            </a:endParaRPr>
          </a:p>
          <a:p>
            <a:pPr>
              <a:defRPr/>
            </a:pPr>
            <a:r>
              <a:rPr lang="sv-SE" dirty="0" err="1">
                <a:solidFill>
                  <a:schemeClr val="bg2"/>
                </a:solidFill>
              </a:rPr>
              <a:t>E/AndroidRuntime</a:t>
            </a:r>
            <a:r>
              <a:rPr lang="sv-SE" dirty="0">
                <a:solidFill>
                  <a:schemeClr val="bg2"/>
                </a:solidFill>
              </a:rPr>
              <a:t>(  353):</a:t>
            </a:r>
            <a:r>
              <a:rPr lang="sv-SE" dirty="0">
                <a:solidFill>
                  <a:srgbClr val="FF0000"/>
                </a:solidFill>
              </a:rPr>
              <a:t> </a:t>
            </a:r>
            <a:r>
              <a:rPr lang="sv-SE" dirty="0" err="1">
                <a:solidFill>
                  <a:schemeClr val="bg2"/>
                </a:solidFill>
              </a:rPr>
              <a:t>java.lang.ArithmeticException</a:t>
            </a:r>
            <a:r>
              <a:rPr lang="sv-SE" dirty="0">
                <a:solidFill>
                  <a:schemeClr val="bg2"/>
                </a:solidFill>
              </a:rPr>
              <a:t>: </a:t>
            </a:r>
            <a:r>
              <a:rPr lang="sv-SE" dirty="0" err="1">
                <a:solidFill>
                  <a:srgbClr val="FF0000"/>
                </a:solidFill>
              </a:rPr>
              <a:t>divide</a:t>
            </a:r>
            <a:r>
              <a:rPr lang="sv-SE" dirty="0">
                <a:solidFill>
                  <a:srgbClr val="FF0000"/>
                </a:solidFill>
              </a:rPr>
              <a:t> by </a:t>
            </a:r>
            <a:r>
              <a:rPr lang="sv-SE" dirty="0" err="1">
                <a:solidFill>
                  <a:srgbClr val="FF0000"/>
                </a:solidFill>
              </a:rPr>
              <a:t>zero</a:t>
            </a:r>
            <a:endParaRPr lang="sv-SE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sv-SE" dirty="0" err="1">
                <a:solidFill>
                  <a:schemeClr val="bg2"/>
                </a:solidFill>
              </a:rPr>
              <a:t>E/AndroidRuntime</a:t>
            </a:r>
            <a:r>
              <a:rPr lang="sv-SE" dirty="0">
                <a:solidFill>
                  <a:schemeClr val="bg2"/>
                </a:solidFill>
              </a:rPr>
              <a:t>(  353): 	at com.sonyericsson.badapp.main$1.onClick(main.java:22)</a:t>
            </a:r>
          </a:p>
          <a:p>
            <a:pPr>
              <a:defRPr/>
            </a:pPr>
            <a:r>
              <a:rPr lang="sv-SE" dirty="0" err="1">
                <a:solidFill>
                  <a:schemeClr val="bg2"/>
                </a:solidFill>
              </a:rPr>
              <a:t>E/AndroidRuntime</a:t>
            </a:r>
            <a:r>
              <a:rPr lang="sv-SE" dirty="0">
                <a:solidFill>
                  <a:schemeClr val="bg2"/>
                </a:solidFill>
              </a:rPr>
              <a:t>(  353): 	at </a:t>
            </a:r>
            <a:r>
              <a:rPr lang="sv-SE" dirty="0" err="1">
                <a:solidFill>
                  <a:schemeClr val="bg2"/>
                </a:solidFill>
              </a:rPr>
              <a:t>android.view.View.performClick</a:t>
            </a:r>
            <a:r>
              <a:rPr lang="sv-SE" dirty="0">
                <a:solidFill>
                  <a:schemeClr val="bg2"/>
                </a:solidFill>
              </a:rPr>
              <a:t>(View.java:2485)</a:t>
            </a:r>
          </a:p>
          <a:p>
            <a:pPr>
              <a:defRPr/>
            </a:pPr>
            <a:r>
              <a:rPr lang="sv-SE" dirty="0" err="1">
                <a:solidFill>
                  <a:schemeClr val="bg2"/>
                </a:solidFill>
              </a:rPr>
              <a:t>E/AndroidRuntime</a:t>
            </a:r>
            <a:r>
              <a:rPr lang="sv-SE" dirty="0">
                <a:solidFill>
                  <a:schemeClr val="bg2"/>
                </a:solidFill>
              </a:rPr>
              <a:t>(  353): 	at </a:t>
            </a:r>
            <a:r>
              <a:rPr lang="sv-SE" dirty="0" err="1">
                <a:solidFill>
                  <a:schemeClr val="bg2"/>
                </a:solidFill>
              </a:rPr>
              <a:t>android.view.View$PerformClick.run</a:t>
            </a:r>
            <a:r>
              <a:rPr lang="sv-SE" dirty="0">
                <a:solidFill>
                  <a:schemeClr val="bg2"/>
                </a:solidFill>
              </a:rPr>
              <a:t>(View.java:9080)</a:t>
            </a:r>
          </a:p>
          <a:p>
            <a:pPr>
              <a:defRPr/>
            </a:pPr>
            <a:r>
              <a:rPr lang="sv-SE" dirty="0" err="1">
                <a:solidFill>
                  <a:schemeClr val="bg2"/>
                </a:solidFill>
              </a:rPr>
              <a:t>E/AndroidRuntime</a:t>
            </a:r>
            <a:r>
              <a:rPr lang="sv-SE" dirty="0">
                <a:solidFill>
                  <a:schemeClr val="bg2"/>
                </a:solidFill>
              </a:rPr>
              <a:t>(  353): 	at </a:t>
            </a:r>
            <a:r>
              <a:rPr lang="sv-SE" dirty="0" err="1">
                <a:solidFill>
                  <a:schemeClr val="bg2"/>
                </a:solidFill>
              </a:rPr>
              <a:t>android.os.Handler.handleCallback</a:t>
            </a:r>
            <a:r>
              <a:rPr lang="sv-SE" dirty="0">
                <a:solidFill>
                  <a:schemeClr val="bg2"/>
                </a:solidFill>
              </a:rPr>
              <a:t>(Handler.java:587)</a:t>
            </a:r>
          </a:p>
          <a:p>
            <a:pPr>
              <a:defRPr/>
            </a:pPr>
            <a:r>
              <a:rPr lang="sv-SE" dirty="0" err="1">
                <a:solidFill>
                  <a:schemeClr val="bg2"/>
                </a:solidFill>
              </a:rPr>
              <a:t>E/AndroidRuntime</a:t>
            </a:r>
            <a:r>
              <a:rPr lang="sv-SE" dirty="0">
                <a:solidFill>
                  <a:schemeClr val="bg2"/>
                </a:solidFill>
              </a:rPr>
              <a:t>(  353): 	at </a:t>
            </a:r>
            <a:r>
              <a:rPr lang="sv-SE" dirty="0" err="1">
                <a:solidFill>
                  <a:schemeClr val="bg2"/>
                </a:solidFill>
              </a:rPr>
              <a:t>android.os.Handler.dispatchMessage</a:t>
            </a:r>
            <a:r>
              <a:rPr lang="sv-SE" dirty="0">
                <a:solidFill>
                  <a:schemeClr val="bg2"/>
                </a:solidFill>
              </a:rPr>
              <a:t>(Handler.java:92)</a:t>
            </a:r>
          </a:p>
          <a:p>
            <a:pPr>
              <a:defRPr/>
            </a:pPr>
            <a:r>
              <a:rPr lang="sv-SE" dirty="0" err="1">
                <a:solidFill>
                  <a:schemeClr val="bg2"/>
                </a:solidFill>
              </a:rPr>
              <a:t>E/AndroidRuntime</a:t>
            </a:r>
            <a:r>
              <a:rPr lang="sv-SE" dirty="0">
                <a:solidFill>
                  <a:schemeClr val="bg2"/>
                </a:solidFill>
              </a:rPr>
              <a:t>(  353): 	at </a:t>
            </a:r>
            <a:r>
              <a:rPr lang="sv-SE" dirty="0" err="1">
                <a:solidFill>
                  <a:schemeClr val="bg2"/>
                </a:solidFill>
              </a:rPr>
              <a:t>android.os.Looper.loop</a:t>
            </a:r>
            <a:r>
              <a:rPr lang="sv-SE" dirty="0">
                <a:solidFill>
                  <a:schemeClr val="bg2"/>
                </a:solidFill>
              </a:rPr>
              <a:t>(Looper.java:123)</a:t>
            </a:r>
          </a:p>
          <a:p>
            <a:pPr>
              <a:defRPr/>
            </a:pPr>
            <a:r>
              <a:rPr lang="sv-SE" dirty="0" err="1">
                <a:solidFill>
                  <a:schemeClr val="bg2"/>
                </a:solidFill>
              </a:rPr>
              <a:t>E/AndroidRuntime</a:t>
            </a:r>
            <a:r>
              <a:rPr lang="sv-SE" dirty="0">
                <a:solidFill>
                  <a:schemeClr val="bg2"/>
                </a:solidFill>
              </a:rPr>
              <a:t>(  353): 	at </a:t>
            </a:r>
            <a:r>
              <a:rPr lang="sv-SE" dirty="0" err="1">
                <a:solidFill>
                  <a:schemeClr val="bg2"/>
                </a:solidFill>
              </a:rPr>
              <a:t>android.app.ActivityThread.main</a:t>
            </a:r>
            <a:r>
              <a:rPr lang="sv-SE" dirty="0">
                <a:solidFill>
                  <a:schemeClr val="bg2"/>
                </a:solidFill>
              </a:rPr>
              <a:t>(ActivityThread.java:3683)</a:t>
            </a:r>
          </a:p>
          <a:p>
            <a:pPr>
              <a:defRPr/>
            </a:pPr>
            <a:r>
              <a:rPr lang="sv-SE" dirty="0" err="1">
                <a:solidFill>
                  <a:schemeClr val="bg2"/>
                </a:solidFill>
              </a:rPr>
              <a:t>E/AndroidRuntime</a:t>
            </a:r>
            <a:r>
              <a:rPr lang="sv-SE" dirty="0">
                <a:solidFill>
                  <a:schemeClr val="bg2"/>
                </a:solidFill>
              </a:rPr>
              <a:t>(  353): 	at </a:t>
            </a:r>
            <a:r>
              <a:rPr lang="sv-SE" dirty="0" err="1">
                <a:solidFill>
                  <a:schemeClr val="bg2"/>
                </a:solidFill>
              </a:rPr>
              <a:t>java.lang.reflect.Method.invokeNative</a:t>
            </a:r>
            <a:r>
              <a:rPr lang="sv-SE" dirty="0">
                <a:solidFill>
                  <a:schemeClr val="bg2"/>
                </a:solidFill>
              </a:rPr>
              <a:t>(Native </a:t>
            </a:r>
            <a:r>
              <a:rPr lang="sv-SE" dirty="0" err="1">
                <a:solidFill>
                  <a:schemeClr val="bg2"/>
                </a:solidFill>
              </a:rPr>
              <a:t>Method</a:t>
            </a:r>
            <a:r>
              <a:rPr lang="sv-SE" dirty="0">
                <a:solidFill>
                  <a:schemeClr val="bg2"/>
                </a:solidFill>
              </a:rPr>
              <a:t>)</a:t>
            </a:r>
          </a:p>
          <a:p>
            <a:pPr>
              <a:defRPr/>
            </a:pPr>
            <a:r>
              <a:rPr lang="sv-SE" dirty="0" err="1">
                <a:solidFill>
                  <a:schemeClr val="bg2"/>
                </a:solidFill>
              </a:rPr>
              <a:t>E/AndroidRuntime</a:t>
            </a:r>
            <a:r>
              <a:rPr lang="sv-SE" dirty="0">
                <a:solidFill>
                  <a:schemeClr val="bg2"/>
                </a:solidFill>
              </a:rPr>
              <a:t>(  353): 	at </a:t>
            </a:r>
            <a:r>
              <a:rPr lang="sv-SE" dirty="0" err="1">
                <a:solidFill>
                  <a:schemeClr val="bg2"/>
                </a:solidFill>
              </a:rPr>
              <a:t>java.lang.reflect.Method.invoke</a:t>
            </a:r>
            <a:r>
              <a:rPr lang="sv-SE" dirty="0">
                <a:solidFill>
                  <a:schemeClr val="bg2"/>
                </a:solidFill>
              </a:rPr>
              <a:t>(Method.java:507)</a:t>
            </a:r>
          </a:p>
          <a:p>
            <a:pPr>
              <a:defRPr/>
            </a:pPr>
            <a:r>
              <a:rPr lang="sv-SE" dirty="0" err="1">
                <a:solidFill>
                  <a:schemeClr val="bg2"/>
                </a:solidFill>
              </a:rPr>
              <a:t>E/AndroidRuntime</a:t>
            </a:r>
            <a:r>
              <a:rPr lang="sv-SE" dirty="0">
                <a:solidFill>
                  <a:schemeClr val="bg2"/>
                </a:solidFill>
              </a:rPr>
              <a:t>(  353): 	at </a:t>
            </a:r>
            <a:r>
              <a:rPr lang="sv-SE" dirty="0" err="1">
                <a:solidFill>
                  <a:schemeClr val="bg2"/>
                </a:solidFill>
              </a:rPr>
              <a:t>com.android.internal.os.ZygoteInit$MethodAndArgsCaller.run</a:t>
            </a:r>
            <a:r>
              <a:rPr lang="sv-SE" dirty="0">
                <a:solidFill>
                  <a:schemeClr val="bg2"/>
                </a:solidFill>
              </a:rPr>
              <a:t>(ZygoteInit.java:839)</a:t>
            </a:r>
          </a:p>
          <a:p>
            <a:pPr>
              <a:defRPr/>
            </a:pPr>
            <a:r>
              <a:rPr lang="sv-SE" dirty="0" err="1">
                <a:solidFill>
                  <a:schemeClr val="bg2"/>
                </a:solidFill>
              </a:rPr>
              <a:t>E/AndroidRuntime</a:t>
            </a:r>
            <a:r>
              <a:rPr lang="sv-SE" dirty="0">
                <a:solidFill>
                  <a:schemeClr val="bg2"/>
                </a:solidFill>
              </a:rPr>
              <a:t>(  353): 	at </a:t>
            </a:r>
            <a:r>
              <a:rPr lang="sv-SE" dirty="0" err="1">
                <a:solidFill>
                  <a:schemeClr val="bg2"/>
                </a:solidFill>
              </a:rPr>
              <a:t>com.android.internal.os.ZygoteInit.main</a:t>
            </a:r>
            <a:r>
              <a:rPr lang="sv-SE" dirty="0">
                <a:solidFill>
                  <a:schemeClr val="bg2"/>
                </a:solidFill>
              </a:rPr>
              <a:t>(ZygoteInit.java:597)</a:t>
            </a:r>
          </a:p>
          <a:p>
            <a:pPr>
              <a:defRPr/>
            </a:pPr>
            <a:r>
              <a:rPr lang="sv-SE" dirty="0" err="1">
                <a:solidFill>
                  <a:schemeClr val="bg2"/>
                </a:solidFill>
              </a:rPr>
              <a:t>E/AndroidRuntime</a:t>
            </a:r>
            <a:r>
              <a:rPr lang="sv-SE" dirty="0">
                <a:solidFill>
                  <a:schemeClr val="bg2"/>
                </a:solidFill>
              </a:rPr>
              <a:t>(  353): 	at </a:t>
            </a:r>
            <a:r>
              <a:rPr lang="sv-SE" dirty="0" err="1">
                <a:solidFill>
                  <a:schemeClr val="bg2"/>
                </a:solidFill>
              </a:rPr>
              <a:t>dalvik.system.NativeStart.main</a:t>
            </a:r>
            <a:r>
              <a:rPr lang="sv-SE" dirty="0">
                <a:solidFill>
                  <a:schemeClr val="bg2"/>
                </a:solidFill>
              </a:rPr>
              <a:t>(Native </a:t>
            </a:r>
            <a:r>
              <a:rPr lang="sv-SE" dirty="0" err="1">
                <a:solidFill>
                  <a:schemeClr val="bg2"/>
                </a:solidFill>
              </a:rPr>
              <a:t>Method</a:t>
            </a:r>
            <a:r>
              <a:rPr lang="sv-SE" dirty="0">
                <a:solidFill>
                  <a:schemeClr val="bg2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Understanding</a:t>
            </a:r>
            <a:r>
              <a:rPr lang="sv-SE" dirty="0" smtClean="0"/>
              <a:t> the </a:t>
            </a:r>
            <a:r>
              <a:rPr lang="sv-SE" dirty="0" err="1" smtClean="0"/>
              <a:t>Crash</a:t>
            </a:r>
            <a:r>
              <a:rPr lang="sv-SE" dirty="0" smtClean="0"/>
              <a:t> </a:t>
            </a:r>
            <a:r>
              <a:rPr lang="sv-SE" dirty="0" err="1" smtClean="0"/>
              <a:t>Cont</a:t>
            </a:r>
            <a:r>
              <a:rPr lang="sv-SE" dirty="0" smtClean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v-SE" dirty="0" smtClean="0"/>
              <a:t>The </a:t>
            </a:r>
            <a:r>
              <a:rPr lang="sv-SE" dirty="0" err="1" smtClean="0"/>
              <a:t>lines</a:t>
            </a:r>
            <a:r>
              <a:rPr lang="sv-SE" dirty="0" smtClean="0"/>
              <a:t> </a:t>
            </a:r>
            <a:r>
              <a:rPr lang="sv-SE" dirty="0" err="1" smtClean="0"/>
              <a:t>which</a:t>
            </a:r>
            <a:r>
              <a:rPr lang="sv-SE" dirty="0" smtClean="0"/>
              <a:t> </a:t>
            </a:r>
            <a:r>
              <a:rPr lang="sv-SE" dirty="0" err="1" smtClean="0"/>
              <a:t>follow</a:t>
            </a:r>
            <a:r>
              <a:rPr lang="sv-SE" dirty="0" smtClean="0"/>
              <a:t> are the </a:t>
            </a:r>
            <a:r>
              <a:rPr lang="sv-SE" dirty="0" err="1" smtClean="0"/>
              <a:t>call</a:t>
            </a:r>
            <a:r>
              <a:rPr lang="sv-SE" dirty="0" smtClean="0"/>
              <a:t> stack.</a:t>
            </a:r>
          </a:p>
          <a:p>
            <a:pPr lvl="1" eaLnBrk="1" hangingPunct="1">
              <a:defRPr/>
            </a:pPr>
            <a:r>
              <a:rPr lang="sv-SE" dirty="0" smtClean="0"/>
              <a:t>This shows </a:t>
            </a:r>
            <a:r>
              <a:rPr lang="sv-SE" dirty="0" err="1" smtClean="0"/>
              <a:t>how</a:t>
            </a:r>
            <a:r>
              <a:rPr lang="sv-SE" dirty="0" smtClean="0"/>
              <a:t> the </a:t>
            </a:r>
            <a:r>
              <a:rPr lang="sv-SE" dirty="0" err="1" smtClean="0"/>
              <a:t>application</a:t>
            </a:r>
            <a:r>
              <a:rPr lang="sv-SE" dirty="0" smtClean="0"/>
              <a:t> </a:t>
            </a:r>
            <a:r>
              <a:rPr lang="sv-SE" dirty="0" err="1" smtClean="0"/>
              <a:t>reached</a:t>
            </a:r>
            <a:r>
              <a:rPr lang="sv-SE" dirty="0" smtClean="0"/>
              <a:t> the </a:t>
            </a:r>
            <a:r>
              <a:rPr lang="sv-SE" dirty="0" err="1" smtClean="0"/>
              <a:t>point</a:t>
            </a:r>
            <a:r>
              <a:rPr lang="sv-SE" dirty="0" smtClean="0"/>
              <a:t> at </a:t>
            </a:r>
            <a:r>
              <a:rPr lang="sv-SE" dirty="0" err="1" smtClean="0"/>
              <a:t>which</a:t>
            </a:r>
            <a:r>
              <a:rPr lang="sv-SE" dirty="0" smtClean="0"/>
              <a:t> it </a:t>
            </a:r>
            <a:r>
              <a:rPr lang="sv-SE" dirty="0" err="1" smtClean="0"/>
              <a:t>crashed</a:t>
            </a:r>
            <a:r>
              <a:rPr lang="sv-SE" dirty="0" smtClean="0"/>
              <a:t>.</a:t>
            </a:r>
          </a:p>
          <a:p>
            <a:pPr lvl="1" eaLnBrk="1" hangingPunct="1">
              <a:defRPr/>
            </a:pPr>
            <a:r>
              <a:rPr lang="sv-SE" dirty="0" smtClean="0"/>
              <a:t>The </a:t>
            </a:r>
            <a:r>
              <a:rPr lang="sv-SE" dirty="0" err="1" smtClean="0"/>
              <a:t>top</a:t>
            </a:r>
            <a:r>
              <a:rPr lang="sv-SE" dirty="0" smtClean="0"/>
              <a:t> </a:t>
            </a:r>
            <a:r>
              <a:rPr lang="sv-SE" dirty="0" err="1" smtClean="0"/>
              <a:t>line</a:t>
            </a:r>
            <a:r>
              <a:rPr lang="sv-SE" dirty="0" smtClean="0"/>
              <a:t> of the stack </a:t>
            </a:r>
            <a:r>
              <a:rPr lang="sv-SE" dirty="0" err="1" smtClean="0"/>
              <a:t>trace</a:t>
            </a:r>
            <a:r>
              <a:rPr lang="sv-SE" dirty="0" smtClean="0"/>
              <a:t> shows </a:t>
            </a:r>
            <a:r>
              <a:rPr lang="sv-SE" dirty="0" err="1" smtClean="0"/>
              <a:t>where</a:t>
            </a:r>
            <a:r>
              <a:rPr lang="sv-SE" dirty="0" smtClean="0"/>
              <a:t> the </a:t>
            </a:r>
            <a:r>
              <a:rPr lang="sv-SE" dirty="0" err="1" smtClean="0"/>
              <a:t>crash</a:t>
            </a:r>
            <a:r>
              <a:rPr lang="sv-SE" dirty="0" smtClean="0"/>
              <a:t> </a:t>
            </a:r>
            <a:r>
              <a:rPr lang="sv-SE" dirty="0" err="1" smtClean="0"/>
              <a:t>occured</a:t>
            </a:r>
            <a:r>
              <a:rPr lang="sv-SE" dirty="0" smtClean="0"/>
              <a:t>.</a:t>
            </a:r>
          </a:p>
          <a:p>
            <a:pPr lvl="1" eaLnBrk="1" hangingPunct="1">
              <a:defRPr/>
            </a:pPr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following</a:t>
            </a:r>
            <a:r>
              <a:rPr lang="sv-SE" dirty="0" smtClean="0"/>
              <a:t> </a:t>
            </a:r>
            <a:r>
              <a:rPr lang="sv-SE" dirty="0" err="1" smtClean="0"/>
              <a:t>line</a:t>
            </a:r>
            <a:r>
              <a:rPr lang="sv-SE" dirty="0" smtClean="0"/>
              <a:t>, shows </a:t>
            </a:r>
            <a:r>
              <a:rPr lang="sv-SE" dirty="0" err="1" smtClean="0"/>
              <a:t>how</a:t>
            </a:r>
            <a:r>
              <a:rPr lang="sv-SE" dirty="0" smtClean="0"/>
              <a:t> the </a:t>
            </a:r>
            <a:r>
              <a:rPr lang="sv-SE" dirty="0" err="1" smtClean="0"/>
              <a:t>previous</a:t>
            </a:r>
            <a:r>
              <a:rPr lang="sv-SE" dirty="0" smtClean="0"/>
              <a:t> </a:t>
            </a:r>
            <a:r>
              <a:rPr lang="sv-SE" dirty="0" err="1" smtClean="0"/>
              <a:t>line</a:t>
            </a:r>
            <a:r>
              <a:rPr lang="sv-SE" dirty="0" smtClean="0"/>
              <a:t> </a:t>
            </a:r>
            <a:r>
              <a:rPr lang="sv-SE" dirty="0" err="1" smtClean="0"/>
              <a:t>was</a:t>
            </a:r>
            <a:r>
              <a:rPr lang="sv-SE" dirty="0" smtClean="0"/>
              <a:t> </a:t>
            </a:r>
            <a:r>
              <a:rPr lang="sv-SE" dirty="0" err="1" smtClean="0"/>
              <a:t>reached</a:t>
            </a:r>
            <a:r>
              <a:rPr lang="sv-SE" dirty="0" smtClean="0"/>
              <a:t>.</a:t>
            </a:r>
          </a:p>
          <a:p>
            <a:pPr lvl="1" eaLnBrk="1" hangingPunct="1">
              <a:defRPr/>
            </a:pPr>
            <a:endParaRPr lang="sv-SE" dirty="0" smtClean="0"/>
          </a:p>
          <a:p>
            <a:pPr lvl="1" eaLnBrk="1" hangingPunct="1">
              <a:defRPr/>
            </a:pPr>
            <a:r>
              <a:rPr lang="sv-SE" dirty="0" smtClean="0"/>
              <a:t>In this </a:t>
            </a:r>
            <a:r>
              <a:rPr lang="sv-SE" dirty="0" err="1" smtClean="0"/>
              <a:t>example</a:t>
            </a:r>
            <a:r>
              <a:rPr lang="sv-SE" dirty="0" smtClean="0"/>
              <a:t>, all </a:t>
            </a:r>
            <a:r>
              <a:rPr lang="sv-SE" dirty="0" err="1" smtClean="0"/>
              <a:t>but</a:t>
            </a:r>
            <a:r>
              <a:rPr lang="sv-SE" dirty="0" smtClean="0"/>
              <a:t> the first </a:t>
            </a:r>
            <a:r>
              <a:rPr lang="sv-SE" dirty="0" err="1" smtClean="0"/>
              <a:t>line</a:t>
            </a:r>
            <a:r>
              <a:rPr lang="sv-SE" dirty="0" smtClean="0"/>
              <a:t> are </a:t>
            </a:r>
            <a:r>
              <a:rPr lang="sv-SE" dirty="0" err="1" smtClean="0"/>
              <a:t>functions</a:t>
            </a:r>
            <a:r>
              <a:rPr lang="sv-SE" dirty="0" smtClean="0"/>
              <a:t> in the </a:t>
            </a:r>
            <a:r>
              <a:rPr lang="sv-SE" dirty="0" err="1" smtClean="0"/>
              <a:t>Android</a:t>
            </a:r>
            <a:r>
              <a:rPr lang="sv-SE" dirty="0" smtClean="0"/>
              <a:t> </a:t>
            </a:r>
            <a:r>
              <a:rPr lang="sv-SE" dirty="0" err="1" smtClean="0"/>
              <a:t>platform</a:t>
            </a:r>
            <a:r>
              <a:rPr lang="sv-SE" dirty="0" smtClean="0"/>
              <a:t>.</a:t>
            </a:r>
          </a:p>
          <a:p>
            <a:pPr lvl="3" eaLnBrk="1" hangingPunct="1">
              <a:defRPr/>
            </a:pPr>
            <a:endParaRPr lang="sv-SE" dirty="0" smtClean="0">
              <a:solidFill>
                <a:schemeClr val="accent4"/>
              </a:solidFill>
              <a:ea typeface="+mn-ea"/>
              <a:cs typeface="+mn-cs"/>
            </a:endParaRPr>
          </a:p>
          <a:p>
            <a:pPr lvl="3" eaLnBrk="1" hangingPunct="1">
              <a:buFontTx/>
              <a:buNone/>
              <a:defRPr/>
            </a:pPr>
            <a:endParaRPr lang="sv-SE" dirty="0" smtClean="0">
              <a:ea typeface="+mn-ea"/>
              <a:cs typeface="+mn-cs"/>
            </a:endParaRPr>
          </a:p>
          <a:p>
            <a:pPr lvl="1" eaLnBrk="1" hangingPunct="1">
              <a:defRPr/>
            </a:pPr>
            <a:endParaRPr lang="sv-SE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sv-SE" dirty="0" smtClean="0"/>
          </a:p>
        </p:txBody>
      </p:sp>
      <p:sp>
        <p:nvSpPr>
          <p:cNvPr id="4" name="Rectangle 3"/>
          <p:cNvSpPr/>
          <p:nvPr/>
        </p:nvSpPr>
        <p:spPr>
          <a:xfrm>
            <a:off x="971550" y="3927563"/>
            <a:ext cx="7129463" cy="2246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sv-SE" dirty="0" err="1">
                <a:solidFill>
                  <a:schemeClr val="bg2"/>
                </a:solidFill>
              </a:rPr>
              <a:t>E/AndroidRuntime</a:t>
            </a:r>
            <a:r>
              <a:rPr lang="sv-SE" dirty="0">
                <a:solidFill>
                  <a:schemeClr val="bg2"/>
                </a:solidFill>
              </a:rPr>
              <a:t>(  353): FATAL EXCEPTION: </a:t>
            </a:r>
            <a:r>
              <a:rPr lang="sv-SE" dirty="0" err="1">
                <a:solidFill>
                  <a:schemeClr val="bg2"/>
                </a:solidFill>
              </a:rPr>
              <a:t>main</a:t>
            </a:r>
            <a:endParaRPr lang="sv-SE" dirty="0">
              <a:solidFill>
                <a:schemeClr val="bg2"/>
              </a:solidFill>
            </a:endParaRPr>
          </a:p>
          <a:p>
            <a:pPr>
              <a:defRPr/>
            </a:pPr>
            <a:r>
              <a:rPr lang="sv-SE" dirty="0" err="1">
                <a:solidFill>
                  <a:schemeClr val="bg2"/>
                </a:solidFill>
              </a:rPr>
              <a:t>E/AndroidRuntime</a:t>
            </a:r>
            <a:r>
              <a:rPr lang="sv-SE" dirty="0">
                <a:solidFill>
                  <a:schemeClr val="bg2"/>
                </a:solidFill>
              </a:rPr>
              <a:t>(  353):</a:t>
            </a:r>
            <a:r>
              <a:rPr lang="sv-SE" dirty="0">
                <a:solidFill>
                  <a:srgbClr val="FF0000"/>
                </a:solidFill>
              </a:rPr>
              <a:t> </a:t>
            </a:r>
            <a:r>
              <a:rPr lang="sv-SE" dirty="0" err="1">
                <a:solidFill>
                  <a:schemeClr val="bg2"/>
                </a:solidFill>
              </a:rPr>
              <a:t>java.lang.ArithmeticException</a:t>
            </a:r>
            <a:r>
              <a:rPr lang="sv-SE" dirty="0">
                <a:solidFill>
                  <a:schemeClr val="bg2"/>
                </a:solidFill>
              </a:rPr>
              <a:t>: </a:t>
            </a:r>
            <a:r>
              <a:rPr lang="sv-SE" dirty="0" err="1">
                <a:solidFill>
                  <a:schemeClr val="bg2"/>
                </a:solidFill>
              </a:rPr>
              <a:t>divide</a:t>
            </a:r>
            <a:r>
              <a:rPr lang="sv-SE" dirty="0">
                <a:solidFill>
                  <a:schemeClr val="bg2"/>
                </a:solidFill>
              </a:rPr>
              <a:t> by </a:t>
            </a:r>
            <a:r>
              <a:rPr lang="sv-SE" dirty="0" err="1">
                <a:solidFill>
                  <a:schemeClr val="bg2"/>
                </a:solidFill>
              </a:rPr>
              <a:t>zero</a:t>
            </a:r>
            <a:endParaRPr lang="sv-SE" dirty="0">
              <a:solidFill>
                <a:schemeClr val="bg2"/>
              </a:solidFill>
            </a:endParaRPr>
          </a:p>
          <a:p>
            <a:pPr>
              <a:defRPr/>
            </a:pPr>
            <a:r>
              <a:rPr lang="sv-SE" dirty="0" err="1">
                <a:solidFill>
                  <a:srgbClr val="FF0000"/>
                </a:solidFill>
              </a:rPr>
              <a:t>E/AndroidRuntime</a:t>
            </a:r>
            <a:r>
              <a:rPr lang="sv-SE" dirty="0">
                <a:solidFill>
                  <a:srgbClr val="FF0000"/>
                </a:solidFill>
              </a:rPr>
              <a:t>(  353): 	at com.sonyericsson.badapp.main$1.onClick(main.java:22)</a:t>
            </a:r>
          </a:p>
          <a:p>
            <a:pPr>
              <a:defRPr/>
            </a:pPr>
            <a:r>
              <a:rPr lang="sv-SE" dirty="0" err="1">
                <a:solidFill>
                  <a:srgbClr val="FF0000"/>
                </a:solidFill>
              </a:rPr>
              <a:t>E/AndroidRuntime</a:t>
            </a:r>
            <a:r>
              <a:rPr lang="sv-SE" dirty="0">
                <a:solidFill>
                  <a:srgbClr val="FF0000"/>
                </a:solidFill>
              </a:rPr>
              <a:t>(  353): 	at </a:t>
            </a:r>
            <a:r>
              <a:rPr lang="sv-SE" dirty="0" err="1">
                <a:solidFill>
                  <a:srgbClr val="FF0000"/>
                </a:solidFill>
              </a:rPr>
              <a:t>android.view.View.performClick</a:t>
            </a:r>
            <a:r>
              <a:rPr lang="sv-SE" dirty="0">
                <a:solidFill>
                  <a:srgbClr val="FF0000"/>
                </a:solidFill>
              </a:rPr>
              <a:t>(View.java:2485)</a:t>
            </a:r>
          </a:p>
          <a:p>
            <a:pPr>
              <a:defRPr/>
            </a:pPr>
            <a:r>
              <a:rPr lang="sv-SE" dirty="0" err="1">
                <a:solidFill>
                  <a:srgbClr val="FF0000"/>
                </a:solidFill>
              </a:rPr>
              <a:t>E/AndroidRuntime</a:t>
            </a:r>
            <a:r>
              <a:rPr lang="sv-SE" dirty="0">
                <a:solidFill>
                  <a:srgbClr val="FF0000"/>
                </a:solidFill>
              </a:rPr>
              <a:t>(  353): 	at </a:t>
            </a:r>
            <a:r>
              <a:rPr lang="sv-SE" dirty="0" err="1">
                <a:solidFill>
                  <a:srgbClr val="FF0000"/>
                </a:solidFill>
              </a:rPr>
              <a:t>android.view.View$PerformClick.run</a:t>
            </a:r>
            <a:r>
              <a:rPr lang="sv-SE" dirty="0">
                <a:solidFill>
                  <a:srgbClr val="FF0000"/>
                </a:solidFill>
              </a:rPr>
              <a:t>(View.java:9080)</a:t>
            </a:r>
          </a:p>
          <a:p>
            <a:pPr>
              <a:defRPr/>
            </a:pPr>
            <a:r>
              <a:rPr lang="sv-SE" dirty="0" err="1">
                <a:solidFill>
                  <a:srgbClr val="FF0000"/>
                </a:solidFill>
              </a:rPr>
              <a:t>E/AndroidRuntime</a:t>
            </a:r>
            <a:r>
              <a:rPr lang="sv-SE" dirty="0">
                <a:solidFill>
                  <a:srgbClr val="FF0000"/>
                </a:solidFill>
              </a:rPr>
              <a:t>(  353): 	at </a:t>
            </a:r>
            <a:r>
              <a:rPr lang="sv-SE" dirty="0" err="1">
                <a:solidFill>
                  <a:srgbClr val="FF0000"/>
                </a:solidFill>
              </a:rPr>
              <a:t>android.os.Handler.handleCallback</a:t>
            </a:r>
            <a:r>
              <a:rPr lang="sv-SE" dirty="0">
                <a:solidFill>
                  <a:srgbClr val="FF0000"/>
                </a:solidFill>
              </a:rPr>
              <a:t>(Handler.java:587)</a:t>
            </a:r>
          </a:p>
          <a:p>
            <a:pPr>
              <a:defRPr/>
            </a:pPr>
            <a:r>
              <a:rPr lang="sv-SE" dirty="0" err="1">
                <a:solidFill>
                  <a:srgbClr val="FF0000"/>
                </a:solidFill>
              </a:rPr>
              <a:t>E/AndroidRuntime</a:t>
            </a:r>
            <a:r>
              <a:rPr lang="sv-SE" dirty="0">
                <a:solidFill>
                  <a:srgbClr val="FF0000"/>
                </a:solidFill>
              </a:rPr>
              <a:t>(  353): 	at </a:t>
            </a:r>
            <a:r>
              <a:rPr lang="sv-SE" dirty="0" err="1">
                <a:solidFill>
                  <a:srgbClr val="FF0000"/>
                </a:solidFill>
              </a:rPr>
              <a:t>android.os.Handler.dispatchMessage</a:t>
            </a:r>
            <a:r>
              <a:rPr lang="sv-SE" dirty="0">
                <a:solidFill>
                  <a:srgbClr val="FF0000"/>
                </a:solidFill>
              </a:rPr>
              <a:t>(Handler.java:92)</a:t>
            </a:r>
          </a:p>
          <a:p>
            <a:pPr>
              <a:defRPr/>
            </a:pPr>
            <a:r>
              <a:rPr lang="sv-SE" dirty="0" err="1">
                <a:solidFill>
                  <a:srgbClr val="FF0000"/>
                </a:solidFill>
              </a:rPr>
              <a:t>E/AndroidRuntime</a:t>
            </a:r>
            <a:r>
              <a:rPr lang="sv-SE" dirty="0">
                <a:solidFill>
                  <a:srgbClr val="FF0000"/>
                </a:solidFill>
              </a:rPr>
              <a:t>(  353): 	at </a:t>
            </a:r>
            <a:r>
              <a:rPr lang="sv-SE" dirty="0" err="1">
                <a:solidFill>
                  <a:srgbClr val="FF0000"/>
                </a:solidFill>
              </a:rPr>
              <a:t>android.os.Looper.loop</a:t>
            </a:r>
            <a:r>
              <a:rPr lang="sv-SE" dirty="0">
                <a:solidFill>
                  <a:srgbClr val="FF0000"/>
                </a:solidFill>
              </a:rPr>
              <a:t>(Looper.java:123)</a:t>
            </a:r>
          </a:p>
          <a:p>
            <a:pPr>
              <a:defRPr/>
            </a:pPr>
            <a:r>
              <a:rPr lang="sv-SE" dirty="0" err="1">
                <a:solidFill>
                  <a:srgbClr val="FF0000"/>
                </a:solidFill>
              </a:rPr>
              <a:t>E/AndroidRuntime</a:t>
            </a:r>
            <a:r>
              <a:rPr lang="sv-SE" dirty="0">
                <a:solidFill>
                  <a:srgbClr val="FF0000"/>
                </a:solidFill>
              </a:rPr>
              <a:t>(  353): 	at </a:t>
            </a:r>
            <a:r>
              <a:rPr lang="sv-SE" dirty="0" err="1">
                <a:solidFill>
                  <a:srgbClr val="FF0000"/>
                </a:solidFill>
              </a:rPr>
              <a:t>android.app.ActivityThread.main</a:t>
            </a:r>
            <a:r>
              <a:rPr lang="sv-SE" dirty="0">
                <a:solidFill>
                  <a:srgbClr val="FF0000"/>
                </a:solidFill>
              </a:rPr>
              <a:t>(ActivityThread.java:3683)</a:t>
            </a:r>
          </a:p>
          <a:p>
            <a:pPr>
              <a:defRPr/>
            </a:pPr>
            <a:r>
              <a:rPr lang="sv-SE" dirty="0" err="1">
                <a:solidFill>
                  <a:srgbClr val="FF0000"/>
                </a:solidFill>
              </a:rPr>
              <a:t>E/AndroidRuntime</a:t>
            </a:r>
            <a:r>
              <a:rPr lang="sv-SE" dirty="0">
                <a:solidFill>
                  <a:srgbClr val="FF0000"/>
                </a:solidFill>
              </a:rPr>
              <a:t>(  353): 	at </a:t>
            </a:r>
            <a:r>
              <a:rPr lang="sv-SE" dirty="0" err="1">
                <a:solidFill>
                  <a:srgbClr val="FF0000"/>
                </a:solidFill>
              </a:rPr>
              <a:t>java.lang.reflect.Method.invokeNative</a:t>
            </a:r>
            <a:r>
              <a:rPr lang="sv-SE" dirty="0">
                <a:solidFill>
                  <a:srgbClr val="FF0000"/>
                </a:solidFill>
              </a:rPr>
              <a:t>(Native </a:t>
            </a:r>
            <a:r>
              <a:rPr lang="sv-SE" dirty="0" err="1">
                <a:solidFill>
                  <a:srgbClr val="FF0000"/>
                </a:solidFill>
              </a:rPr>
              <a:t>Method</a:t>
            </a:r>
            <a:r>
              <a:rPr lang="sv-SE" dirty="0">
                <a:solidFill>
                  <a:srgbClr val="FF0000"/>
                </a:solidFill>
              </a:rPr>
              <a:t>)</a:t>
            </a:r>
          </a:p>
          <a:p>
            <a:pPr>
              <a:defRPr/>
            </a:pPr>
            <a:r>
              <a:rPr lang="sv-SE" dirty="0" err="1">
                <a:solidFill>
                  <a:srgbClr val="FF0000"/>
                </a:solidFill>
              </a:rPr>
              <a:t>E/AndroidRuntime</a:t>
            </a:r>
            <a:r>
              <a:rPr lang="sv-SE" dirty="0">
                <a:solidFill>
                  <a:srgbClr val="FF0000"/>
                </a:solidFill>
              </a:rPr>
              <a:t>(  353): 	at </a:t>
            </a:r>
            <a:r>
              <a:rPr lang="sv-SE" dirty="0" err="1">
                <a:solidFill>
                  <a:srgbClr val="FF0000"/>
                </a:solidFill>
              </a:rPr>
              <a:t>java.lang.reflect.Method.invoke</a:t>
            </a:r>
            <a:r>
              <a:rPr lang="sv-SE" dirty="0">
                <a:solidFill>
                  <a:srgbClr val="FF0000"/>
                </a:solidFill>
              </a:rPr>
              <a:t>(Method.java:507)</a:t>
            </a:r>
          </a:p>
          <a:p>
            <a:pPr>
              <a:defRPr/>
            </a:pPr>
            <a:r>
              <a:rPr lang="sv-SE" dirty="0" err="1">
                <a:solidFill>
                  <a:srgbClr val="FF0000"/>
                </a:solidFill>
              </a:rPr>
              <a:t>E/AndroidRuntime</a:t>
            </a:r>
            <a:r>
              <a:rPr lang="sv-SE" dirty="0">
                <a:solidFill>
                  <a:srgbClr val="FF0000"/>
                </a:solidFill>
              </a:rPr>
              <a:t>(  353): 	at </a:t>
            </a:r>
            <a:r>
              <a:rPr lang="sv-SE" dirty="0" err="1">
                <a:solidFill>
                  <a:srgbClr val="FF0000"/>
                </a:solidFill>
              </a:rPr>
              <a:t>com.android.internal.os.ZygoteInit$MethodAndArgsCaller.run</a:t>
            </a:r>
            <a:r>
              <a:rPr lang="sv-SE" dirty="0">
                <a:solidFill>
                  <a:srgbClr val="FF0000"/>
                </a:solidFill>
              </a:rPr>
              <a:t>(ZygoteInit.java:839)</a:t>
            </a:r>
          </a:p>
          <a:p>
            <a:pPr>
              <a:defRPr/>
            </a:pPr>
            <a:r>
              <a:rPr lang="sv-SE" dirty="0" err="1">
                <a:solidFill>
                  <a:srgbClr val="FF0000"/>
                </a:solidFill>
              </a:rPr>
              <a:t>E/AndroidRuntime</a:t>
            </a:r>
            <a:r>
              <a:rPr lang="sv-SE" dirty="0">
                <a:solidFill>
                  <a:srgbClr val="FF0000"/>
                </a:solidFill>
              </a:rPr>
              <a:t>(  353): 	at </a:t>
            </a:r>
            <a:r>
              <a:rPr lang="sv-SE" dirty="0" err="1">
                <a:solidFill>
                  <a:srgbClr val="FF0000"/>
                </a:solidFill>
              </a:rPr>
              <a:t>com.android.internal.os.ZygoteInit.main</a:t>
            </a:r>
            <a:r>
              <a:rPr lang="sv-SE" dirty="0">
                <a:solidFill>
                  <a:srgbClr val="FF0000"/>
                </a:solidFill>
              </a:rPr>
              <a:t>(ZygoteInit.java:597)</a:t>
            </a:r>
          </a:p>
          <a:p>
            <a:pPr>
              <a:defRPr/>
            </a:pPr>
            <a:r>
              <a:rPr lang="sv-SE" dirty="0" err="1">
                <a:solidFill>
                  <a:srgbClr val="FF0000"/>
                </a:solidFill>
              </a:rPr>
              <a:t>E/AndroidRuntime</a:t>
            </a:r>
            <a:r>
              <a:rPr lang="sv-SE" dirty="0">
                <a:solidFill>
                  <a:srgbClr val="FF0000"/>
                </a:solidFill>
              </a:rPr>
              <a:t>(  353): 	at </a:t>
            </a:r>
            <a:r>
              <a:rPr lang="sv-SE" dirty="0" err="1">
                <a:solidFill>
                  <a:srgbClr val="FF0000"/>
                </a:solidFill>
              </a:rPr>
              <a:t>dalvik.system.NativeStart.main</a:t>
            </a:r>
            <a:r>
              <a:rPr lang="sv-SE" dirty="0">
                <a:solidFill>
                  <a:srgbClr val="FF0000"/>
                </a:solidFill>
              </a:rPr>
              <a:t>(Native </a:t>
            </a:r>
            <a:r>
              <a:rPr lang="sv-SE" dirty="0" err="1">
                <a:solidFill>
                  <a:srgbClr val="FF0000"/>
                </a:solidFill>
              </a:rPr>
              <a:t>Method</a:t>
            </a:r>
            <a:r>
              <a:rPr lang="sv-SE" dirty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Understanding</a:t>
            </a:r>
            <a:r>
              <a:rPr lang="sv-SE" dirty="0" smtClean="0"/>
              <a:t> the </a:t>
            </a:r>
            <a:r>
              <a:rPr lang="sv-SE" dirty="0" err="1" smtClean="0"/>
              <a:t>Crash</a:t>
            </a:r>
            <a:r>
              <a:rPr lang="sv-SE" dirty="0" smtClean="0"/>
              <a:t> </a:t>
            </a:r>
            <a:r>
              <a:rPr lang="sv-SE" dirty="0" err="1" smtClean="0"/>
              <a:t>Cont</a:t>
            </a:r>
            <a:r>
              <a:rPr lang="sv-SE" dirty="0" smtClean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line</a:t>
            </a:r>
            <a:r>
              <a:rPr lang="sv-SE" dirty="0" smtClean="0"/>
              <a:t> in the stack </a:t>
            </a:r>
            <a:r>
              <a:rPr lang="sv-SE" dirty="0" err="1" smtClean="0"/>
              <a:t>trace</a:t>
            </a:r>
            <a:r>
              <a:rPr lang="sv-SE" dirty="0" smtClean="0"/>
              <a:t> show the </a:t>
            </a:r>
            <a:r>
              <a:rPr lang="sv-SE" dirty="0" err="1" smtClean="0"/>
              <a:t>class</a:t>
            </a:r>
            <a:r>
              <a:rPr lang="sv-SE" dirty="0" smtClean="0"/>
              <a:t>, </a:t>
            </a:r>
            <a:r>
              <a:rPr lang="sv-SE" dirty="0" err="1" smtClean="0"/>
              <a:t>function</a:t>
            </a:r>
            <a:r>
              <a:rPr lang="sv-SE" dirty="0" smtClean="0"/>
              <a:t>, </a:t>
            </a:r>
            <a:r>
              <a:rPr lang="sv-SE" dirty="0" err="1" smtClean="0"/>
              <a:t>file</a:t>
            </a:r>
            <a:r>
              <a:rPr lang="sv-SE" dirty="0" smtClean="0"/>
              <a:t> and </a:t>
            </a:r>
            <a:r>
              <a:rPr lang="sv-SE" dirty="0" err="1" smtClean="0"/>
              <a:t>line</a:t>
            </a:r>
            <a:endParaRPr lang="sv-SE" dirty="0" smtClean="0"/>
          </a:p>
          <a:p>
            <a:pPr lvl="3" eaLnBrk="1" hangingPunct="1">
              <a:defRPr/>
            </a:pPr>
            <a:endParaRPr lang="sv-SE" dirty="0" smtClean="0">
              <a:solidFill>
                <a:schemeClr val="accent4"/>
              </a:solidFill>
              <a:ea typeface="+mn-ea"/>
              <a:cs typeface="+mn-cs"/>
            </a:endParaRPr>
          </a:p>
          <a:p>
            <a:pPr lvl="3" eaLnBrk="1" hangingPunct="1">
              <a:buFontTx/>
              <a:buNone/>
              <a:defRPr/>
            </a:pPr>
            <a:endParaRPr lang="sv-SE" dirty="0" smtClean="0">
              <a:ea typeface="+mn-ea"/>
              <a:cs typeface="+mn-cs"/>
            </a:endParaRPr>
          </a:p>
          <a:p>
            <a:pPr lvl="1" eaLnBrk="1" hangingPunct="1">
              <a:defRPr/>
            </a:pPr>
            <a:endParaRPr lang="sv-SE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sv-SE" dirty="0" smtClean="0"/>
          </a:p>
        </p:txBody>
      </p:sp>
      <p:sp>
        <p:nvSpPr>
          <p:cNvPr id="4" name="Rectangle 3"/>
          <p:cNvSpPr/>
          <p:nvPr/>
        </p:nvSpPr>
        <p:spPr>
          <a:xfrm>
            <a:off x="971550" y="3377388"/>
            <a:ext cx="7129463" cy="2246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sv-SE" dirty="0" err="1">
                <a:solidFill>
                  <a:schemeClr val="bg2"/>
                </a:solidFill>
              </a:rPr>
              <a:t>E/AndroidRuntime</a:t>
            </a:r>
            <a:r>
              <a:rPr lang="sv-SE" dirty="0">
                <a:solidFill>
                  <a:schemeClr val="bg2"/>
                </a:solidFill>
              </a:rPr>
              <a:t>(  353): FATAL EXCEPTION: </a:t>
            </a:r>
            <a:r>
              <a:rPr lang="sv-SE" dirty="0" err="1">
                <a:solidFill>
                  <a:schemeClr val="bg2"/>
                </a:solidFill>
              </a:rPr>
              <a:t>main</a:t>
            </a:r>
            <a:endParaRPr lang="sv-SE" dirty="0">
              <a:solidFill>
                <a:schemeClr val="bg2"/>
              </a:solidFill>
            </a:endParaRPr>
          </a:p>
          <a:p>
            <a:pPr>
              <a:defRPr/>
            </a:pPr>
            <a:r>
              <a:rPr lang="sv-SE" dirty="0" err="1">
                <a:solidFill>
                  <a:schemeClr val="bg2"/>
                </a:solidFill>
              </a:rPr>
              <a:t>E/AndroidRuntime</a:t>
            </a:r>
            <a:r>
              <a:rPr lang="sv-SE" dirty="0">
                <a:solidFill>
                  <a:schemeClr val="bg2"/>
                </a:solidFill>
              </a:rPr>
              <a:t>(  353):</a:t>
            </a:r>
            <a:r>
              <a:rPr lang="sv-SE" dirty="0">
                <a:solidFill>
                  <a:srgbClr val="FF0000"/>
                </a:solidFill>
              </a:rPr>
              <a:t> </a:t>
            </a:r>
            <a:r>
              <a:rPr lang="sv-SE" dirty="0" err="1">
                <a:solidFill>
                  <a:schemeClr val="bg2"/>
                </a:solidFill>
              </a:rPr>
              <a:t>java.lang.ArithmeticException</a:t>
            </a:r>
            <a:r>
              <a:rPr lang="sv-SE" dirty="0">
                <a:solidFill>
                  <a:schemeClr val="bg2"/>
                </a:solidFill>
              </a:rPr>
              <a:t>: </a:t>
            </a:r>
            <a:r>
              <a:rPr lang="sv-SE" dirty="0" err="1">
                <a:solidFill>
                  <a:schemeClr val="bg2"/>
                </a:solidFill>
              </a:rPr>
              <a:t>divide</a:t>
            </a:r>
            <a:r>
              <a:rPr lang="sv-SE" dirty="0">
                <a:solidFill>
                  <a:schemeClr val="bg2"/>
                </a:solidFill>
              </a:rPr>
              <a:t> by </a:t>
            </a:r>
            <a:r>
              <a:rPr lang="sv-SE" dirty="0" err="1">
                <a:solidFill>
                  <a:schemeClr val="bg2"/>
                </a:solidFill>
              </a:rPr>
              <a:t>zero</a:t>
            </a:r>
            <a:endParaRPr lang="sv-SE" dirty="0">
              <a:solidFill>
                <a:schemeClr val="bg2"/>
              </a:solidFill>
            </a:endParaRPr>
          </a:p>
          <a:p>
            <a:pPr>
              <a:defRPr/>
            </a:pPr>
            <a:r>
              <a:rPr lang="sv-SE" dirty="0" err="1">
                <a:solidFill>
                  <a:schemeClr val="bg2"/>
                </a:solidFill>
              </a:rPr>
              <a:t>E/AndroidRuntime</a:t>
            </a:r>
            <a:r>
              <a:rPr lang="sv-SE" dirty="0">
                <a:solidFill>
                  <a:schemeClr val="bg2"/>
                </a:solidFill>
              </a:rPr>
              <a:t>(  353): </a:t>
            </a:r>
            <a:r>
              <a:rPr lang="sv-SE" dirty="0">
                <a:solidFill>
                  <a:srgbClr val="FF0000"/>
                </a:solidFill>
              </a:rPr>
              <a:t>	at com.sonyericsson.badapp.main$1.onClick(main.java:22)</a:t>
            </a:r>
          </a:p>
          <a:p>
            <a:pPr>
              <a:defRPr/>
            </a:pPr>
            <a:r>
              <a:rPr lang="sv-SE" dirty="0" err="1">
                <a:solidFill>
                  <a:schemeClr val="bg2"/>
                </a:solidFill>
              </a:rPr>
              <a:t>E/AndroidRuntime</a:t>
            </a:r>
            <a:r>
              <a:rPr lang="sv-SE" dirty="0">
                <a:solidFill>
                  <a:schemeClr val="bg2"/>
                </a:solidFill>
              </a:rPr>
              <a:t>(  353): </a:t>
            </a:r>
            <a:r>
              <a:rPr lang="sv-SE" dirty="0">
                <a:solidFill>
                  <a:srgbClr val="FF0000"/>
                </a:solidFill>
              </a:rPr>
              <a:t>	</a:t>
            </a:r>
            <a:r>
              <a:rPr lang="sv-SE" dirty="0">
                <a:solidFill>
                  <a:schemeClr val="bg2"/>
                </a:solidFill>
              </a:rPr>
              <a:t>at </a:t>
            </a:r>
            <a:r>
              <a:rPr lang="sv-SE" dirty="0" err="1">
                <a:solidFill>
                  <a:schemeClr val="bg2"/>
                </a:solidFill>
              </a:rPr>
              <a:t>android.view.View.performClick</a:t>
            </a:r>
            <a:r>
              <a:rPr lang="sv-SE" dirty="0">
                <a:solidFill>
                  <a:schemeClr val="bg2"/>
                </a:solidFill>
              </a:rPr>
              <a:t>(View.java:2485)</a:t>
            </a:r>
          </a:p>
          <a:p>
            <a:pPr>
              <a:defRPr/>
            </a:pPr>
            <a:r>
              <a:rPr lang="sv-SE" dirty="0" err="1">
                <a:solidFill>
                  <a:schemeClr val="bg2"/>
                </a:solidFill>
              </a:rPr>
              <a:t>E/AndroidRuntime</a:t>
            </a:r>
            <a:r>
              <a:rPr lang="sv-SE" dirty="0">
                <a:solidFill>
                  <a:schemeClr val="bg2"/>
                </a:solidFill>
              </a:rPr>
              <a:t>(  353): 	at </a:t>
            </a:r>
            <a:r>
              <a:rPr lang="sv-SE" dirty="0" err="1">
                <a:solidFill>
                  <a:schemeClr val="bg2"/>
                </a:solidFill>
              </a:rPr>
              <a:t>android.view.View$PerformClick.run</a:t>
            </a:r>
            <a:r>
              <a:rPr lang="sv-SE" dirty="0">
                <a:solidFill>
                  <a:schemeClr val="bg2"/>
                </a:solidFill>
              </a:rPr>
              <a:t>(View.java:9080)</a:t>
            </a:r>
          </a:p>
          <a:p>
            <a:pPr>
              <a:defRPr/>
            </a:pPr>
            <a:r>
              <a:rPr lang="sv-SE" dirty="0" err="1">
                <a:solidFill>
                  <a:schemeClr val="bg2"/>
                </a:solidFill>
              </a:rPr>
              <a:t>E/AndroidRuntime</a:t>
            </a:r>
            <a:r>
              <a:rPr lang="sv-SE" dirty="0">
                <a:solidFill>
                  <a:schemeClr val="bg2"/>
                </a:solidFill>
              </a:rPr>
              <a:t>(  353): 	at </a:t>
            </a:r>
            <a:r>
              <a:rPr lang="sv-SE" dirty="0" err="1">
                <a:solidFill>
                  <a:schemeClr val="bg2"/>
                </a:solidFill>
              </a:rPr>
              <a:t>android.os.Handler.handleCallback</a:t>
            </a:r>
            <a:r>
              <a:rPr lang="sv-SE" dirty="0">
                <a:solidFill>
                  <a:schemeClr val="bg2"/>
                </a:solidFill>
              </a:rPr>
              <a:t>(Handler.java:587)</a:t>
            </a:r>
          </a:p>
          <a:p>
            <a:pPr>
              <a:defRPr/>
            </a:pPr>
            <a:r>
              <a:rPr lang="sv-SE" dirty="0" err="1">
                <a:solidFill>
                  <a:schemeClr val="bg2"/>
                </a:solidFill>
              </a:rPr>
              <a:t>E/AndroidRuntime</a:t>
            </a:r>
            <a:r>
              <a:rPr lang="sv-SE" dirty="0">
                <a:solidFill>
                  <a:schemeClr val="bg2"/>
                </a:solidFill>
              </a:rPr>
              <a:t>(  353): 	at </a:t>
            </a:r>
            <a:r>
              <a:rPr lang="sv-SE" dirty="0" err="1">
                <a:solidFill>
                  <a:schemeClr val="bg2"/>
                </a:solidFill>
              </a:rPr>
              <a:t>android.os.Handler.dispatchMessage</a:t>
            </a:r>
            <a:r>
              <a:rPr lang="sv-SE" dirty="0">
                <a:solidFill>
                  <a:schemeClr val="bg2"/>
                </a:solidFill>
              </a:rPr>
              <a:t>(Handler.java:92)</a:t>
            </a:r>
          </a:p>
          <a:p>
            <a:pPr>
              <a:defRPr/>
            </a:pPr>
            <a:r>
              <a:rPr lang="sv-SE" dirty="0" err="1">
                <a:solidFill>
                  <a:schemeClr val="bg2"/>
                </a:solidFill>
              </a:rPr>
              <a:t>E/AndroidRuntime</a:t>
            </a:r>
            <a:r>
              <a:rPr lang="sv-SE" dirty="0">
                <a:solidFill>
                  <a:schemeClr val="bg2"/>
                </a:solidFill>
              </a:rPr>
              <a:t>(  353): 	at </a:t>
            </a:r>
            <a:r>
              <a:rPr lang="sv-SE" dirty="0" err="1">
                <a:solidFill>
                  <a:schemeClr val="bg2"/>
                </a:solidFill>
              </a:rPr>
              <a:t>android.os.Looper.loop</a:t>
            </a:r>
            <a:r>
              <a:rPr lang="sv-SE" dirty="0">
                <a:solidFill>
                  <a:schemeClr val="bg2"/>
                </a:solidFill>
              </a:rPr>
              <a:t>(Looper.java:123)</a:t>
            </a:r>
          </a:p>
          <a:p>
            <a:pPr>
              <a:defRPr/>
            </a:pPr>
            <a:r>
              <a:rPr lang="sv-SE" dirty="0" err="1">
                <a:solidFill>
                  <a:schemeClr val="bg2"/>
                </a:solidFill>
              </a:rPr>
              <a:t>E/AndroidRuntime</a:t>
            </a:r>
            <a:r>
              <a:rPr lang="sv-SE" dirty="0">
                <a:solidFill>
                  <a:schemeClr val="bg2"/>
                </a:solidFill>
              </a:rPr>
              <a:t>(  353): 	at </a:t>
            </a:r>
            <a:r>
              <a:rPr lang="sv-SE" dirty="0" err="1">
                <a:solidFill>
                  <a:schemeClr val="bg2"/>
                </a:solidFill>
              </a:rPr>
              <a:t>android.app.ActivityThread.main</a:t>
            </a:r>
            <a:r>
              <a:rPr lang="sv-SE" dirty="0">
                <a:solidFill>
                  <a:schemeClr val="bg2"/>
                </a:solidFill>
              </a:rPr>
              <a:t>(ActivityThread.java:3683)</a:t>
            </a:r>
          </a:p>
          <a:p>
            <a:pPr>
              <a:defRPr/>
            </a:pPr>
            <a:r>
              <a:rPr lang="sv-SE" dirty="0" err="1">
                <a:solidFill>
                  <a:schemeClr val="bg2"/>
                </a:solidFill>
              </a:rPr>
              <a:t>E/AndroidRuntime</a:t>
            </a:r>
            <a:r>
              <a:rPr lang="sv-SE" dirty="0">
                <a:solidFill>
                  <a:schemeClr val="bg2"/>
                </a:solidFill>
              </a:rPr>
              <a:t>(  353): 	at </a:t>
            </a:r>
            <a:r>
              <a:rPr lang="sv-SE" dirty="0" err="1">
                <a:solidFill>
                  <a:schemeClr val="bg2"/>
                </a:solidFill>
              </a:rPr>
              <a:t>java.lang.reflect.Method.invokeNative</a:t>
            </a:r>
            <a:r>
              <a:rPr lang="sv-SE" dirty="0">
                <a:solidFill>
                  <a:schemeClr val="bg2"/>
                </a:solidFill>
              </a:rPr>
              <a:t>(Native </a:t>
            </a:r>
            <a:r>
              <a:rPr lang="sv-SE" dirty="0" err="1">
                <a:solidFill>
                  <a:schemeClr val="bg2"/>
                </a:solidFill>
              </a:rPr>
              <a:t>Method</a:t>
            </a:r>
            <a:r>
              <a:rPr lang="sv-SE" dirty="0">
                <a:solidFill>
                  <a:schemeClr val="bg2"/>
                </a:solidFill>
              </a:rPr>
              <a:t>)</a:t>
            </a:r>
          </a:p>
          <a:p>
            <a:pPr>
              <a:defRPr/>
            </a:pPr>
            <a:r>
              <a:rPr lang="sv-SE" dirty="0" err="1">
                <a:solidFill>
                  <a:schemeClr val="bg2"/>
                </a:solidFill>
              </a:rPr>
              <a:t>E/AndroidRuntime</a:t>
            </a:r>
            <a:r>
              <a:rPr lang="sv-SE" dirty="0">
                <a:solidFill>
                  <a:schemeClr val="bg2"/>
                </a:solidFill>
              </a:rPr>
              <a:t>(  353): 	at </a:t>
            </a:r>
            <a:r>
              <a:rPr lang="sv-SE" dirty="0" err="1">
                <a:solidFill>
                  <a:schemeClr val="bg2"/>
                </a:solidFill>
              </a:rPr>
              <a:t>java.lang.reflect.Method.invoke</a:t>
            </a:r>
            <a:r>
              <a:rPr lang="sv-SE" dirty="0">
                <a:solidFill>
                  <a:schemeClr val="bg2"/>
                </a:solidFill>
              </a:rPr>
              <a:t>(Method.java:507)</a:t>
            </a:r>
          </a:p>
          <a:p>
            <a:pPr>
              <a:defRPr/>
            </a:pPr>
            <a:r>
              <a:rPr lang="sv-SE" dirty="0" err="1">
                <a:solidFill>
                  <a:schemeClr val="bg2"/>
                </a:solidFill>
              </a:rPr>
              <a:t>E/AndroidRuntime</a:t>
            </a:r>
            <a:r>
              <a:rPr lang="sv-SE" dirty="0">
                <a:solidFill>
                  <a:schemeClr val="bg2"/>
                </a:solidFill>
              </a:rPr>
              <a:t>(  353): 	at </a:t>
            </a:r>
            <a:r>
              <a:rPr lang="sv-SE" dirty="0" err="1">
                <a:solidFill>
                  <a:schemeClr val="bg2"/>
                </a:solidFill>
              </a:rPr>
              <a:t>com.android.internal.os.ZygoteInit$MethodAndArgsCaller.run</a:t>
            </a:r>
            <a:r>
              <a:rPr lang="sv-SE" dirty="0">
                <a:solidFill>
                  <a:schemeClr val="bg2"/>
                </a:solidFill>
              </a:rPr>
              <a:t>(ZygoteInit.java:839)</a:t>
            </a:r>
          </a:p>
          <a:p>
            <a:pPr>
              <a:defRPr/>
            </a:pPr>
            <a:r>
              <a:rPr lang="sv-SE" dirty="0" err="1">
                <a:solidFill>
                  <a:schemeClr val="bg2"/>
                </a:solidFill>
              </a:rPr>
              <a:t>E/AndroidRuntime</a:t>
            </a:r>
            <a:r>
              <a:rPr lang="sv-SE" dirty="0">
                <a:solidFill>
                  <a:schemeClr val="bg2"/>
                </a:solidFill>
              </a:rPr>
              <a:t>(  353): 	at </a:t>
            </a:r>
            <a:r>
              <a:rPr lang="sv-SE" dirty="0" err="1">
                <a:solidFill>
                  <a:schemeClr val="bg2"/>
                </a:solidFill>
              </a:rPr>
              <a:t>com.android.internal.os.ZygoteInit.main</a:t>
            </a:r>
            <a:r>
              <a:rPr lang="sv-SE" dirty="0">
                <a:solidFill>
                  <a:schemeClr val="bg2"/>
                </a:solidFill>
              </a:rPr>
              <a:t>(ZygoteInit.java:597)</a:t>
            </a:r>
          </a:p>
          <a:p>
            <a:pPr>
              <a:defRPr/>
            </a:pPr>
            <a:r>
              <a:rPr lang="sv-SE" dirty="0" err="1">
                <a:solidFill>
                  <a:schemeClr val="bg2"/>
                </a:solidFill>
              </a:rPr>
              <a:t>E/AndroidRuntime</a:t>
            </a:r>
            <a:r>
              <a:rPr lang="sv-SE" dirty="0">
                <a:solidFill>
                  <a:schemeClr val="bg2"/>
                </a:solidFill>
              </a:rPr>
              <a:t>(  353): 	at </a:t>
            </a:r>
            <a:r>
              <a:rPr lang="sv-SE" dirty="0" err="1">
                <a:solidFill>
                  <a:schemeClr val="bg2"/>
                </a:solidFill>
              </a:rPr>
              <a:t>dalvik.system.NativeStart.main</a:t>
            </a:r>
            <a:r>
              <a:rPr lang="sv-SE" dirty="0">
                <a:solidFill>
                  <a:schemeClr val="bg2"/>
                </a:solidFill>
              </a:rPr>
              <a:t>(Native </a:t>
            </a:r>
            <a:r>
              <a:rPr lang="sv-SE" dirty="0" err="1">
                <a:solidFill>
                  <a:schemeClr val="bg2"/>
                </a:solidFill>
              </a:rPr>
              <a:t>Method</a:t>
            </a:r>
            <a:r>
              <a:rPr lang="sv-SE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5435600" y="2224863"/>
            <a:ext cx="1081088" cy="3603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/>
              <a:t>File: </a:t>
            </a:r>
            <a:r>
              <a:rPr lang="sv-SE" dirty="0" err="1"/>
              <a:t>main.java</a:t>
            </a:r>
            <a:endParaRPr lang="sv-SE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rot="5400000">
            <a:off x="5310188" y="3071000"/>
            <a:ext cx="1152525" cy="180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588125" y="2224863"/>
            <a:ext cx="1079500" cy="3603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/>
              <a:t>Line: 22</a:t>
            </a: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rot="5400000">
            <a:off x="6173788" y="2712225"/>
            <a:ext cx="1081088" cy="827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995738" y="2224863"/>
            <a:ext cx="1368425" cy="3603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 err="1"/>
              <a:t>Function</a:t>
            </a:r>
            <a:r>
              <a:rPr lang="sv-SE" dirty="0"/>
              <a:t>: </a:t>
            </a:r>
            <a:r>
              <a:rPr lang="sv-SE" dirty="0" err="1"/>
              <a:t>onClick</a:t>
            </a:r>
            <a:r>
              <a:rPr lang="sv-SE" dirty="0"/>
              <a:t>()</a:t>
            </a: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 rot="16200000" flipH="1">
            <a:off x="4445794" y="2819381"/>
            <a:ext cx="1081088" cy="612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0825" y="2224863"/>
            <a:ext cx="2449513" cy="3603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 err="1"/>
              <a:t>Package</a:t>
            </a:r>
            <a:r>
              <a:rPr lang="sv-SE" dirty="0"/>
              <a:t>: </a:t>
            </a:r>
            <a:r>
              <a:rPr lang="sv-SE" dirty="0" err="1"/>
              <a:t>com.sonyericsson.badapp</a:t>
            </a:r>
            <a:endParaRPr lang="sv-SE" dirty="0"/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 rot="16200000" flipH="1">
            <a:off x="2232025" y="1829575"/>
            <a:ext cx="1152525" cy="266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43213" y="2224863"/>
            <a:ext cx="1081087" cy="3603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/>
              <a:t>Class: </a:t>
            </a:r>
            <a:r>
              <a:rPr lang="sv-SE" dirty="0" err="1"/>
              <a:t>main</a:t>
            </a:r>
            <a:endParaRPr lang="sv-SE" dirty="0"/>
          </a:p>
        </p:txBody>
      </p:sp>
      <p:cxnSp>
        <p:nvCxnSpPr>
          <p:cNvPr id="24" name="Straight Arrow Connector 23"/>
          <p:cNvCxnSpPr>
            <a:stCxn id="23" idx="2"/>
          </p:cNvCxnSpPr>
          <p:nvPr/>
        </p:nvCxnSpPr>
        <p:spPr>
          <a:xfrm rot="16200000" flipH="1">
            <a:off x="3509962" y="2459813"/>
            <a:ext cx="1152525" cy="1403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Looking</a:t>
            </a:r>
            <a:r>
              <a:rPr lang="sv-SE" dirty="0" smtClean="0"/>
              <a:t> at the </a:t>
            </a:r>
            <a:r>
              <a:rPr lang="sv-SE" dirty="0" err="1" smtClean="0"/>
              <a:t>Corresponding</a:t>
            </a:r>
            <a:r>
              <a:rPr lang="sv-SE" dirty="0" smtClean="0"/>
              <a:t> </a:t>
            </a:r>
            <a:r>
              <a:rPr lang="sv-SE" dirty="0" err="1" smtClean="0"/>
              <a:t>Code</a:t>
            </a:r>
            <a:endParaRPr lang="sv-SE" dirty="0" smtClean="0"/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4663" y="1783150"/>
            <a:ext cx="4144962" cy="315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55650" y="1495813"/>
            <a:ext cx="2447925" cy="358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 err="1"/>
              <a:t>Package</a:t>
            </a:r>
            <a:r>
              <a:rPr lang="sv-SE" dirty="0"/>
              <a:t>: </a:t>
            </a:r>
            <a:r>
              <a:rPr lang="sv-SE" dirty="0" err="1"/>
              <a:t>com.sonyericsson.badapp</a:t>
            </a:r>
            <a:endParaRPr lang="sv-SE" dirty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3203575" y="1675200"/>
            <a:ext cx="1081088" cy="179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24075" y="2430850"/>
            <a:ext cx="1079500" cy="3603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/>
              <a:t>Class: </a:t>
            </a:r>
            <a:r>
              <a:rPr lang="sv-SE" dirty="0" err="1"/>
              <a:t>main</a:t>
            </a:r>
            <a:endParaRPr lang="sv-SE" dirty="0"/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>
            <a:off x="3203575" y="2611825"/>
            <a:ext cx="1081088" cy="179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835150" y="3583375"/>
            <a:ext cx="1368425" cy="3603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 err="1"/>
              <a:t>Function</a:t>
            </a:r>
            <a:r>
              <a:rPr lang="sv-SE" dirty="0"/>
              <a:t>: </a:t>
            </a:r>
            <a:r>
              <a:rPr lang="sv-SE" dirty="0" err="1"/>
              <a:t>onClick</a:t>
            </a:r>
            <a:r>
              <a:rPr lang="sv-SE" dirty="0"/>
              <a:t>()</a:t>
            </a: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3203575" y="3762763"/>
            <a:ext cx="1728788" cy="396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95288" y="4591438"/>
            <a:ext cx="2808287" cy="3603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/>
              <a:t>Line: 22 (the </a:t>
            </a:r>
            <a:r>
              <a:rPr lang="sv-SE" dirty="0" err="1"/>
              <a:t>place</a:t>
            </a:r>
            <a:r>
              <a:rPr lang="sv-SE" dirty="0"/>
              <a:t> of the </a:t>
            </a:r>
            <a:r>
              <a:rPr lang="sv-SE" dirty="0" err="1"/>
              <a:t>crash</a:t>
            </a:r>
            <a:r>
              <a:rPr lang="sv-SE" dirty="0"/>
              <a:t>)</a:t>
            </a:r>
          </a:p>
        </p:txBody>
      </p:sp>
      <p:cxnSp>
        <p:nvCxnSpPr>
          <p:cNvPr id="21" name="Straight Arrow Connector 20"/>
          <p:cNvCxnSpPr>
            <a:stCxn id="20" idx="3"/>
          </p:cNvCxnSpPr>
          <p:nvPr/>
        </p:nvCxnSpPr>
        <p:spPr>
          <a:xfrm flipV="1">
            <a:off x="3203575" y="4375538"/>
            <a:ext cx="2016125" cy="39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When an application starts, the Android system starts </a:t>
            </a:r>
            <a:r>
              <a:rPr lang="en-US" sz="2800" dirty="0" smtClean="0">
                <a:solidFill>
                  <a:srgbClr val="FF0000"/>
                </a:solidFill>
              </a:rPr>
              <a:t>a</a:t>
            </a:r>
            <a:r>
              <a:rPr lang="en-US" sz="2800" dirty="0" smtClean="0"/>
              <a:t> new Linux </a:t>
            </a:r>
            <a:r>
              <a:rPr lang="en-US" sz="2800" dirty="0" smtClean="0">
                <a:solidFill>
                  <a:srgbClr val="FF0000"/>
                </a:solidFill>
              </a:rPr>
              <a:t>process</a:t>
            </a:r>
            <a:r>
              <a:rPr lang="en-US" sz="2800" dirty="0" smtClean="0"/>
              <a:t> for </a:t>
            </a:r>
            <a:r>
              <a:rPr lang="en-US" sz="2800" dirty="0" smtClean="0">
                <a:solidFill>
                  <a:srgbClr val="FF0000"/>
                </a:solidFill>
              </a:rPr>
              <a:t>all components </a:t>
            </a:r>
            <a:r>
              <a:rPr lang="en-US" sz="2800" dirty="0" smtClean="0"/>
              <a:t>of the application with </a:t>
            </a:r>
            <a:r>
              <a:rPr lang="en-US" sz="2800" dirty="0" smtClean="0">
                <a:solidFill>
                  <a:srgbClr val="FF0000"/>
                </a:solidFill>
              </a:rPr>
              <a:t>a</a:t>
            </a:r>
            <a:r>
              <a:rPr lang="en-US" sz="2800" dirty="0" smtClean="0"/>
              <a:t> single </a:t>
            </a:r>
            <a:r>
              <a:rPr lang="en-US" sz="2800" dirty="0" smtClean="0">
                <a:solidFill>
                  <a:srgbClr val="FF0000"/>
                </a:solidFill>
              </a:rPr>
              <a:t>thread</a:t>
            </a:r>
            <a:r>
              <a:rPr lang="en-US" sz="2800" dirty="0" smtClean="0"/>
              <a:t> (Main) of execution.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Process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All components of the same application run in the same process by default</a:t>
            </a:r>
          </a:p>
          <a:p>
            <a:r>
              <a:rPr lang="en-US" sz="2800" dirty="0" smtClean="0"/>
              <a:t>Control which process a certain component belongs to with attribute </a:t>
            </a:r>
            <a:r>
              <a:rPr lang="en-US" sz="2800" b="1" u="sng" dirty="0" smtClean="0">
                <a:solidFill>
                  <a:srgbClr val="FF0000"/>
                </a:solidFill>
              </a:rPr>
              <a:t>android: process</a:t>
            </a:r>
          </a:p>
          <a:p>
            <a:pPr lvl="1"/>
            <a:r>
              <a:rPr lang="en-US" sz="2800" dirty="0" smtClean="0"/>
              <a:t>Activity, Service, Receiver and Provider</a:t>
            </a:r>
          </a:p>
          <a:p>
            <a:pPr lvl="1"/>
            <a:r>
              <a:rPr lang="en-US" sz="2800" dirty="0" smtClean="0"/>
              <a:t>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Ranking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To determine which processes to keep and which to</a:t>
            </a:r>
          </a:p>
          <a:p>
            <a:pPr>
              <a:buNone/>
            </a:pPr>
            <a:r>
              <a:rPr lang="en-US" sz="2800" dirty="0" smtClean="0"/>
              <a:t>kill, the system places each process into an</a:t>
            </a:r>
          </a:p>
          <a:p>
            <a:pPr>
              <a:buNone/>
            </a:pPr>
            <a:r>
              <a:rPr lang="en-US" sz="2800" dirty="0" smtClean="0"/>
              <a:t>"importance hierarchy“.  </a:t>
            </a:r>
          </a:p>
          <a:p>
            <a:pPr lvl="1"/>
            <a:r>
              <a:rPr lang="en-US" sz="2800" dirty="0" smtClean="0"/>
              <a:t>Foreground Process (user interact with)</a:t>
            </a:r>
          </a:p>
          <a:p>
            <a:pPr lvl="1"/>
            <a:r>
              <a:rPr lang="en-US" sz="2800" dirty="0" smtClean="0"/>
              <a:t>Visible Process (activity behind a dialog)</a:t>
            </a:r>
          </a:p>
          <a:p>
            <a:pPr lvl="1"/>
            <a:r>
              <a:rPr lang="en-US" sz="2800" dirty="0" smtClean="0"/>
              <a:t>Service Process (playing music in background)</a:t>
            </a:r>
          </a:p>
          <a:p>
            <a:pPr lvl="1"/>
            <a:r>
              <a:rPr lang="en-US" sz="2800" dirty="0" smtClean="0"/>
              <a:t>Background Process (activity is in state </a:t>
            </a:r>
            <a:r>
              <a:rPr lang="en-US" sz="2800" dirty="0" err="1" smtClean="0"/>
              <a:t>onStop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Empty Process (don’t hold any active components)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Ranking Strategy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Android ranks a process at the highest level it can</a:t>
            </a:r>
          </a:p>
          <a:p>
            <a:pPr>
              <a:buNone/>
            </a:pPr>
            <a:r>
              <a:rPr lang="en-US" sz="2000" dirty="0" smtClean="0"/>
              <a:t>Q: A service in background and A visible activity </a:t>
            </a:r>
          </a:p>
          <a:p>
            <a:pPr>
              <a:buNone/>
            </a:pPr>
            <a:r>
              <a:rPr lang="en-US" sz="2000" dirty="0" smtClean="0"/>
              <a:t>A: Visible process, but NOT service process</a:t>
            </a:r>
          </a:p>
          <a:p>
            <a:pPr>
              <a:buNone/>
            </a:pPr>
            <a:r>
              <a:rPr lang="en-US" sz="2000" dirty="0" smtClean="0"/>
              <a:t>Q: A service user interact with and A visible activity</a:t>
            </a:r>
          </a:p>
          <a:p>
            <a:pPr>
              <a:buNone/>
            </a:pPr>
            <a:r>
              <a:rPr lang="en-US" sz="2000" dirty="0" smtClean="0"/>
              <a:t>A: Foreground process, but NOT visible process</a:t>
            </a:r>
          </a:p>
          <a:p>
            <a:r>
              <a:rPr lang="en-US" sz="2800" dirty="0" smtClean="0"/>
              <a:t>Process's ranking might be increased because other processes are dependent on it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Typical usage: uploading a picture to a web site</a:t>
            </a:r>
          </a:p>
          <a:p>
            <a:pPr>
              <a:buNone/>
            </a:pPr>
            <a:r>
              <a:rPr lang="en-US" sz="2000" dirty="0" smtClean="0"/>
              <a:t>Q: why we need to start service for that</a:t>
            </a:r>
          </a:p>
          <a:p>
            <a:pPr>
              <a:buNone/>
            </a:pPr>
            <a:r>
              <a:rPr lang="en-US" sz="2000" dirty="0" smtClean="0"/>
              <a:t>A: Using a service guarantees that the operation will have at least "service process" priority, regardless of what happens to the activity. </a:t>
            </a:r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Lifecycle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838200" y="1447800"/>
            <a:ext cx="5257800" cy="4114800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279400" dist="88900" dir="2700000" sx="95000" sy="95000" algn="ctr" rotWithShape="0">
              <a:schemeClr val="accent1">
                <a:lumMod val="75000"/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kumimoji="1" lang="en-US" altLang="ja-JP" sz="1200" b="1" cap="all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Process</a:t>
            </a:r>
            <a:endParaRPr kumimoji="1" lang="ja-JP" altLang="en-US" sz="1200" b="1" cap="all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90600" y="1905000"/>
            <a:ext cx="1371600" cy="1371600"/>
          </a:xfrm>
          <a:prstGeom prst="rect">
            <a:avLst/>
          </a:prstGeom>
          <a:noFill/>
          <a:ln w="19050">
            <a:solidFill>
              <a:srgbClr val="7778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200" smtClean="0">
                <a:ln w="18415" cmpd="sng">
                  <a:noFill/>
                  <a:prstDash val="solid"/>
                </a:ln>
                <a:solidFill>
                  <a:schemeClr val="tx1"/>
                </a:solidFill>
                <a:effectLst>
                  <a:outerShdw sx="1000" sy="1000" kx="-1800000" algn="bl" rotWithShape="0">
                    <a:prstClr val="black"/>
                  </a:outerShdw>
                </a:effectLst>
              </a:rPr>
              <a:t>Broadcast Receiver</a:t>
            </a:r>
            <a:endParaRPr kumimoji="1" lang="en-US" altLang="ja-JP" sz="1200" smtClean="0">
              <a:ln w="18415" cmpd="sng">
                <a:noFill/>
                <a:prstDash val="solid"/>
              </a:ln>
              <a:solidFill>
                <a:schemeClr val="tx1"/>
              </a:solidFill>
              <a:effectLst>
                <a:outerShdw sx="1000" sy="1000" kx="-1800000" algn="bl" rotWithShape="0">
                  <a:prstClr val="black"/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667000"/>
            <a:ext cx="1143000" cy="276999"/>
          </a:xfrm>
          <a:prstGeom prst="rect">
            <a:avLst/>
          </a:prstGeom>
          <a:solidFill>
            <a:srgbClr val="FF00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 </a:t>
            </a:r>
            <a:r>
              <a:rPr lang="en-US" sz="1200" dirty="0" err="1" smtClean="0"/>
              <a:t>onReceive</a:t>
            </a:r>
            <a:endParaRPr lang="en-US" sz="1200" dirty="0"/>
          </a:p>
        </p:txBody>
      </p:sp>
      <p:sp>
        <p:nvSpPr>
          <p:cNvPr id="8" name="正方形/長方形 4"/>
          <p:cNvSpPr/>
          <p:nvPr/>
        </p:nvSpPr>
        <p:spPr>
          <a:xfrm>
            <a:off x="2514600" y="1905000"/>
            <a:ext cx="1295400" cy="3429000"/>
          </a:xfrm>
          <a:prstGeom prst="rect">
            <a:avLst/>
          </a:prstGeom>
          <a:noFill/>
          <a:ln w="19050">
            <a:solidFill>
              <a:srgbClr val="7778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200" smtClean="0">
                <a:ln w="18415" cmpd="sng">
                  <a:noFill/>
                  <a:prstDash val="solid"/>
                </a:ln>
                <a:solidFill>
                  <a:schemeClr val="tx1"/>
                </a:solidFill>
                <a:effectLst>
                  <a:outerShdw sx="1000" sy="1000" kx="-1800000" algn="bl" rotWithShape="0">
                    <a:prstClr val="black"/>
                  </a:outerShdw>
                </a:effectLst>
              </a:rPr>
              <a:t>Service</a:t>
            </a:r>
            <a:endParaRPr kumimoji="1" lang="en-US" altLang="ja-JP" sz="1200" smtClean="0">
              <a:ln w="18415" cmpd="sng">
                <a:noFill/>
                <a:prstDash val="solid"/>
              </a:ln>
              <a:solidFill>
                <a:schemeClr val="tx1"/>
              </a:solidFill>
              <a:effectLst>
                <a:outerShdw sx="1000" sy="1000" kx="-1800000" algn="bl" rotWithShape="0">
                  <a:prstClr val="black"/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2286000"/>
            <a:ext cx="1143000" cy="276999"/>
          </a:xfrm>
          <a:prstGeom prst="rect">
            <a:avLst/>
          </a:prstGeom>
          <a:solidFill>
            <a:srgbClr val="FF00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 </a:t>
            </a:r>
            <a:r>
              <a:rPr lang="en-US" sz="1200" dirty="0" err="1" smtClean="0"/>
              <a:t>onCreate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590800" y="2667000"/>
            <a:ext cx="1143000" cy="276999"/>
          </a:xfrm>
          <a:prstGeom prst="rect">
            <a:avLst/>
          </a:prstGeom>
          <a:solidFill>
            <a:srgbClr val="FF00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 </a:t>
            </a:r>
            <a:r>
              <a:rPr lang="en-US" sz="1200" dirty="0" err="1" smtClean="0"/>
              <a:t>on</a:t>
            </a:r>
            <a:r>
              <a:rPr lang="en-US" altLang="zh-CN" sz="1200" dirty="0" err="1" smtClean="0"/>
              <a:t>Start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590800" y="3048000"/>
            <a:ext cx="1143000" cy="276999"/>
          </a:xfrm>
          <a:prstGeom prst="rect">
            <a:avLst/>
          </a:prstGeom>
          <a:solidFill>
            <a:srgbClr val="FF00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 </a:t>
            </a:r>
            <a:r>
              <a:rPr lang="en-US" sz="1200" dirty="0" err="1" smtClean="0"/>
              <a:t>on</a:t>
            </a:r>
            <a:r>
              <a:rPr lang="en-US" altLang="zh-CN" sz="1200" dirty="0" err="1" smtClean="0"/>
              <a:t>Destroy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590800" y="3505200"/>
            <a:ext cx="1143000" cy="646331"/>
          </a:xfrm>
          <a:prstGeom prst="rect">
            <a:avLst/>
          </a:prstGeom>
          <a:solidFill>
            <a:srgbClr val="FF00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/>
              <a:t>Bound to user interacting activity</a:t>
            </a:r>
            <a:endParaRPr lang="en-US" sz="1200"/>
          </a:p>
        </p:txBody>
      </p:sp>
      <p:sp>
        <p:nvSpPr>
          <p:cNvPr id="13" name="正方形/長方形 4"/>
          <p:cNvSpPr/>
          <p:nvPr/>
        </p:nvSpPr>
        <p:spPr>
          <a:xfrm>
            <a:off x="3962400" y="1905000"/>
            <a:ext cx="1828800" cy="1752600"/>
          </a:xfrm>
          <a:prstGeom prst="rect">
            <a:avLst/>
          </a:prstGeom>
          <a:noFill/>
          <a:ln w="19050">
            <a:solidFill>
              <a:srgbClr val="7778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zh-CN" sz="1200" dirty="0" smtClean="0">
                <a:ln w="18415" cmpd="sng">
                  <a:noFill/>
                  <a:prstDash val="solid"/>
                </a:ln>
                <a:solidFill>
                  <a:schemeClr val="tx1"/>
                </a:solidFill>
                <a:effectLst>
                  <a:outerShdw sx="1000" sy="1000" kx="-1800000" algn="bl" rotWithShape="0">
                    <a:prstClr val="black"/>
                  </a:outerShdw>
                </a:effectLst>
              </a:rPr>
              <a:t>Activity</a:t>
            </a:r>
            <a:endParaRPr kumimoji="1" lang="en-US" altLang="ja-JP" sz="1200" dirty="0" smtClean="0">
              <a:ln w="18415" cmpd="sng">
                <a:noFill/>
                <a:prstDash val="solid"/>
              </a:ln>
              <a:solidFill>
                <a:schemeClr val="tx1"/>
              </a:solidFill>
              <a:effectLst>
                <a:outerShdw sx="1000" sy="1000" kx="-1800000" algn="bl" rotWithShape="0">
                  <a:prstClr val="black"/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38600" y="2286000"/>
            <a:ext cx="1676400" cy="276999"/>
          </a:xfrm>
          <a:prstGeom prst="rect">
            <a:avLst/>
          </a:prstGeom>
          <a:solidFill>
            <a:srgbClr val="FF00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err="1" smtClean="0"/>
              <a:t>on</a:t>
            </a:r>
            <a:r>
              <a:rPr lang="en-US" altLang="zh-CN" sz="1200" err="1" smtClean="0"/>
              <a:t>Resume</a:t>
            </a:r>
            <a:r>
              <a:rPr lang="en-US" altLang="zh-CN" sz="1200" smtClean="0"/>
              <a:t> Called</a:t>
            </a:r>
            <a:endParaRPr 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2590800" y="4191000"/>
            <a:ext cx="1143000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Bound to visible activity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038600" y="2667000"/>
            <a:ext cx="1676400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onPause</a:t>
            </a:r>
            <a:r>
              <a:rPr lang="en-US" altLang="zh-CN" sz="1200" dirty="0" smtClean="0"/>
              <a:t> Called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038600" y="3048000"/>
            <a:ext cx="1676400" cy="27699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err="1" smtClean="0"/>
              <a:t>onStop</a:t>
            </a:r>
            <a:r>
              <a:rPr lang="en-US" altLang="zh-CN" sz="1200" smtClean="0"/>
              <a:t> Called</a:t>
            </a:r>
            <a:endParaRPr 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2590800" y="4800600"/>
            <a:ext cx="1143000" cy="276999"/>
          </a:xfrm>
          <a:prstGeom prst="rect">
            <a:avLst/>
          </a:prstGeom>
          <a:solidFill>
            <a:srgbClr val="0070C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After </a:t>
            </a:r>
            <a:r>
              <a:rPr lang="en-US" sz="1200" dirty="0" err="1" smtClean="0"/>
              <a:t>onStart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477000" y="1447800"/>
          <a:ext cx="533400" cy="251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0"/>
              </a:tblGrid>
              <a:tr h="5780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</a:tr>
              <a:tr h="4335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4335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5780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913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7787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086600" y="1447800"/>
          <a:ext cx="1676400" cy="2486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64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Foreground </a:t>
                      </a:r>
                    </a:p>
                    <a:p>
                      <a:r>
                        <a:rPr lang="en-US" sz="1600" dirty="0" smtClean="0"/>
                        <a:t>process</a:t>
                      </a:r>
                      <a:endParaRPr lang="en-US" sz="1600" dirty="0"/>
                    </a:p>
                  </a:txBody>
                  <a:tcPr/>
                </a:tc>
              </a:tr>
              <a:tr h="4335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Visible process</a:t>
                      </a:r>
                      <a:endParaRPr lang="en-US" sz="1600" dirty="0"/>
                    </a:p>
                  </a:txBody>
                  <a:tcPr/>
                </a:tc>
              </a:tr>
              <a:tr h="433552">
                <a:tc>
                  <a:txBody>
                    <a:bodyPr/>
                    <a:lstStyle/>
                    <a:p>
                      <a:r>
                        <a:rPr lang="en-US" sz="1600" smtClean="0"/>
                        <a:t>Service Process</a:t>
                      </a:r>
                      <a:endParaRPr lang="en-US" sz="1600"/>
                    </a:p>
                  </a:txBody>
                  <a:tcPr/>
                </a:tc>
              </a:tr>
              <a:tr h="60697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Background</a:t>
                      </a:r>
                      <a:r>
                        <a:rPr lang="en-US" sz="1600" baseline="0" dirty="0" smtClean="0"/>
                        <a:t> Process</a:t>
                      </a:r>
                      <a:endParaRPr lang="en-US" sz="1600" dirty="0"/>
                    </a:p>
                  </a:txBody>
                  <a:tcPr/>
                </a:tc>
              </a:tr>
              <a:tr h="433552">
                <a:tc>
                  <a:txBody>
                    <a:bodyPr/>
                    <a:lstStyle/>
                    <a:p>
                      <a:r>
                        <a:rPr lang="en-US" sz="1600" smtClean="0"/>
                        <a:t>Empty Process</a:t>
                      </a:r>
                      <a:endParaRPr 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838200" y="5678269"/>
            <a:ext cx="8077200" cy="523220"/>
          </a:xfrm>
          <a:prstGeom prst="rect">
            <a:avLst/>
          </a:prstGeom>
          <a:ln>
            <a:solidFill>
              <a:srgbClr val="77787B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77787B"/>
                </a:solidFill>
                <a:hlinkClick r:id="rId2"/>
              </a:rPr>
              <a:t>http://developer.android.com/guide/topics/fundamentals.html#servlife</a:t>
            </a:r>
            <a:endParaRPr lang="en-US" sz="1400" dirty="0" smtClean="0">
              <a:solidFill>
                <a:srgbClr val="77787B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77787B"/>
                </a:solidFill>
              </a:rPr>
              <a:t>refer to “Processes and lifecycles “</a:t>
            </a:r>
          </a:p>
        </p:txBody>
      </p:sp>
      <p:sp>
        <p:nvSpPr>
          <p:cNvPr id="22" name="正方形/長方形 4"/>
          <p:cNvSpPr/>
          <p:nvPr/>
        </p:nvSpPr>
        <p:spPr>
          <a:xfrm>
            <a:off x="6553200" y="4191000"/>
            <a:ext cx="457200" cy="457200"/>
          </a:xfrm>
          <a:prstGeom prst="rect">
            <a:avLst/>
          </a:prstGeom>
          <a:noFill/>
          <a:ln w="19050">
            <a:solidFill>
              <a:srgbClr val="7778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en-US" altLang="ja-JP" smtClean="0">
              <a:ln w="18415" cmpd="sng">
                <a:noFill/>
                <a:prstDash val="solid"/>
              </a:ln>
              <a:solidFill>
                <a:schemeClr val="bg2"/>
              </a:solidFill>
              <a:effectLst>
                <a:outerShdw sx="1000" sy="1000" kx="-1800000" algn="bl" rotWithShape="0">
                  <a:prstClr val="black"/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86600" y="4191000"/>
            <a:ext cx="16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2"/>
                </a:solidFill>
              </a:rPr>
              <a:t>component</a:t>
            </a:r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Thread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</a:rPr>
              <a:t>Dispatching</a:t>
            </a:r>
            <a:r>
              <a:rPr lang="en-US" sz="2800" dirty="0" smtClean="0"/>
              <a:t> events to the appropriate user interface widgets, including drawing events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Interact</a:t>
            </a:r>
            <a:r>
              <a:rPr lang="en-US" sz="2800" dirty="0" smtClean="0"/>
              <a:t> with components from Android UI </a:t>
            </a:r>
            <a:r>
              <a:rPr lang="en-US" sz="2800" dirty="0" err="1" smtClean="0"/>
              <a:t>tookit</a:t>
            </a:r>
            <a:r>
              <a:rPr lang="en-US" sz="2800" dirty="0" smtClean="0"/>
              <a:t> (components from </a:t>
            </a:r>
            <a:r>
              <a:rPr lang="en-US" sz="2800" b="1" u="sng" dirty="0" err="1" smtClean="0"/>
              <a:t>android.widget</a:t>
            </a:r>
            <a:r>
              <a:rPr lang="en-US" sz="2800" dirty="0" smtClean="0"/>
              <a:t> and </a:t>
            </a:r>
            <a:r>
              <a:rPr lang="en-US" sz="2800" b="1" u="sng" dirty="0" err="1" smtClean="0"/>
              <a:t>android.view</a:t>
            </a:r>
            <a:r>
              <a:rPr lang="en-US" sz="2800" dirty="0" smtClean="0"/>
              <a:t> package)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Q: What will happened if everything is handling in the UI thread, performing long operations such as network access or database queries will block the whole UI.</a:t>
            </a:r>
          </a:p>
          <a:p>
            <a:pPr>
              <a:buNone/>
            </a:pPr>
            <a:r>
              <a:rPr lang="en-US" sz="2000" dirty="0" smtClean="0"/>
              <a:t>A: When the thread is blocked, no events can be dispatched, including drawing events.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006929" y="2565070"/>
            <a:ext cx="5082639" cy="206630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Thus, there are simply two rules to Android's single thread model: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Do </a:t>
            </a:r>
            <a:r>
              <a:rPr lang="en-US" sz="2400" dirty="0" smtClean="0">
                <a:solidFill>
                  <a:srgbClr val="FF0000"/>
                </a:solidFill>
              </a:rPr>
              <a:t>not</a:t>
            </a:r>
            <a:r>
              <a:rPr lang="en-US" sz="2400" dirty="0" smtClean="0">
                <a:solidFill>
                  <a:schemeClr val="tx1"/>
                </a:solidFill>
              </a:rPr>
              <a:t> block the UI thread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Do </a:t>
            </a:r>
            <a:r>
              <a:rPr lang="en-US" sz="2400" dirty="0" smtClean="0">
                <a:solidFill>
                  <a:srgbClr val="FF0000"/>
                </a:solidFill>
              </a:rPr>
              <a:t>not</a:t>
            </a:r>
            <a:r>
              <a:rPr lang="en-US" sz="2400" dirty="0" smtClean="0">
                <a:solidFill>
                  <a:schemeClr val="tx1"/>
                </a:solidFill>
              </a:rPr>
              <a:t> access the Android UI toolkit from outside the UI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Thread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If you have operations to perform that are not instantaneous, you should make sure to do them in separate threads ("background" or "worker" threads).</a:t>
            </a:r>
            <a:endParaRPr lang="en-US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294" y="3344078"/>
            <a:ext cx="8380562" cy="1916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1900052" y="4405746"/>
            <a:ext cx="5082639" cy="206630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It violates the second rule of the single-threaded model: </a:t>
            </a:r>
            <a:r>
              <a:rPr lang="en-US" sz="2400" b="1" i="1" dirty="0" smtClean="0">
                <a:solidFill>
                  <a:schemeClr val="tx1"/>
                </a:solidFill>
              </a:rPr>
              <a:t>do not access the Android UI toolkit from outside the UI thread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07475" y="2919352"/>
            <a:ext cx="3873335" cy="121326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What’s the problem?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PPT - Liquid Energy TEMPLATE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E_Lime">
  <a:themeElements>
    <a:clrScheme name="SE_Lime_ab">
      <a:dk1>
        <a:srgbClr val="000000"/>
      </a:dk1>
      <a:lt1>
        <a:srgbClr val="FFFFFF"/>
      </a:lt1>
      <a:dk2>
        <a:srgbClr val="65BB10"/>
      </a:dk2>
      <a:lt2>
        <a:srgbClr val="FFFFFF"/>
      </a:lt2>
      <a:accent1>
        <a:srgbClr val="65BB10"/>
      </a:accent1>
      <a:accent2>
        <a:srgbClr val="206000"/>
      </a:accent2>
      <a:accent3>
        <a:srgbClr val="8EC76E"/>
      </a:accent3>
      <a:accent4>
        <a:srgbClr val="B2D69A"/>
      </a:accent4>
      <a:accent5>
        <a:srgbClr val="D7EACA"/>
      </a:accent5>
      <a:accent6>
        <a:srgbClr val="869C7D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 Orange">
  <a:themeElements>
    <a:clrScheme name="SE_Orange_ab">
      <a:dk1>
        <a:srgbClr val="000000"/>
      </a:dk1>
      <a:lt1>
        <a:srgbClr val="FFFFFF"/>
      </a:lt1>
      <a:dk2>
        <a:srgbClr val="EC7100"/>
      </a:dk2>
      <a:lt2>
        <a:srgbClr val="FFFFFF"/>
      </a:lt2>
      <a:accent1>
        <a:srgbClr val="EC7100"/>
      </a:accent1>
      <a:accent2>
        <a:srgbClr val="773B00"/>
      </a:accent2>
      <a:accent3>
        <a:srgbClr val="EF9152"/>
      </a:accent3>
      <a:accent4>
        <a:srgbClr val="F4B284"/>
      </a:accent4>
      <a:accent5>
        <a:srgbClr val="FAD6BB"/>
      </a:accent5>
      <a:accent6>
        <a:srgbClr val="AD876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_Red">
  <a:themeElements>
    <a:clrScheme name="SE_Red_ab">
      <a:dk1>
        <a:srgbClr val="000000"/>
      </a:dk1>
      <a:lt1>
        <a:srgbClr val="FFFFFF"/>
      </a:lt1>
      <a:dk2>
        <a:srgbClr val="D4041D"/>
      </a:dk2>
      <a:lt2>
        <a:srgbClr val="FFFFFF"/>
      </a:lt2>
      <a:accent1>
        <a:srgbClr val="D4041D"/>
      </a:accent1>
      <a:accent2>
        <a:srgbClr val="500000"/>
      </a:accent2>
      <a:accent3>
        <a:srgbClr val="DD6249"/>
      </a:accent3>
      <a:accent4>
        <a:srgbClr val="E69178"/>
      </a:accent4>
      <a:accent5>
        <a:srgbClr val="F2C5B4"/>
      </a:accent5>
      <a:accent6>
        <a:srgbClr val="926C65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E_Purple">
  <a:themeElements>
    <a:clrScheme name="SE_Purple_ab">
      <a:dk1>
        <a:srgbClr val="000000"/>
      </a:dk1>
      <a:lt1>
        <a:srgbClr val="FFFFFF"/>
      </a:lt1>
      <a:dk2>
        <a:srgbClr val="96078E"/>
      </a:dk2>
      <a:lt2>
        <a:srgbClr val="FFFFFF"/>
      </a:lt2>
      <a:accent1>
        <a:srgbClr val="96078E"/>
      </a:accent1>
      <a:accent2>
        <a:srgbClr val="390049"/>
      </a:accent2>
      <a:accent3>
        <a:srgbClr val="A45EA2"/>
      </a:accent3>
      <a:accent4>
        <a:srgbClr val="BD8CBC"/>
      </a:accent4>
      <a:accent5>
        <a:srgbClr val="D8C0DD"/>
      </a:accent5>
      <a:accent6>
        <a:srgbClr val="826C8A"/>
      </a:accent6>
      <a:hlink>
        <a:srgbClr val="0070C0"/>
      </a:hlink>
      <a:folHlink>
        <a:srgbClr val="D4041D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SE_Cherry">
  <a:themeElements>
    <a:clrScheme name="SE_Cherry_ab">
      <a:dk1>
        <a:srgbClr val="000000"/>
      </a:dk1>
      <a:lt1>
        <a:srgbClr val="FFFFFF"/>
      </a:lt1>
      <a:dk2>
        <a:srgbClr val="CE0057"/>
      </a:dk2>
      <a:lt2>
        <a:srgbClr val="FFFFFF"/>
      </a:lt2>
      <a:accent1>
        <a:srgbClr val="CE0057"/>
      </a:accent1>
      <a:accent2>
        <a:srgbClr val="7F0036"/>
      </a:accent2>
      <a:accent3>
        <a:srgbClr val="D76277"/>
      </a:accent3>
      <a:accent4>
        <a:srgbClr val="E1929A"/>
      </a:accent4>
      <a:accent5>
        <a:srgbClr val="EFC5C7"/>
      </a:accent5>
      <a:accent6>
        <a:srgbClr val="B27A80"/>
      </a:accent6>
      <a:hlink>
        <a:srgbClr val="0070C0"/>
      </a:hlink>
      <a:folHlink>
        <a:srgbClr val="96078E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LiquidEnergyPPT V1 17-08-09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B1936BC6A3674D9D095E5A89BD8B8A" ma:contentTypeVersion="1" ma:contentTypeDescription="Create a new document." ma:contentTypeScope="" ma:versionID="c2e3eb12613c1b174384d1487473fb06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49202dcc3c1780e91e58fb2af340b1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63A28C3-7298-4AE7-889F-409D23CEA9A3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807E9B76-B933-47EA-B8C8-B5D5CA3F2B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1BAB-20D1-4041-858C-3DF7A9DD09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- Liquid Energy TEMPLATE</Template>
  <TotalTime>0</TotalTime>
  <Words>1582</Words>
  <Application>Microsoft Office PowerPoint</Application>
  <PresentationFormat>On-screen Show (4:3)</PresentationFormat>
  <Paragraphs>382</Paragraphs>
  <Slides>28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PPT - Liquid Energy TEMPLATE</vt:lpstr>
      <vt:lpstr>SE_Lime</vt:lpstr>
      <vt:lpstr>SE Orange</vt:lpstr>
      <vt:lpstr>SE_Red</vt:lpstr>
      <vt:lpstr>SE_Purple</vt:lpstr>
      <vt:lpstr>SE_Cherry</vt:lpstr>
      <vt:lpstr>LiquidEnergyPPT V1 17-08-09</vt:lpstr>
      <vt:lpstr>Nourriture - Connect People with Ingredients</vt:lpstr>
      <vt:lpstr>Outline</vt:lpstr>
      <vt:lpstr>Overview</vt:lpstr>
      <vt:lpstr>Android Process </vt:lpstr>
      <vt:lpstr>Process Ranking</vt:lpstr>
      <vt:lpstr>Process Ranking Strategy</vt:lpstr>
      <vt:lpstr>Process Lifecycle</vt:lpstr>
      <vt:lpstr>Android Thread</vt:lpstr>
      <vt:lpstr>Worker Thread</vt:lpstr>
      <vt:lpstr>Worker Thread Cont.</vt:lpstr>
      <vt:lpstr>Outline</vt:lpstr>
      <vt:lpstr>Application Not Responding</vt:lpstr>
      <vt:lpstr>Typical Mistake to Cause ANR</vt:lpstr>
      <vt:lpstr>How to Fix</vt:lpstr>
      <vt:lpstr>What Triggers ANR</vt:lpstr>
      <vt:lpstr>ANR Whole Model</vt:lpstr>
      <vt:lpstr>Log</vt:lpstr>
      <vt:lpstr>How to Investigate – Find Process Name</vt:lpstr>
      <vt:lpstr>How to Investigate – Find Stack Trace</vt:lpstr>
      <vt:lpstr>Outline</vt:lpstr>
      <vt:lpstr>Overview</vt:lpstr>
      <vt:lpstr>Getting the Crash Log</vt:lpstr>
      <vt:lpstr>Find the Details of the Crash</vt:lpstr>
      <vt:lpstr>Understanding the Crash</vt:lpstr>
      <vt:lpstr>Understanding the Crash Cont.</vt:lpstr>
      <vt:lpstr>Understanding the Crash Cont.</vt:lpstr>
      <vt:lpstr>Understanding the Crash Cont.</vt:lpstr>
      <vt:lpstr>Looking at the Corresponding 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One way QA and Delivery of Apps</dc:subject>
  <dc:creator/>
  <dc:description>3/155 01-LXE 110 1400 Uen_x000d_Rev A</dc:description>
  <cp:lastModifiedBy/>
  <cp:revision>1</cp:revision>
  <dcterms:created xsi:type="dcterms:W3CDTF">2011-11-30T11:01:39Z</dcterms:created>
  <dcterms:modified xsi:type="dcterms:W3CDTF">2014-12-24T07:03:35Z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x">
    <vt:lpwstr>1</vt:lpwstr>
  </property>
  <property fmtid="{D5CDD505-2E9C-101B-9397-08002B2CF9AE}" pid="3" name="Checked">
    <vt:lpwstr/>
  </property>
  <property fmtid="{D5CDD505-2E9C-101B-9397-08002B2CF9AE}" pid="4" name="Reference">
    <vt:lpwstr/>
  </property>
  <property fmtid="{D5CDD505-2E9C-101B-9397-08002B2CF9AE}" pid="5" name="LeftFooterField">
    <vt:lpwstr>DocNo</vt:lpwstr>
  </property>
  <property fmtid="{D5CDD505-2E9C-101B-9397-08002B2CF9AE}" pid="6" name="RightFooterField">
    <vt:lpwstr>Title</vt:lpwstr>
  </property>
  <property fmtid="{D5CDD505-2E9C-101B-9397-08002B2CF9AE}" pid="7" name="MiddleFooterField">
    <vt:lpwstr>Date</vt:lpwstr>
  </property>
  <property fmtid="{D5CDD505-2E9C-101B-9397-08002B2CF9AE}" pid="8" name="SecClassViewType">
    <vt:lpwstr>False</vt:lpwstr>
  </property>
  <property fmtid="{D5CDD505-2E9C-101B-9397-08002B2CF9AE}" pid="9" name="FooterType">
    <vt:lpwstr>CVL</vt:lpwstr>
  </property>
  <property fmtid="{D5CDD505-2E9C-101B-9397-08002B2CF9AE}" pid="10" name="DocumentType">
    <vt:lpwstr>EnOHLogoNew2001</vt:lpwstr>
  </property>
  <property fmtid="{D5CDD505-2E9C-101B-9397-08002B2CF9AE}" pid="11" name="TemplateName">
    <vt:lpwstr>EN/FAD 109 0015/8</vt:lpwstr>
  </property>
  <property fmtid="{D5CDD505-2E9C-101B-9397-08002B2CF9AE}" pid="12" name="TemplateVersion">
    <vt:lpwstr>R1A</vt:lpwstr>
  </property>
  <property fmtid="{D5CDD505-2E9C-101B-9397-08002B2CF9AE}" pid="13" name="TotalNumb">
    <vt:lpwstr>False</vt:lpwstr>
  </property>
  <property fmtid="{D5CDD505-2E9C-101B-9397-08002B2CF9AE}" pid="14" name="TemplateFileRevState">
    <vt:lpwstr>E</vt:lpwstr>
  </property>
  <property fmtid="{D5CDD505-2E9C-101B-9397-08002B2CF9AE}" pid="15" name="ContentTypeId">
    <vt:lpwstr>0x01010033B1936BC6A3674D9D095E5A89BD8B8A</vt:lpwstr>
  </property>
  <property fmtid="{D5CDD505-2E9C-101B-9397-08002B2CF9AE}" pid="16" name="DocumentSource">
    <vt:lpwstr>This document is managed in metaDoc.</vt:lpwstr>
  </property>
  <property fmtid="{D5CDD505-2E9C-101B-9397-08002B2CF9AE}" pid="17" name="SecurityClass">
    <vt:lpwstr>Company Internal</vt:lpwstr>
  </property>
  <property fmtid="{D5CDD505-2E9C-101B-9397-08002B2CF9AE}" pid="18" name="Prepared">
    <vt:lpwstr>SEM/CVEIO JOHAN HAMMER</vt:lpwstr>
  </property>
  <property fmtid="{D5CDD505-2E9C-101B-9397-08002B2CF9AE}" pid="19" name="Date">
    <vt:lpwstr>2011-12-13</vt:lpwstr>
  </property>
  <property fmtid="{D5CDD505-2E9C-101B-9397-08002B2CF9AE}" pid="20" name="Revision">
    <vt:lpwstr>A</vt:lpwstr>
  </property>
  <property fmtid="{D5CDD505-2E9C-101B-9397-08002B2CF9AE}" pid="21" name="Title">
    <vt:lpwstr>One way QA and Delivery of Apps</vt:lpwstr>
  </property>
  <property fmtid="{D5CDD505-2E9C-101B-9397-08002B2CF9AE}" pid="22" name="DocName">
    <vt:lpwstr>PROCESS DESCRIPTION</vt:lpwstr>
  </property>
  <property fmtid="{D5CDD505-2E9C-101B-9397-08002B2CF9AE}" pid="23" name="DocNo">
    <vt:lpwstr>3/155 01-LXE 110 1400 Uen</vt:lpwstr>
  </property>
  <property fmtid="{D5CDD505-2E9C-101B-9397-08002B2CF9AE}" pid="24" name="ApprovedBy">
    <vt:lpwstr>SEM/CVEIO (JOHAN HAMMER)</vt:lpwstr>
  </property>
  <property fmtid="{D5CDD505-2E9C-101B-9397-08002B2CF9AE}" pid="25" name="Keyword">
    <vt:lpwstr>ONE WAY QA AND DELIVERY OF APPS_x000d_
UNIFIED</vt:lpwstr>
  </property>
</Properties>
</file>