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40"/>
  </p:notesMasterIdLst>
  <p:handoutMasterIdLst>
    <p:handoutMasterId r:id="rId41"/>
  </p:handoutMasterIdLst>
  <p:sldIdLst>
    <p:sldId id="257" r:id="rId11"/>
    <p:sldId id="627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22" r:id="rId25"/>
    <p:sldId id="723" r:id="rId26"/>
    <p:sldId id="724" r:id="rId27"/>
    <p:sldId id="726" r:id="rId28"/>
    <p:sldId id="727" r:id="rId29"/>
    <p:sldId id="728" r:id="rId30"/>
    <p:sldId id="729" r:id="rId31"/>
    <p:sldId id="730" r:id="rId32"/>
    <p:sldId id="731" r:id="rId33"/>
    <p:sldId id="732" r:id="rId34"/>
    <p:sldId id="733" r:id="rId35"/>
    <p:sldId id="734" r:id="rId36"/>
    <p:sldId id="736" r:id="rId37"/>
    <p:sldId id="735" r:id="rId38"/>
    <p:sldId id="600" r:id="rId39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7787B"/>
    <a:srgbClr val="000000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13" autoAdjust="0"/>
    <p:restoredTop sz="82005" autoAdjust="0"/>
  </p:normalViewPr>
  <p:slideViewPr>
    <p:cSldViewPr snapToGrid="0">
      <p:cViewPr varScale="1">
        <p:scale>
          <a:sx n="88" d="100"/>
          <a:sy n="88" d="100"/>
        </p:scale>
        <p:origin x="-1147" y="-82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2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Consent:</a:t>
            </a:r>
            <a:r>
              <a:rPr lang="zh-CN" altLang="en-US" dirty="0" smtClean="0"/>
              <a:t>同意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Consent:</a:t>
            </a:r>
            <a:r>
              <a:rPr lang="zh-CN" altLang="en-US" dirty="0" smtClean="0"/>
              <a:t>同意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0024E705-60B9-4996-86C9-1EFDFA024976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auth.net/2/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oauthplayground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" TargetMode="External"/><Relationship Id="rId2" Type="http://schemas.openxmlformats.org/officeDocument/2006/relationships/hyperlink" Target="http://developer.android.com/google/index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developers.google.com/driv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projects/projects-eclipse.html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Nourriture</a:t>
            </a:r>
            <a:r>
              <a:rPr lang="en-US" dirty="0" smtClean="0"/>
              <a:t> - 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fastDev@Google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Services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an instance of </a:t>
            </a:r>
            <a:r>
              <a:rPr lang="en-US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GoogleApiClient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protected void </a:t>
            </a:r>
            <a:r>
              <a:rPr lang="en-US" sz="1400" dirty="0" err="1" smtClean="0"/>
              <a:t>onCreate</a:t>
            </a:r>
            <a:r>
              <a:rPr lang="en-US" sz="1400" dirty="0" smtClean="0"/>
              <a:t>(Bundle </a:t>
            </a:r>
            <a:r>
              <a:rPr lang="en-US" sz="1400" dirty="0" err="1" smtClean="0"/>
              <a:t>savedInstanceState</a:t>
            </a:r>
            <a:r>
              <a:rPr lang="en-US" sz="1400" dirty="0" smtClean="0"/>
              <a:t>) { 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mGoogleApiClient</a:t>
            </a:r>
            <a:r>
              <a:rPr lang="en-US" sz="1400" dirty="0" smtClean="0"/>
              <a:t> = new </a:t>
            </a:r>
            <a:r>
              <a:rPr lang="en-US" sz="1400" dirty="0" smtClean="0">
                <a:solidFill>
                  <a:srgbClr val="FF0000"/>
                </a:solidFill>
              </a:rPr>
              <a:t>GoogleApiClient</a:t>
            </a:r>
            <a:r>
              <a:rPr lang="en-US" sz="1400" dirty="0" smtClean="0"/>
              <a:t>.</a:t>
            </a:r>
            <a:r>
              <a:rPr lang="en-US" sz="1400" dirty="0" smtClean="0">
                <a:solidFill>
                  <a:srgbClr val="FF0000"/>
                </a:solidFill>
              </a:rPr>
              <a:t>Builder</a:t>
            </a:r>
            <a:r>
              <a:rPr lang="en-US" sz="1400" dirty="0" smtClean="0"/>
              <a:t>(this)</a:t>
            </a:r>
            <a:br>
              <a:rPr lang="en-US" sz="1400" dirty="0" smtClean="0"/>
            </a:br>
            <a:r>
              <a:rPr lang="en-US" sz="1400" dirty="0" smtClean="0"/>
              <a:t>                		.</a:t>
            </a:r>
            <a:r>
              <a:rPr lang="en-US" sz="1400" dirty="0" err="1" smtClean="0"/>
              <a:t>addApi</a:t>
            </a:r>
            <a:r>
              <a:rPr lang="en-US" sz="1400" dirty="0" smtClean="0"/>
              <a:t>(Drive.API)</a:t>
            </a:r>
            <a:br>
              <a:rPr lang="en-US" sz="1400" dirty="0" smtClean="0"/>
            </a:br>
            <a:r>
              <a:rPr lang="en-US" sz="1400" dirty="0" smtClean="0"/>
              <a:t>                		.</a:t>
            </a:r>
            <a:r>
              <a:rPr lang="en-US" sz="1400" dirty="0" err="1" smtClean="0"/>
              <a:t>addScope</a:t>
            </a:r>
            <a:r>
              <a:rPr lang="en-US" sz="1400" dirty="0" smtClean="0"/>
              <a:t>(</a:t>
            </a:r>
            <a:r>
              <a:rPr lang="en-US" sz="1400" dirty="0" err="1" smtClean="0"/>
              <a:t>Drive.SCOPE_FILE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                		.</a:t>
            </a:r>
            <a:r>
              <a:rPr lang="en-US" sz="1400" dirty="0" err="1" smtClean="0"/>
              <a:t>addConnectionCallbacks</a:t>
            </a:r>
            <a:r>
              <a:rPr lang="en-US" sz="1400" dirty="0" smtClean="0"/>
              <a:t>(this)</a:t>
            </a:r>
            <a:br>
              <a:rPr lang="en-US" sz="1400" dirty="0" smtClean="0"/>
            </a:br>
            <a:r>
              <a:rPr lang="en-US" sz="1400" dirty="0" smtClean="0"/>
              <a:t>                		.</a:t>
            </a:r>
            <a:r>
              <a:rPr lang="en-US" sz="1400" dirty="0" err="1" smtClean="0"/>
              <a:t>addOnConnectionFailedListener</a:t>
            </a:r>
            <a:r>
              <a:rPr lang="en-US" sz="1400" dirty="0" smtClean="0"/>
              <a:t>(this)</a:t>
            </a:r>
            <a:br>
              <a:rPr lang="en-US" sz="1400" dirty="0" smtClean="0"/>
            </a:br>
            <a:r>
              <a:rPr lang="en-US" sz="1400" dirty="0" smtClean="0"/>
              <a:t>                		.build();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protected void </a:t>
            </a:r>
            <a:r>
              <a:rPr lang="en-US" sz="1400" dirty="0" err="1" smtClean="0"/>
              <a:t>onStart</a:t>
            </a:r>
            <a:r>
              <a:rPr lang="en-US" sz="1400" dirty="0" smtClean="0"/>
              <a:t>() { 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mGoogleApiClient.</a:t>
            </a:r>
            <a:r>
              <a:rPr lang="en-US" sz="1400" dirty="0" err="1" smtClean="0">
                <a:solidFill>
                  <a:srgbClr val="FF0000"/>
                </a:solidFill>
              </a:rPr>
              <a:t>connect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protected void </a:t>
            </a:r>
            <a:r>
              <a:rPr lang="en-US" sz="1400" dirty="0" err="1" smtClean="0"/>
              <a:t>onStop</a:t>
            </a:r>
            <a:r>
              <a:rPr lang="en-US" sz="1400" dirty="0" smtClean="0"/>
              <a:t>() { 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mGoogleApiClient.</a:t>
            </a:r>
            <a:r>
              <a:rPr lang="en-US" sz="1400" dirty="0" err="1" smtClean="0">
                <a:solidFill>
                  <a:srgbClr val="FF0000"/>
                </a:solidFill>
              </a:rPr>
              <a:t>disconnect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>
                <a:solidFill>
                  <a:srgbClr val="FF0000"/>
                </a:solidFill>
              </a:rPr>
              <a:t>onConnected</a:t>
            </a:r>
            <a:r>
              <a:rPr lang="en-US" sz="1400" dirty="0" smtClean="0"/>
              <a:t>(Bundle </a:t>
            </a:r>
            <a:r>
              <a:rPr lang="en-US" sz="1400" dirty="0" err="1" smtClean="0"/>
              <a:t>connectionHint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// Google Play services is connected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>
                <a:solidFill>
                  <a:srgbClr val="FF0000"/>
                </a:solidFill>
              </a:rPr>
              <a:t>onConnectionSuspended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cause) {</a:t>
            </a:r>
          </a:p>
          <a:p>
            <a:pPr>
              <a:buNone/>
            </a:pPr>
            <a:r>
              <a:rPr lang="en-US" sz="1400" dirty="0" smtClean="0"/>
              <a:t>    // Connection has been interrupted, so disable any UI components that depend on API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>
                <a:solidFill>
                  <a:srgbClr val="FF0000"/>
                </a:solidFill>
              </a:rPr>
              <a:t>onConnectionFailed</a:t>
            </a:r>
            <a:r>
              <a:rPr lang="en-US" sz="1400" dirty="0" smtClean="0"/>
              <a:t>(</a:t>
            </a:r>
            <a:r>
              <a:rPr lang="en-US" sz="1400" dirty="0" err="1" smtClean="0"/>
              <a:t>ConnectionResult</a:t>
            </a:r>
            <a:r>
              <a:rPr lang="en-US" sz="1400" dirty="0" smtClean="0"/>
              <a:t> result) {</a:t>
            </a:r>
          </a:p>
          <a:p>
            <a:pPr>
              <a:buNone/>
            </a:pPr>
            <a:r>
              <a:rPr lang="en-US" sz="1400" dirty="0" smtClean="0"/>
              <a:t>    // handling errors that may occur while attempting to connect with Google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Handle the connection failure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// Track if the app is resolving the error so as to </a:t>
            </a:r>
            <a:r>
              <a:rPr lang="en-US" sz="1400" dirty="0" smtClean="0">
                <a:solidFill>
                  <a:srgbClr val="FF0000"/>
                </a:solidFill>
              </a:rPr>
              <a:t>avoid repetitive actions for it</a:t>
            </a:r>
          </a:p>
          <a:p>
            <a:pPr>
              <a:buNone/>
            </a:pPr>
            <a:r>
              <a:rPr lang="en-US" sz="1400" dirty="0" smtClean="0"/>
              <a:t>private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mResolvingError</a:t>
            </a:r>
            <a:r>
              <a:rPr lang="en-US" sz="1400" dirty="0" smtClean="0"/>
              <a:t> = false;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@Override</a:t>
            </a:r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onConnectionFailed</a:t>
            </a:r>
            <a:r>
              <a:rPr lang="en-US" sz="1400" dirty="0" smtClean="0"/>
              <a:t>(</a:t>
            </a:r>
            <a:r>
              <a:rPr lang="en-US" sz="1400" dirty="0" err="1" smtClean="0"/>
              <a:t>ConnectionResult</a:t>
            </a:r>
            <a:r>
              <a:rPr lang="en-US" sz="1400" dirty="0" smtClean="0"/>
              <a:t> result) {</a:t>
            </a:r>
          </a:p>
          <a:p>
            <a:pPr>
              <a:buNone/>
            </a:pPr>
            <a:r>
              <a:rPr lang="en-US" sz="1400" dirty="0" smtClean="0"/>
              <a:t>    if (</a:t>
            </a:r>
            <a:r>
              <a:rPr lang="en-US" sz="1400" dirty="0" err="1" smtClean="0"/>
              <a:t>mResolvingError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    // Already attempting to resolve an error.</a:t>
            </a:r>
            <a:br>
              <a:rPr lang="en-US" sz="1400" dirty="0" smtClean="0"/>
            </a:br>
            <a:r>
              <a:rPr lang="en-US" sz="1400" dirty="0" smtClean="0"/>
              <a:t>     </a:t>
            </a:r>
            <a:r>
              <a:rPr lang="en-US" sz="1400" dirty="0" smtClean="0">
                <a:solidFill>
                  <a:srgbClr val="FF0000"/>
                </a:solidFill>
              </a:rPr>
              <a:t>return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r>
              <a:rPr lang="en-US" sz="1400" dirty="0" smtClean="0"/>
              <a:t>  } else if (</a:t>
            </a:r>
            <a:r>
              <a:rPr lang="en-US" sz="1400" dirty="0" err="1" smtClean="0"/>
              <a:t>result.hasResolution</a:t>
            </a:r>
            <a:r>
              <a:rPr lang="en-US" sz="1400" dirty="0" smtClean="0"/>
              <a:t>()) {</a:t>
            </a:r>
            <a:br>
              <a:rPr lang="en-US" sz="1400" dirty="0" smtClean="0"/>
            </a:br>
            <a:r>
              <a:rPr lang="en-US" sz="1400" dirty="0" smtClean="0"/>
              <a:t>     try {</a:t>
            </a:r>
            <a:br>
              <a:rPr lang="en-US" sz="1400" dirty="0" smtClean="0"/>
            </a:br>
            <a:r>
              <a:rPr lang="en-US" sz="1400" dirty="0" smtClean="0"/>
              <a:t>          </a:t>
            </a:r>
            <a:r>
              <a:rPr lang="en-US" sz="1400" dirty="0" err="1" smtClean="0"/>
              <a:t>mResolvingError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rgbClr val="FF0000"/>
                </a:solidFill>
              </a:rPr>
              <a:t>true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     </a:t>
            </a:r>
            <a:r>
              <a:rPr lang="en-US" sz="1400" b="1" dirty="0" smtClean="0"/>
              <a:t>//same as startActivityForResult() which will trigger </a:t>
            </a:r>
            <a:r>
              <a:rPr lang="en-US" sz="1400" b="1" dirty="0" err="1" smtClean="0"/>
              <a:t>onActivityResult</a:t>
            </a:r>
            <a:r>
              <a:rPr lang="en-US" sz="1400" b="1" dirty="0" smtClean="0"/>
              <a:t> onwards</a:t>
            </a:r>
          </a:p>
          <a:p>
            <a:pPr>
              <a:buNone/>
            </a:pPr>
            <a:r>
              <a:rPr lang="en-US" sz="1400" dirty="0" smtClean="0"/>
              <a:t>             </a:t>
            </a:r>
            <a:r>
              <a:rPr lang="en-US" sz="1400" dirty="0" err="1" smtClean="0"/>
              <a:t>result.</a:t>
            </a:r>
            <a:r>
              <a:rPr lang="en-US" sz="1400" dirty="0" err="1" smtClean="0">
                <a:solidFill>
                  <a:srgbClr val="FF0000"/>
                </a:solidFill>
              </a:rPr>
              <a:t>startResolutionForResult</a:t>
            </a:r>
            <a:r>
              <a:rPr lang="en-US" sz="1400" dirty="0" smtClean="0"/>
              <a:t>(this, REQUEST_RESOLVE_ERROR);</a:t>
            </a:r>
            <a:br>
              <a:rPr lang="en-US" sz="1400" dirty="0" smtClean="0"/>
            </a:br>
            <a:r>
              <a:rPr lang="en-US" sz="1400" dirty="0" smtClean="0"/>
              <a:t>      } catch (</a:t>
            </a:r>
            <a:r>
              <a:rPr lang="en-US" sz="1400" dirty="0" err="1" smtClean="0"/>
              <a:t>SendIntentException</a:t>
            </a:r>
            <a:r>
              <a:rPr lang="en-US" sz="1400" dirty="0" smtClean="0"/>
              <a:t> e) {</a:t>
            </a:r>
            <a:br>
              <a:rPr lang="en-US" sz="1400" dirty="0" smtClean="0"/>
            </a:br>
            <a:r>
              <a:rPr lang="en-US" sz="1400" dirty="0" smtClean="0"/>
              <a:t>          // There was an error with the resolution intent. Try again.</a:t>
            </a:r>
            <a:br>
              <a:rPr lang="en-US" sz="1400" dirty="0" smtClean="0"/>
            </a:br>
            <a:r>
              <a:rPr lang="en-US" sz="1400" dirty="0" smtClean="0"/>
              <a:t>          </a:t>
            </a:r>
            <a:r>
              <a:rPr lang="en-US" sz="1400" dirty="0" err="1" smtClean="0">
                <a:solidFill>
                  <a:srgbClr val="FF0000"/>
                </a:solidFill>
              </a:rPr>
              <a:t>mGoogleApiClient.connect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r>
              <a:rPr lang="en-US" sz="1400" dirty="0" smtClean="0"/>
              <a:t>      }</a:t>
            </a:r>
          </a:p>
          <a:p>
            <a:pPr>
              <a:buNone/>
            </a:pPr>
            <a:r>
              <a:rPr lang="en-US" sz="1400" dirty="0" smtClean="0"/>
              <a:t>     } else {</a:t>
            </a:r>
            <a:br>
              <a:rPr lang="en-US" sz="1400" dirty="0" smtClean="0"/>
            </a:br>
            <a:r>
              <a:rPr lang="en-US" sz="1400" dirty="0" smtClean="0"/>
              <a:t>      // Show dialog using </a:t>
            </a:r>
            <a:r>
              <a:rPr lang="en-US" sz="1400" dirty="0" err="1" smtClean="0"/>
              <a:t>GooglePlayServicesUtil.getErrorDialog</a:t>
            </a:r>
            <a:r>
              <a:rPr lang="en-US" sz="1400" dirty="0" smtClean="0"/>
              <a:t>()</a:t>
            </a:r>
            <a:br>
              <a:rPr lang="en-US" sz="1400" dirty="0" smtClean="0"/>
            </a:br>
            <a:r>
              <a:rPr lang="en-US" sz="1400" dirty="0" smtClean="0"/>
              <a:t>      </a:t>
            </a:r>
            <a:r>
              <a:rPr lang="en-US" sz="1400" dirty="0" err="1" smtClean="0">
                <a:solidFill>
                  <a:srgbClr val="00B0F0"/>
                </a:solidFill>
              </a:rPr>
              <a:t>showErrorDialog</a:t>
            </a:r>
            <a:r>
              <a:rPr lang="en-US" sz="1400" dirty="0" smtClean="0"/>
              <a:t>(</a:t>
            </a:r>
            <a:r>
              <a:rPr lang="en-US" sz="1400" dirty="0" err="1" smtClean="0"/>
              <a:t>result.getErrorCode</a:t>
            </a:r>
            <a:r>
              <a:rPr lang="en-US" sz="1400" dirty="0" smtClean="0"/>
              <a:t>());</a:t>
            </a:r>
            <a:br>
              <a:rPr lang="en-US" sz="1400" dirty="0" smtClean="0"/>
            </a:br>
            <a:r>
              <a:rPr lang="en-US" sz="1400" dirty="0" smtClean="0"/>
              <a:t>      </a:t>
            </a:r>
            <a:r>
              <a:rPr lang="en-US" sz="1400" dirty="0" err="1" smtClean="0"/>
              <a:t>mResolvingError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rgbClr val="FF0000"/>
                </a:solidFill>
              </a:rPr>
              <a:t>true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r>
              <a:rPr lang="en-US" sz="1400" dirty="0" smtClean="0"/>
              <a:t> 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4625" lvl="1" indent="-174625"/>
            <a:r>
              <a:rPr lang="en-US" dirty="0" err="1" smtClean="0">
                <a:solidFill>
                  <a:schemeClr val="bg1"/>
                </a:solidFill>
              </a:rPr>
              <a:t>GooglePlayServicesUtil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r>
              <a:rPr lang="en-US" dirty="0" err="1" smtClean="0">
                <a:solidFill>
                  <a:schemeClr val="bg1"/>
                </a:solidFill>
              </a:rPr>
              <a:t>getErrorDialog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private void </a:t>
            </a:r>
            <a:r>
              <a:rPr lang="en-US" sz="1400" dirty="0" err="1" smtClean="0">
                <a:solidFill>
                  <a:srgbClr val="00B0F0"/>
                </a:solidFill>
              </a:rPr>
              <a:t>showErrorDialog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errorCode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// Create a fragment for the error dialog</a:t>
            </a:r>
            <a:br>
              <a:rPr lang="en-US" sz="1400" dirty="0" smtClean="0"/>
            </a:br>
            <a:r>
              <a:rPr lang="en-US" sz="1400" dirty="0" smtClean="0"/>
              <a:t> </a:t>
            </a:r>
            <a:r>
              <a:rPr lang="en-US" sz="1400" dirty="0" err="1" smtClean="0"/>
              <a:t>ErrorDialogFragment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dialogFragment</a:t>
            </a:r>
            <a:r>
              <a:rPr lang="en-US" sz="1400" dirty="0" smtClean="0"/>
              <a:t> = new </a:t>
            </a:r>
            <a:r>
              <a:rPr lang="en-US" sz="1400" dirty="0" err="1" smtClean="0"/>
              <a:t>ErrorDialogFragment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 // Pass the error that should be displayed</a:t>
            </a:r>
            <a:br>
              <a:rPr lang="en-US" sz="1400" dirty="0" smtClean="0"/>
            </a:br>
            <a:r>
              <a:rPr lang="en-US" sz="1400" dirty="0" smtClean="0"/>
              <a:t> Bundle </a:t>
            </a:r>
            <a:r>
              <a:rPr lang="en-US" sz="1400" dirty="0" err="1" smtClean="0">
                <a:solidFill>
                  <a:srgbClr val="FF0000"/>
                </a:solidFill>
              </a:rPr>
              <a:t>args</a:t>
            </a:r>
            <a:r>
              <a:rPr lang="en-US" sz="1400" dirty="0" smtClean="0"/>
              <a:t> = new Bundle();</a:t>
            </a:r>
            <a:br>
              <a:rPr lang="en-US" sz="1400" dirty="0" smtClean="0"/>
            </a:br>
            <a:r>
              <a:rPr lang="en-US" sz="1400" dirty="0" smtClean="0"/>
              <a:t> </a:t>
            </a:r>
            <a:r>
              <a:rPr lang="en-US" sz="1400" dirty="0" err="1" smtClean="0"/>
              <a:t>args.putInt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DIALOG_ERROR</a:t>
            </a:r>
            <a:r>
              <a:rPr lang="en-US" sz="1400" dirty="0" smtClean="0"/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errorCode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</a:t>
            </a:r>
            <a:r>
              <a:rPr lang="en-US" sz="1400" dirty="0" err="1" smtClean="0"/>
              <a:t>dialogFragment.setArguments</a:t>
            </a:r>
            <a:r>
              <a:rPr lang="en-US" sz="1400" dirty="0" smtClean="0"/>
              <a:t>(</a:t>
            </a:r>
            <a:r>
              <a:rPr lang="en-US" sz="1400" dirty="0" err="1" smtClean="0"/>
              <a:t>args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</a:t>
            </a:r>
            <a:r>
              <a:rPr lang="en-US" sz="1400" dirty="0" err="1" smtClean="0"/>
              <a:t>dialogFragment.show</a:t>
            </a:r>
            <a:r>
              <a:rPr lang="en-US" sz="1400" dirty="0" smtClean="0"/>
              <a:t>(</a:t>
            </a:r>
            <a:r>
              <a:rPr lang="en-US" sz="1400" dirty="0" err="1" smtClean="0"/>
              <a:t>getSupportFragmentManager</a:t>
            </a:r>
            <a:r>
              <a:rPr lang="en-US" sz="1400" dirty="0" smtClean="0"/>
              <a:t>(), "</a:t>
            </a:r>
            <a:r>
              <a:rPr lang="en-US" sz="1400" dirty="0" err="1" smtClean="0"/>
              <a:t>errordialog</a:t>
            </a:r>
            <a:r>
              <a:rPr lang="en-US" sz="1400" dirty="0" smtClean="0"/>
              <a:t>");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onDialogDismissed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mResolvingError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rgbClr val="FF0000"/>
                </a:solidFill>
              </a:rPr>
              <a:t>false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public static class </a:t>
            </a:r>
            <a:r>
              <a:rPr lang="en-US" sz="1400" dirty="0" err="1" smtClean="0"/>
              <a:t>ErrorDialogFragment</a:t>
            </a:r>
            <a:r>
              <a:rPr lang="en-US" sz="1400" dirty="0" smtClean="0"/>
              <a:t> extends </a:t>
            </a:r>
            <a:r>
              <a:rPr lang="en-US" sz="1400" dirty="0" err="1" smtClean="0"/>
              <a:t>DialogFragment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dirty="0" smtClean="0"/>
              <a:t>    public </a:t>
            </a:r>
            <a:r>
              <a:rPr lang="en-US" sz="1400" dirty="0" err="1" smtClean="0"/>
              <a:t>ErrorDialogFragment</a:t>
            </a:r>
            <a:r>
              <a:rPr lang="en-US" sz="1400" dirty="0" smtClean="0"/>
              <a:t>() { }</a:t>
            </a:r>
            <a:br>
              <a:rPr lang="en-US" sz="1400" dirty="0" smtClean="0"/>
            </a:br>
            <a:r>
              <a:rPr lang="en-US" sz="1400" dirty="0" smtClean="0"/>
              <a:t> public Dialog </a:t>
            </a:r>
            <a:r>
              <a:rPr lang="en-US" sz="1400" dirty="0" err="1" smtClean="0"/>
              <a:t>onCreateDialog</a:t>
            </a:r>
            <a:r>
              <a:rPr lang="en-US" sz="1400" dirty="0" smtClean="0"/>
              <a:t>(Bundle </a:t>
            </a:r>
            <a:r>
              <a:rPr lang="en-US" sz="1400" dirty="0" err="1" smtClean="0"/>
              <a:t>savedInstanceState</a:t>
            </a:r>
            <a:r>
              <a:rPr lang="en-US" sz="1400" dirty="0" smtClean="0"/>
              <a:t>) {</a:t>
            </a:r>
            <a:br>
              <a:rPr lang="en-US" sz="1400" dirty="0" smtClean="0"/>
            </a:br>
            <a:r>
              <a:rPr lang="en-US" sz="1400" dirty="0" smtClean="0"/>
              <a:t>     // Get the error code and retrieve the appropriate dialog</a:t>
            </a:r>
            <a:br>
              <a:rPr lang="en-US" sz="1400" dirty="0" smtClean="0"/>
            </a:br>
            <a:r>
              <a:rPr lang="en-US" sz="1400" dirty="0" smtClean="0"/>
              <a:t>    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errorCode</a:t>
            </a:r>
            <a:r>
              <a:rPr lang="en-US" sz="1400" dirty="0" smtClean="0"/>
              <a:t> = </a:t>
            </a:r>
            <a:r>
              <a:rPr lang="en-US" sz="1400" dirty="0" err="1" smtClean="0"/>
              <a:t>this.getArguments</a:t>
            </a:r>
            <a:r>
              <a:rPr lang="en-US" sz="1400" dirty="0" smtClean="0"/>
              <a:t>().</a:t>
            </a:r>
            <a:r>
              <a:rPr lang="en-US" sz="1400" dirty="0" err="1" smtClean="0"/>
              <a:t>getInt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DIALOG_ERROR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    return </a:t>
            </a:r>
            <a:r>
              <a:rPr lang="en-US" sz="1400" dirty="0" err="1" smtClean="0">
                <a:solidFill>
                  <a:srgbClr val="FF0000"/>
                </a:solidFill>
              </a:rPr>
              <a:t>GooglePlayServicesUtil.</a:t>
            </a:r>
            <a:r>
              <a:rPr lang="en-US" sz="1400" b="1" dirty="0" err="1" smtClean="0">
                <a:solidFill>
                  <a:srgbClr val="FF00FF"/>
                </a:solidFill>
              </a:rPr>
              <a:t>getErrorDialog</a:t>
            </a:r>
            <a:r>
              <a:rPr lang="en-US" sz="1400" dirty="0" smtClean="0"/>
              <a:t>(</a:t>
            </a:r>
            <a:r>
              <a:rPr lang="en-US" sz="1400" dirty="0" err="1" smtClean="0"/>
              <a:t>errorCode</a:t>
            </a:r>
            <a:r>
              <a:rPr lang="en-US" sz="1400" dirty="0" smtClean="0"/>
              <a:t>,  </a:t>
            </a:r>
            <a:r>
              <a:rPr lang="en-US" sz="1400" dirty="0" err="1" smtClean="0"/>
              <a:t>this.getActivity</a:t>
            </a:r>
            <a:r>
              <a:rPr lang="en-US" sz="1400" dirty="0" smtClean="0"/>
              <a:t>(), 							REQUEST_RESOLVE_ERROR);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  public void </a:t>
            </a:r>
            <a:r>
              <a:rPr lang="en-US" sz="1400" dirty="0" err="1" smtClean="0"/>
              <a:t>onDismiss</a:t>
            </a:r>
            <a:r>
              <a:rPr lang="en-US" sz="1400" dirty="0" smtClean="0"/>
              <a:t>(</a:t>
            </a:r>
            <a:r>
              <a:rPr lang="en-US" sz="1400" dirty="0" err="1" smtClean="0"/>
              <a:t>DialogInterface</a:t>
            </a:r>
            <a:r>
              <a:rPr lang="en-US" sz="1400" dirty="0" smtClean="0"/>
              <a:t> dialog) {</a:t>
            </a:r>
          </a:p>
          <a:p>
            <a:pPr>
              <a:buNone/>
            </a:pPr>
            <a:r>
              <a:rPr lang="en-US" sz="1400" dirty="0" smtClean="0"/>
              <a:t>        ((</a:t>
            </a:r>
            <a:r>
              <a:rPr lang="en-US" sz="1400" dirty="0" err="1" smtClean="0"/>
              <a:t>MainActivity</a:t>
            </a:r>
            <a:r>
              <a:rPr lang="en-US" sz="1400" dirty="0" smtClean="0"/>
              <a:t>)</a:t>
            </a:r>
            <a:r>
              <a:rPr lang="en-US" sz="1400" dirty="0" err="1" smtClean="0"/>
              <a:t>getActivity</a:t>
            </a:r>
            <a:r>
              <a:rPr lang="en-US" sz="1400" dirty="0" smtClean="0"/>
              <a:t>()).</a:t>
            </a:r>
            <a:r>
              <a:rPr lang="en-US" sz="1400" dirty="0" err="1" smtClean="0"/>
              <a:t>onDialogDismissed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 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Talk to Google Play services @ </a:t>
            </a:r>
            <a:r>
              <a:rPr lang="en-US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Async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//example for Google Drive accessing</a:t>
            </a:r>
          </a:p>
          <a:p>
            <a:pPr>
              <a:buNone/>
            </a:pPr>
            <a:r>
              <a:rPr lang="en-US" sz="1400" dirty="0" smtClean="0"/>
              <a:t>private void </a:t>
            </a:r>
            <a:r>
              <a:rPr lang="en-US" sz="1400" dirty="0" err="1" smtClean="0"/>
              <a:t>loadFile</a:t>
            </a:r>
            <a:r>
              <a:rPr lang="en-US" sz="1400" dirty="0" smtClean="0"/>
              <a:t>(String filename) {</a:t>
            </a:r>
          </a:p>
          <a:p>
            <a:pPr>
              <a:buNone/>
            </a:pPr>
            <a:r>
              <a:rPr lang="en-US" sz="1400" dirty="0" smtClean="0"/>
              <a:t>    </a:t>
            </a:r>
          </a:p>
          <a:p>
            <a:pPr>
              <a:buNone/>
            </a:pPr>
            <a:r>
              <a:rPr lang="en-US" sz="1400" dirty="0" smtClean="0"/>
              <a:t>    // Create a query for a specific filename in Drive.</a:t>
            </a:r>
            <a:br>
              <a:rPr lang="en-US" sz="1400" dirty="0" smtClean="0"/>
            </a:br>
            <a:r>
              <a:rPr lang="en-US" sz="1400" dirty="0" smtClean="0"/>
              <a:t>Query </a:t>
            </a:r>
            <a:r>
              <a:rPr lang="en-US" sz="1400" dirty="0" err="1" smtClean="0">
                <a:solidFill>
                  <a:srgbClr val="FF0000"/>
                </a:solidFill>
              </a:rPr>
              <a:t>query</a:t>
            </a:r>
            <a:r>
              <a:rPr lang="en-US" sz="1400" dirty="0" smtClean="0"/>
              <a:t> = new </a:t>
            </a:r>
            <a:r>
              <a:rPr lang="en-US" sz="1400" dirty="0" err="1" smtClean="0"/>
              <a:t>Query.Builder</a:t>
            </a:r>
            <a:r>
              <a:rPr lang="en-US" sz="1400" dirty="0" smtClean="0"/>
              <a:t>()</a:t>
            </a:r>
            <a:br>
              <a:rPr lang="en-US" sz="1400" dirty="0" smtClean="0"/>
            </a:br>
            <a:r>
              <a:rPr lang="en-US" sz="1400" dirty="0" smtClean="0"/>
              <a:t>            .</a:t>
            </a:r>
            <a:r>
              <a:rPr lang="en-US" sz="1400" dirty="0" err="1" smtClean="0"/>
              <a:t>addFilter</a:t>
            </a:r>
            <a:r>
              <a:rPr lang="en-US" sz="1400" dirty="0" smtClean="0"/>
              <a:t>(</a:t>
            </a:r>
            <a:r>
              <a:rPr lang="en-US" sz="1400" dirty="0" err="1" smtClean="0"/>
              <a:t>Filters.eq</a:t>
            </a:r>
            <a:r>
              <a:rPr lang="en-US" sz="1400" dirty="0" smtClean="0"/>
              <a:t>(</a:t>
            </a:r>
            <a:r>
              <a:rPr lang="en-US" sz="1400" dirty="0" err="1" smtClean="0"/>
              <a:t>SearchableField.TITLE</a:t>
            </a:r>
            <a:r>
              <a:rPr lang="en-US" sz="1400" dirty="0" smtClean="0"/>
              <a:t>, filename))</a:t>
            </a:r>
            <a:br>
              <a:rPr lang="en-US" sz="1400" dirty="0" smtClean="0"/>
            </a:br>
            <a:r>
              <a:rPr lang="en-US" sz="1400" dirty="0" smtClean="0"/>
              <a:t>            .build();</a:t>
            </a:r>
            <a:br>
              <a:rPr lang="en-US" sz="1400" dirty="0" smtClean="0"/>
            </a:b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    // Invoke the query asynchronously with a callback method</a:t>
            </a:r>
            <a:br>
              <a:rPr lang="en-US" sz="1400" dirty="0" smtClean="0"/>
            </a:br>
            <a:r>
              <a:rPr lang="en-US" sz="1400" dirty="0" err="1" smtClean="0"/>
              <a:t>Drive.DriveApi.query</a:t>
            </a:r>
            <a:r>
              <a:rPr lang="en-US" sz="1400" dirty="0" smtClean="0"/>
              <a:t>(</a:t>
            </a:r>
            <a:r>
              <a:rPr lang="en-US" sz="1400" dirty="0" err="1" smtClean="0"/>
              <a:t>mGoogleApiClient</a:t>
            </a:r>
            <a:r>
              <a:rPr lang="en-US" sz="1400" dirty="0" smtClean="0"/>
              <a:t>, query)</a:t>
            </a:r>
            <a:br>
              <a:rPr lang="en-US" sz="1400" dirty="0" smtClean="0"/>
            </a:br>
            <a:r>
              <a:rPr lang="en-US" sz="1400" dirty="0" smtClean="0"/>
              <a:t>            .</a:t>
            </a:r>
            <a:r>
              <a:rPr lang="en-US" sz="1400" dirty="0" err="1" smtClean="0">
                <a:solidFill>
                  <a:srgbClr val="FF0000"/>
                </a:solidFill>
              </a:rPr>
              <a:t>setResultCallback</a:t>
            </a:r>
            <a:r>
              <a:rPr lang="en-US" sz="1400" dirty="0" smtClean="0"/>
              <a:t>(new </a:t>
            </a:r>
            <a:r>
              <a:rPr lang="en-US" sz="1400" dirty="0" err="1" smtClean="0"/>
              <a:t>ResultCallback</a:t>
            </a:r>
            <a:r>
              <a:rPr lang="en-US" sz="1400" dirty="0" smtClean="0"/>
              <a:t>&lt;</a:t>
            </a:r>
            <a:r>
              <a:rPr lang="en-US" sz="1400" dirty="0" err="1" smtClean="0"/>
              <a:t>DriveApi.MetadataBufferResult</a:t>
            </a:r>
            <a:r>
              <a:rPr lang="en-US" sz="1400" dirty="0" smtClean="0"/>
              <a:t>&gt;() {</a:t>
            </a:r>
            <a:br>
              <a:rPr lang="en-US" sz="1400" dirty="0" smtClean="0"/>
            </a:br>
            <a:r>
              <a:rPr lang="en-US" sz="1400" dirty="0" smtClean="0"/>
              <a:t>    @Override</a:t>
            </a:r>
          </a:p>
          <a:p>
            <a:pPr>
              <a:buNone/>
            </a:pPr>
            <a:r>
              <a:rPr lang="en-US" sz="1400" dirty="0" smtClean="0"/>
              <a:t>        public void </a:t>
            </a:r>
            <a:r>
              <a:rPr lang="en-US" sz="1400" dirty="0" err="1" smtClean="0">
                <a:solidFill>
                  <a:srgbClr val="FF0000"/>
                </a:solidFill>
              </a:rPr>
              <a:t>onResult</a:t>
            </a:r>
            <a:r>
              <a:rPr lang="en-US" sz="1400" dirty="0" smtClean="0"/>
              <a:t>(</a:t>
            </a:r>
            <a:r>
              <a:rPr lang="en-US" sz="1400" dirty="0" err="1" smtClean="0"/>
              <a:t>DriveApi.MetadataBufferResult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result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   // Success! Handle the query result.</a:t>
            </a:r>
            <a:br>
              <a:rPr lang="en-US" sz="1400" dirty="0" smtClean="0"/>
            </a:br>
            <a:r>
              <a:rPr lang="en-US" sz="1400" dirty="0" smtClean="0"/>
              <a:t>         ...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}</a:t>
            </a:r>
            <a:br>
              <a:rPr lang="en-US" sz="1400" dirty="0" smtClean="0"/>
            </a:br>
            <a:r>
              <a:rPr lang="en-US" sz="1400" dirty="0" smtClean="0"/>
              <a:t> });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Talk to Google Play services @ Sync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//example for Google Drive accessing</a:t>
            </a:r>
          </a:p>
          <a:p>
            <a:pPr>
              <a:buNone/>
            </a:pPr>
            <a:r>
              <a:rPr lang="en-US" sz="1400" dirty="0" smtClean="0"/>
              <a:t>private void </a:t>
            </a:r>
            <a:r>
              <a:rPr lang="en-US" sz="1400" dirty="0" err="1" smtClean="0"/>
              <a:t>loadFile</a:t>
            </a:r>
            <a:r>
              <a:rPr lang="en-US" sz="1400" dirty="0" smtClean="0"/>
              <a:t>(String filename) {</a:t>
            </a:r>
          </a:p>
          <a:p>
            <a:pPr>
              <a:buNone/>
            </a:pPr>
            <a:r>
              <a:rPr lang="en-US" sz="1400" dirty="0" smtClean="0"/>
              <a:t>    new </a:t>
            </a:r>
            <a:r>
              <a:rPr lang="en-US" sz="1400" dirty="0" err="1" smtClean="0"/>
              <a:t>GetFileTask</a:t>
            </a:r>
            <a:r>
              <a:rPr lang="en-US" sz="1400" dirty="0" smtClean="0"/>
              <a:t>().execute(filename);</a:t>
            </a:r>
          </a:p>
          <a:p>
            <a:pPr>
              <a:buNone/>
            </a:pPr>
            <a:r>
              <a:rPr lang="en-US" sz="1400" dirty="0" smtClean="0"/>
              <a:t>}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//manage the work in worker thread</a:t>
            </a:r>
          </a:p>
          <a:p>
            <a:pPr>
              <a:buNone/>
            </a:pPr>
            <a:r>
              <a:rPr lang="en-US" sz="1400" dirty="0" smtClean="0"/>
              <a:t>private class </a:t>
            </a:r>
            <a:r>
              <a:rPr lang="en-US" sz="1400" dirty="0" err="1" smtClean="0"/>
              <a:t>GetFileTask</a:t>
            </a:r>
            <a:r>
              <a:rPr lang="en-US" sz="1400" dirty="0" smtClean="0"/>
              <a:t> extends </a:t>
            </a:r>
            <a:r>
              <a:rPr lang="en-US" sz="1400" dirty="0" err="1" smtClean="0">
                <a:solidFill>
                  <a:srgbClr val="FF0000"/>
                </a:solidFill>
              </a:rPr>
              <a:t>AsyncTask</a:t>
            </a:r>
            <a:r>
              <a:rPr lang="en-US" sz="1400" dirty="0" smtClean="0"/>
              <a:t>&lt;String, Void, Void&gt; {</a:t>
            </a:r>
          </a:p>
          <a:p>
            <a:pPr>
              <a:buNone/>
            </a:pPr>
            <a:r>
              <a:rPr lang="en-US" sz="1400" dirty="0" smtClean="0"/>
              <a:t>    protected void </a:t>
            </a:r>
            <a:r>
              <a:rPr lang="en-US" sz="1400" dirty="0" err="1" smtClean="0"/>
              <a:t>doInBackground</a:t>
            </a:r>
            <a:r>
              <a:rPr lang="en-US" sz="1400" dirty="0" smtClean="0"/>
              <a:t>(String filename) {</a:t>
            </a:r>
          </a:p>
          <a:p>
            <a:pPr>
              <a:buNone/>
            </a:pPr>
            <a:r>
              <a:rPr lang="en-US" sz="1400" dirty="0" smtClean="0"/>
              <a:t>        Query </a:t>
            </a:r>
            <a:r>
              <a:rPr lang="en-US" sz="1400" dirty="0" err="1" smtClean="0">
                <a:solidFill>
                  <a:srgbClr val="FF0000"/>
                </a:solidFill>
              </a:rPr>
              <a:t>query</a:t>
            </a:r>
            <a:r>
              <a:rPr lang="en-US" sz="1400" dirty="0" smtClean="0"/>
              <a:t> = new </a:t>
            </a:r>
            <a:r>
              <a:rPr lang="en-US" sz="1400" dirty="0" err="1" smtClean="0"/>
              <a:t>Query.Builder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smtClean="0"/>
              <a:t>                .</a:t>
            </a:r>
            <a:r>
              <a:rPr lang="en-US" sz="1400" dirty="0" err="1" smtClean="0"/>
              <a:t>addFilter</a:t>
            </a:r>
            <a:r>
              <a:rPr lang="en-US" sz="1400" dirty="0" smtClean="0"/>
              <a:t>(</a:t>
            </a:r>
            <a:r>
              <a:rPr lang="en-US" sz="1400" dirty="0" err="1" smtClean="0"/>
              <a:t>Filters.eq</a:t>
            </a:r>
            <a:r>
              <a:rPr lang="en-US" sz="1400" dirty="0" smtClean="0"/>
              <a:t>(</a:t>
            </a:r>
            <a:r>
              <a:rPr lang="en-US" sz="1400" dirty="0" err="1" smtClean="0"/>
              <a:t>SearchableField.TITLE</a:t>
            </a:r>
            <a:r>
              <a:rPr lang="en-US" sz="1400" dirty="0" smtClean="0"/>
              <a:t>, filename))</a:t>
            </a:r>
          </a:p>
          <a:p>
            <a:pPr>
              <a:buNone/>
            </a:pPr>
            <a:r>
              <a:rPr lang="en-US" sz="1400" dirty="0" smtClean="0"/>
              <a:t>                .build();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       // Invoke the query synchronously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DriveApi.MetadataBufferResult</a:t>
            </a:r>
            <a:r>
              <a:rPr lang="en-US" sz="1400" dirty="0" smtClean="0">
                <a:solidFill>
                  <a:srgbClr val="FF0000"/>
                </a:solidFill>
              </a:rPr>
              <a:t> result </a:t>
            </a:r>
            <a:r>
              <a:rPr lang="en-US" sz="1400" dirty="0" smtClean="0"/>
              <a:t>=</a:t>
            </a:r>
          </a:p>
          <a:p>
            <a:pPr>
              <a:buNone/>
            </a:pPr>
            <a:r>
              <a:rPr lang="en-US" sz="1400" dirty="0" smtClean="0"/>
              <a:t>                </a:t>
            </a:r>
            <a:r>
              <a:rPr lang="en-US" sz="1400" dirty="0" err="1" smtClean="0"/>
              <a:t>Drive.DriveApi.query</a:t>
            </a:r>
            <a:r>
              <a:rPr lang="en-US" sz="1400" dirty="0" smtClean="0"/>
              <a:t>(</a:t>
            </a:r>
            <a:r>
              <a:rPr lang="en-US" sz="1400" dirty="0" err="1" smtClean="0"/>
              <a:t>mGoogleApiClient</a:t>
            </a:r>
            <a:r>
              <a:rPr lang="en-US" sz="1400" dirty="0" smtClean="0"/>
              <a:t>, query).</a:t>
            </a:r>
            <a:r>
              <a:rPr lang="en-US" sz="1400" dirty="0" smtClean="0">
                <a:solidFill>
                  <a:srgbClr val="FF0000"/>
                </a:solidFill>
              </a:rPr>
              <a:t>await()</a:t>
            </a:r>
            <a:r>
              <a:rPr lang="en-US" sz="1400" dirty="0" smtClean="0"/>
              <a:t>;  //blocks until the task is completed.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</a:p>
          <a:p>
            <a:pPr>
              <a:buNone/>
            </a:pPr>
            <a:r>
              <a:rPr lang="en-US" sz="1400" dirty="0" smtClean="0"/>
              <a:t>         // Continue doing other stuff synchronously</a:t>
            </a:r>
            <a:br>
              <a:rPr lang="en-US" sz="1400" dirty="0" smtClean="0"/>
            </a:br>
            <a:r>
              <a:rPr lang="en-US" sz="1400" dirty="0" smtClean="0"/>
              <a:t>     ...</a:t>
            </a:r>
          </a:p>
          <a:p>
            <a:pPr>
              <a:buNone/>
            </a:pPr>
            <a:r>
              <a:rPr lang="en-US" sz="1400" dirty="0" smtClean="0"/>
              <a:t>    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93" y="1653681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Overview</a:t>
            </a:r>
          </a:p>
          <a:p>
            <a:pPr marL="174625" lvl="1" indent="-174625"/>
            <a:r>
              <a:rPr lang="en-US" sz="2400" dirty="0" smtClean="0"/>
              <a:t>Access Google services via Google Play services</a:t>
            </a:r>
          </a:p>
          <a:p>
            <a:pPr marL="174625" lvl="1" indent="-174625"/>
            <a:r>
              <a:rPr lang="en-US" sz="2400" dirty="0" smtClean="0"/>
              <a:t>Access Google services over HTTP</a:t>
            </a:r>
          </a:p>
          <a:p>
            <a:pPr marL="174625" lvl="1" indent="-174625"/>
            <a:r>
              <a:rPr lang="en-US" sz="2400" dirty="0" smtClean="0"/>
              <a:t>Example of Google Drive accessing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OAuth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0">
              <a:buNone/>
            </a:pPr>
            <a:endParaRPr lang="en-US" dirty="0" smtClean="0"/>
          </a:p>
          <a:p>
            <a:pPr marL="0" algn="ctr">
              <a:buNone/>
            </a:pPr>
            <a:endParaRPr lang="en-US" dirty="0" smtClean="0"/>
          </a:p>
          <a:p>
            <a:pPr marL="0" algn="ctr">
              <a:buNone/>
            </a:pPr>
            <a:r>
              <a:rPr lang="en-US" dirty="0" smtClean="0"/>
              <a:t>OAuth is an open standard to authorization. </a:t>
            </a:r>
          </a:p>
          <a:p>
            <a:pPr marL="0"/>
            <a:endParaRPr lang="en-US" dirty="0" smtClean="0"/>
          </a:p>
          <a:p>
            <a:pPr marL="0"/>
            <a:r>
              <a:rPr lang="en-US" dirty="0" smtClean="0"/>
              <a:t>It provides client app a </a:t>
            </a:r>
            <a:r>
              <a:rPr lang="en-US" dirty="0" smtClean="0">
                <a:solidFill>
                  <a:srgbClr val="FF0000"/>
                </a:solidFill>
              </a:rPr>
              <a:t>'secure delegated access</a:t>
            </a:r>
            <a:r>
              <a:rPr lang="en-US" dirty="0" smtClean="0"/>
              <a:t>' to server resources on behalf of a resource owner </a:t>
            </a:r>
            <a:r>
              <a:rPr lang="en-US" dirty="0" smtClean="0">
                <a:solidFill>
                  <a:srgbClr val="FF0000"/>
                </a:solidFill>
              </a:rPr>
              <a:t>without sharing server’s credentials</a:t>
            </a:r>
            <a:r>
              <a:rPr lang="en-US" dirty="0" smtClean="0"/>
              <a:t>.</a:t>
            </a:r>
          </a:p>
          <a:p>
            <a:pPr marL="0"/>
            <a:endParaRPr lang="en-US" dirty="0" smtClean="0">
              <a:solidFill>
                <a:srgbClr val="FF0000"/>
              </a:solidFill>
            </a:endParaRPr>
          </a:p>
          <a:p>
            <a:pPr marL="0"/>
            <a:r>
              <a:rPr lang="en-US" dirty="0" smtClean="0">
                <a:solidFill>
                  <a:srgbClr val="FF0000"/>
                </a:solidFill>
              </a:rPr>
              <a:t>OAuth 2.0 </a:t>
            </a:r>
            <a:r>
              <a:rPr lang="en-US" dirty="0" smtClean="0"/>
              <a:t>is the next evolution of the OAuth protocol and is not backwards compatible with OAuth 1.0.  </a:t>
            </a:r>
            <a:r>
              <a:rPr lang="en-US" dirty="0" smtClean="0">
                <a:hlinkClick r:id="rId2"/>
              </a:rPr>
              <a:t>http://oauth.net/2/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OAuth vs. </a:t>
            </a:r>
            <a:r>
              <a:rPr lang="en-US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OpenID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OpenID vs. pseudo-authentication using OAu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0742" y="1397977"/>
            <a:ext cx="5105912" cy="445770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22130" y="822039"/>
            <a:ext cx="662060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77787B"/>
                </a:solidFill>
              </a:rPr>
              <a:t>OpenID</a:t>
            </a:r>
            <a:r>
              <a:rPr lang="en-US" sz="1200" dirty="0" smtClean="0">
                <a:solidFill>
                  <a:srgbClr val="77787B"/>
                </a:solidFill>
              </a:rPr>
              <a:t>: App </a:t>
            </a:r>
            <a:r>
              <a:rPr lang="en-US" sz="1200" b="1" dirty="0" smtClean="0">
                <a:solidFill>
                  <a:srgbClr val="77787B"/>
                </a:solidFill>
              </a:rPr>
              <a:t>asks the user for their identity </a:t>
            </a:r>
            <a:r>
              <a:rPr lang="en-US" sz="1200" dirty="0" smtClean="0">
                <a:solidFill>
                  <a:srgbClr val="77787B"/>
                </a:solidFill>
              </a:rPr>
              <a:t>(basically a log-in request by app, to which the user typically </a:t>
            </a:r>
            <a:r>
              <a:rPr lang="en-US" sz="1200" dirty="0" smtClean="0">
                <a:solidFill>
                  <a:srgbClr val="00B050"/>
                </a:solidFill>
              </a:rPr>
              <a:t>provides an </a:t>
            </a:r>
            <a:r>
              <a:rPr lang="en-US" sz="1200" dirty="0" err="1" smtClean="0">
                <a:solidFill>
                  <a:srgbClr val="00B050"/>
                </a:solidFill>
              </a:rPr>
              <a:t>OpenID</a:t>
            </a:r>
            <a:r>
              <a:rPr lang="en-US" sz="1200" dirty="0" smtClean="0">
                <a:solidFill>
                  <a:srgbClr val="00B050"/>
                </a:solidFill>
              </a:rPr>
              <a:t> URI </a:t>
            </a:r>
            <a:r>
              <a:rPr lang="en-US" sz="1200" strike="sngStrike" dirty="0" smtClean="0">
                <a:solidFill>
                  <a:srgbClr val="C00000"/>
                </a:solidFill>
              </a:rPr>
              <a:t>rather than actual credentials</a:t>
            </a:r>
            <a:r>
              <a:rPr lang="en-US" sz="1200" dirty="0" smtClean="0">
                <a:solidFill>
                  <a:srgbClr val="77787B"/>
                </a:solidFill>
              </a:rPr>
              <a:t>)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5223" y="5985306"/>
            <a:ext cx="662025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rgbClr val="77787B"/>
                </a:solidFill>
              </a:rPr>
              <a:t>Oauth</a:t>
            </a:r>
            <a:r>
              <a:rPr lang="en-US" sz="1200" dirty="0" smtClean="0">
                <a:solidFill>
                  <a:srgbClr val="77787B"/>
                </a:solidFill>
              </a:rPr>
              <a:t>: App </a:t>
            </a:r>
            <a:r>
              <a:rPr lang="en-US" sz="1200" b="1" dirty="0" smtClean="0">
                <a:solidFill>
                  <a:srgbClr val="77787B"/>
                </a:solidFill>
              </a:rPr>
              <a:t>requests a limited access (Scope) OAuth Token to access the APIs (services) on the user's behalf </a:t>
            </a:r>
            <a:r>
              <a:rPr lang="en-US" sz="1200" dirty="0" smtClean="0">
                <a:solidFill>
                  <a:srgbClr val="77787B"/>
                </a:solidFill>
              </a:rPr>
              <a:t>(which typically </a:t>
            </a:r>
            <a:r>
              <a:rPr lang="en-US" sz="1200" dirty="0" smtClean="0">
                <a:solidFill>
                  <a:srgbClr val="00B050"/>
                </a:solidFill>
              </a:rPr>
              <a:t>names/scopes of services </a:t>
            </a:r>
            <a:r>
              <a:rPr lang="en-US" sz="1200" dirty="0" smtClean="0">
                <a:solidFill>
                  <a:srgbClr val="77787B"/>
                </a:solidFill>
              </a:rPr>
              <a:t>, </a:t>
            </a:r>
            <a:r>
              <a:rPr lang="en-US" sz="1200" strike="sngStrike" dirty="0" smtClean="0">
                <a:solidFill>
                  <a:srgbClr val="C00000"/>
                </a:solidFill>
              </a:rPr>
              <a:t>and</a:t>
            </a:r>
            <a:r>
              <a:rPr lang="en-US" sz="1200" dirty="0" smtClean="0">
                <a:solidFill>
                  <a:srgbClr val="77787B"/>
                </a:solidFill>
              </a:rPr>
              <a:t> </a:t>
            </a:r>
            <a:r>
              <a:rPr lang="en-US" sz="1200" strike="sngStrike" dirty="0" smtClean="0">
                <a:solidFill>
                  <a:srgbClr val="C00000"/>
                </a:solidFill>
              </a:rPr>
              <a:t>does not require the user to enter credentials at all</a:t>
            </a:r>
            <a:r>
              <a:rPr lang="en-US" sz="1200" dirty="0" smtClean="0">
                <a:solidFill>
                  <a:srgbClr val="77787B"/>
                </a:solidFill>
              </a:rPr>
              <a:t>)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0362" y="1567198"/>
            <a:ext cx="5212080" cy="274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 smtClean="0">
                <a:solidFill>
                  <a:srgbClr val="77787B"/>
                </a:solidFill>
              </a:rPr>
              <a:t>App allows the user access, because it trusts the </a:t>
            </a:r>
            <a:r>
              <a:rPr lang="en-US" sz="1200" i="1" dirty="0" err="1" smtClean="0">
                <a:solidFill>
                  <a:srgbClr val="77787B"/>
                </a:solidFill>
              </a:rPr>
              <a:t>OpenID</a:t>
            </a:r>
            <a:r>
              <a:rPr lang="en-US" sz="1200" i="1" dirty="0" smtClean="0">
                <a:solidFill>
                  <a:srgbClr val="77787B"/>
                </a:solidFill>
              </a:rPr>
              <a:t> Identity provider</a:t>
            </a:r>
            <a:endParaRPr lang="en-US" sz="1200" i="1" dirty="0">
              <a:solidFill>
                <a:srgbClr val="77787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0362" y="3891298"/>
            <a:ext cx="5760720" cy="274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 smtClean="0">
                <a:solidFill>
                  <a:srgbClr val="77787B"/>
                </a:solidFill>
              </a:rPr>
              <a:t>the API provider allows the app access because it trusts its own valet keys (token)</a:t>
            </a:r>
            <a:endParaRPr lang="en-US" sz="1200" i="1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app@ Create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488" y="1584133"/>
            <a:ext cx="51530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1800" y="1151907"/>
            <a:ext cx="8280400" cy="501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rgbClr val="77787B"/>
                </a:solidFill>
              </a:rPr>
              <a:t>Google Cloud Console: </a:t>
            </a:r>
            <a:r>
              <a:rPr lang="en-US" sz="2000" dirty="0" smtClean="0">
                <a:hlinkClick r:id="rId3"/>
              </a:rPr>
              <a:t>https://console.developers.google.com</a:t>
            </a:r>
            <a:endParaRPr lang="en-US" sz="2000" dirty="0" smtClean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app@ </a:t>
            </a:r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Enable/Disable APIs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337" y="1305650"/>
            <a:ext cx="6033327" cy="454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93" y="783273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Overview</a:t>
            </a:r>
          </a:p>
          <a:p>
            <a:pPr marL="174625" lvl="1" indent="-174625"/>
            <a:r>
              <a:rPr lang="en-US" sz="2400" dirty="0" smtClean="0"/>
              <a:t>Access Google services via Google Play services</a:t>
            </a:r>
          </a:p>
          <a:p>
            <a:pPr marL="174625" lvl="1" indent="-174625"/>
            <a:r>
              <a:rPr lang="en-US" sz="2400" dirty="0" smtClean="0"/>
              <a:t>Access Google services over </a:t>
            </a:r>
            <a:r>
              <a:rPr lang="en-US" sz="2400" dirty="0" smtClean="0"/>
              <a:t>HTTP</a:t>
            </a:r>
          </a:p>
          <a:p>
            <a:pPr marL="174625" lvl="1" indent="-174625"/>
            <a:r>
              <a:rPr lang="en-US" sz="2400" dirty="0" smtClean="0"/>
              <a:t>Example of Google Drive accessing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app@ Create </a:t>
            </a:r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Credential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3594" y="1318508"/>
            <a:ext cx="4976813" cy="469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126414" y="2605841"/>
            <a:ext cx="3931920" cy="386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77787B"/>
                </a:solidFill>
              </a:rPr>
              <a:t>For authorization, for app to </a:t>
            </a:r>
            <a:r>
              <a:rPr lang="en-US" sz="1200" dirty="0" smtClean="0">
                <a:solidFill>
                  <a:srgbClr val="FF0000"/>
                </a:solidFill>
              </a:rPr>
              <a:t>submit authorized requests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06285" y="5078747"/>
            <a:ext cx="3383280" cy="386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0000"/>
                </a:solidFill>
              </a:rPr>
              <a:t>Not</a:t>
            </a:r>
            <a:r>
              <a:rPr lang="en-US" sz="1200" dirty="0" smtClean="0">
                <a:solidFill>
                  <a:srgbClr val="77787B"/>
                </a:solidFill>
              </a:rPr>
              <a:t> for authorization, for app to </a:t>
            </a:r>
            <a:r>
              <a:rPr lang="en-US" sz="1200" dirty="0" smtClean="0">
                <a:solidFill>
                  <a:srgbClr val="FF0000"/>
                </a:solidFill>
              </a:rPr>
              <a:t>make API calls 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app@ Create Credential @ Create Client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99" y="905234"/>
            <a:ext cx="3563369" cy="533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787662" y="1354348"/>
            <a:ext cx="1871932" cy="405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7787B"/>
                </a:solidFill>
              </a:rPr>
              <a:t>Package name of app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608" y="4347713"/>
            <a:ext cx="3157268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stCxn id="8" idx="2"/>
            <a:endCxn id="9" idx="1"/>
          </p:cNvCxnSpPr>
          <p:nvPr/>
        </p:nvCxnSpPr>
        <p:spPr>
          <a:xfrm rot="5400000">
            <a:off x="1833115" y="582282"/>
            <a:ext cx="2713007" cy="5068020"/>
          </a:xfrm>
          <a:prstGeom prst="bentConnector4">
            <a:avLst>
              <a:gd name="adj1" fmla="val 16852"/>
              <a:gd name="adj2" fmla="val 104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85737" y="2662660"/>
            <a:ext cx="3646099" cy="405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7787B"/>
                </a:solidFill>
              </a:rPr>
              <a:t>SHA1 fingerprint for app signing certificate</a:t>
            </a:r>
            <a:endParaRPr lang="en-US" sz="1200" dirty="0">
              <a:solidFill>
                <a:srgbClr val="77787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8227" y="4879676"/>
            <a:ext cx="3157268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hape 13"/>
          <p:cNvCxnSpPr>
            <a:stCxn id="12" idx="1"/>
            <a:endCxn id="9" idx="0"/>
          </p:cNvCxnSpPr>
          <p:nvPr/>
        </p:nvCxnSpPr>
        <p:spPr>
          <a:xfrm rot="10800000" flipV="1">
            <a:off x="2234243" y="2865381"/>
            <a:ext cx="2251495" cy="14823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02920" y="6349042"/>
            <a:ext cx="6927012" cy="241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err="1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keytool</a:t>
            </a:r>
            <a:r>
              <a:rPr lang="en-US" sz="1200" dirty="0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 -</a:t>
            </a:r>
            <a:r>
              <a:rPr lang="en-US" sz="1200" dirty="0" err="1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exportcert</a:t>
            </a:r>
            <a:r>
              <a:rPr lang="en-US" sz="1200" dirty="0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FF00FF"/>
                </a:solidFill>
                <a:ea typeface="Droid Sans Mono"/>
                <a:cs typeface="Arial" pitchFamily="34" charset="0"/>
              </a:rPr>
              <a:t>-alias </a:t>
            </a:r>
            <a:r>
              <a:rPr lang="en-US" sz="1200" dirty="0" err="1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androiddebugkey</a:t>
            </a:r>
            <a:r>
              <a:rPr lang="en-US" sz="1200" dirty="0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FF00FF"/>
                </a:solidFill>
                <a:ea typeface="Droid Sans Mono"/>
                <a:cs typeface="Arial" pitchFamily="34" charset="0"/>
              </a:rPr>
              <a:t>-</a:t>
            </a:r>
            <a:r>
              <a:rPr lang="en-US" sz="1200" dirty="0" err="1" smtClean="0">
                <a:solidFill>
                  <a:srgbClr val="FF00FF"/>
                </a:solidFill>
                <a:ea typeface="Droid Sans Mono"/>
                <a:cs typeface="Arial" pitchFamily="34" charset="0"/>
              </a:rPr>
              <a:t>keystore</a:t>
            </a:r>
            <a:r>
              <a:rPr lang="en-US" sz="1200" dirty="0" smtClean="0">
                <a:solidFill>
                  <a:srgbClr val="FF00FF"/>
                </a:solidFill>
                <a:ea typeface="Droid Sans Mono"/>
                <a:cs typeface="Arial" pitchFamily="34" charset="0"/>
              </a:rPr>
              <a:t> </a:t>
            </a:r>
            <a:r>
              <a:rPr lang="en-US" sz="1200" i="1" dirty="0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path-to-debug-or-production-</a:t>
            </a:r>
            <a:r>
              <a:rPr lang="en-US" sz="1200" i="1" dirty="0" err="1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keystore</a:t>
            </a:r>
            <a:r>
              <a:rPr lang="en-US" sz="1200" dirty="0" smtClean="0">
                <a:solidFill>
                  <a:srgbClr val="77787B"/>
                </a:solidFill>
                <a:ea typeface="Droid Sans Mono"/>
                <a:cs typeface="Arial" pitchFamily="34" charset="0"/>
              </a:rPr>
              <a:t> -list -v</a:t>
            </a:r>
            <a:r>
              <a:rPr lang="en-US" sz="1200" dirty="0" smtClean="0">
                <a:solidFill>
                  <a:srgbClr val="77787B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7709" y="4382487"/>
            <a:ext cx="5121787" cy="190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4129178" y="5819955"/>
            <a:ext cx="2858218" cy="1063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13207" y="3602966"/>
            <a:ext cx="4226943" cy="405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7787B"/>
                </a:solidFill>
              </a:rPr>
              <a:t>SHA1 </a:t>
            </a:r>
            <a:r>
              <a:rPr lang="en-US" sz="1200" dirty="0" smtClean="0">
                <a:solidFill>
                  <a:srgbClr val="FF0000"/>
                </a:solidFill>
              </a:rPr>
              <a:t>makes the Google services accessible </a:t>
            </a:r>
            <a:r>
              <a:rPr lang="en-US" sz="1200" dirty="0" smtClean="0">
                <a:solidFill>
                  <a:srgbClr val="77787B"/>
                </a:solidFill>
              </a:rPr>
              <a:t>by app</a:t>
            </a:r>
            <a:endParaRPr lang="en-US" sz="1200" dirty="0">
              <a:solidFill>
                <a:srgbClr val="77787B"/>
              </a:solidFill>
            </a:endParaRPr>
          </a:p>
        </p:txBody>
      </p:sp>
      <p:cxnSp>
        <p:nvCxnSpPr>
          <p:cNvPr id="35" name="Shape 34"/>
          <p:cNvCxnSpPr>
            <a:stCxn id="31" idx="1"/>
            <a:endCxn id="30" idx="1"/>
          </p:cNvCxnSpPr>
          <p:nvPr/>
        </p:nvCxnSpPr>
        <p:spPr>
          <a:xfrm rot="10800000" flipV="1">
            <a:off x="4129179" y="3805687"/>
            <a:ext cx="184029" cy="2067464"/>
          </a:xfrm>
          <a:prstGeom prst="bentConnector3">
            <a:avLst>
              <a:gd name="adj1" fmla="val 2242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20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Get user’s Account (Email) with </a:t>
            </a:r>
            <a:r>
              <a:rPr lang="en-US" dirty="0" err="1" smtClean="0">
                <a:solidFill>
                  <a:schemeClr val="bg1"/>
                </a:solidFill>
              </a:rPr>
              <a:t>AccountPicker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778240" cy="5370203"/>
          </a:xfrm>
        </p:spPr>
        <p:txBody>
          <a:bodyPr/>
          <a:lstStyle/>
          <a:p>
            <a:pPr>
              <a:buNone/>
            </a:pPr>
            <a:r>
              <a:rPr lang="en-US" sz="1300" dirty="0" smtClean="0"/>
              <a:t>static final </a:t>
            </a:r>
            <a:r>
              <a:rPr lang="en-US" sz="1300" dirty="0" err="1" smtClean="0"/>
              <a:t>int</a:t>
            </a:r>
            <a:r>
              <a:rPr lang="en-US" sz="1300" dirty="0" smtClean="0"/>
              <a:t> REQUEST_CODE_PICK_ACCOUNT = 1000;</a:t>
            </a:r>
          </a:p>
          <a:p>
            <a:pPr>
              <a:buNone/>
            </a:pPr>
            <a:r>
              <a:rPr lang="en-US" sz="1300" dirty="0" smtClean="0"/>
              <a:t>private void </a:t>
            </a:r>
            <a:r>
              <a:rPr lang="en-US" sz="1300" dirty="0" err="1" smtClean="0"/>
              <a:t>pickUserAccount</a:t>
            </a:r>
            <a:r>
              <a:rPr lang="en-US" sz="1300" dirty="0" smtClean="0"/>
              <a:t>() {</a:t>
            </a:r>
          </a:p>
          <a:p>
            <a:pPr>
              <a:buNone/>
            </a:pPr>
            <a:r>
              <a:rPr lang="en-US" sz="1300" dirty="0" smtClean="0"/>
              <a:t>    String[] </a:t>
            </a:r>
            <a:r>
              <a:rPr lang="en-US" sz="1300" dirty="0" err="1" smtClean="0"/>
              <a:t>accountTypes</a:t>
            </a:r>
            <a:r>
              <a:rPr lang="en-US" sz="1300" dirty="0" smtClean="0"/>
              <a:t> = new String[]{"</a:t>
            </a:r>
            <a:r>
              <a:rPr lang="en-US" sz="1300" dirty="0" err="1" smtClean="0"/>
              <a:t>com.google</a:t>
            </a:r>
            <a:r>
              <a:rPr lang="en-US" sz="1300" dirty="0" smtClean="0"/>
              <a:t>"}; </a:t>
            </a:r>
            <a:r>
              <a:rPr lang="en-US" sz="1300" dirty="0" smtClean="0">
                <a:solidFill>
                  <a:srgbClr val="00B0F0"/>
                </a:solidFill>
              </a:rPr>
              <a:t>// list only accounts from the "</a:t>
            </a:r>
            <a:r>
              <a:rPr lang="en-US" sz="1300" dirty="0" err="1" smtClean="0">
                <a:solidFill>
                  <a:srgbClr val="00B0F0"/>
                </a:solidFill>
              </a:rPr>
              <a:t>com.google</a:t>
            </a:r>
            <a:r>
              <a:rPr lang="en-US" sz="1300" dirty="0" smtClean="0">
                <a:solidFill>
                  <a:srgbClr val="00B0F0"/>
                </a:solidFill>
              </a:rPr>
              <a:t>" domain 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 Intent </a:t>
            </a:r>
            <a:r>
              <a:rPr lang="en-US" sz="1300" dirty="0" err="1" smtClean="0">
                <a:solidFill>
                  <a:srgbClr val="FF0000"/>
                </a:solidFill>
              </a:rPr>
              <a:t>intent</a:t>
            </a:r>
            <a:r>
              <a:rPr lang="en-US" sz="1300" dirty="0" smtClean="0">
                <a:solidFill>
                  <a:srgbClr val="FF0000"/>
                </a:solidFill>
              </a:rPr>
              <a:t> = </a:t>
            </a:r>
            <a:r>
              <a:rPr lang="en-US" sz="1300" dirty="0" err="1" smtClean="0">
                <a:solidFill>
                  <a:srgbClr val="FF0000"/>
                </a:solidFill>
              </a:rPr>
              <a:t>AccountPicker.newChooseAccountIntent</a:t>
            </a:r>
            <a:r>
              <a:rPr lang="en-US" sz="1300" dirty="0" smtClean="0"/>
              <a:t>(null, null,</a:t>
            </a:r>
            <a:br>
              <a:rPr lang="en-US" sz="1300" dirty="0" smtClean="0"/>
            </a:br>
            <a:r>
              <a:rPr lang="en-US" sz="1300" dirty="0" smtClean="0"/>
              <a:t>            </a:t>
            </a:r>
            <a:r>
              <a:rPr lang="en-US" sz="1300" dirty="0" err="1" smtClean="0">
                <a:solidFill>
                  <a:srgbClr val="FF0000"/>
                </a:solidFill>
              </a:rPr>
              <a:t>accountTypes</a:t>
            </a:r>
            <a:r>
              <a:rPr lang="en-US" sz="1300" dirty="0" smtClean="0"/>
              <a:t>, false, null, null, null, null);</a:t>
            </a:r>
            <a:br>
              <a:rPr lang="en-US" sz="1300" dirty="0" smtClean="0"/>
            </a:br>
            <a:r>
              <a:rPr lang="en-US" sz="1300" dirty="0" smtClean="0"/>
              <a:t> </a:t>
            </a:r>
            <a:r>
              <a:rPr lang="en-US" sz="1300" b="1" dirty="0" smtClean="0"/>
              <a:t>startActivityForResult</a:t>
            </a:r>
            <a:r>
              <a:rPr lang="en-US" sz="1300" dirty="0" smtClean="0"/>
              <a:t>(intent, </a:t>
            </a:r>
            <a:r>
              <a:rPr lang="en-US" sz="1300" b="1" dirty="0" smtClean="0"/>
              <a:t>REQUEST_CODE_PICK_ACCOUNT</a:t>
            </a:r>
            <a:r>
              <a:rPr lang="en-US" sz="1300" dirty="0" smtClean="0"/>
              <a:t>); //dialog for the user to pick an account.  </a:t>
            </a:r>
          </a:p>
          <a:p>
            <a:pPr>
              <a:buNone/>
            </a:pPr>
            <a:r>
              <a:rPr lang="en-US" sz="1300" dirty="0" smtClean="0"/>
              <a:t>}</a:t>
            </a:r>
          </a:p>
          <a:p>
            <a:pPr>
              <a:buNone/>
            </a:pPr>
            <a:r>
              <a:rPr lang="en-US" sz="1300" dirty="0" smtClean="0"/>
              <a:t>String </a:t>
            </a:r>
            <a:r>
              <a:rPr lang="en-US" sz="1300" dirty="0" err="1" smtClean="0"/>
              <a:t>mEmail</a:t>
            </a:r>
            <a:r>
              <a:rPr lang="en-US" sz="1300" dirty="0" smtClean="0"/>
              <a:t>; </a:t>
            </a:r>
          </a:p>
          <a:p>
            <a:pPr>
              <a:buNone/>
            </a:pPr>
            <a:r>
              <a:rPr lang="en-US" sz="1300" dirty="0" smtClean="0"/>
              <a:t>protected void </a:t>
            </a:r>
            <a:r>
              <a:rPr lang="en-US" sz="1300" b="1" dirty="0" err="1" smtClean="0"/>
              <a:t>onActivityResult</a:t>
            </a:r>
            <a:r>
              <a:rPr lang="en-US" sz="1300" dirty="0" smtClean="0"/>
              <a:t>(</a:t>
            </a: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 err="1" smtClean="0"/>
              <a:t>requestCode</a:t>
            </a:r>
            <a:r>
              <a:rPr lang="en-US" sz="1300" dirty="0" smtClean="0"/>
              <a:t>, </a:t>
            </a: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 err="1" smtClean="0"/>
              <a:t>resultCode</a:t>
            </a:r>
            <a:r>
              <a:rPr lang="en-US" sz="1300" dirty="0" smtClean="0"/>
              <a:t>, Intent data) {</a:t>
            </a:r>
          </a:p>
          <a:p>
            <a:pPr>
              <a:buNone/>
            </a:pPr>
            <a:r>
              <a:rPr lang="en-US" sz="1300" dirty="0" smtClean="0"/>
              <a:t>    if (</a:t>
            </a:r>
            <a:r>
              <a:rPr lang="en-US" sz="1300" dirty="0" err="1" smtClean="0"/>
              <a:t>requestCode</a:t>
            </a:r>
            <a:r>
              <a:rPr lang="en-US" sz="1300" dirty="0" smtClean="0"/>
              <a:t> == </a:t>
            </a:r>
            <a:r>
              <a:rPr lang="en-US" sz="1300" b="1" dirty="0" smtClean="0"/>
              <a:t>REQUEST_CODE_PICK_ACCOUNT</a:t>
            </a:r>
            <a:r>
              <a:rPr lang="en-US" sz="1300" dirty="0" smtClean="0"/>
              <a:t>) {</a:t>
            </a:r>
            <a:br>
              <a:rPr lang="en-US" sz="1300" dirty="0" smtClean="0"/>
            </a:br>
            <a:r>
              <a:rPr lang="en-US" sz="1300" dirty="0" smtClean="0"/>
              <a:t>    // Receiving a result from the </a:t>
            </a:r>
            <a:r>
              <a:rPr lang="en-US" sz="1300" dirty="0" err="1" smtClean="0"/>
              <a:t>AccountPicker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    if (</a:t>
            </a:r>
            <a:r>
              <a:rPr lang="en-US" sz="1300" dirty="0" err="1" smtClean="0"/>
              <a:t>resultCode</a:t>
            </a:r>
            <a:r>
              <a:rPr lang="en-US" sz="1300" dirty="0" smtClean="0"/>
              <a:t> == RESULT_OK) {</a:t>
            </a:r>
            <a:br>
              <a:rPr lang="en-US" sz="1300" dirty="0" smtClean="0"/>
            </a:br>
            <a:r>
              <a:rPr lang="en-US" sz="1300" dirty="0" smtClean="0"/>
              <a:t>        </a:t>
            </a:r>
            <a:r>
              <a:rPr lang="en-US" sz="1300" dirty="0" err="1" smtClean="0">
                <a:solidFill>
                  <a:srgbClr val="FF0000"/>
                </a:solidFill>
              </a:rPr>
              <a:t>mEmail</a:t>
            </a:r>
            <a:r>
              <a:rPr lang="en-US" sz="1300" dirty="0" smtClean="0"/>
              <a:t> = </a:t>
            </a:r>
            <a:r>
              <a:rPr lang="en-US" sz="1300" dirty="0" err="1" smtClean="0"/>
              <a:t>data.getStringExtra</a:t>
            </a:r>
            <a:r>
              <a:rPr lang="en-US" sz="1300" dirty="0" smtClean="0"/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AccountManager.KEY_ACCOUNT_NAME</a:t>
            </a:r>
            <a:r>
              <a:rPr lang="en-US" sz="1300" dirty="0" smtClean="0"/>
              <a:t>);</a:t>
            </a:r>
            <a:br>
              <a:rPr lang="en-US" sz="1300" dirty="0" smtClean="0"/>
            </a:br>
            <a:r>
              <a:rPr lang="en-US" sz="1300" dirty="0" smtClean="0"/>
              <a:t>        </a:t>
            </a:r>
            <a:r>
              <a:rPr lang="en-US" sz="1300" dirty="0" smtClean="0">
                <a:solidFill>
                  <a:srgbClr val="00B0F0"/>
                </a:solidFill>
              </a:rPr>
              <a:t>// With the account name (email address) acquired, go get the auth token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        </a:t>
            </a:r>
            <a:r>
              <a:rPr lang="en-US" sz="1300" dirty="0" err="1" smtClean="0">
                <a:solidFill>
                  <a:srgbClr val="00B0F0"/>
                </a:solidFill>
              </a:rPr>
              <a:t>getUsername</a:t>
            </a:r>
            <a:r>
              <a:rPr lang="en-US" sz="1300" dirty="0" smtClean="0">
                <a:solidFill>
                  <a:srgbClr val="00B0F0"/>
                </a:solidFill>
              </a:rPr>
              <a:t>();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    } else if (</a:t>
            </a:r>
            <a:r>
              <a:rPr lang="en-US" sz="1300" dirty="0" err="1" smtClean="0"/>
              <a:t>resultCode</a:t>
            </a:r>
            <a:r>
              <a:rPr lang="en-US" sz="1300" dirty="0" smtClean="0"/>
              <a:t> == </a:t>
            </a:r>
            <a:r>
              <a:rPr lang="en-US" sz="1300" b="1" dirty="0" smtClean="0"/>
              <a:t>RESULT_CANCELED</a:t>
            </a:r>
            <a:r>
              <a:rPr lang="en-US" sz="1300" dirty="0" smtClean="0"/>
              <a:t>) {</a:t>
            </a:r>
            <a:br>
              <a:rPr lang="en-US" sz="1300" dirty="0" smtClean="0"/>
            </a:br>
            <a:r>
              <a:rPr lang="en-US" sz="1300" dirty="0" smtClean="0"/>
              <a:t>        // The account picker dialog closed without selecting an account.</a:t>
            </a:r>
            <a:br>
              <a:rPr lang="en-US" sz="1300" dirty="0" smtClean="0"/>
            </a:br>
            <a:r>
              <a:rPr lang="en-US" sz="1300" dirty="0" smtClean="0"/>
              <a:t>        // Notify users that they must pick an account to proceed.</a:t>
            </a:r>
            <a:br>
              <a:rPr lang="en-US" sz="1300" dirty="0" smtClean="0"/>
            </a:br>
            <a:r>
              <a:rPr lang="en-US" sz="1300" dirty="0" smtClean="0"/>
              <a:t>        </a:t>
            </a:r>
            <a:r>
              <a:rPr lang="en-US" sz="1300" dirty="0" err="1" smtClean="0"/>
              <a:t>Toast.makeText</a:t>
            </a:r>
            <a:r>
              <a:rPr lang="en-US" sz="1300" dirty="0" smtClean="0"/>
              <a:t>(this, </a:t>
            </a:r>
            <a:r>
              <a:rPr lang="en-US" sz="1300" dirty="0" err="1" smtClean="0"/>
              <a:t>R.string.pick_account</a:t>
            </a:r>
            <a:r>
              <a:rPr lang="en-US" sz="1300" dirty="0" smtClean="0"/>
              <a:t>, </a:t>
            </a:r>
            <a:r>
              <a:rPr lang="en-US" sz="1300" dirty="0" err="1" smtClean="0"/>
              <a:t>Toast.LENGTH_SHORT</a:t>
            </a:r>
            <a:r>
              <a:rPr lang="en-US" sz="1300" dirty="0" smtClean="0"/>
              <a:t>).show();</a:t>
            </a:r>
            <a:br>
              <a:rPr lang="en-US" sz="1300" dirty="0" smtClean="0"/>
            </a:br>
            <a:r>
              <a:rPr lang="en-US" sz="1300" dirty="0" smtClean="0"/>
              <a:t>    }</a:t>
            </a:r>
            <a:br>
              <a:rPr lang="en-US" sz="1300" dirty="0" smtClean="0"/>
            </a:br>
            <a:r>
              <a:rPr lang="en-US" sz="1300" dirty="0" smtClean="0"/>
              <a:t>}</a:t>
            </a:r>
            <a:br>
              <a:rPr lang="en-US" sz="1300" dirty="0" smtClean="0"/>
            </a:br>
            <a:r>
              <a:rPr lang="en-US" sz="1300" dirty="0" smtClean="0"/>
              <a:t>else if ((</a:t>
            </a:r>
            <a:r>
              <a:rPr lang="en-US" sz="1300" dirty="0" err="1" smtClean="0"/>
              <a:t>requestCode</a:t>
            </a:r>
            <a:r>
              <a:rPr lang="en-US" sz="1300" dirty="0" smtClean="0"/>
              <a:t> == REQUEST_CODE_RECOVER_FROM_AUTH_ERROR ||</a:t>
            </a:r>
            <a:br>
              <a:rPr lang="en-US" sz="1300" dirty="0" smtClean="0"/>
            </a:br>
            <a:r>
              <a:rPr lang="en-US" sz="1300" dirty="0" smtClean="0"/>
              <a:t>        </a:t>
            </a:r>
            <a:r>
              <a:rPr lang="en-US" sz="1300" dirty="0" err="1" smtClean="0"/>
              <a:t>requestCode</a:t>
            </a:r>
            <a:r>
              <a:rPr lang="en-US" sz="1300" dirty="0" smtClean="0"/>
              <a:t> == </a:t>
            </a:r>
            <a:r>
              <a:rPr lang="en-US" sz="1300" b="1" dirty="0" smtClean="0"/>
              <a:t>REQUEST_CODE_RECOVER_FROM_PLAY_SERVICES_ERROR</a:t>
            </a:r>
            <a:r>
              <a:rPr lang="en-US" sz="1300" dirty="0" smtClean="0"/>
              <a:t>)</a:t>
            </a:r>
            <a:br>
              <a:rPr lang="en-US" sz="1300" dirty="0" smtClean="0"/>
            </a:br>
            <a:r>
              <a:rPr lang="en-US" sz="1300" dirty="0" smtClean="0"/>
              <a:t>        &amp;&amp; </a:t>
            </a:r>
            <a:r>
              <a:rPr lang="en-US" sz="1300" dirty="0" err="1" smtClean="0"/>
              <a:t>resultCode</a:t>
            </a:r>
            <a:r>
              <a:rPr lang="en-US" sz="1300" dirty="0" smtClean="0"/>
              <a:t> == RESULT_OK) {</a:t>
            </a:r>
            <a:br>
              <a:rPr lang="en-US" sz="1300" dirty="0" smtClean="0"/>
            </a:br>
            <a:r>
              <a:rPr lang="en-US" sz="1300" dirty="0" smtClean="0"/>
              <a:t>    </a:t>
            </a:r>
            <a:r>
              <a:rPr lang="en-US" sz="1300" dirty="0" smtClean="0">
                <a:solidFill>
                  <a:srgbClr val="00B0F0"/>
                </a:solidFill>
              </a:rPr>
              <a:t>// Receiving a result that follows a </a:t>
            </a:r>
            <a:r>
              <a:rPr lang="en-US" sz="1300" dirty="0" err="1" smtClean="0">
                <a:solidFill>
                  <a:srgbClr val="00B0F0"/>
                </a:solidFill>
              </a:rPr>
              <a:t>GoogleAuthException</a:t>
            </a:r>
            <a:r>
              <a:rPr lang="en-US" sz="1300" dirty="0" smtClean="0">
                <a:solidFill>
                  <a:srgbClr val="00B0F0"/>
                </a:solidFill>
              </a:rPr>
              <a:t>, try auth again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    </a:t>
            </a:r>
            <a:r>
              <a:rPr lang="en-US" sz="1300" dirty="0" err="1" smtClean="0">
                <a:solidFill>
                  <a:srgbClr val="00B0F0"/>
                </a:solidFill>
              </a:rPr>
              <a:t>getUsername</a:t>
            </a:r>
            <a:r>
              <a:rPr lang="en-US" sz="1300" dirty="0" smtClean="0">
                <a:solidFill>
                  <a:srgbClr val="00B0F0"/>
                </a:solidFill>
              </a:rPr>
              <a:t>();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} </a:t>
            </a:r>
          </a:p>
          <a:p>
            <a:pPr>
              <a:buNone/>
            </a:pPr>
            <a:r>
              <a:rPr lang="en-US" sz="13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Retrieve the Access Token by using </a:t>
            </a:r>
            <a:r>
              <a:rPr lang="en-US" dirty="0" err="1" smtClean="0">
                <a:solidFill>
                  <a:schemeClr val="bg1"/>
                </a:solidFill>
              </a:rPr>
              <a:t>AsyncTask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462034" cy="5370203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String </a:t>
            </a:r>
            <a:r>
              <a:rPr lang="en-US" sz="1400" dirty="0" err="1" smtClean="0">
                <a:solidFill>
                  <a:srgbClr val="FF0000"/>
                </a:solidFill>
              </a:rPr>
              <a:t>mEmail</a:t>
            </a:r>
            <a:r>
              <a:rPr lang="en-US" sz="1400" dirty="0" smtClean="0"/>
              <a:t>; </a:t>
            </a:r>
            <a:r>
              <a:rPr lang="en-US" sz="1400" dirty="0" smtClean="0">
                <a:solidFill>
                  <a:srgbClr val="00B0F0"/>
                </a:solidFill>
              </a:rPr>
              <a:t>// get it from </a:t>
            </a:r>
            <a:r>
              <a:rPr lang="en-US" sz="1400" dirty="0" err="1" smtClean="0">
                <a:solidFill>
                  <a:srgbClr val="00B0F0"/>
                </a:solidFill>
              </a:rPr>
              <a:t>AccountPicker</a:t>
            </a:r>
            <a:endParaRPr lang="en-US" sz="1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/>
              <a:t>private static final String </a:t>
            </a:r>
            <a:r>
              <a:rPr lang="en-US" sz="1400" dirty="0" smtClean="0">
                <a:solidFill>
                  <a:srgbClr val="FF0000"/>
                </a:solidFill>
              </a:rPr>
              <a:t>SCOPE</a:t>
            </a:r>
            <a:r>
              <a:rPr lang="en-US" sz="1400" dirty="0" smtClean="0"/>
              <a:t> =</a:t>
            </a:r>
            <a:br>
              <a:rPr lang="en-US" sz="1400" dirty="0" smtClean="0"/>
            </a:br>
            <a:r>
              <a:rPr lang="en-US" sz="1400" dirty="0" smtClean="0"/>
              <a:t>    "</a:t>
            </a:r>
            <a:r>
              <a:rPr lang="en-US" sz="1400" i="1" dirty="0" smtClean="0"/>
              <a:t>oauth2:https://</a:t>
            </a:r>
            <a:r>
              <a:rPr lang="en-US" sz="1400" i="1" dirty="0" err="1" smtClean="0"/>
              <a:t>www.googleapis.com</a:t>
            </a:r>
            <a:r>
              <a:rPr lang="en-US" sz="1400" i="1" dirty="0" smtClean="0"/>
              <a:t>/auth/</a:t>
            </a:r>
            <a:r>
              <a:rPr lang="en-US" sz="1400" i="1" dirty="0" err="1" smtClean="0"/>
              <a:t>userinfo.profile</a:t>
            </a:r>
            <a:r>
              <a:rPr lang="en-US" sz="1400" dirty="0" smtClean="0"/>
              <a:t>";  </a:t>
            </a:r>
            <a:r>
              <a:rPr lang="en-US" sz="1400" dirty="0" smtClean="0">
                <a:solidFill>
                  <a:srgbClr val="00B0F0"/>
                </a:solidFill>
              </a:rPr>
              <a:t>//APIs that app want to access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//start an instance of the </a:t>
            </a:r>
            <a:r>
              <a:rPr lang="en-US" sz="1400" dirty="0" err="1" smtClean="0"/>
              <a:t>AsyncTask</a:t>
            </a:r>
            <a:r>
              <a:rPr lang="en-US" sz="1400" dirty="0" smtClean="0"/>
              <a:t> to get the auth token and do work with it in </a:t>
            </a:r>
            <a:r>
              <a:rPr lang="en-US" sz="1400" b="1" dirty="0" smtClean="0"/>
              <a:t>worker thread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//because communication to server will possibly consume lots of time to be accomplished</a:t>
            </a:r>
          </a:p>
          <a:p>
            <a:pPr>
              <a:buNone/>
            </a:pPr>
            <a:r>
              <a:rPr lang="en-US" sz="1400" dirty="0" smtClean="0"/>
              <a:t>private void </a:t>
            </a:r>
            <a:r>
              <a:rPr lang="en-US" sz="1400" dirty="0" err="1" smtClean="0">
                <a:solidFill>
                  <a:srgbClr val="00B0F0"/>
                </a:solidFill>
              </a:rPr>
              <a:t>getUsername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/>
              <a:t>    if (</a:t>
            </a:r>
            <a:r>
              <a:rPr lang="en-US" sz="1400" dirty="0" err="1" smtClean="0"/>
              <a:t>mEmail</a:t>
            </a:r>
            <a:r>
              <a:rPr lang="en-US" sz="1400" dirty="0" smtClean="0"/>
              <a:t> == null) {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pickUserAccount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    } else {</a:t>
            </a:r>
          </a:p>
          <a:p>
            <a:pPr>
              <a:buNone/>
            </a:pPr>
            <a:r>
              <a:rPr lang="en-US" sz="1400" dirty="0" smtClean="0"/>
              <a:t>        if (</a:t>
            </a:r>
            <a:r>
              <a:rPr lang="en-US" sz="1400" dirty="0" err="1" smtClean="0"/>
              <a:t>isDeviceOnline</a:t>
            </a:r>
            <a:r>
              <a:rPr lang="en-US" sz="1400" dirty="0" smtClean="0"/>
              <a:t>()) {</a:t>
            </a:r>
          </a:p>
          <a:p>
            <a:pPr>
              <a:buNone/>
            </a:pPr>
            <a:r>
              <a:rPr lang="en-US" sz="1400" dirty="0" smtClean="0"/>
              <a:t>           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GetUsernameTask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HelloActivity.this</a:t>
            </a:r>
            <a:r>
              <a:rPr lang="en-US" sz="1400" b="1" dirty="0" smtClean="0"/>
              <a:t>, </a:t>
            </a:r>
            <a:r>
              <a:rPr lang="en-US" sz="1400" b="1" dirty="0" err="1" smtClean="0">
                <a:solidFill>
                  <a:srgbClr val="FF0000"/>
                </a:solidFill>
              </a:rPr>
              <a:t>mEmail</a:t>
            </a:r>
            <a:r>
              <a:rPr lang="en-US" sz="1400" b="1" dirty="0" smtClean="0"/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SCOPE</a:t>
            </a:r>
            <a:r>
              <a:rPr lang="en-US" sz="1400" b="1" dirty="0" smtClean="0"/>
              <a:t>).execute();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       } else {</a:t>
            </a:r>
          </a:p>
          <a:p>
            <a:pPr>
              <a:buNone/>
            </a:pPr>
            <a:r>
              <a:rPr lang="en-US" sz="1400" dirty="0" smtClean="0"/>
              <a:t>            </a:t>
            </a:r>
            <a:r>
              <a:rPr lang="en-US" sz="1400" dirty="0" err="1" smtClean="0"/>
              <a:t>Toast.makeText</a:t>
            </a:r>
            <a:r>
              <a:rPr lang="en-US" sz="1400" dirty="0" smtClean="0"/>
              <a:t>(this, </a:t>
            </a:r>
            <a:r>
              <a:rPr lang="en-US" sz="1400" dirty="0" err="1" smtClean="0"/>
              <a:t>R.string.not_online</a:t>
            </a:r>
            <a:r>
              <a:rPr lang="en-US" sz="1400" dirty="0" smtClean="0"/>
              <a:t>, </a:t>
            </a:r>
            <a:r>
              <a:rPr lang="en-US" sz="1400" dirty="0" err="1" smtClean="0"/>
              <a:t>Toast.LENGTH_LONG</a:t>
            </a:r>
            <a:r>
              <a:rPr lang="en-US" sz="1400" dirty="0" smtClean="0"/>
              <a:t>).show();</a:t>
            </a:r>
          </a:p>
          <a:p>
            <a:pPr>
              <a:buNone/>
            </a:pPr>
            <a:r>
              <a:rPr lang="en-US" sz="1400" dirty="0" smtClean="0"/>
              <a:t>        }</a:t>
            </a:r>
          </a:p>
          <a:p>
            <a:pPr>
              <a:buNone/>
            </a:pPr>
            <a:r>
              <a:rPr lang="en-US" sz="1400" dirty="0" smtClean="0"/>
              <a:t>    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3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6121" y="2829467"/>
            <a:ext cx="2993366" cy="379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7787B"/>
                </a:solidFill>
              </a:rPr>
              <a:t>In case of multiple scopes, using a </a:t>
            </a:r>
            <a:r>
              <a:rPr lang="en-US" sz="1400" dirty="0" smtClean="0">
                <a:solidFill>
                  <a:srgbClr val="FF0000"/>
                </a:solidFill>
              </a:rPr>
              <a:t>space</a:t>
            </a:r>
            <a:r>
              <a:rPr lang="en-US" sz="1400" dirty="0" smtClean="0">
                <a:solidFill>
                  <a:srgbClr val="77787B"/>
                </a:solidFill>
              </a:rPr>
              <a:t> to separate each scope</a:t>
            </a:r>
            <a:endParaRPr lang="en-US" sz="1400" dirty="0">
              <a:solidFill>
                <a:srgbClr val="77787B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6539" y="4891448"/>
            <a:ext cx="50958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62642" y="1544129"/>
            <a:ext cx="4494362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hape 7"/>
          <p:cNvCxnSpPr>
            <a:stCxn id="5" idx="0"/>
            <a:endCxn id="8" idx="2"/>
          </p:cNvCxnSpPr>
          <p:nvPr/>
        </p:nvCxnSpPr>
        <p:spPr>
          <a:xfrm rot="16200000" flipV="1">
            <a:off x="4037162" y="823824"/>
            <a:ext cx="1078304" cy="29329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7"/>
          <p:cNvCxnSpPr>
            <a:stCxn id="5" idx="2"/>
            <a:endCxn id="18" idx="0"/>
          </p:cNvCxnSpPr>
          <p:nvPr/>
        </p:nvCxnSpPr>
        <p:spPr>
          <a:xfrm rot="5400000">
            <a:off x="4548277" y="4423196"/>
            <a:ext cx="2708696" cy="2803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2801" y="5914846"/>
            <a:ext cx="761999" cy="184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98832" y="5911972"/>
            <a:ext cx="1135810" cy="178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15798" y="5917723"/>
            <a:ext cx="293296" cy="172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000" y="5906221"/>
            <a:ext cx="969033" cy="166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02547" y="890494"/>
            <a:ext cx="398859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7787B"/>
                </a:solidFill>
              </a:rPr>
              <a:t>List of valid OAuth scope values for Google services, </a:t>
            </a:r>
          </a:p>
          <a:p>
            <a:r>
              <a:rPr lang="en-US" sz="1200" dirty="0" smtClean="0">
                <a:solidFill>
                  <a:srgbClr val="77787B"/>
                </a:solidFill>
              </a:rPr>
              <a:t>refer to </a:t>
            </a:r>
            <a:r>
              <a:rPr lang="en-US" sz="1200" dirty="0" smtClean="0">
                <a:solidFill>
                  <a:srgbClr val="77787B"/>
                </a:solidFill>
                <a:hlinkClick r:id="rId3"/>
              </a:rPr>
              <a:t>https://developers.google.com/oauthplayground/</a:t>
            </a:r>
            <a:endParaRPr lang="en-US" sz="1200" dirty="0" smtClean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AsyncTask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462034" cy="5370203"/>
          </a:xfrm>
        </p:spPr>
        <p:txBody>
          <a:bodyPr/>
          <a:lstStyle/>
          <a:p>
            <a:pPr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GetUsernameTask</a:t>
            </a:r>
            <a:r>
              <a:rPr lang="en-US" sz="1200" dirty="0" smtClean="0"/>
              <a:t> extends </a:t>
            </a:r>
            <a:r>
              <a:rPr lang="en-US" sz="1200" dirty="0" err="1" smtClean="0">
                <a:solidFill>
                  <a:srgbClr val="FF0000"/>
                </a:solidFill>
              </a:rPr>
              <a:t>AsyncTask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Activity </a:t>
            </a:r>
            <a:r>
              <a:rPr lang="en-US" sz="1200" dirty="0" err="1" smtClean="0"/>
              <a:t>mActivity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String </a:t>
            </a:r>
            <a:r>
              <a:rPr lang="en-US" sz="1200" dirty="0" err="1" smtClean="0"/>
              <a:t>mScope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String </a:t>
            </a:r>
            <a:r>
              <a:rPr lang="en-US" sz="1200" dirty="0" err="1" smtClean="0"/>
              <a:t>mEmail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err="1" smtClean="0"/>
              <a:t>GetUsernameTask</a:t>
            </a:r>
            <a:r>
              <a:rPr lang="en-US" sz="1200" dirty="0" smtClean="0"/>
              <a:t>(Activity </a:t>
            </a:r>
            <a:r>
              <a:rPr lang="en-US" sz="1200" dirty="0" err="1" smtClean="0"/>
              <a:t>activity</a:t>
            </a:r>
            <a:r>
              <a:rPr lang="en-US" sz="1200" dirty="0" smtClean="0"/>
              <a:t>, String name, String scope) {</a:t>
            </a:r>
            <a:br>
              <a:rPr lang="en-US" sz="1200" dirty="0" smtClean="0"/>
            </a:br>
            <a:r>
              <a:rPr lang="en-US" sz="1200" dirty="0" smtClean="0"/>
              <a:t>    </a:t>
            </a:r>
            <a:r>
              <a:rPr lang="en-US" sz="1200" dirty="0" err="1" smtClean="0">
                <a:solidFill>
                  <a:srgbClr val="FF0000"/>
                </a:solidFill>
              </a:rPr>
              <a:t>this.mActivity</a:t>
            </a:r>
            <a:r>
              <a:rPr lang="en-US" sz="1200" dirty="0" smtClean="0">
                <a:solidFill>
                  <a:srgbClr val="FF0000"/>
                </a:solidFill>
              </a:rPr>
              <a:t> = activity;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    </a:t>
            </a:r>
            <a:r>
              <a:rPr lang="en-US" sz="1200" dirty="0" err="1" smtClean="0">
                <a:solidFill>
                  <a:srgbClr val="FF0000"/>
                </a:solidFill>
              </a:rPr>
              <a:t>this.mScope</a:t>
            </a:r>
            <a:r>
              <a:rPr lang="en-US" sz="1200" dirty="0" smtClean="0">
                <a:solidFill>
                  <a:srgbClr val="FF0000"/>
                </a:solidFill>
              </a:rPr>
              <a:t> = scope;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    </a:t>
            </a:r>
            <a:r>
              <a:rPr lang="en-US" sz="1200" dirty="0" err="1" smtClean="0">
                <a:solidFill>
                  <a:srgbClr val="FF0000"/>
                </a:solidFill>
              </a:rPr>
              <a:t>this.mEmail</a:t>
            </a:r>
            <a:r>
              <a:rPr lang="en-US" sz="1200" dirty="0" smtClean="0">
                <a:solidFill>
                  <a:srgbClr val="FF0000"/>
                </a:solidFill>
              </a:rPr>
              <a:t> = name;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}</a:t>
            </a:r>
            <a:br>
              <a:rPr lang="en-US" sz="1200" dirty="0" smtClean="0"/>
            </a:br>
            <a:r>
              <a:rPr lang="en-US" sz="1200" dirty="0" smtClean="0"/>
              <a:t>protected Void </a:t>
            </a:r>
            <a:r>
              <a:rPr lang="en-US" sz="1200" dirty="0" err="1" smtClean="0"/>
              <a:t>doInBackground</a:t>
            </a:r>
            <a:r>
              <a:rPr lang="en-US" sz="1200" dirty="0" smtClean="0"/>
              <a:t>(Void... </a:t>
            </a:r>
            <a:r>
              <a:rPr lang="en-US" sz="1200" dirty="0" err="1" smtClean="0"/>
              <a:t>params</a:t>
            </a:r>
            <a:r>
              <a:rPr lang="en-US" sz="1200" dirty="0" smtClean="0"/>
              <a:t>) {</a:t>
            </a:r>
            <a:br>
              <a:rPr lang="en-US" sz="1200" dirty="0" smtClean="0"/>
            </a:br>
            <a:r>
              <a:rPr lang="en-US" sz="1200" dirty="0" smtClean="0"/>
              <a:t>    try {</a:t>
            </a:r>
            <a:br>
              <a:rPr lang="en-US" sz="1200" dirty="0" smtClean="0"/>
            </a:br>
            <a:r>
              <a:rPr lang="en-US" sz="1200" dirty="0" smtClean="0"/>
              <a:t>        String</a:t>
            </a:r>
            <a:r>
              <a:rPr lang="en-US" sz="1200" dirty="0" smtClean="0">
                <a:solidFill>
                  <a:srgbClr val="FF00FF"/>
                </a:solidFill>
              </a:rPr>
              <a:t> token </a:t>
            </a:r>
            <a:r>
              <a:rPr lang="en-US" sz="1200" dirty="0" smtClean="0"/>
              <a:t>= </a:t>
            </a:r>
            <a:r>
              <a:rPr lang="en-US" sz="1200" b="1" dirty="0" err="1" smtClean="0"/>
              <a:t>fetchToken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smtClean="0"/>
              <a:t>        if (token != null) {</a:t>
            </a:r>
            <a:br>
              <a:rPr lang="en-US" sz="1200" dirty="0" smtClean="0"/>
            </a:br>
            <a:r>
              <a:rPr lang="en-US" sz="1200" dirty="0" smtClean="0"/>
              <a:t>               </a:t>
            </a:r>
            <a:r>
              <a:rPr lang="en-US" sz="1200" dirty="0" smtClean="0">
                <a:solidFill>
                  <a:srgbClr val="FF00FF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// Use the token to access the user's Google services.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    }</a:t>
            </a:r>
            <a:br>
              <a:rPr lang="en-US" sz="1200" dirty="0" smtClean="0"/>
            </a:br>
            <a:r>
              <a:rPr lang="en-US" sz="1200" dirty="0" smtClean="0"/>
              <a:t>    } catch (</a:t>
            </a:r>
            <a:r>
              <a:rPr lang="en-US" sz="1200" dirty="0" err="1" smtClean="0"/>
              <a:t>IOException</a:t>
            </a:r>
            <a:r>
              <a:rPr lang="en-US" sz="1200" dirty="0" smtClean="0"/>
              <a:t> e) {</a:t>
            </a:r>
            <a:br>
              <a:rPr lang="en-US" sz="1200" dirty="0" smtClean="0"/>
            </a:br>
            <a:r>
              <a:rPr lang="en-US" sz="1200" dirty="0" smtClean="0"/>
              <a:t>        ...</a:t>
            </a:r>
            <a:br>
              <a:rPr lang="en-US" sz="1200" dirty="0" smtClean="0"/>
            </a:br>
            <a:r>
              <a:rPr lang="en-US" sz="1200" dirty="0" smtClean="0"/>
              <a:t>    }</a:t>
            </a:r>
            <a:br>
              <a:rPr lang="en-US" sz="1200" dirty="0" smtClean="0"/>
            </a:br>
            <a:r>
              <a:rPr lang="en-US" sz="1200" dirty="0" smtClean="0"/>
              <a:t>    return null;</a:t>
            </a:r>
            <a:br>
              <a:rPr lang="en-US" sz="1200" dirty="0" smtClean="0"/>
            </a:br>
            <a:r>
              <a:rPr lang="en-US" sz="1200" dirty="0" smtClean="0"/>
              <a:t>}</a:t>
            </a:r>
            <a:br>
              <a:rPr lang="en-US" sz="1200" dirty="0" smtClean="0"/>
            </a:br>
            <a:r>
              <a:rPr lang="en-US" sz="1200" dirty="0" smtClean="0"/>
              <a:t>protected String </a:t>
            </a:r>
            <a:r>
              <a:rPr lang="en-US" sz="1200" b="1" dirty="0" err="1" smtClean="0"/>
              <a:t>fetchToken</a:t>
            </a:r>
            <a:r>
              <a:rPr lang="en-US" sz="1200" dirty="0" smtClean="0"/>
              <a:t>() throws </a:t>
            </a:r>
            <a:r>
              <a:rPr lang="en-US" sz="1200" dirty="0" err="1" smtClean="0"/>
              <a:t>IOException</a:t>
            </a:r>
            <a:r>
              <a:rPr lang="en-US" sz="1200" dirty="0" smtClean="0"/>
              <a:t> {</a:t>
            </a:r>
            <a:br>
              <a:rPr lang="en-US" sz="1200" dirty="0" smtClean="0"/>
            </a:br>
            <a:r>
              <a:rPr lang="en-US" sz="1200" dirty="0" smtClean="0"/>
              <a:t>    try {</a:t>
            </a:r>
            <a:br>
              <a:rPr lang="en-US" sz="1200" dirty="0" smtClean="0"/>
            </a:br>
            <a:r>
              <a:rPr lang="en-US" sz="1200" dirty="0" smtClean="0"/>
              <a:t>        </a:t>
            </a:r>
            <a:r>
              <a:rPr lang="en-US" sz="1200" b="1" dirty="0" smtClean="0"/>
              <a:t>return </a:t>
            </a:r>
            <a:r>
              <a:rPr lang="en-US" sz="1200" dirty="0" err="1" smtClean="0">
                <a:solidFill>
                  <a:srgbClr val="FF0000"/>
                </a:solidFill>
              </a:rPr>
              <a:t>GoogleAuthUtil</a:t>
            </a:r>
            <a:r>
              <a:rPr lang="en-US" sz="1200" b="1" dirty="0" err="1" smtClean="0">
                <a:solidFill>
                  <a:srgbClr val="FF0000"/>
                </a:solidFill>
              </a:rPr>
              <a:t>.</a:t>
            </a:r>
            <a:r>
              <a:rPr lang="en-US" sz="1200" b="1" dirty="0" err="1" smtClean="0">
                <a:solidFill>
                  <a:srgbClr val="FF00FF"/>
                </a:solidFill>
              </a:rPr>
              <a:t>getToken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mActivity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mEmail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mScope</a:t>
            </a:r>
            <a:r>
              <a:rPr lang="en-US" sz="1200" b="1" dirty="0" smtClean="0"/>
              <a:t>);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  } catch (</a:t>
            </a:r>
            <a:r>
              <a:rPr lang="en-US" sz="1200" dirty="0" err="1" smtClean="0"/>
              <a:t>UserRecoverableAuthException</a:t>
            </a:r>
            <a:r>
              <a:rPr lang="en-US" sz="1200" dirty="0" smtClean="0"/>
              <a:t> </a:t>
            </a:r>
            <a:r>
              <a:rPr lang="en-US" sz="1200" dirty="0" err="1" smtClean="0"/>
              <a:t>userRecoverableException</a:t>
            </a:r>
            <a:r>
              <a:rPr lang="en-US" sz="1200" dirty="0" smtClean="0"/>
              <a:t>) {</a:t>
            </a:r>
            <a:br>
              <a:rPr lang="en-US" sz="1200" dirty="0" smtClean="0"/>
            </a:br>
            <a:r>
              <a:rPr lang="en-US" sz="1200" dirty="0" smtClean="0"/>
              <a:t>        </a:t>
            </a:r>
            <a:r>
              <a:rPr lang="en-US" sz="1200" dirty="0" err="1" smtClean="0"/>
              <a:t>mActivity.</a:t>
            </a:r>
            <a:r>
              <a:rPr lang="en-US" sz="1200" dirty="0" err="1" smtClean="0">
                <a:solidFill>
                  <a:srgbClr val="00B0F0"/>
                </a:solidFill>
              </a:rPr>
              <a:t>handleException</a:t>
            </a:r>
            <a:r>
              <a:rPr lang="en-US" sz="1200" dirty="0" smtClean="0"/>
              <a:t>(</a:t>
            </a:r>
            <a:r>
              <a:rPr lang="en-US" sz="1200" dirty="0" err="1" smtClean="0"/>
              <a:t>userRecoverableException</a:t>
            </a:r>
            <a:r>
              <a:rPr lang="en-US" sz="1200" dirty="0" smtClean="0"/>
              <a:t>);</a:t>
            </a:r>
            <a:br>
              <a:rPr lang="en-US" sz="1200" dirty="0" smtClean="0"/>
            </a:br>
            <a:r>
              <a:rPr lang="en-US" sz="1200" dirty="0" smtClean="0"/>
              <a:t>    } catch (</a:t>
            </a:r>
            <a:r>
              <a:rPr lang="en-US" sz="1200" dirty="0" err="1" smtClean="0"/>
              <a:t>GoogleAuthException</a:t>
            </a:r>
            <a:r>
              <a:rPr lang="en-US" sz="1200" dirty="0" smtClean="0"/>
              <a:t> </a:t>
            </a:r>
            <a:r>
              <a:rPr lang="en-US" sz="1200" dirty="0" err="1" smtClean="0"/>
              <a:t>fatalException</a:t>
            </a:r>
            <a:r>
              <a:rPr lang="en-US" sz="1200" dirty="0" smtClean="0"/>
              <a:t>) {</a:t>
            </a:r>
            <a:br>
              <a:rPr lang="en-US" sz="1200" dirty="0" smtClean="0"/>
            </a:br>
            <a:r>
              <a:rPr lang="en-US" sz="1200" dirty="0" smtClean="0"/>
              <a:t>        ...</a:t>
            </a:r>
            <a:br>
              <a:rPr lang="en-US" sz="1200" dirty="0" smtClean="0"/>
            </a:br>
            <a:r>
              <a:rPr lang="en-US" sz="1200" dirty="0" smtClean="0"/>
              <a:t>    }</a:t>
            </a:r>
            <a:br>
              <a:rPr lang="en-US" sz="1200" dirty="0" smtClean="0"/>
            </a:br>
            <a:r>
              <a:rPr lang="en-US" sz="1200" dirty="0" smtClean="0"/>
              <a:t>    return null;</a:t>
            </a:r>
            <a:br>
              <a:rPr lang="en-US" sz="1200" dirty="0" smtClean="0"/>
            </a:br>
            <a:r>
              <a:rPr lang="en-US" sz="1200" dirty="0" smtClean="0"/>
              <a:t>}</a:t>
            </a:r>
            <a:br>
              <a:rPr lang="en-US" sz="1200" dirty="0" smtClean="0"/>
            </a:br>
            <a:r>
              <a:rPr lang="en-US" sz="1200" dirty="0" smtClean="0"/>
              <a:t>...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85735" y="3709361"/>
            <a:ext cx="4278702" cy="379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77787B"/>
                </a:solidFill>
              </a:rPr>
              <a:t>Perform the time consuming job in worker thread</a:t>
            </a:r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4732" y="4761781"/>
            <a:ext cx="4106173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hape 7"/>
          <p:cNvCxnSpPr>
            <a:stCxn id="5" idx="2"/>
            <a:endCxn id="7" idx="0"/>
          </p:cNvCxnSpPr>
          <p:nvPr/>
        </p:nvCxnSpPr>
        <p:spPr>
          <a:xfrm rot="5400000">
            <a:off x="4710023" y="2846718"/>
            <a:ext cx="672860" cy="31572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Deal with the exceptions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795647"/>
            <a:ext cx="8574177" cy="5370203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>
                <a:solidFill>
                  <a:srgbClr val="00B0F0"/>
                </a:solidFill>
              </a:rPr>
              <a:t>handleException</a:t>
            </a:r>
            <a:r>
              <a:rPr lang="en-US" sz="1400" dirty="0" smtClean="0"/>
              <a:t>(final Exception e) {</a:t>
            </a:r>
            <a:br>
              <a:rPr lang="en-US" sz="1400" dirty="0" smtClean="0"/>
            </a:br>
            <a:r>
              <a:rPr lang="en-US" sz="1400" dirty="0" smtClean="0"/>
              <a:t>// Because this call comes from the </a:t>
            </a:r>
            <a:r>
              <a:rPr lang="en-US" sz="1400" dirty="0" err="1" smtClean="0"/>
              <a:t>AsyncTask</a:t>
            </a:r>
            <a:r>
              <a:rPr lang="en-US" sz="1400" dirty="0" smtClean="0"/>
              <a:t>, we must ensure that the following</a:t>
            </a:r>
            <a:br>
              <a:rPr lang="en-US" sz="1400" dirty="0" smtClean="0"/>
            </a:br>
            <a:r>
              <a:rPr lang="en-US" sz="1400" dirty="0" smtClean="0"/>
              <a:t>// code instead executes on the UI thread.</a:t>
            </a:r>
            <a:br>
              <a:rPr lang="en-US" sz="1400" dirty="0" smtClean="0"/>
            </a:br>
            <a:r>
              <a:rPr lang="en-US" sz="1400" dirty="0" err="1" smtClean="0">
                <a:solidFill>
                  <a:srgbClr val="FF0000"/>
                </a:solidFill>
              </a:rPr>
              <a:t>runOnUiThread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(new </a:t>
            </a:r>
            <a:r>
              <a:rPr lang="en-US" sz="1400" dirty="0" err="1" smtClean="0"/>
              <a:t>Runnable</a:t>
            </a:r>
            <a:r>
              <a:rPr lang="en-US" sz="1400" dirty="0" smtClean="0"/>
              <a:t>() {</a:t>
            </a:r>
            <a:br>
              <a:rPr lang="en-US" sz="1400" dirty="0" smtClean="0"/>
            </a:br>
            <a:r>
              <a:rPr lang="en-US" sz="1400" dirty="0" smtClean="0"/>
              <a:t>    @Override</a:t>
            </a:r>
            <a:br>
              <a:rPr lang="en-US" sz="1400" dirty="0" smtClean="0"/>
            </a:br>
            <a:r>
              <a:rPr lang="en-US" sz="1400" dirty="0" smtClean="0"/>
              <a:t>    public void run() {</a:t>
            </a:r>
            <a:br>
              <a:rPr lang="en-US" sz="1400" dirty="0" smtClean="0"/>
            </a:br>
            <a:r>
              <a:rPr lang="en-US" sz="1400" dirty="0" smtClean="0"/>
              <a:t>        if (e </a:t>
            </a:r>
            <a:r>
              <a:rPr lang="en-US" sz="1400" dirty="0" err="1" smtClean="0"/>
              <a:t>instanceof</a:t>
            </a:r>
            <a:r>
              <a:rPr lang="en-US" sz="1400" dirty="0" smtClean="0"/>
              <a:t> </a:t>
            </a:r>
            <a:r>
              <a:rPr lang="en-US" sz="1400" b="1" dirty="0" err="1" smtClean="0"/>
              <a:t>GooglePlayServicesAvailabilityException</a:t>
            </a:r>
            <a:r>
              <a:rPr lang="en-US" sz="1400" dirty="0" smtClean="0"/>
              <a:t>) {</a:t>
            </a:r>
            <a:br>
              <a:rPr lang="en-US" sz="1400" dirty="0" smtClean="0"/>
            </a:br>
            <a:r>
              <a:rPr lang="en-US" sz="1400" dirty="0" smtClean="0"/>
              <a:t>            // </a:t>
            </a:r>
            <a:r>
              <a:rPr lang="en-US" sz="1400" dirty="0" smtClean="0">
                <a:solidFill>
                  <a:srgbClr val="00B0F0"/>
                </a:solidFill>
              </a:rPr>
              <a:t>The Google Play services APK is old, disabled, or not present.</a:t>
            </a:r>
            <a:br>
              <a:rPr lang="en-US" sz="1400" dirty="0" smtClean="0">
                <a:solidFill>
                  <a:srgbClr val="00B0F0"/>
                </a:solidFill>
              </a:rPr>
            </a:br>
            <a:r>
              <a:rPr lang="en-US" sz="1400" dirty="0" smtClean="0">
                <a:solidFill>
                  <a:srgbClr val="00B0F0"/>
                </a:solidFill>
              </a:rPr>
              <a:t>            </a:t>
            </a:r>
            <a:r>
              <a:rPr lang="en-US" sz="1400" dirty="0" smtClean="0"/>
              <a:t>// Show a dialog created by Google Play services that allows the user to update the APK</a:t>
            </a:r>
            <a:br>
              <a:rPr lang="en-US" sz="1400" dirty="0" smtClean="0"/>
            </a:br>
            <a:r>
              <a:rPr lang="en-US" sz="1400" dirty="0" smtClean="0"/>
              <a:t>           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statusCode</a:t>
            </a:r>
            <a:r>
              <a:rPr lang="en-US" sz="1400" dirty="0" smtClean="0"/>
              <a:t> = ((</a:t>
            </a:r>
            <a:r>
              <a:rPr lang="en-US" sz="1400" dirty="0" err="1" smtClean="0"/>
              <a:t>GooglePlayServicesAvailabilityException</a:t>
            </a:r>
            <a:r>
              <a:rPr lang="en-US" sz="1400" dirty="0" smtClean="0"/>
              <a:t>)e).</a:t>
            </a:r>
            <a:r>
              <a:rPr lang="en-US" sz="1400" dirty="0" err="1" smtClean="0">
                <a:solidFill>
                  <a:srgbClr val="FF0000"/>
                </a:solidFill>
              </a:rPr>
              <a:t>getConnectionStatusCode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            Dialog </a:t>
            </a:r>
            <a:r>
              <a:rPr lang="en-US" sz="1400" dirty="0" err="1" smtClean="0"/>
              <a:t>dialog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rgbClr val="FF0000"/>
                </a:solidFill>
              </a:rPr>
              <a:t>GooglePlayServicesUtil.</a:t>
            </a:r>
            <a:r>
              <a:rPr lang="en-US" sz="1400" dirty="0" err="1" smtClean="0">
                <a:solidFill>
                  <a:srgbClr val="FF00FF"/>
                </a:solidFill>
              </a:rPr>
              <a:t>getErrorDialog</a:t>
            </a:r>
            <a:r>
              <a:rPr lang="en-US" sz="1400" dirty="0" smtClean="0"/>
              <a:t>(</a:t>
            </a:r>
            <a:r>
              <a:rPr lang="en-US" sz="1400" dirty="0" err="1" smtClean="0"/>
              <a:t>statusCode</a:t>
            </a:r>
            <a:r>
              <a:rPr lang="en-US" sz="1400" dirty="0" smtClean="0"/>
              <a:t>, </a:t>
            </a:r>
            <a:r>
              <a:rPr lang="en-US" sz="1400" dirty="0" err="1" smtClean="0"/>
              <a:t>HelloActivity.this</a:t>
            </a:r>
            <a:r>
              <a:rPr lang="en-US" sz="1400" dirty="0" smtClean="0"/>
              <a:t>,</a:t>
            </a:r>
            <a:br>
              <a:rPr lang="en-US" sz="1400" dirty="0" smtClean="0"/>
            </a:br>
            <a:r>
              <a:rPr lang="en-US" sz="1400" dirty="0" smtClean="0"/>
              <a:t>                     </a:t>
            </a:r>
            <a:r>
              <a:rPr lang="en-US" sz="1400" b="1" dirty="0" smtClean="0"/>
              <a:t>REQUEST_CODE_RECOVER_FROM_PLAY_SERVICES_ERROR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           </a:t>
            </a:r>
            <a:r>
              <a:rPr lang="en-US" sz="1400" dirty="0" err="1" smtClean="0">
                <a:solidFill>
                  <a:srgbClr val="FF00FF"/>
                </a:solidFill>
              </a:rPr>
              <a:t>dialog.show</a:t>
            </a:r>
            <a:r>
              <a:rPr lang="en-US" sz="1400" dirty="0" smtClean="0">
                <a:solidFill>
                  <a:srgbClr val="FF00FF"/>
                </a:solidFill>
              </a:rPr>
              <a:t>();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} else if (e </a:t>
            </a:r>
            <a:r>
              <a:rPr lang="en-US" sz="1400" dirty="0" err="1" smtClean="0"/>
              <a:t>instanceof</a:t>
            </a:r>
            <a:r>
              <a:rPr lang="en-US" sz="1400" dirty="0" smtClean="0"/>
              <a:t> </a:t>
            </a:r>
            <a:r>
              <a:rPr lang="en-US" sz="1400" b="1" dirty="0" err="1" smtClean="0"/>
              <a:t>UserRecoverableAuthException</a:t>
            </a:r>
            <a:r>
              <a:rPr lang="en-US" sz="1400" dirty="0" smtClean="0"/>
              <a:t>) {</a:t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F0"/>
                </a:solidFill>
              </a:rPr>
              <a:t>            </a:t>
            </a:r>
            <a:r>
              <a:rPr lang="en-US" sz="1400" dirty="0" smtClean="0"/>
              <a:t>// </a:t>
            </a:r>
            <a:r>
              <a:rPr lang="en-US" sz="1400" dirty="0" smtClean="0">
                <a:solidFill>
                  <a:srgbClr val="00B0F0"/>
                </a:solidFill>
              </a:rPr>
              <a:t>Unable to authenticate, such as when the user has not yet granted</a:t>
            </a:r>
            <a:br>
              <a:rPr lang="en-US" sz="1400" dirty="0" smtClean="0">
                <a:solidFill>
                  <a:srgbClr val="00B0F0"/>
                </a:solidFill>
              </a:rPr>
            </a:br>
            <a:r>
              <a:rPr lang="en-US" sz="1400" dirty="0" smtClean="0">
                <a:solidFill>
                  <a:srgbClr val="00B0F0"/>
                </a:solidFill>
              </a:rPr>
              <a:t>            </a:t>
            </a:r>
            <a:r>
              <a:rPr lang="en-US" sz="1400" dirty="0" smtClean="0"/>
              <a:t>// the app access to the account, but the user can fix this.</a:t>
            </a:r>
            <a:br>
              <a:rPr lang="en-US" sz="1400" dirty="0" smtClean="0"/>
            </a:br>
            <a:r>
              <a:rPr lang="en-US" sz="1400" dirty="0" smtClean="0"/>
              <a:t>            // Forward the user to an activity in Google Play services to </a:t>
            </a:r>
            <a:r>
              <a:rPr lang="en-US" sz="1400" b="1" dirty="0" smtClean="0">
                <a:solidFill>
                  <a:srgbClr val="00B0F0"/>
                </a:solidFill>
              </a:rPr>
              <a:t>get the token again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          Intent </a:t>
            </a:r>
            <a:r>
              <a:rPr lang="en-US" sz="1400" dirty="0" err="1" smtClean="0"/>
              <a:t>intent</a:t>
            </a:r>
            <a:r>
              <a:rPr lang="en-US" sz="1400" dirty="0" smtClean="0"/>
              <a:t> = ((</a:t>
            </a:r>
            <a:r>
              <a:rPr lang="en-US" sz="1400" dirty="0" err="1" smtClean="0"/>
              <a:t>UserRecoverableAuthException</a:t>
            </a:r>
            <a:r>
              <a:rPr lang="en-US" sz="1400" dirty="0" smtClean="0"/>
              <a:t>)e).</a:t>
            </a:r>
            <a:r>
              <a:rPr lang="en-US" sz="1400" dirty="0" err="1" smtClean="0"/>
              <a:t>getIntent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smtClean="0"/>
              <a:t>            </a:t>
            </a:r>
            <a:r>
              <a:rPr lang="en-US" sz="1400" dirty="0" smtClean="0">
                <a:solidFill>
                  <a:srgbClr val="FF0000"/>
                </a:solidFill>
              </a:rPr>
              <a:t>startActivityForResult</a:t>
            </a:r>
            <a:r>
              <a:rPr lang="en-US" sz="1400" dirty="0" smtClean="0"/>
              <a:t>(intent, </a:t>
            </a:r>
            <a:r>
              <a:rPr lang="en-US" sz="1400" b="1" dirty="0" smtClean="0"/>
              <a:t>REQUEST_CODE_RECOVER_FROM_PLAY_SERVICES_ERROR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>        }</a:t>
            </a:r>
            <a:br>
              <a:rPr lang="en-US" sz="1400" dirty="0" smtClean="0"/>
            </a:br>
            <a:r>
              <a:rPr lang="en-US" sz="1400" dirty="0" smtClean="0"/>
              <a:t>    }</a:t>
            </a:r>
            <a:br>
              <a:rPr lang="en-US" sz="1400" dirty="0" smtClean="0"/>
            </a:br>
            <a:r>
              <a:rPr lang="en-US" sz="1400" dirty="0" smtClean="0"/>
              <a:t>});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9358" y="1785671"/>
            <a:ext cx="3321170" cy="379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77787B"/>
                </a:solidFill>
              </a:rPr>
              <a:t>Back to UI thread for UI manipulation, </a:t>
            </a:r>
          </a:p>
          <a:p>
            <a:r>
              <a:rPr lang="en-US" sz="1400" dirty="0" smtClean="0">
                <a:solidFill>
                  <a:srgbClr val="77787B"/>
                </a:solidFill>
              </a:rPr>
              <a:t>because UI thread is NOT thread-safe</a:t>
            </a:r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223" y="1690779"/>
            <a:ext cx="2613804" cy="215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hape 7"/>
          <p:cNvCxnSpPr>
            <a:stCxn id="5" idx="1"/>
            <a:endCxn id="7" idx="2"/>
          </p:cNvCxnSpPr>
          <p:nvPr/>
        </p:nvCxnSpPr>
        <p:spPr>
          <a:xfrm rot="10800000">
            <a:off x="1902126" y="1906439"/>
            <a:ext cx="1807233" cy="69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93" y="2102233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Overview</a:t>
            </a:r>
          </a:p>
          <a:p>
            <a:pPr marL="174625" lvl="1" indent="-174625"/>
            <a:r>
              <a:rPr lang="en-US" sz="2400" dirty="0" smtClean="0"/>
              <a:t>Access Google services via Google Play services</a:t>
            </a:r>
          </a:p>
          <a:p>
            <a:pPr marL="174625" lvl="1" indent="-174625"/>
            <a:r>
              <a:rPr lang="en-US" sz="2400" dirty="0" smtClean="0"/>
              <a:t>Access Google services over HTTP</a:t>
            </a:r>
          </a:p>
          <a:p>
            <a:pPr marL="174625" lvl="1" indent="-174625"/>
            <a:r>
              <a:rPr lang="en-US" sz="2400" dirty="0" smtClean="0"/>
              <a:t>Example of Google Drive accessing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Creating files by </a:t>
            </a:r>
            <a:r>
              <a:rPr lang="en-US" b="1" dirty="0" err="1" smtClean="0">
                <a:solidFill>
                  <a:schemeClr val="bg1"/>
                </a:solidFill>
              </a:rPr>
              <a:t>newCreateFileActivityBuilder</a:t>
            </a:r>
            <a:endParaRPr lang="en-US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795647"/>
            <a:ext cx="8574177" cy="537020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CreateFileWithCreatorActivity</a:t>
            </a:r>
            <a:r>
              <a:rPr lang="en-US" sz="1400" dirty="0" smtClean="0"/>
              <a:t> extends </a:t>
            </a:r>
            <a:r>
              <a:rPr lang="en-US" sz="1400" dirty="0" err="1" smtClean="0"/>
              <a:t>BaseDemoActivity</a:t>
            </a:r>
            <a:r>
              <a:rPr lang="en-US" sz="1400" dirty="0" smtClean="0"/>
              <a:t> {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private </a:t>
            </a:r>
            <a:r>
              <a:rPr lang="en-US" sz="1400" dirty="0" smtClean="0"/>
              <a:t>static final String TAG = "</a:t>
            </a:r>
            <a:r>
              <a:rPr lang="en-US" sz="1400" dirty="0" err="1" smtClean="0"/>
              <a:t>CreateFileWithCreatorActivity</a:t>
            </a:r>
            <a:r>
              <a:rPr lang="en-US" sz="1400" dirty="0" smtClean="0"/>
              <a:t>";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protected </a:t>
            </a:r>
            <a:r>
              <a:rPr lang="en-US" sz="1400" dirty="0" smtClean="0"/>
              <a:t>static final </a:t>
            </a:r>
            <a:r>
              <a:rPr lang="en-US" sz="1400" dirty="0" err="1" smtClean="0"/>
              <a:t>int</a:t>
            </a:r>
            <a:r>
              <a:rPr lang="en-US" sz="1400" dirty="0" smtClean="0"/>
              <a:t> REQUEST_CODE_CREATOR = 1;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public </a:t>
            </a:r>
            <a:r>
              <a:rPr lang="en-US" sz="1400" dirty="0" smtClean="0"/>
              <a:t>void </a:t>
            </a:r>
            <a:r>
              <a:rPr lang="en-US" sz="1400" b="1" dirty="0" err="1" smtClean="0"/>
              <a:t>onConnected</a:t>
            </a:r>
            <a:r>
              <a:rPr lang="en-US" sz="1400" dirty="0" smtClean="0"/>
              <a:t>(Bundle </a:t>
            </a:r>
            <a:r>
              <a:rPr lang="en-US" sz="1400" dirty="0" err="1" smtClean="0"/>
              <a:t>connectionHint</a:t>
            </a:r>
            <a:r>
              <a:rPr lang="en-US" sz="1400" dirty="0" smtClean="0"/>
              <a:t>) { 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super.onConnected</a:t>
            </a:r>
            <a:r>
              <a:rPr lang="en-US" sz="1400" dirty="0" smtClean="0"/>
              <a:t>(</a:t>
            </a:r>
            <a:r>
              <a:rPr lang="en-US" sz="1400" dirty="0" err="1" smtClean="0"/>
              <a:t>connectionHint</a:t>
            </a:r>
            <a:r>
              <a:rPr lang="en-US" sz="1400" dirty="0" smtClean="0"/>
              <a:t>); 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Drive.DriveApi.newDriveContents</a:t>
            </a:r>
            <a:r>
              <a:rPr lang="en-US" sz="1400" dirty="0" smtClean="0"/>
              <a:t>(</a:t>
            </a:r>
            <a:r>
              <a:rPr lang="en-US" sz="1400" dirty="0" err="1" smtClean="0"/>
              <a:t>getGoogleApiClient</a:t>
            </a:r>
            <a:r>
              <a:rPr lang="en-US" sz="1400" dirty="0" smtClean="0"/>
              <a:t>()) .</a:t>
            </a:r>
            <a:r>
              <a:rPr lang="en-US" sz="1400" dirty="0" err="1" smtClean="0">
                <a:solidFill>
                  <a:srgbClr val="FF0000"/>
                </a:solidFill>
              </a:rPr>
              <a:t>setResultCallback</a:t>
            </a: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00B0F0"/>
                </a:solidFill>
              </a:rPr>
              <a:t>driveContentsCallback</a:t>
            </a:r>
            <a:r>
              <a:rPr lang="en-US" sz="1400" dirty="0" smtClean="0"/>
              <a:t>); </a:t>
            </a:r>
          </a:p>
          <a:p>
            <a:pPr>
              <a:buNone/>
            </a:pPr>
            <a:r>
              <a:rPr lang="en-US" sz="1400" dirty="0" smtClean="0"/>
              <a:t>    }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final </a:t>
            </a:r>
            <a:r>
              <a:rPr lang="en-US" sz="1400" dirty="0" err="1" smtClean="0"/>
              <a:t>ResultCallback</a:t>
            </a:r>
            <a:r>
              <a:rPr lang="en-US" sz="1400" dirty="0" smtClean="0"/>
              <a:t>&lt;</a:t>
            </a:r>
            <a:r>
              <a:rPr lang="en-US" sz="1400" dirty="0" err="1" smtClean="0"/>
              <a:t>DriveContentsResult</a:t>
            </a:r>
            <a:r>
              <a:rPr lang="en-US" sz="1400" dirty="0" smtClean="0"/>
              <a:t>&gt; </a:t>
            </a:r>
            <a:r>
              <a:rPr lang="en-US" sz="1400" dirty="0" err="1" smtClean="0">
                <a:solidFill>
                  <a:srgbClr val="00B0F0"/>
                </a:solidFill>
              </a:rPr>
              <a:t>driveContentsCallback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=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new </a:t>
            </a:r>
            <a:r>
              <a:rPr lang="en-US" sz="1400" dirty="0" smtClean="0">
                <a:solidFill>
                  <a:srgbClr val="00B0F0"/>
                </a:solidFill>
              </a:rPr>
              <a:t>	</a:t>
            </a:r>
            <a:r>
              <a:rPr lang="en-US" sz="1400" dirty="0" err="1" smtClean="0">
                <a:solidFill>
                  <a:srgbClr val="00B0F0"/>
                </a:solidFill>
              </a:rPr>
              <a:t>ResultCallback</a:t>
            </a:r>
            <a:r>
              <a:rPr lang="en-US" sz="1400" dirty="0" smtClean="0">
                <a:solidFill>
                  <a:srgbClr val="00B0F0"/>
                </a:solidFill>
              </a:rPr>
              <a:t>&lt;</a:t>
            </a:r>
            <a:r>
              <a:rPr lang="en-US" sz="1400" dirty="0" err="1" smtClean="0">
                <a:solidFill>
                  <a:srgbClr val="00B0F0"/>
                </a:solidFill>
              </a:rPr>
              <a:t>DriveContentsResult</a:t>
            </a:r>
            <a:r>
              <a:rPr lang="en-US" sz="1400" dirty="0" smtClean="0">
                <a:solidFill>
                  <a:srgbClr val="00B0F0"/>
                </a:solidFill>
              </a:rPr>
              <a:t>&gt;</a:t>
            </a:r>
            <a:r>
              <a:rPr lang="en-US" sz="1400" dirty="0" smtClean="0"/>
              <a:t>() {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public </a:t>
            </a:r>
            <a:r>
              <a:rPr lang="en-US" sz="1400" dirty="0" smtClean="0"/>
              <a:t>void </a:t>
            </a:r>
            <a:r>
              <a:rPr lang="en-US" sz="1400" b="1" dirty="0" err="1" smtClean="0"/>
              <a:t>onResult</a:t>
            </a:r>
            <a:r>
              <a:rPr lang="en-US" sz="1400" dirty="0" smtClean="0"/>
              <a:t>(</a:t>
            </a:r>
            <a:r>
              <a:rPr lang="en-US" sz="1400" dirty="0" err="1" smtClean="0"/>
              <a:t>DriveContentsResult</a:t>
            </a:r>
            <a:r>
              <a:rPr lang="en-US" sz="1400" dirty="0" smtClean="0"/>
              <a:t> result) {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    </a:t>
            </a:r>
            <a:r>
              <a:rPr lang="en-US" sz="1400" dirty="0" err="1" smtClean="0"/>
              <a:t>MetadataChangeSet</a:t>
            </a:r>
            <a:r>
              <a:rPr lang="en-US" sz="1400" dirty="0" smtClean="0"/>
              <a:t> </a:t>
            </a:r>
            <a:r>
              <a:rPr lang="en-US" sz="1400" dirty="0" err="1" smtClean="0"/>
              <a:t>metadataChangeSet</a:t>
            </a:r>
            <a:r>
              <a:rPr lang="en-US" sz="1400" dirty="0" smtClean="0"/>
              <a:t> = new </a:t>
            </a:r>
            <a:r>
              <a:rPr lang="en-US" sz="1400" dirty="0" err="1" smtClean="0"/>
              <a:t>MetadataChangeSet.Builder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		.</a:t>
            </a:r>
            <a:r>
              <a:rPr lang="en-US" sz="1400" dirty="0" err="1" smtClean="0"/>
              <a:t>setMimeType</a:t>
            </a:r>
            <a:r>
              <a:rPr lang="en-US" sz="1400" dirty="0" smtClean="0"/>
              <a:t>("</a:t>
            </a:r>
            <a:r>
              <a:rPr lang="en-US" sz="1400" dirty="0" smtClean="0">
                <a:solidFill>
                  <a:srgbClr val="FF0000"/>
                </a:solidFill>
              </a:rPr>
              <a:t>text/html</a:t>
            </a:r>
            <a:r>
              <a:rPr lang="en-US" sz="1400" dirty="0" smtClean="0"/>
              <a:t>").build</a:t>
            </a:r>
            <a:r>
              <a:rPr lang="en-US" sz="1400" dirty="0" smtClean="0"/>
              <a:t>(); </a:t>
            </a:r>
            <a:r>
              <a:rPr lang="en-US" sz="1400" b="1" dirty="0" smtClean="0"/>
              <a:t>//MIME of file is text/html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IntentSender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intentSender</a:t>
            </a:r>
            <a:r>
              <a:rPr lang="en-US" sz="1400" dirty="0" smtClean="0"/>
              <a:t> = </a:t>
            </a:r>
            <a:r>
              <a:rPr lang="en-US" sz="1400" dirty="0" err="1" smtClean="0"/>
              <a:t>Drive.DriveApi</a:t>
            </a:r>
            <a:r>
              <a:rPr lang="en-US" sz="1400" dirty="0" smtClean="0"/>
              <a:t> .</a:t>
            </a:r>
            <a:r>
              <a:rPr lang="en-US" sz="1400" dirty="0" err="1" smtClean="0">
                <a:solidFill>
                  <a:srgbClr val="FF0000"/>
                </a:solidFill>
              </a:rPr>
              <a:t>newCreateFileActivityBuilder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		.</a:t>
            </a:r>
            <a:r>
              <a:rPr lang="en-US" sz="1400" dirty="0" err="1" smtClean="0"/>
              <a:t>setInitialMetadata</a:t>
            </a:r>
            <a:r>
              <a:rPr lang="en-US" sz="1400" dirty="0" smtClean="0"/>
              <a:t>(</a:t>
            </a:r>
            <a:r>
              <a:rPr lang="en-US" sz="1400" b="1" dirty="0" err="1" smtClean="0"/>
              <a:t>metadataChangeSet</a:t>
            </a:r>
            <a:r>
              <a:rPr lang="en-US" sz="1400" b="1" dirty="0" smtClean="0"/>
              <a:t>) </a:t>
            </a:r>
            <a:r>
              <a:rPr lang="en-US" sz="1400" b="1" dirty="0" smtClean="0"/>
              <a:t> //MIME</a:t>
            </a:r>
          </a:p>
          <a:p>
            <a:pPr>
              <a:buNone/>
            </a:pPr>
            <a:r>
              <a:rPr lang="en-US" sz="1400" dirty="0" smtClean="0"/>
              <a:t>				.</a:t>
            </a:r>
            <a:r>
              <a:rPr lang="en-US" sz="1400" dirty="0" err="1" smtClean="0"/>
              <a:t>setInitialDriveContents</a:t>
            </a:r>
            <a:r>
              <a:rPr lang="en-US" sz="1400" dirty="0" smtClean="0"/>
              <a:t>(</a:t>
            </a:r>
            <a:r>
              <a:rPr lang="en-US" sz="1400" b="1" dirty="0" err="1" smtClean="0"/>
              <a:t>result.getDriveContents</a:t>
            </a:r>
            <a:r>
              <a:rPr lang="en-US" sz="1400" b="1" dirty="0" smtClean="0"/>
              <a:t>()</a:t>
            </a:r>
            <a:r>
              <a:rPr lang="en-US" sz="1400" dirty="0" smtClean="0"/>
              <a:t>) </a:t>
            </a:r>
            <a:r>
              <a:rPr lang="en-US" sz="1400" b="1" dirty="0" smtClean="0"/>
              <a:t>//User Inputs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		.</a:t>
            </a:r>
            <a:r>
              <a:rPr lang="en-US" sz="1400" dirty="0" smtClean="0"/>
              <a:t>build(</a:t>
            </a:r>
            <a:r>
              <a:rPr lang="en-US" sz="1400" b="1" dirty="0" err="1" smtClean="0"/>
              <a:t>getGoogleApiClient</a:t>
            </a:r>
            <a:r>
              <a:rPr lang="en-US" sz="1400" b="1" dirty="0" smtClean="0"/>
              <a:t>()</a:t>
            </a:r>
            <a:r>
              <a:rPr lang="en-US" sz="1400" dirty="0" smtClean="0"/>
              <a:t>); </a:t>
            </a:r>
            <a:r>
              <a:rPr lang="en-US" sz="1400" b="1" dirty="0" smtClean="0"/>
              <a:t>//Google API client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    try </a:t>
            </a:r>
            <a:r>
              <a:rPr lang="en-US" sz="1400" dirty="0" smtClean="0"/>
              <a:t>{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        //after user specifies the </a:t>
            </a:r>
            <a:r>
              <a:rPr lang="en-US" sz="1400" dirty="0" smtClean="0"/>
              <a:t>destination folder and title for the </a:t>
            </a:r>
            <a:r>
              <a:rPr lang="en-US" sz="1400" dirty="0" smtClean="0"/>
              <a:t>file by UI, it will trigger </a:t>
            </a:r>
            <a:r>
              <a:rPr lang="en-US" sz="1400" b="1" dirty="0" err="1" smtClean="0"/>
              <a:t>onActivityResult</a:t>
            </a:r>
            <a:endParaRPr lang="en-US" sz="1400" b="1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        </a:t>
            </a:r>
            <a:r>
              <a:rPr lang="en-US" sz="1400" b="1" dirty="0" err="1" smtClean="0">
                <a:solidFill>
                  <a:srgbClr val="FF00FF"/>
                </a:solidFill>
              </a:rPr>
              <a:t>startIntentSenderForResult</a:t>
            </a:r>
            <a:r>
              <a:rPr lang="en-US" sz="1400" dirty="0" smtClean="0"/>
              <a:t>( </a:t>
            </a:r>
            <a:r>
              <a:rPr lang="en-US" sz="1400" dirty="0" err="1" smtClean="0">
                <a:solidFill>
                  <a:srgbClr val="FF0000"/>
                </a:solidFill>
              </a:rPr>
              <a:t>intentSender</a:t>
            </a:r>
            <a:r>
              <a:rPr lang="en-US" sz="1400" dirty="0" smtClean="0"/>
              <a:t>, </a:t>
            </a:r>
            <a:r>
              <a:rPr lang="en-US" sz="1400" b="1" dirty="0" smtClean="0"/>
              <a:t>REQUEST_CODE_CREATOR</a:t>
            </a:r>
            <a:r>
              <a:rPr lang="en-US" sz="1400" dirty="0" smtClean="0"/>
              <a:t>, null, 0, 0, 0);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    } </a:t>
            </a:r>
            <a:r>
              <a:rPr lang="en-US" sz="1400" dirty="0" smtClean="0"/>
              <a:t>catch (</a:t>
            </a:r>
            <a:r>
              <a:rPr lang="en-US" sz="1400" dirty="0" err="1" smtClean="0"/>
              <a:t>SendIntentException</a:t>
            </a:r>
            <a:r>
              <a:rPr lang="en-US" sz="1400" dirty="0" smtClean="0"/>
              <a:t> e) {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        </a:t>
            </a:r>
            <a:r>
              <a:rPr lang="en-US" sz="1400" dirty="0" err="1" smtClean="0"/>
              <a:t>Log.w</a:t>
            </a:r>
            <a:r>
              <a:rPr lang="en-US" sz="1400" dirty="0" smtClean="0"/>
              <a:t>(TAG</a:t>
            </a:r>
            <a:r>
              <a:rPr lang="en-US" sz="1400" dirty="0" smtClean="0"/>
              <a:t>, "Unable to send intent", e);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    } 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 } 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};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Files is created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795647"/>
            <a:ext cx="8574177" cy="537020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CreateFileWithCreatorActivity</a:t>
            </a:r>
            <a:r>
              <a:rPr lang="en-US" sz="1400" dirty="0" smtClean="0"/>
              <a:t> extends </a:t>
            </a:r>
            <a:r>
              <a:rPr lang="en-US" sz="1400" dirty="0" err="1" smtClean="0"/>
              <a:t>BaseDemoActivity</a:t>
            </a:r>
            <a:r>
              <a:rPr lang="en-US" sz="1400" dirty="0" smtClean="0"/>
              <a:t> { </a:t>
            </a:r>
          </a:p>
          <a:p>
            <a:pPr>
              <a:buNone/>
            </a:pPr>
            <a:r>
              <a:rPr lang="en-US" sz="1400" dirty="0" smtClean="0"/>
              <a:t>    private static final String TAG = "</a:t>
            </a:r>
            <a:r>
              <a:rPr lang="en-US" sz="1400" dirty="0" err="1" smtClean="0"/>
              <a:t>CreateFileWithCreatorActivity</a:t>
            </a:r>
            <a:r>
              <a:rPr lang="en-US" sz="1400" dirty="0" smtClean="0"/>
              <a:t>"; </a:t>
            </a:r>
          </a:p>
          <a:p>
            <a:pPr>
              <a:buNone/>
            </a:pPr>
            <a:r>
              <a:rPr lang="en-US" sz="1400" dirty="0" smtClean="0"/>
              <a:t>    protected static final </a:t>
            </a:r>
            <a:r>
              <a:rPr lang="en-US" sz="1400" dirty="0" err="1" smtClean="0"/>
              <a:t>int</a:t>
            </a:r>
            <a:r>
              <a:rPr lang="en-US" sz="1400" dirty="0" smtClean="0"/>
              <a:t> REQUEST_CODE_CREATOR = 1;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protected </a:t>
            </a:r>
            <a:r>
              <a:rPr lang="en-US" sz="1400" dirty="0" smtClean="0"/>
              <a:t>void </a:t>
            </a:r>
            <a:r>
              <a:rPr lang="en-US" sz="1400" b="1" dirty="0" err="1" smtClean="0">
                <a:solidFill>
                  <a:srgbClr val="FF00FF"/>
                </a:solidFill>
              </a:rPr>
              <a:t>onActivityResult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requestCode</a:t>
            </a:r>
            <a:r>
              <a:rPr lang="en-US" sz="1400" dirty="0" smtClean="0"/>
              <a:t>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resultCode</a:t>
            </a:r>
            <a:r>
              <a:rPr lang="en-US" sz="1400" dirty="0" smtClean="0"/>
              <a:t>, Intent data) { </a:t>
            </a:r>
          </a:p>
          <a:p>
            <a:pPr>
              <a:buNone/>
            </a:pPr>
            <a:r>
              <a:rPr lang="en-US" sz="1400" dirty="0" smtClean="0"/>
              <a:t>        switch (</a:t>
            </a:r>
            <a:r>
              <a:rPr lang="en-US" sz="1400" dirty="0" err="1" smtClean="0"/>
              <a:t>requestCode</a:t>
            </a:r>
            <a:r>
              <a:rPr lang="en-US" sz="1400" dirty="0" smtClean="0"/>
              <a:t>) { </a:t>
            </a:r>
          </a:p>
          <a:p>
            <a:pPr>
              <a:buNone/>
            </a:pPr>
            <a:r>
              <a:rPr lang="en-US" sz="1400" dirty="0" smtClean="0"/>
              <a:t>            case </a:t>
            </a:r>
            <a:r>
              <a:rPr lang="en-US" sz="1400" b="1" dirty="0" smtClean="0"/>
              <a:t>REQUEST_CODE_CREATOR</a:t>
            </a:r>
            <a:r>
              <a:rPr lang="en-US" sz="1400" dirty="0" smtClean="0"/>
              <a:t>: </a:t>
            </a:r>
          </a:p>
          <a:p>
            <a:pPr>
              <a:buNone/>
            </a:pPr>
            <a:r>
              <a:rPr lang="en-US" sz="1400" dirty="0" smtClean="0"/>
              <a:t>                if (</a:t>
            </a:r>
            <a:r>
              <a:rPr lang="en-US" sz="1400" dirty="0" err="1" smtClean="0"/>
              <a:t>resultCode</a:t>
            </a:r>
            <a:r>
              <a:rPr lang="en-US" sz="1400" dirty="0" smtClean="0"/>
              <a:t> == RESULT_OK) { </a:t>
            </a:r>
          </a:p>
          <a:p>
            <a:pPr>
              <a:buNone/>
            </a:pPr>
            <a:r>
              <a:rPr lang="en-US" sz="1400" dirty="0" smtClean="0"/>
              <a:t>                       </a:t>
            </a:r>
            <a:r>
              <a:rPr lang="en-US" sz="1400" dirty="0" err="1" smtClean="0"/>
              <a:t>DriveId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driveId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= (</a:t>
            </a:r>
            <a:r>
              <a:rPr lang="en-US" sz="1400" dirty="0" err="1" smtClean="0"/>
              <a:t>DriveId</a:t>
            </a:r>
            <a:r>
              <a:rPr lang="en-US" sz="1400" dirty="0" smtClean="0"/>
              <a:t>) </a:t>
            </a:r>
            <a:r>
              <a:rPr lang="en-US" sz="1400" dirty="0" err="1" smtClean="0"/>
              <a:t>data.getParcelableExtra</a:t>
            </a:r>
            <a:r>
              <a:rPr lang="en-US" sz="1400" dirty="0" smtClean="0"/>
              <a:t>(   				</a:t>
            </a:r>
            <a:r>
              <a:rPr lang="en-US" sz="1400" dirty="0" err="1" smtClean="0"/>
              <a:t>OpenFileActivityBuilder.EXTRA_RESPONSE_DRIVE_ID</a:t>
            </a:r>
            <a:r>
              <a:rPr lang="en-US" sz="1400" dirty="0" smtClean="0"/>
              <a:t>); </a:t>
            </a:r>
          </a:p>
          <a:p>
            <a:pPr>
              <a:buNone/>
            </a:pPr>
            <a:r>
              <a:rPr lang="en-US" sz="1400" dirty="0" smtClean="0"/>
              <a:t>                       </a:t>
            </a:r>
            <a:r>
              <a:rPr lang="en-US" sz="1400" dirty="0" err="1" smtClean="0"/>
              <a:t>showMessage</a:t>
            </a:r>
            <a:r>
              <a:rPr lang="en-US" sz="1400" dirty="0" smtClean="0"/>
              <a:t>("File created with ID: " + </a:t>
            </a:r>
            <a:r>
              <a:rPr lang="en-US" sz="1400" dirty="0" err="1" smtClean="0"/>
              <a:t>driveId</a:t>
            </a:r>
            <a:r>
              <a:rPr lang="en-US" sz="1400" dirty="0" smtClean="0"/>
              <a:t>); </a:t>
            </a:r>
          </a:p>
          <a:p>
            <a:pPr>
              <a:buNone/>
            </a:pPr>
            <a:r>
              <a:rPr lang="en-US" sz="1400" dirty="0" smtClean="0"/>
              <a:t>                } </a:t>
            </a:r>
          </a:p>
          <a:p>
            <a:pPr>
              <a:buNone/>
            </a:pPr>
            <a:r>
              <a:rPr lang="en-US" sz="1400" dirty="0" smtClean="0"/>
              <a:t>                finish(); </a:t>
            </a:r>
          </a:p>
          <a:p>
            <a:pPr>
              <a:buNone/>
            </a:pPr>
            <a:r>
              <a:rPr lang="en-US" sz="1400" dirty="0" smtClean="0"/>
              <a:t>                break; </a:t>
            </a:r>
          </a:p>
          <a:p>
            <a:pPr>
              <a:buNone/>
            </a:pPr>
            <a:r>
              <a:rPr lang="en-US" sz="1400" dirty="0" smtClean="0"/>
              <a:t>            default: 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super.onActivityResult</a:t>
            </a:r>
            <a:r>
              <a:rPr lang="en-US" sz="1400" dirty="0" smtClean="0"/>
              <a:t>(</a:t>
            </a:r>
            <a:r>
              <a:rPr lang="en-US" sz="1400" dirty="0" err="1" smtClean="0"/>
              <a:t>requestCode</a:t>
            </a:r>
            <a:r>
              <a:rPr lang="en-US" sz="1400" dirty="0" smtClean="0"/>
              <a:t>, </a:t>
            </a:r>
            <a:r>
              <a:rPr lang="en-US" sz="1400" dirty="0" err="1" smtClean="0"/>
              <a:t>resultCode</a:t>
            </a:r>
            <a:r>
              <a:rPr lang="en-US" sz="1400" dirty="0" smtClean="0"/>
              <a:t>, data); </a:t>
            </a:r>
          </a:p>
          <a:p>
            <a:pPr>
              <a:buNone/>
            </a:pPr>
            <a:r>
              <a:rPr lang="en-US" sz="1400" dirty="0" smtClean="0"/>
              <a:t>                break; </a:t>
            </a:r>
          </a:p>
          <a:p>
            <a:pPr>
              <a:buNone/>
            </a:pPr>
            <a:r>
              <a:rPr lang="en-US" sz="1400" dirty="0" smtClean="0"/>
              <a:t>        } 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826" y="1144948"/>
            <a:ext cx="803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developer.android.com/google/index.htm</a:t>
            </a:r>
          </a:p>
          <a:p>
            <a:r>
              <a:rPr lang="en-US" sz="2000" dirty="0" smtClean="0">
                <a:solidFill>
                  <a:schemeClr val="bg2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developer.android.com/google/play-services/index.htmll</a:t>
            </a:r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bg2"/>
                </a:solidFill>
                <a:hlinkClick r:id="rId3"/>
              </a:rPr>
              <a:t>console.developers.google.com/project</a:t>
            </a:r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  <a:hlinkClick r:id="rId4"/>
              </a:rPr>
              <a:t>https://developers.google.com/drive</a:t>
            </a:r>
            <a:r>
              <a:rPr lang="en-US" sz="2000" dirty="0" smtClean="0">
                <a:solidFill>
                  <a:schemeClr val="bg2"/>
                </a:solidFill>
                <a:hlinkClick r:id="rId4"/>
              </a:rPr>
              <a:t>/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Google offers a variety of services that help you build new revenue streams, manage app distribution, track app usage, and enhance your app with features such as maps, sign-in, and cloud messaging.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089" y="3217985"/>
            <a:ext cx="4581823" cy="263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List (in Google Play services SDK)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5557" y="861890"/>
            <a:ext cx="5412887" cy="574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93" y="1214081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Overview</a:t>
            </a:r>
          </a:p>
          <a:p>
            <a:pPr marL="174625" lvl="1" indent="-174625"/>
            <a:r>
              <a:rPr lang="en-US" sz="2400" dirty="0" smtClean="0"/>
              <a:t>Access Google services via Google Play services</a:t>
            </a:r>
          </a:p>
          <a:p>
            <a:pPr marL="174625" lvl="1" indent="-174625"/>
            <a:r>
              <a:rPr lang="en-US" sz="2400" dirty="0" smtClean="0"/>
              <a:t>Access Google services over HTTP</a:t>
            </a:r>
          </a:p>
          <a:p>
            <a:pPr marL="174625" lvl="1" indent="-174625"/>
            <a:r>
              <a:rPr lang="en-US" sz="2400" dirty="0" smtClean="0"/>
              <a:t>Example of Google Drive accessing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1342" y="2759811"/>
            <a:ext cx="3262172" cy="335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248" y="2959658"/>
            <a:ext cx="4521181" cy="319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1800" y="1151907"/>
            <a:ext cx="8280400" cy="501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solidFill>
                  <a:srgbClr val="77787B"/>
                </a:solidFill>
              </a:rPr>
              <a:t>With Google Play services, your app can take advantage of the latest, Google-powered features such as Maps, Google+, and more, with </a:t>
            </a:r>
            <a:r>
              <a:rPr lang="en-US" sz="2400" b="1" i="1" dirty="0" smtClean="0">
                <a:solidFill>
                  <a:srgbClr val="77787B"/>
                </a:solidFill>
              </a:rPr>
              <a:t>automatic</a:t>
            </a:r>
            <a:r>
              <a:rPr lang="en-US" sz="2400" dirty="0" smtClean="0">
                <a:solidFill>
                  <a:srgbClr val="77787B"/>
                </a:solidFill>
              </a:rPr>
              <a:t> platform updates distributed as an APK through the Google Play store.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74984" y="6224954"/>
            <a:ext cx="896815" cy="29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SDK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3538" y="6224954"/>
            <a:ext cx="1078524" cy="29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Service 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Google Play Services to Android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1800" y="1151907"/>
            <a:ext cx="8280400" cy="501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rgbClr val="77787B"/>
                </a:solidFill>
              </a:rPr>
              <a:t>Copy the library project to the same location of Android app project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77787B"/>
                </a:solidFill>
              </a:rPr>
              <a:t>&lt;android-</a:t>
            </a:r>
            <a:r>
              <a:rPr lang="en-US" sz="1600" i="1" dirty="0" err="1" smtClean="0">
                <a:solidFill>
                  <a:srgbClr val="77787B"/>
                </a:solidFill>
              </a:rPr>
              <a:t>sdk</a:t>
            </a:r>
            <a:r>
              <a:rPr lang="en-US" sz="1600" i="1" dirty="0" smtClean="0">
                <a:solidFill>
                  <a:srgbClr val="77787B"/>
                </a:solidFill>
              </a:rPr>
              <a:t>&gt;/extras/</a:t>
            </a:r>
            <a:r>
              <a:rPr lang="en-US" sz="1600" i="1" dirty="0" err="1" smtClean="0">
                <a:solidFill>
                  <a:srgbClr val="77787B"/>
                </a:solidFill>
              </a:rPr>
              <a:t>google</a:t>
            </a:r>
            <a:r>
              <a:rPr lang="en-US" sz="1600" i="1" dirty="0" smtClean="0">
                <a:solidFill>
                  <a:srgbClr val="77787B"/>
                </a:solidFill>
              </a:rPr>
              <a:t>/</a:t>
            </a:r>
            <a:r>
              <a:rPr lang="en-US" sz="1600" i="1" dirty="0" err="1" smtClean="0">
                <a:solidFill>
                  <a:srgbClr val="77787B"/>
                </a:solidFill>
              </a:rPr>
              <a:t>google_play_services</a:t>
            </a:r>
            <a:r>
              <a:rPr lang="en-US" sz="1600" i="1" dirty="0" smtClean="0">
                <a:solidFill>
                  <a:srgbClr val="77787B"/>
                </a:solidFill>
              </a:rPr>
              <a:t>/</a:t>
            </a:r>
            <a:r>
              <a:rPr lang="en-US" sz="1600" i="1" dirty="0" err="1" smtClean="0">
                <a:solidFill>
                  <a:srgbClr val="77787B"/>
                </a:solidFill>
              </a:rPr>
              <a:t>libproject</a:t>
            </a:r>
            <a:r>
              <a:rPr lang="en-US" sz="1600" i="1" dirty="0" smtClean="0">
                <a:solidFill>
                  <a:srgbClr val="77787B"/>
                </a:solidFill>
              </a:rPr>
              <a:t>/</a:t>
            </a:r>
            <a:r>
              <a:rPr lang="en-US" sz="1600" i="1" dirty="0" err="1" smtClean="0">
                <a:solidFill>
                  <a:srgbClr val="77787B"/>
                </a:solidFill>
              </a:rPr>
              <a:t>google</a:t>
            </a:r>
            <a:r>
              <a:rPr lang="en-US" sz="1600" i="1" dirty="0" smtClean="0">
                <a:solidFill>
                  <a:srgbClr val="77787B"/>
                </a:solidFill>
              </a:rPr>
              <a:t>-play-</a:t>
            </a:r>
            <a:r>
              <a:rPr lang="en-US" sz="1600" i="1" dirty="0" err="1" smtClean="0">
                <a:solidFill>
                  <a:srgbClr val="77787B"/>
                </a:solidFill>
              </a:rPr>
              <a:t>services_lib</a:t>
            </a:r>
            <a:r>
              <a:rPr lang="en-US" sz="1600" i="1" dirty="0" smtClean="0">
                <a:solidFill>
                  <a:srgbClr val="77787B"/>
                </a:solidFill>
              </a:rPr>
              <a:t>/ </a:t>
            </a:r>
          </a:p>
          <a:p>
            <a:endParaRPr lang="en-US" sz="2000" dirty="0" smtClean="0">
              <a:solidFill>
                <a:srgbClr val="77787B"/>
              </a:solidFill>
            </a:endParaRPr>
          </a:p>
          <a:p>
            <a:r>
              <a:rPr lang="en-US" sz="2000" dirty="0" smtClean="0">
                <a:solidFill>
                  <a:srgbClr val="77787B"/>
                </a:solidFill>
              </a:rPr>
              <a:t>Import it into Eclipse workspace, and mark it as a library project</a:t>
            </a:r>
          </a:p>
          <a:p>
            <a:endParaRPr lang="en-US" sz="2000" dirty="0" smtClean="0">
              <a:solidFill>
                <a:srgbClr val="77787B"/>
              </a:solidFill>
            </a:endParaRPr>
          </a:p>
          <a:p>
            <a:r>
              <a:rPr lang="en-US" sz="2000" dirty="0" smtClean="0">
                <a:solidFill>
                  <a:srgbClr val="77787B"/>
                </a:solidFill>
              </a:rPr>
              <a:t>In Android app project, set reference Google Play services library project</a:t>
            </a:r>
          </a:p>
          <a:p>
            <a:endParaRPr lang="en-US" sz="2000" dirty="0" smtClean="0">
              <a:solidFill>
                <a:srgbClr val="77787B"/>
              </a:solidFill>
            </a:endParaRPr>
          </a:p>
          <a:p>
            <a:r>
              <a:rPr lang="en-US" sz="2000" dirty="0" smtClean="0">
                <a:solidFill>
                  <a:srgbClr val="77787B"/>
                </a:solidFill>
              </a:rPr>
              <a:t>Add the following tag as a child of the &lt;application&gt; element in manifest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77787B"/>
                </a:solidFill>
              </a:rPr>
              <a:t>&lt;meta-data </a:t>
            </a:r>
            <a:r>
              <a:rPr lang="en-US" sz="1600" i="1" dirty="0" err="1" smtClean="0">
                <a:solidFill>
                  <a:srgbClr val="77787B"/>
                </a:solidFill>
              </a:rPr>
              <a:t>android:name</a:t>
            </a:r>
            <a:r>
              <a:rPr lang="en-US" sz="1600" i="1" dirty="0" smtClean="0">
                <a:solidFill>
                  <a:srgbClr val="77787B"/>
                </a:solidFill>
              </a:rPr>
              <a:t>="</a:t>
            </a:r>
            <a:r>
              <a:rPr lang="en-US" sz="1600" i="1" dirty="0" err="1" smtClean="0">
                <a:solidFill>
                  <a:srgbClr val="77787B"/>
                </a:solidFill>
              </a:rPr>
              <a:t>com.google.android.gms.version</a:t>
            </a:r>
            <a:r>
              <a:rPr lang="en-US" sz="1600" i="1" dirty="0" smtClean="0">
                <a:solidFill>
                  <a:srgbClr val="77787B"/>
                </a:solidFill>
              </a:rPr>
              <a:t>“ 			 		</a:t>
            </a:r>
            <a:r>
              <a:rPr lang="en-US" sz="1600" i="1" dirty="0" err="1" smtClean="0">
                <a:solidFill>
                  <a:srgbClr val="77787B"/>
                </a:solidFill>
              </a:rPr>
              <a:t>android:value</a:t>
            </a:r>
            <a:r>
              <a:rPr lang="en-US" sz="1600" i="1" dirty="0" smtClean="0">
                <a:solidFill>
                  <a:srgbClr val="77787B"/>
                </a:solidFill>
              </a:rPr>
              <a:t>="@integer/</a:t>
            </a:r>
            <a:r>
              <a:rPr lang="en-US" sz="1600" i="1" dirty="0" err="1" smtClean="0">
                <a:solidFill>
                  <a:srgbClr val="77787B"/>
                </a:solidFill>
              </a:rPr>
              <a:t>google_play_services_version</a:t>
            </a:r>
            <a:r>
              <a:rPr lang="en-US" sz="1600" i="1" dirty="0" smtClean="0">
                <a:solidFill>
                  <a:srgbClr val="77787B"/>
                </a:solidFill>
              </a:rPr>
              <a:t>" /&gt;</a:t>
            </a:r>
          </a:p>
          <a:p>
            <a:endParaRPr lang="en-US" sz="1600" dirty="0" smtClean="0">
              <a:solidFill>
                <a:srgbClr val="77787B"/>
              </a:solidFill>
            </a:endParaRPr>
          </a:p>
          <a:p>
            <a:endParaRPr lang="en-US" sz="2000" dirty="0" smtClean="0">
              <a:solidFill>
                <a:srgbClr val="77787B"/>
              </a:solidFill>
            </a:endParaRPr>
          </a:p>
          <a:p>
            <a:endParaRPr lang="en-US" sz="2000" dirty="0" smtClean="0">
              <a:solidFill>
                <a:srgbClr val="77787B"/>
              </a:solidFill>
            </a:endParaRPr>
          </a:p>
          <a:p>
            <a:endParaRPr lang="en-US" sz="2000" dirty="0" smtClean="0">
              <a:solidFill>
                <a:srgbClr val="77787B"/>
              </a:solidFill>
            </a:endParaRPr>
          </a:p>
          <a:p>
            <a:endParaRPr lang="en-US" sz="2000" dirty="0" smtClean="0">
              <a:solidFill>
                <a:srgbClr val="77787B"/>
              </a:solidFill>
            </a:endParaRPr>
          </a:p>
          <a:p>
            <a:endParaRPr lang="en-US" sz="2000" dirty="0" smtClean="0">
              <a:solidFill>
                <a:srgbClr val="77787B"/>
              </a:solidFill>
            </a:endParaRPr>
          </a:p>
          <a:p>
            <a:pPr algn="ctr"/>
            <a:endParaRPr lang="en-US" sz="2000" dirty="0" smtClean="0">
              <a:solidFill>
                <a:srgbClr val="77787B"/>
              </a:solidFill>
            </a:endParaRPr>
          </a:p>
          <a:p>
            <a:pPr algn="ctr"/>
            <a:r>
              <a:rPr lang="en-US" sz="1400" dirty="0" smtClean="0">
                <a:solidFill>
                  <a:srgbClr val="77787B"/>
                </a:solidFill>
              </a:rPr>
              <a:t>Refer to </a:t>
            </a:r>
            <a:r>
              <a:rPr lang="en-US" sz="1400" dirty="0" smtClean="0">
                <a:solidFill>
                  <a:srgbClr val="77787B"/>
                </a:solidFill>
                <a:hlinkClick r:id="rId2"/>
              </a:rPr>
              <a:t>http://developer.android.com/tools/projects/projects-eclipse.html#ReferencingLibraryProject</a:t>
            </a:r>
            <a:endParaRPr lang="en-US" sz="1400" dirty="0" smtClean="0">
              <a:solidFill>
                <a:srgbClr val="77787B"/>
              </a:solidFill>
            </a:endParaRPr>
          </a:p>
          <a:p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462" y="5978769"/>
            <a:ext cx="7921869" cy="386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availability of Google Play service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1800" y="1151907"/>
            <a:ext cx="8280400" cy="501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 smtClean="0">
                <a:solidFill>
                  <a:srgbClr val="77787B"/>
                </a:solidFill>
              </a:rPr>
              <a:t>GooglePlayServicesUtil</a:t>
            </a:r>
            <a:r>
              <a:rPr lang="en-US" sz="2000" dirty="0" smtClean="0">
                <a:solidFill>
                  <a:srgbClr val="77787B"/>
                </a:solidFill>
              </a:rPr>
              <a:t> .</a:t>
            </a:r>
            <a:r>
              <a:rPr lang="en-US" sz="2000" dirty="0" err="1" smtClean="0">
                <a:solidFill>
                  <a:srgbClr val="77787B"/>
                </a:solidFill>
              </a:rPr>
              <a:t>isGooglePlayServicesAvailable</a:t>
            </a:r>
            <a:r>
              <a:rPr lang="en-US" sz="2000" dirty="0" smtClean="0">
                <a:solidFill>
                  <a:srgbClr val="77787B"/>
                </a:solidFill>
              </a:rPr>
              <a:t>()</a:t>
            </a:r>
          </a:p>
          <a:p>
            <a:pPr marL="174625" lvl="1" indent="-174625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7787B"/>
                </a:solidFill>
              </a:rPr>
              <a:t>Verify the Google Play services availability, and return result as below: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SUCCESS</a:t>
            </a:r>
            <a:r>
              <a:rPr lang="en-US" sz="2000" dirty="0" smtClean="0">
                <a:solidFill>
                  <a:srgbClr val="77787B"/>
                </a:solidFill>
              </a:rPr>
              <a:t>, SERVICE_MISSING, SERVICE_VERSION_UPDATE_REQUIRED, </a:t>
            </a:r>
          </a:p>
          <a:p>
            <a:pPr lvl="1"/>
            <a:r>
              <a:rPr lang="en-US" sz="2000" dirty="0" smtClean="0">
                <a:solidFill>
                  <a:srgbClr val="77787B"/>
                </a:solidFill>
              </a:rPr>
              <a:t>SERVICE_DISABLED, SERVICE_INVALID, DATE_INVALID</a:t>
            </a:r>
          </a:p>
          <a:p>
            <a:pPr lvl="1"/>
            <a:endParaRPr lang="en-US" sz="2000" dirty="0" smtClean="0">
              <a:solidFill>
                <a:srgbClr val="77787B"/>
              </a:solidFill>
            </a:endParaRPr>
          </a:p>
          <a:p>
            <a:pPr marL="174625" lvl="1" indent="-174625"/>
            <a:endParaRPr lang="en-US" sz="2000" dirty="0" smtClean="0">
              <a:solidFill>
                <a:srgbClr val="77787B"/>
              </a:solidFill>
            </a:endParaRPr>
          </a:p>
          <a:p>
            <a:pPr marL="174625" lvl="1" indent="-174625"/>
            <a:endParaRPr lang="en-US" sz="2000" dirty="0" smtClean="0">
              <a:solidFill>
                <a:srgbClr val="77787B"/>
              </a:solidFill>
            </a:endParaRPr>
          </a:p>
          <a:p>
            <a:pPr marL="174625" lvl="1" indent="-174625"/>
            <a:r>
              <a:rPr lang="en-US" sz="2000" dirty="0" err="1" smtClean="0">
                <a:solidFill>
                  <a:srgbClr val="77787B"/>
                </a:solidFill>
              </a:rPr>
              <a:t>GooglePlayServicesUtil</a:t>
            </a:r>
            <a:r>
              <a:rPr lang="en-US" sz="2000" dirty="0" smtClean="0">
                <a:solidFill>
                  <a:srgbClr val="77787B"/>
                </a:solidFill>
              </a:rPr>
              <a:t> .</a:t>
            </a:r>
            <a:r>
              <a:rPr lang="en-US" sz="2000" dirty="0" err="1" smtClean="0">
                <a:solidFill>
                  <a:srgbClr val="77787B"/>
                </a:solidFill>
              </a:rPr>
              <a:t>getErrorDialog</a:t>
            </a:r>
            <a:r>
              <a:rPr lang="en-US" sz="2000" dirty="0" smtClean="0">
                <a:solidFill>
                  <a:srgbClr val="77787B"/>
                </a:solidFill>
              </a:rPr>
              <a:t>() </a:t>
            </a:r>
          </a:p>
          <a:p>
            <a:pPr marL="174625" lvl="1" indent="-174625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7787B"/>
                </a:solidFill>
              </a:rPr>
              <a:t>The returned dialog displays a localized message about the error and </a:t>
            </a:r>
            <a:r>
              <a:rPr lang="en-US" sz="2000" dirty="0" smtClean="0">
                <a:solidFill>
                  <a:srgbClr val="FF0000"/>
                </a:solidFill>
              </a:rPr>
              <a:t>upon user confirmation </a:t>
            </a:r>
            <a:r>
              <a:rPr lang="en-US" sz="2000" dirty="0" smtClean="0">
                <a:solidFill>
                  <a:srgbClr val="77787B"/>
                </a:solidFill>
              </a:rPr>
              <a:t>(by tapping on dialog) will </a:t>
            </a:r>
            <a:r>
              <a:rPr lang="en-US" sz="2000" dirty="0" smtClean="0">
                <a:solidFill>
                  <a:srgbClr val="FF0000"/>
                </a:solidFill>
              </a:rPr>
              <a:t>direct them </a:t>
            </a:r>
            <a:r>
              <a:rPr lang="en-US" sz="2000" dirty="0" smtClean="0">
                <a:solidFill>
                  <a:srgbClr val="77787B"/>
                </a:solidFill>
              </a:rPr>
              <a:t>to the Play Store if Google Play services is out of date or missing, or to system settings if Google Play services is disabled on the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Google APIs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1800" y="1151907"/>
            <a:ext cx="8280400" cy="501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GoogleApiClient</a:t>
            </a:r>
            <a:r>
              <a:rPr lang="en-US" sz="2000" dirty="0" smtClean="0">
                <a:solidFill>
                  <a:srgbClr val="77787B"/>
                </a:solidFill>
              </a:rPr>
              <a:t>.Builder: Create an instance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GoogleApiClient</a:t>
            </a:r>
            <a:r>
              <a:rPr lang="en-US" sz="2000" dirty="0" smtClean="0">
                <a:solidFill>
                  <a:srgbClr val="77787B"/>
                </a:solidFill>
              </a:rPr>
              <a:t>.ConnectionCallbacks: CB of connection/</a:t>
            </a:r>
            <a:r>
              <a:rPr lang="en-US" sz="2000" dirty="0" err="1" smtClean="0">
                <a:solidFill>
                  <a:srgbClr val="77787B"/>
                </a:solidFill>
              </a:rPr>
              <a:t>disconnction</a:t>
            </a:r>
            <a:r>
              <a:rPr lang="en-US" sz="2000" dirty="0" smtClean="0">
                <a:solidFill>
                  <a:srgbClr val="77787B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GoogleApiClient</a:t>
            </a:r>
            <a:r>
              <a:rPr lang="en-US" sz="2000" dirty="0" smtClean="0">
                <a:solidFill>
                  <a:srgbClr val="77787B"/>
                </a:solidFill>
              </a:rPr>
              <a:t>.OnConnectionFailedListener: CB of connection failure</a:t>
            </a:r>
          </a:p>
        </p:txBody>
      </p:sp>
      <p:pic>
        <p:nvPicPr>
          <p:cNvPr id="4" name="Picture 2" descr="http://developer.android.com/images/google/GoogleApiClient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114" y="2684780"/>
            <a:ext cx="6509657" cy="3324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894</Words>
  <Application>Microsoft Office PowerPoint</Application>
  <PresentationFormat>On-screen Show (4:3)</PresentationFormat>
  <Paragraphs>255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Agenda</vt:lpstr>
      <vt:lpstr>Google Services</vt:lpstr>
      <vt:lpstr>Features List (in Google Play services SDK)</vt:lpstr>
      <vt:lpstr>Agenda</vt:lpstr>
      <vt:lpstr>Overview</vt:lpstr>
      <vt:lpstr>Add Google Play Services to Android Project</vt:lpstr>
      <vt:lpstr>Check the availability of Google Play service</vt:lpstr>
      <vt:lpstr>Accessing Google APIs</vt:lpstr>
      <vt:lpstr>Build an instance of GoogleApiClient</vt:lpstr>
      <vt:lpstr>Handle the connection failure</vt:lpstr>
      <vt:lpstr>GooglePlayServicesUtil .getErrorDialog() </vt:lpstr>
      <vt:lpstr>Talk to Google Play services @ Async</vt:lpstr>
      <vt:lpstr>Talk to Google Play services @ Sync</vt:lpstr>
      <vt:lpstr>Agenda</vt:lpstr>
      <vt:lpstr>What OAuth</vt:lpstr>
      <vt:lpstr>OAuth vs. OpenID</vt:lpstr>
      <vt:lpstr>Register app@ Create Project</vt:lpstr>
      <vt:lpstr>Register app@ Enable/Disable APIs</vt:lpstr>
      <vt:lpstr>Register app@ Create Credential</vt:lpstr>
      <vt:lpstr>Register app@ Create Credential @ Create Client</vt:lpstr>
      <vt:lpstr>Get user’s Account (Email) with AccountPicker</vt:lpstr>
      <vt:lpstr>Retrieve the Access Token by using AsyncTask</vt:lpstr>
      <vt:lpstr>AsyncTask</vt:lpstr>
      <vt:lpstr>Deal with the exceptions</vt:lpstr>
      <vt:lpstr>Agenda</vt:lpstr>
      <vt:lpstr>Creating files by newCreateFileActivityBuilder</vt:lpstr>
      <vt:lpstr>Files is created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2014-12-18T08:46:19Z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