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0"/>
  </p:notesMasterIdLst>
  <p:handoutMasterIdLst>
    <p:handoutMasterId r:id="rId41"/>
  </p:handoutMasterIdLst>
  <p:sldIdLst>
    <p:sldId id="257" r:id="rId11"/>
    <p:sldId id="567" r:id="rId12"/>
    <p:sldId id="568" r:id="rId13"/>
    <p:sldId id="545" r:id="rId14"/>
    <p:sldId id="547" r:id="rId15"/>
    <p:sldId id="548" r:id="rId16"/>
    <p:sldId id="569" r:id="rId17"/>
    <p:sldId id="549" r:id="rId18"/>
    <p:sldId id="550" r:id="rId19"/>
    <p:sldId id="552" r:id="rId20"/>
    <p:sldId id="551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6" r:id="rId30"/>
    <p:sldId id="561" r:id="rId31"/>
    <p:sldId id="562" r:id="rId32"/>
    <p:sldId id="570" r:id="rId33"/>
    <p:sldId id="571" r:id="rId34"/>
    <p:sldId id="564" r:id="rId35"/>
    <p:sldId id="573" r:id="rId36"/>
    <p:sldId id="574" r:id="rId37"/>
    <p:sldId id="565" r:id="rId38"/>
    <p:sldId id="490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7787B"/>
    <a:srgbClr val="FFFFFF"/>
    <a:srgbClr val="996633"/>
    <a:srgbClr val="EAF3E7"/>
    <a:srgbClr val="D3E7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0193" autoAdjust="0"/>
  </p:normalViewPr>
  <p:slideViewPr>
    <p:cSldViewPr snapToGrid="0">
      <p:cViewPr varScale="1">
        <p:scale>
          <a:sx n="70" d="100"/>
          <a:sy n="70" d="100"/>
        </p:scale>
        <p:origin x="-1843" y="-8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E9B9E-288E-4DB9-B767-0C1EEC3ED4B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5" csCatId="colorful" phldr="1"/>
      <dgm:spPr/>
    </dgm:pt>
    <dgm:pt modelId="{E84A8071-6E48-4A35-9917-4558A011FC83}">
      <dgm:prSet phldrT="[Text]"/>
      <dgm:spPr/>
      <dgm:t>
        <a:bodyPr/>
        <a:lstStyle/>
        <a:p>
          <a:r>
            <a:rPr lang="en-US" smtClean="0">
              <a:solidFill>
                <a:srgbClr val="77787B"/>
              </a:solidFill>
            </a:rPr>
            <a:t>HTML, CSS, DOM, and JavaScript</a:t>
          </a:r>
          <a:endParaRPr lang="en-US" dirty="0">
            <a:solidFill>
              <a:srgbClr val="77787B"/>
            </a:solidFill>
          </a:endParaRPr>
        </a:p>
      </dgm:t>
    </dgm:pt>
    <dgm:pt modelId="{CB187B85-DF10-49D5-8B60-EFF6130497BA}" type="parTrans" cxnId="{E4D8324D-B7A2-4560-8FE9-365A45DF980D}">
      <dgm:prSet/>
      <dgm:spPr/>
      <dgm:t>
        <a:bodyPr/>
        <a:lstStyle/>
        <a:p>
          <a:endParaRPr lang="en-US"/>
        </a:p>
      </dgm:t>
    </dgm:pt>
    <dgm:pt modelId="{2E004AC5-B9DC-4401-867F-F08C52FD6E76}" type="sibTrans" cxnId="{E4D8324D-B7A2-4560-8FE9-365A45DF980D}">
      <dgm:prSet/>
      <dgm:spPr/>
      <dgm:t>
        <a:bodyPr/>
        <a:lstStyle/>
        <a:p>
          <a:endParaRPr lang="en-US"/>
        </a:p>
      </dgm:t>
    </dgm:pt>
    <dgm:pt modelId="{4C6F42B1-6B3C-47AA-AADE-308DD3C3A86D}">
      <dgm:prSet phldrT="[Text]"/>
      <dgm:spPr/>
      <dgm:t>
        <a:bodyPr/>
        <a:lstStyle/>
        <a:p>
          <a:r>
            <a:rPr lang="en-US" smtClean="0">
              <a:solidFill>
                <a:srgbClr val="77787B"/>
              </a:solidFill>
            </a:rPr>
            <a:t>Reduce external dependence , like Flash</a:t>
          </a:r>
          <a:endParaRPr lang="en-US" dirty="0">
            <a:solidFill>
              <a:srgbClr val="77787B"/>
            </a:solidFill>
          </a:endParaRPr>
        </a:p>
      </dgm:t>
    </dgm:pt>
    <dgm:pt modelId="{0DED8A9D-76F7-484A-B3AD-F468D375B62A}" type="parTrans" cxnId="{946EF510-09A8-4772-AF06-0D3B4B251FB6}">
      <dgm:prSet/>
      <dgm:spPr/>
      <dgm:t>
        <a:bodyPr/>
        <a:lstStyle/>
        <a:p>
          <a:endParaRPr lang="en-US"/>
        </a:p>
      </dgm:t>
    </dgm:pt>
    <dgm:pt modelId="{2A42059E-FA4F-4329-B40D-659741C16A65}" type="sibTrans" cxnId="{946EF510-09A8-4772-AF06-0D3B4B251FB6}">
      <dgm:prSet/>
      <dgm:spPr/>
      <dgm:t>
        <a:bodyPr/>
        <a:lstStyle/>
        <a:p>
          <a:endParaRPr lang="en-US"/>
        </a:p>
      </dgm:t>
    </dgm:pt>
    <dgm:pt modelId="{C71E001D-7FB6-4E31-A82B-3167D43376DA}">
      <dgm:prSet phldrT="[Text]"/>
      <dgm:spPr/>
      <dgm:t>
        <a:bodyPr/>
        <a:lstStyle/>
        <a:p>
          <a:r>
            <a:rPr lang="en-US" smtClean="0">
              <a:solidFill>
                <a:srgbClr val="77787B"/>
              </a:solidFill>
            </a:rPr>
            <a:t>Better error handling</a:t>
          </a:r>
          <a:endParaRPr lang="en-US" dirty="0">
            <a:solidFill>
              <a:srgbClr val="77787B"/>
            </a:solidFill>
          </a:endParaRPr>
        </a:p>
      </dgm:t>
    </dgm:pt>
    <dgm:pt modelId="{1D0881A0-1CF6-47DE-B742-CE49E3F0BD19}" type="parTrans" cxnId="{34C02703-0BDF-4AC6-AFCE-F4377C2819CF}">
      <dgm:prSet/>
      <dgm:spPr/>
      <dgm:t>
        <a:bodyPr/>
        <a:lstStyle/>
        <a:p>
          <a:endParaRPr lang="en-US"/>
        </a:p>
      </dgm:t>
    </dgm:pt>
    <dgm:pt modelId="{3EF3FFA5-D559-4DC3-9115-B7B5CD94BEA3}" type="sibTrans" cxnId="{34C02703-0BDF-4AC6-AFCE-F4377C2819CF}">
      <dgm:prSet/>
      <dgm:spPr/>
      <dgm:t>
        <a:bodyPr/>
        <a:lstStyle/>
        <a:p>
          <a:endParaRPr lang="en-US"/>
        </a:p>
      </dgm:t>
    </dgm:pt>
    <dgm:pt modelId="{40A62D99-AB32-48B2-9B5E-EF9A5477D361}">
      <dgm:prSet phldrT="[Text]"/>
      <dgm:spPr/>
      <dgm:t>
        <a:bodyPr/>
        <a:lstStyle/>
        <a:p>
          <a:r>
            <a:rPr lang="en-US" smtClean="0">
              <a:solidFill>
                <a:srgbClr val="77787B"/>
              </a:solidFill>
            </a:rPr>
            <a:t>More markup to replace scripting</a:t>
          </a:r>
          <a:endParaRPr lang="en-US" dirty="0">
            <a:solidFill>
              <a:srgbClr val="77787B"/>
            </a:solidFill>
          </a:endParaRPr>
        </a:p>
      </dgm:t>
    </dgm:pt>
    <dgm:pt modelId="{A5CE1F9B-8732-45A7-8F45-80FA1640CE76}" type="parTrans" cxnId="{64698AFF-D612-408D-B891-403A3F7CAB05}">
      <dgm:prSet/>
      <dgm:spPr/>
      <dgm:t>
        <a:bodyPr/>
        <a:lstStyle/>
        <a:p>
          <a:endParaRPr lang="en-US"/>
        </a:p>
      </dgm:t>
    </dgm:pt>
    <dgm:pt modelId="{7A111B27-7966-4DB6-8EF0-2ACFBD3168BC}" type="sibTrans" cxnId="{64698AFF-D612-408D-B891-403A3F7CAB05}">
      <dgm:prSet/>
      <dgm:spPr/>
      <dgm:t>
        <a:bodyPr/>
        <a:lstStyle/>
        <a:p>
          <a:endParaRPr lang="en-US"/>
        </a:p>
      </dgm:t>
    </dgm:pt>
    <dgm:pt modelId="{47793292-7E1B-48A0-969D-6A78EEFA065E}">
      <dgm:prSet phldrT="[Text]"/>
      <dgm:spPr/>
      <dgm:t>
        <a:bodyPr/>
        <a:lstStyle/>
        <a:p>
          <a:r>
            <a:rPr lang="en-US" smtClean="0">
              <a:solidFill>
                <a:srgbClr val="77787B"/>
              </a:solidFill>
            </a:rPr>
            <a:t>Device independent</a:t>
          </a:r>
          <a:endParaRPr lang="en-US" dirty="0">
            <a:solidFill>
              <a:srgbClr val="77787B"/>
            </a:solidFill>
          </a:endParaRPr>
        </a:p>
      </dgm:t>
    </dgm:pt>
    <dgm:pt modelId="{2EAC4457-CB80-4947-8506-2648DCE8722C}" type="parTrans" cxnId="{5BFCC974-79E7-4577-A01A-02345C5AE1BD}">
      <dgm:prSet/>
      <dgm:spPr/>
      <dgm:t>
        <a:bodyPr/>
        <a:lstStyle/>
        <a:p>
          <a:endParaRPr lang="en-US"/>
        </a:p>
      </dgm:t>
    </dgm:pt>
    <dgm:pt modelId="{A367E38F-4FA5-4905-A13C-3C7868DCE41A}" type="sibTrans" cxnId="{5BFCC974-79E7-4577-A01A-02345C5AE1BD}">
      <dgm:prSet/>
      <dgm:spPr/>
      <dgm:t>
        <a:bodyPr/>
        <a:lstStyle/>
        <a:p>
          <a:endParaRPr lang="en-US"/>
        </a:p>
      </dgm:t>
    </dgm:pt>
    <dgm:pt modelId="{DEFA7E35-1D06-49A9-98B9-BDE98B482AD3}" type="pres">
      <dgm:prSet presAssocID="{1CDE9B9E-288E-4DB9-B767-0C1EEC3ED4B1}" presName="composite" presStyleCnt="0">
        <dgm:presLayoutVars>
          <dgm:chMax val="5"/>
          <dgm:dir/>
          <dgm:resizeHandles val="exact"/>
        </dgm:presLayoutVars>
      </dgm:prSet>
      <dgm:spPr/>
    </dgm:pt>
    <dgm:pt modelId="{839B454D-9312-4A13-AA15-000F10202B16}" type="pres">
      <dgm:prSet presAssocID="{E84A8071-6E48-4A35-9917-4558A011FC83}" presName="circle1" presStyleLbl="lnNode1" presStyleIdx="0" presStyleCnt="5"/>
      <dgm:spPr/>
    </dgm:pt>
    <dgm:pt modelId="{2A9C0BB6-B383-4AC3-8DDD-3A5E5839EBA8}" type="pres">
      <dgm:prSet presAssocID="{E84A8071-6E48-4A35-9917-4558A011FC83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F67E4-6115-4049-875B-98827EEF772A}" type="pres">
      <dgm:prSet presAssocID="{E84A8071-6E48-4A35-9917-4558A011FC83}" presName="line1" presStyleLbl="callout" presStyleIdx="0" presStyleCnt="10"/>
      <dgm:spPr/>
    </dgm:pt>
    <dgm:pt modelId="{42FF82B6-F672-42E8-B67B-36290A267EDE}" type="pres">
      <dgm:prSet presAssocID="{E84A8071-6E48-4A35-9917-4558A011FC83}" presName="d1" presStyleLbl="callout" presStyleIdx="1" presStyleCnt="10"/>
      <dgm:spPr/>
    </dgm:pt>
    <dgm:pt modelId="{1F7F7A85-16A9-42C0-8F53-BD4E933037BB}" type="pres">
      <dgm:prSet presAssocID="{4C6F42B1-6B3C-47AA-AADE-308DD3C3A86D}" presName="circle2" presStyleLbl="lnNode1" presStyleIdx="1" presStyleCnt="5"/>
      <dgm:spPr/>
    </dgm:pt>
    <dgm:pt modelId="{E0100F1D-37E0-4C83-BB4A-D58D1EE49A0E}" type="pres">
      <dgm:prSet presAssocID="{4C6F42B1-6B3C-47AA-AADE-308DD3C3A86D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30D2-ECAF-4441-8BE6-9598BFE580FB}" type="pres">
      <dgm:prSet presAssocID="{4C6F42B1-6B3C-47AA-AADE-308DD3C3A86D}" presName="line2" presStyleLbl="callout" presStyleIdx="2" presStyleCnt="10"/>
      <dgm:spPr/>
    </dgm:pt>
    <dgm:pt modelId="{ABBCE728-7E78-424D-9857-46E4F7C678F5}" type="pres">
      <dgm:prSet presAssocID="{4C6F42B1-6B3C-47AA-AADE-308DD3C3A86D}" presName="d2" presStyleLbl="callout" presStyleIdx="3" presStyleCnt="10"/>
      <dgm:spPr/>
    </dgm:pt>
    <dgm:pt modelId="{5615DFF4-D918-4263-8423-BE89C46C75E2}" type="pres">
      <dgm:prSet presAssocID="{C71E001D-7FB6-4E31-A82B-3167D43376DA}" presName="circle3" presStyleLbl="lnNode1" presStyleIdx="2" presStyleCnt="5"/>
      <dgm:spPr/>
    </dgm:pt>
    <dgm:pt modelId="{D5F0C25B-4B8E-4271-A252-8481EF7DE0A5}" type="pres">
      <dgm:prSet presAssocID="{C71E001D-7FB6-4E31-A82B-3167D43376DA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0AAB6-2CDE-47C5-B038-D72E1192E68F}" type="pres">
      <dgm:prSet presAssocID="{C71E001D-7FB6-4E31-A82B-3167D43376DA}" presName="line3" presStyleLbl="callout" presStyleIdx="4" presStyleCnt="10"/>
      <dgm:spPr/>
    </dgm:pt>
    <dgm:pt modelId="{6E86E114-7DD1-4090-93DA-A0743079DF1B}" type="pres">
      <dgm:prSet presAssocID="{C71E001D-7FB6-4E31-A82B-3167D43376DA}" presName="d3" presStyleLbl="callout" presStyleIdx="5" presStyleCnt="10"/>
      <dgm:spPr/>
    </dgm:pt>
    <dgm:pt modelId="{1699CE3F-3649-4724-9588-989744BF05A1}" type="pres">
      <dgm:prSet presAssocID="{40A62D99-AB32-48B2-9B5E-EF9A5477D361}" presName="circle4" presStyleLbl="lnNode1" presStyleIdx="3" presStyleCnt="5"/>
      <dgm:spPr/>
    </dgm:pt>
    <dgm:pt modelId="{E771B6E4-D533-41D4-B296-DB297471B29F}" type="pres">
      <dgm:prSet presAssocID="{40A62D99-AB32-48B2-9B5E-EF9A5477D361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4E506-CE38-4F29-A536-3A2A67CB044F}" type="pres">
      <dgm:prSet presAssocID="{40A62D99-AB32-48B2-9B5E-EF9A5477D361}" presName="line4" presStyleLbl="callout" presStyleIdx="6" presStyleCnt="10"/>
      <dgm:spPr/>
    </dgm:pt>
    <dgm:pt modelId="{5469DA3E-5C9F-41A5-B43A-5FF0E81AA80E}" type="pres">
      <dgm:prSet presAssocID="{40A62D99-AB32-48B2-9B5E-EF9A5477D361}" presName="d4" presStyleLbl="callout" presStyleIdx="7" presStyleCnt="10"/>
      <dgm:spPr/>
    </dgm:pt>
    <dgm:pt modelId="{A9C1BD3D-52A7-4601-BAEA-4104474C1257}" type="pres">
      <dgm:prSet presAssocID="{47793292-7E1B-48A0-969D-6A78EEFA065E}" presName="circle5" presStyleLbl="lnNode1" presStyleIdx="4" presStyleCnt="5"/>
      <dgm:spPr/>
    </dgm:pt>
    <dgm:pt modelId="{342139EC-3746-4D56-90EC-E7DED9AA546B}" type="pres">
      <dgm:prSet presAssocID="{47793292-7E1B-48A0-969D-6A78EEFA065E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916C8-F450-45F1-A5C7-58E4A638E857}" type="pres">
      <dgm:prSet presAssocID="{47793292-7E1B-48A0-969D-6A78EEFA065E}" presName="line5" presStyleLbl="callout" presStyleIdx="8" presStyleCnt="10"/>
      <dgm:spPr/>
    </dgm:pt>
    <dgm:pt modelId="{6CAAAA10-D42E-473D-A4C1-0BD2D0D89146}" type="pres">
      <dgm:prSet presAssocID="{47793292-7E1B-48A0-969D-6A78EEFA065E}" presName="d5" presStyleLbl="callout" presStyleIdx="9" presStyleCnt="10"/>
      <dgm:spPr/>
    </dgm:pt>
  </dgm:ptLst>
  <dgm:cxnLst>
    <dgm:cxn modelId="{5BFCC974-79E7-4577-A01A-02345C5AE1BD}" srcId="{1CDE9B9E-288E-4DB9-B767-0C1EEC3ED4B1}" destId="{47793292-7E1B-48A0-969D-6A78EEFA065E}" srcOrd="4" destOrd="0" parTransId="{2EAC4457-CB80-4947-8506-2648DCE8722C}" sibTransId="{A367E38F-4FA5-4905-A13C-3C7868DCE41A}"/>
    <dgm:cxn modelId="{64698AFF-D612-408D-B891-403A3F7CAB05}" srcId="{1CDE9B9E-288E-4DB9-B767-0C1EEC3ED4B1}" destId="{40A62D99-AB32-48B2-9B5E-EF9A5477D361}" srcOrd="3" destOrd="0" parTransId="{A5CE1F9B-8732-45A7-8F45-80FA1640CE76}" sibTransId="{7A111B27-7966-4DB6-8EF0-2ACFBD3168BC}"/>
    <dgm:cxn modelId="{8C02272E-5C61-4D02-B626-4FAC94816B11}" type="presOf" srcId="{C71E001D-7FB6-4E31-A82B-3167D43376DA}" destId="{D5F0C25B-4B8E-4271-A252-8481EF7DE0A5}" srcOrd="0" destOrd="0" presId="urn:microsoft.com/office/officeart/2005/8/layout/target1"/>
    <dgm:cxn modelId="{34C02703-0BDF-4AC6-AFCE-F4377C2819CF}" srcId="{1CDE9B9E-288E-4DB9-B767-0C1EEC3ED4B1}" destId="{C71E001D-7FB6-4E31-A82B-3167D43376DA}" srcOrd="2" destOrd="0" parTransId="{1D0881A0-1CF6-47DE-B742-CE49E3F0BD19}" sibTransId="{3EF3FFA5-D559-4DC3-9115-B7B5CD94BEA3}"/>
    <dgm:cxn modelId="{981D8308-21DA-4A05-8A1A-D106FA684769}" type="presOf" srcId="{4C6F42B1-6B3C-47AA-AADE-308DD3C3A86D}" destId="{E0100F1D-37E0-4C83-BB4A-D58D1EE49A0E}" srcOrd="0" destOrd="0" presId="urn:microsoft.com/office/officeart/2005/8/layout/target1"/>
    <dgm:cxn modelId="{946EF510-09A8-4772-AF06-0D3B4B251FB6}" srcId="{1CDE9B9E-288E-4DB9-B767-0C1EEC3ED4B1}" destId="{4C6F42B1-6B3C-47AA-AADE-308DD3C3A86D}" srcOrd="1" destOrd="0" parTransId="{0DED8A9D-76F7-484A-B3AD-F468D375B62A}" sibTransId="{2A42059E-FA4F-4329-B40D-659741C16A65}"/>
    <dgm:cxn modelId="{F9B528F1-E30C-4B71-971E-8C58F4DA4E1A}" type="presOf" srcId="{1CDE9B9E-288E-4DB9-B767-0C1EEC3ED4B1}" destId="{DEFA7E35-1D06-49A9-98B9-BDE98B482AD3}" srcOrd="0" destOrd="0" presId="urn:microsoft.com/office/officeart/2005/8/layout/target1"/>
    <dgm:cxn modelId="{929AADB9-2CE2-4639-9CD9-EC6C2D803372}" type="presOf" srcId="{40A62D99-AB32-48B2-9B5E-EF9A5477D361}" destId="{E771B6E4-D533-41D4-B296-DB297471B29F}" srcOrd="0" destOrd="0" presId="urn:microsoft.com/office/officeart/2005/8/layout/target1"/>
    <dgm:cxn modelId="{A30034B7-F736-4979-9447-A3E272719EE5}" type="presOf" srcId="{E84A8071-6E48-4A35-9917-4558A011FC83}" destId="{2A9C0BB6-B383-4AC3-8DDD-3A5E5839EBA8}" srcOrd="0" destOrd="0" presId="urn:microsoft.com/office/officeart/2005/8/layout/target1"/>
    <dgm:cxn modelId="{E4D8324D-B7A2-4560-8FE9-365A45DF980D}" srcId="{1CDE9B9E-288E-4DB9-B767-0C1EEC3ED4B1}" destId="{E84A8071-6E48-4A35-9917-4558A011FC83}" srcOrd="0" destOrd="0" parTransId="{CB187B85-DF10-49D5-8B60-EFF6130497BA}" sibTransId="{2E004AC5-B9DC-4401-867F-F08C52FD6E76}"/>
    <dgm:cxn modelId="{41E8DB37-560B-44E2-808F-E056FC2902DF}" type="presOf" srcId="{47793292-7E1B-48A0-969D-6A78EEFA065E}" destId="{342139EC-3746-4D56-90EC-E7DED9AA546B}" srcOrd="0" destOrd="0" presId="urn:microsoft.com/office/officeart/2005/8/layout/target1"/>
    <dgm:cxn modelId="{729C31BA-DD44-4FD1-8226-20FB884DDC8D}" type="presParOf" srcId="{DEFA7E35-1D06-49A9-98B9-BDE98B482AD3}" destId="{839B454D-9312-4A13-AA15-000F10202B16}" srcOrd="0" destOrd="0" presId="urn:microsoft.com/office/officeart/2005/8/layout/target1"/>
    <dgm:cxn modelId="{2B5E1017-85AB-4D6C-8FF9-7CB4BE081262}" type="presParOf" srcId="{DEFA7E35-1D06-49A9-98B9-BDE98B482AD3}" destId="{2A9C0BB6-B383-4AC3-8DDD-3A5E5839EBA8}" srcOrd="1" destOrd="0" presId="urn:microsoft.com/office/officeart/2005/8/layout/target1"/>
    <dgm:cxn modelId="{126500A1-3FC5-4E61-8FE7-9D8B2D9210FA}" type="presParOf" srcId="{DEFA7E35-1D06-49A9-98B9-BDE98B482AD3}" destId="{714F67E4-6115-4049-875B-98827EEF772A}" srcOrd="2" destOrd="0" presId="urn:microsoft.com/office/officeart/2005/8/layout/target1"/>
    <dgm:cxn modelId="{797D7323-0020-4B45-847F-8E53D9B75FE3}" type="presParOf" srcId="{DEFA7E35-1D06-49A9-98B9-BDE98B482AD3}" destId="{42FF82B6-F672-42E8-B67B-36290A267EDE}" srcOrd="3" destOrd="0" presId="urn:microsoft.com/office/officeart/2005/8/layout/target1"/>
    <dgm:cxn modelId="{A639C592-3CCB-4EE9-8F39-13D1C0D3851D}" type="presParOf" srcId="{DEFA7E35-1D06-49A9-98B9-BDE98B482AD3}" destId="{1F7F7A85-16A9-42C0-8F53-BD4E933037BB}" srcOrd="4" destOrd="0" presId="urn:microsoft.com/office/officeart/2005/8/layout/target1"/>
    <dgm:cxn modelId="{B7B8147F-8989-4A82-9854-558CD2CA45AB}" type="presParOf" srcId="{DEFA7E35-1D06-49A9-98B9-BDE98B482AD3}" destId="{E0100F1D-37E0-4C83-BB4A-D58D1EE49A0E}" srcOrd="5" destOrd="0" presId="urn:microsoft.com/office/officeart/2005/8/layout/target1"/>
    <dgm:cxn modelId="{BEE7C466-A765-40A4-93F1-F23F3CA61070}" type="presParOf" srcId="{DEFA7E35-1D06-49A9-98B9-BDE98B482AD3}" destId="{D31430D2-ECAF-4441-8BE6-9598BFE580FB}" srcOrd="6" destOrd="0" presId="urn:microsoft.com/office/officeart/2005/8/layout/target1"/>
    <dgm:cxn modelId="{925911EC-4B63-4C1D-B5DA-5E872B41B166}" type="presParOf" srcId="{DEFA7E35-1D06-49A9-98B9-BDE98B482AD3}" destId="{ABBCE728-7E78-424D-9857-46E4F7C678F5}" srcOrd="7" destOrd="0" presId="urn:microsoft.com/office/officeart/2005/8/layout/target1"/>
    <dgm:cxn modelId="{0DE74EEF-525D-4ED7-8838-540F3FBBDB47}" type="presParOf" srcId="{DEFA7E35-1D06-49A9-98B9-BDE98B482AD3}" destId="{5615DFF4-D918-4263-8423-BE89C46C75E2}" srcOrd="8" destOrd="0" presId="urn:microsoft.com/office/officeart/2005/8/layout/target1"/>
    <dgm:cxn modelId="{036E09A0-5609-438C-9AC2-0FB462CCEF12}" type="presParOf" srcId="{DEFA7E35-1D06-49A9-98B9-BDE98B482AD3}" destId="{D5F0C25B-4B8E-4271-A252-8481EF7DE0A5}" srcOrd="9" destOrd="0" presId="urn:microsoft.com/office/officeart/2005/8/layout/target1"/>
    <dgm:cxn modelId="{9782270E-3F3B-4EDF-A1A7-A42F065AEDA4}" type="presParOf" srcId="{DEFA7E35-1D06-49A9-98B9-BDE98B482AD3}" destId="{B390AAB6-2CDE-47C5-B038-D72E1192E68F}" srcOrd="10" destOrd="0" presId="urn:microsoft.com/office/officeart/2005/8/layout/target1"/>
    <dgm:cxn modelId="{F2A2F25C-451A-4173-8E40-513496664DE7}" type="presParOf" srcId="{DEFA7E35-1D06-49A9-98B9-BDE98B482AD3}" destId="{6E86E114-7DD1-4090-93DA-A0743079DF1B}" srcOrd="11" destOrd="0" presId="urn:microsoft.com/office/officeart/2005/8/layout/target1"/>
    <dgm:cxn modelId="{61DD1E13-3A46-4197-8D31-F4091C18CC15}" type="presParOf" srcId="{DEFA7E35-1D06-49A9-98B9-BDE98B482AD3}" destId="{1699CE3F-3649-4724-9588-989744BF05A1}" srcOrd="12" destOrd="0" presId="urn:microsoft.com/office/officeart/2005/8/layout/target1"/>
    <dgm:cxn modelId="{9DEB9F71-A8BE-4BEF-A4B0-AD381ABB938F}" type="presParOf" srcId="{DEFA7E35-1D06-49A9-98B9-BDE98B482AD3}" destId="{E771B6E4-D533-41D4-B296-DB297471B29F}" srcOrd="13" destOrd="0" presId="urn:microsoft.com/office/officeart/2005/8/layout/target1"/>
    <dgm:cxn modelId="{0CAFD6D8-735B-46CB-A3A9-8452F540C466}" type="presParOf" srcId="{DEFA7E35-1D06-49A9-98B9-BDE98B482AD3}" destId="{ED84E506-CE38-4F29-A536-3A2A67CB044F}" srcOrd="14" destOrd="0" presId="urn:microsoft.com/office/officeart/2005/8/layout/target1"/>
    <dgm:cxn modelId="{F0FFA854-1760-42CB-9C93-3DAACFD720DE}" type="presParOf" srcId="{DEFA7E35-1D06-49A9-98B9-BDE98B482AD3}" destId="{5469DA3E-5C9F-41A5-B43A-5FF0E81AA80E}" srcOrd="15" destOrd="0" presId="urn:microsoft.com/office/officeart/2005/8/layout/target1"/>
    <dgm:cxn modelId="{F529FB25-AF02-4ABC-B5BB-1BD9DECBBC6B}" type="presParOf" srcId="{DEFA7E35-1D06-49A9-98B9-BDE98B482AD3}" destId="{A9C1BD3D-52A7-4601-BAEA-4104474C1257}" srcOrd="16" destOrd="0" presId="urn:microsoft.com/office/officeart/2005/8/layout/target1"/>
    <dgm:cxn modelId="{C880D27E-36FA-41A3-AE99-7A17B8D8C8F1}" type="presParOf" srcId="{DEFA7E35-1D06-49A9-98B9-BDE98B482AD3}" destId="{342139EC-3746-4D56-90EC-E7DED9AA546B}" srcOrd="17" destOrd="0" presId="urn:microsoft.com/office/officeart/2005/8/layout/target1"/>
    <dgm:cxn modelId="{581F7030-F9AE-4734-BE42-17F4128F0570}" type="presParOf" srcId="{DEFA7E35-1D06-49A9-98B9-BDE98B482AD3}" destId="{D22916C8-F450-45F1-A5C7-58E4A638E857}" srcOrd="18" destOrd="0" presId="urn:microsoft.com/office/officeart/2005/8/layout/target1"/>
    <dgm:cxn modelId="{A6DF5FA4-D482-4D4C-B3D7-4EB45E2AAFAE}" type="presParOf" srcId="{DEFA7E35-1D06-49A9-98B9-BDE98B482AD3}" destId="{6CAAAA10-D42E-473D-A4C1-0BD2D0D89146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C1BD3D-52A7-4601-BAEA-4104474C1257}">
      <dsp:nvSpPr>
        <dsp:cNvPr id="0" name=""/>
        <dsp:cNvSpPr/>
      </dsp:nvSpPr>
      <dsp:spPr>
        <a:xfrm>
          <a:off x="507999" y="886358"/>
          <a:ext cx="3048000" cy="3048000"/>
        </a:xfrm>
        <a:prstGeom prst="ellipse">
          <a:avLst/>
        </a:prstGeom>
        <a:solidFill>
          <a:schemeClr val="accent5">
            <a:hueOff val="417208"/>
            <a:satOff val="-29707"/>
            <a:lumOff val="-3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CE3F-3649-4724-9588-989744BF05A1}">
      <dsp:nvSpPr>
        <dsp:cNvPr id="0" name=""/>
        <dsp:cNvSpPr/>
      </dsp:nvSpPr>
      <dsp:spPr>
        <a:xfrm>
          <a:off x="846581" y="1224940"/>
          <a:ext cx="2370836" cy="2370836"/>
        </a:xfrm>
        <a:prstGeom prst="ellipse">
          <a:avLst/>
        </a:prstGeom>
        <a:solidFill>
          <a:schemeClr val="accent5">
            <a:hueOff val="312906"/>
            <a:satOff val="-22280"/>
            <a:lumOff val="-227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5DFF4-D918-4263-8423-BE89C46C75E2}">
      <dsp:nvSpPr>
        <dsp:cNvPr id="0" name=""/>
        <dsp:cNvSpPr/>
      </dsp:nvSpPr>
      <dsp:spPr>
        <a:xfrm>
          <a:off x="1185163" y="1563522"/>
          <a:ext cx="1693672" cy="1693672"/>
        </a:xfrm>
        <a:prstGeom prst="ellipse">
          <a:avLst/>
        </a:prstGeom>
        <a:solidFill>
          <a:schemeClr val="accent5">
            <a:hueOff val="208604"/>
            <a:satOff val="-14854"/>
            <a:lumOff val="-15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7A85-16A9-42C0-8F53-BD4E933037BB}">
      <dsp:nvSpPr>
        <dsp:cNvPr id="0" name=""/>
        <dsp:cNvSpPr/>
      </dsp:nvSpPr>
      <dsp:spPr>
        <a:xfrm>
          <a:off x="1523999" y="1902358"/>
          <a:ext cx="1016000" cy="1016000"/>
        </a:xfrm>
        <a:prstGeom prst="ellipse">
          <a:avLst/>
        </a:prstGeom>
        <a:solidFill>
          <a:schemeClr val="accent5">
            <a:hueOff val="104302"/>
            <a:satOff val="-7427"/>
            <a:lumOff val="-7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B454D-9312-4A13-AA15-000F10202B16}">
      <dsp:nvSpPr>
        <dsp:cNvPr id="0" name=""/>
        <dsp:cNvSpPr/>
      </dsp:nvSpPr>
      <dsp:spPr>
        <a:xfrm>
          <a:off x="1862582" y="2240940"/>
          <a:ext cx="338836" cy="3388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C0BB6-B383-4AC3-8DDD-3A5E5839EBA8}">
      <dsp:nvSpPr>
        <dsp:cNvPr id="0" name=""/>
        <dsp:cNvSpPr/>
      </dsp:nvSpPr>
      <dsp:spPr>
        <a:xfrm>
          <a:off x="4063999" y="12964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77787B"/>
              </a:solidFill>
            </a:rPr>
            <a:t>HTML, CSS, DOM, and JavaScript</a:t>
          </a:r>
          <a:endParaRPr lang="en-US" sz="1200" kern="1200" dirty="0">
            <a:solidFill>
              <a:srgbClr val="77787B"/>
            </a:solidFill>
          </a:endParaRPr>
        </a:p>
      </dsp:txBody>
      <dsp:txXfrm>
        <a:off x="4063999" y="129641"/>
        <a:ext cx="1524000" cy="538073"/>
      </dsp:txXfrm>
    </dsp:sp>
    <dsp:sp modelId="{714F67E4-6115-4049-875B-98827EEF772A}">
      <dsp:nvSpPr>
        <dsp:cNvPr id="0" name=""/>
        <dsp:cNvSpPr/>
      </dsp:nvSpPr>
      <dsp:spPr>
        <a:xfrm>
          <a:off x="3683000" y="398678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F82B6-F672-42E8-B67B-36290A267EDE}">
      <dsp:nvSpPr>
        <dsp:cNvPr id="0" name=""/>
        <dsp:cNvSpPr/>
      </dsp:nvSpPr>
      <dsp:spPr>
        <a:xfrm rot="5400000">
          <a:off x="1850390" y="580288"/>
          <a:ext cx="2011680" cy="164846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0F1D-37E0-4C83-BB4A-D58D1EE49A0E}">
      <dsp:nvSpPr>
        <dsp:cNvPr id="0" name=""/>
        <dsp:cNvSpPr/>
      </dsp:nvSpPr>
      <dsp:spPr>
        <a:xfrm>
          <a:off x="4063999" y="69860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77787B"/>
              </a:solidFill>
            </a:rPr>
            <a:t>Reduce external dependence , like Flash</a:t>
          </a:r>
          <a:endParaRPr lang="en-US" sz="1200" kern="1200" dirty="0">
            <a:solidFill>
              <a:srgbClr val="77787B"/>
            </a:solidFill>
          </a:endParaRPr>
        </a:p>
      </dsp:txBody>
      <dsp:txXfrm>
        <a:off x="4063999" y="698601"/>
        <a:ext cx="1524000" cy="538073"/>
      </dsp:txXfrm>
    </dsp:sp>
    <dsp:sp modelId="{D31430D2-ECAF-4441-8BE6-9598BFE580FB}">
      <dsp:nvSpPr>
        <dsp:cNvPr id="0" name=""/>
        <dsp:cNvSpPr/>
      </dsp:nvSpPr>
      <dsp:spPr>
        <a:xfrm>
          <a:off x="3683000" y="967638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CE728-7E78-424D-9857-46E4F7C678F5}">
      <dsp:nvSpPr>
        <dsp:cNvPr id="0" name=""/>
        <dsp:cNvSpPr/>
      </dsp:nvSpPr>
      <dsp:spPr>
        <a:xfrm rot="5400000">
          <a:off x="2145995" y="1106017"/>
          <a:ext cx="1674977" cy="139700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0C25B-4B8E-4271-A252-8481EF7DE0A5}">
      <dsp:nvSpPr>
        <dsp:cNvPr id="0" name=""/>
        <dsp:cNvSpPr/>
      </dsp:nvSpPr>
      <dsp:spPr>
        <a:xfrm>
          <a:off x="4063999" y="126756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77787B"/>
              </a:solidFill>
            </a:rPr>
            <a:t>Better error handling</a:t>
          </a:r>
          <a:endParaRPr lang="en-US" sz="1200" kern="1200" dirty="0">
            <a:solidFill>
              <a:srgbClr val="77787B"/>
            </a:solidFill>
          </a:endParaRPr>
        </a:p>
      </dsp:txBody>
      <dsp:txXfrm>
        <a:off x="4063999" y="1267561"/>
        <a:ext cx="1524000" cy="538073"/>
      </dsp:txXfrm>
    </dsp:sp>
    <dsp:sp modelId="{B390AAB6-2CDE-47C5-B038-D72E1192E68F}">
      <dsp:nvSpPr>
        <dsp:cNvPr id="0" name=""/>
        <dsp:cNvSpPr/>
      </dsp:nvSpPr>
      <dsp:spPr>
        <a:xfrm>
          <a:off x="3683000" y="1536598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6E114-7DD1-4090-93DA-A0743079DF1B}">
      <dsp:nvSpPr>
        <dsp:cNvPr id="0" name=""/>
        <dsp:cNvSpPr/>
      </dsp:nvSpPr>
      <dsp:spPr>
        <a:xfrm rot="5400000">
          <a:off x="2435859" y="1610258"/>
          <a:ext cx="1320800" cy="117348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1B6E4-D533-41D4-B296-DB297471B29F}">
      <dsp:nvSpPr>
        <dsp:cNvPr id="0" name=""/>
        <dsp:cNvSpPr/>
      </dsp:nvSpPr>
      <dsp:spPr>
        <a:xfrm>
          <a:off x="4063999" y="1824329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77787B"/>
              </a:solidFill>
            </a:rPr>
            <a:t>More markup to replace scripting</a:t>
          </a:r>
          <a:endParaRPr lang="en-US" sz="1200" kern="1200" dirty="0">
            <a:solidFill>
              <a:srgbClr val="77787B"/>
            </a:solidFill>
          </a:endParaRPr>
        </a:p>
      </dsp:txBody>
      <dsp:txXfrm>
        <a:off x="4063999" y="1824329"/>
        <a:ext cx="1524000" cy="538073"/>
      </dsp:txXfrm>
    </dsp:sp>
    <dsp:sp modelId="{ED84E506-CE38-4F29-A536-3A2A67CB044F}">
      <dsp:nvSpPr>
        <dsp:cNvPr id="0" name=""/>
        <dsp:cNvSpPr/>
      </dsp:nvSpPr>
      <dsp:spPr>
        <a:xfrm>
          <a:off x="3683000" y="2093366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9DA3E-5C9F-41A5-B43A-5FF0E81AA80E}">
      <dsp:nvSpPr>
        <dsp:cNvPr id="0" name=""/>
        <dsp:cNvSpPr/>
      </dsp:nvSpPr>
      <dsp:spPr>
        <a:xfrm rot="5400000">
          <a:off x="2724403" y="2142642"/>
          <a:ext cx="1007872" cy="90932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39EC-3746-4D56-90EC-E7DED9AA546B}">
      <dsp:nvSpPr>
        <dsp:cNvPr id="0" name=""/>
        <dsp:cNvSpPr/>
      </dsp:nvSpPr>
      <dsp:spPr>
        <a:xfrm>
          <a:off x="4063999" y="236484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77787B"/>
              </a:solidFill>
            </a:rPr>
            <a:t>Device independent</a:t>
          </a:r>
          <a:endParaRPr lang="en-US" sz="1200" kern="1200" dirty="0">
            <a:solidFill>
              <a:srgbClr val="77787B"/>
            </a:solidFill>
          </a:endParaRPr>
        </a:p>
      </dsp:txBody>
      <dsp:txXfrm>
        <a:off x="4063999" y="2364841"/>
        <a:ext cx="1524000" cy="538073"/>
      </dsp:txXfrm>
    </dsp:sp>
    <dsp:sp modelId="{D22916C8-F450-45F1-A5C7-58E4A638E857}">
      <dsp:nvSpPr>
        <dsp:cNvPr id="0" name=""/>
        <dsp:cNvSpPr/>
      </dsp:nvSpPr>
      <dsp:spPr>
        <a:xfrm>
          <a:off x="3683000" y="2633878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AAA10-D42E-473D-A4C1-0BD2D0D89146}">
      <dsp:nvSpPr>
        <dsp:cNvPr id="0" name=""/>
        <dsp:cNvSpPr/>
      </dsp:nvSpPr>
      <dsp:spPr>
        <a:xfrm rot="5400000">
          <a:off x="2997200" y="2659278"/>
          <a:ext cx="711200" cy="66040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ECMAScript</a:t>
            </a:r>
            <a:r>
              <a:rPr lang="en-US" dirty="0" smtClean="0"/>
              <a:t> is the scripting language standardized by </a:t>
            </a:r>
            <a:r>
              <a:rPr lang="en-US" b="1" dirty="0" err="1" smtClean="0"/>
              <a:t>Ecma</a:t>
            </a:r>
            <a:r>
              <a:rPr lang="en-US" b="1" dirty="0" smtClean="0"/>
              <a:t> International</a:t>
            </a:r>
            <a:r>
              <a:rPr lang="en-US" dirty="0" smtClean="0"/>
              <a:t> in the ECMA-262 specification and </a:t>
            </a:r>
            <a:r>
              <a:rPr lang="en-US" b="1" dirty="0" smtClean="0"/>
              <a:t>ISO/IEC 16262</a:t>
            </a:r>
            <a:r>
              <a:rPr lang="en-US" dirty="0" smtClean="0"/>
              <a:t>. The language is widely used for client-side scripting on the web, in the form of several well-known implementations such as JavaScript, </a:t>
            </a:r>
            <a:r>
              <a:rPr lang="en-US" dirty="0" err="1" smtClean="0"/>
              <a:t>JScript</a:t>
            </a:r>
            <a:r>
              <a:rPr lang="en-US" dirty="0" smtClean="0"/>
              <a:t> and </a:t>
            </a:r>
            <a:r>
              <a:rPr lang="en-US" dirty="0" err="1" smtClean="0"/>
              <a:t>ActionScript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Ecma</a:t>
            </a:r>
            <a:r>
              <a:rPr lang="en-US" b="1" dirty="0" smtClean="0"/>
              <a:t> (</a:t>
            </a:r>
            <a:r>
              <a:rPr lang="en-US" dirty="0" smtClean="0"/>
              <a:t>European Computer Manufacturers Association (ECMA) </a:t>
            </a:r>
            <a:r>
              <a:rPr lang="en-US" b="1" dirty="0" smtClean="0"/>
              <a:t>)</a:t>
            </a:r>
            <a:r>
              <a:rPr lang="en-US" dirty="0" smtClean="0"/>
              <a:t> International is an international, private (membership-based) non-profit standards organization for information and communication systems.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SGML</a:t>
            </a:r>
            <a:r>
              <a:rPr lang="en-US" sz="1200" baseline="0" dirty="0" smtClean="0">
                <a:solidFill>
                  <a:srgbClr val="FF0000"/>
                </a:solidFill>
              </a:rPr>
              <a:t> stands for 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Standard Generalized Markup Language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BD13A842-5F74-4874-9602-B911A062A7B4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image" Target="../media/image5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0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9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jpeg"/><Relationship Id="rId5" Type="http://schemas.openxmlformats.org/officeDocument/2006/relationships/hyperlink" Target="https://validator.whatwg.org/" TargetMode="External"/><Relationship Id="rId4" Type="http://schemas.openxmlformats.org/officeDocument/2006/relationships/hyperlink" Target="http://mobilehtml5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cti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rnet_media_type" TargetMode="External"/><Relationship Id="rId3" Type="http://schemas.openxmlformats.org/officeDocument/2006/relationships/hyperlink" Target="http://www.whatwg.org/specs/" TargetMode="External"/><Relationship Id="rId7" Type="http://schemas.openxmlformats.org/officeDocument/2006/relationships/hyperlink" Target="http://en.wikipedia.org/wiki/HTML" TargetMode="External"/><Relationship Id="rId12" Type="http://schemas.openxmlformats.org/officeDocument/2006/relationships/hyperlink" Target="http://www.iana.org/assignments/media-types/media-types.xhtml" TargetMode="External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iveintohtml5.info/introduction.html" TargetMode="External"/><Relationship Id="rId11" Type="http://schemas.openxmlformats.org/officeDocument/2006/relationships/hyperlink" Target="http://jquery.com/" TargetMode="External"/><Relationship Id="rId5" Type="http://schemas.openxmlformats.org/officeDocument/2006/relationships/hyperlink" Target="https://developer.mozilla.org/" TargetMode="External"/><Relationship Id="rId10" Type="http://schemas.openxmlformats.org/officeDocument/2006/relationships/hyperlink" Target="http://en.wikipedia.org/wiki/ECMAScript" TargetMode="External"/><Relationship Id="rId4" Type="http://schemas.openxmlformats.org/officeDocument/2006/relationships/hyperlink" Target="https://developers.google.com/web-toolkit" TargetMode="External"/><Relationship Id="rId9" Type="http://schemas.openxmlformats.org/officeDocument/2006/relationships/hyperlink" Target="http://en.wikipedia.org/wiki/DOM_ev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fastDev@HTML5+jQuery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to HTML5</a:t>
            </a:r>
          </a:p>
          <a:p>
            <a:pPr algn="ctr">
              <a:buNone/>
            </a:pPr>
            <a:r>
              <a:rPr lang="en-US" sz="3200" dirty="0" smtClean="0"/>
              <a:t>WHATWG -&gt; W3C -&gt; HTML5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Appearance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8752" y="1697359"/>
            <a:ext cx="167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7787B"/>
                </a:solidFill>
              </a:rPr>
              <a:t>2004</a:t>
            </a:r>
            <a:endParaRPr lang="en-US" sz="3200" dirty="0">
              <a:solidFill>
                <a:srgbClr val="77787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3311" y="1697359"/>
            <a:ext cx="167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7787B"/>
                </a:solidFill>
              </a:rPr>
              <a:t>2006</a:t>
            </a:r>
            <a:endParaRPr lang="en-US" sz="3200" dirty="0">
              <a:solidFill>
                <a:srgbClr val="77787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7869" y="1697359"/>
            <a:ext cx="167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7787B"/>
                </a:solidFill>
              </a:rPr>
              <a:t>2007</a:t>
            </a:r>
            <a:endParaRPr lang="en-US" sz="3200" dirty="0">
              <a:solidFill>
                <a:srgbClr val="77787B"/>
              </a:solidFill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07" y="3852308"/>
            <a:ext cx="962025" cy="962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7988" y="2577699"/>
            <a:ext cx="184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XHTML 2.0 or </a:t>
            </a:r>
          </a:p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Extend HTML</a:t>
            </a:r>
          </a:p>
        </p:txBody>
      </p:sp>
      <p:pic>
        <p:nvPicPr>
          <p:cNvPr id="13" name="Picture 12" descr="images (1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9534" y="2622604"/>
            <a:ext cx="1478791" cy="975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707" y="4832805"/>
            <a:ext cx="238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77787B"/>
                </a:solidFill>
              </a:rPr>
              <a:t>W</a:t>
            </a:r>
            <a:r>
              <a:rPr lang="en-US" sz="1400" dirty="0" smtClean="0">
                <a:solidFill>
                  <a:srgbClr val="77787B"/>
                </a:solidFill>
              </a:rPr>
              <a:t>eb </a:t>
            </a:r>
            <a:r>
              <a:rPr lang="en-US" sz="1400" u="sng" dirty="0" smtClean="0">
                <a:solidFill>
                  <a:srgbClr val="77787B"/>
                </a:solidFill>
              </a:rPr>
              <a:t>H</a:t>
            </a:r>
            <a:r>
              <a:rPr lang="en-US" sz="1400" dirty="0" smtClean="0">
                <a:solidFill>
                  <a:srgbClr val="77787B"/>
                </a:solidFill>
              </a:rPr>
              <a:t>ypertext </a:t>
            </a:r>
            <a:r>
              <a:rPr lang="en-US" sz="1400" u="sng" dirty="0" smtClean="0">
                <a:solidFill>
                  <a:srgbClr val="77787B"/>
                </a:solidFill>
              </a:rPr>
              <a:t>A</a:t>
            </a:r>
            <a:r>
              <a:rPr lang="en-US" sz="1400" dirty="0" smtClean="0">
                <a:solidFill>
                  <a:srgbClr val="77787B"/>
                </a:solidFill>
              </a:rPr>
              <a:t>pplications </a:t>
            </a:r>
            <a:r>
              <a:rPr lang="en-US" sz="1400" u="sng" dirty="0" smtClean="0">
                <a:solidFill>
                  <a:srgbClr val="77787B"/>
                </a:solidFill>
              </a:rPr>
              <a:t>T</a:t>
            </a:r>
            <a:r>
              <a:rPr lang="en-US" sz="1400" dirty="0" smtClean="0">
                <a:solidFill>
                  <a:srgbClr val="77787B"/>
                </a:solidFill>
              </a:rPr>
              <a:t>echnology </a:t>
            </a:r>
            <a:r>
              <a:rPr lang="en-US" sz="1400" u="sng" dirty="0" smtClean="0">
                <a:solidFill>
                  <a:srgbClr val="77787B"/>
                </a:solidFill>
              </a:rPr>
              <a:t>W</a:t>
            </a:r>
            <a:r>
              <a:rPr lang="en-US" sz="1400" dirty="0" smtClean="0">
                <a:solidFill>
                  <a:srgbClr val="77787B"/>
                </a:solidFill>
              </a:rPr>
              <a:t>orking </a:t>
            </a:r>
            <a:r>
              <a:rPr lang="en-US" sz="1400" u="sng" dirty="0" smtClean="0">
                <a:solidFill>
                  <a:srgbClr val="77787B"/>
                </a:solidFill>
              </a:rPr>
              <a:t>G</a:t>
            </a:r>
            <a:r>
              <a:rPr lang="en-US" sz="1400" dirty="0" smtClean="0">
                <a:solidFill>
                  <a:srgbClr val="77787B"/>
                </a:solidFill>
              </a:rPr>
              <a:t>roup</a:t>
            </a:r>
            <a:endParaRPr lang="en-US" sz="1400" dirty="0">
              <a:solidFill>
                <a:srgbClr val="77787B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65318" y="2633115"/>
            <a:ext cx="2382982" cy="1151293"/>
            <a:chOff x="-360204" y="1813645"/>
            <a:chExt cx="2382982" cy="1151293"/>
          </a:xfrm>
        </p:grpSpPr>
        <p:pic>
          <p:nvPicPr>
            <p:cNvPr id="16" name="Picture 15" descr="w3c_hom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121" y="1813645"/>
              <a:ext cx="942110" cy="62807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-360204" y="2441718"/>
              <a:ext cx="2382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7787B"/>
                  </a:solidFill>
                </a:rPr>
                <a:t>World Wide Web Consortium</a:t>
              </a:r>
              <a:endParaRPr lang="en-US" sz="1400" dirty="0">
                <a:solidFill>
                  <a:srgbClr val="77787B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75695" y="4215554"/>
            <a:ext cx="184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Extend HTML</a:t>
            </a:r>
            <a:endParaRPr lang="en-US" sz="2000" dirty="0">
              <a:solidFill>
                <a:srgbClr val="77787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5639" y="2577699"/>
            <a:ext cx="221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Tim Berners-Lee: ‘We were wrong’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89" y="2577699"/>
            <a:ext cx="221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r>
              <a:rPr lang="en-US" sz="2000" dirty="0" smtClean="0">
                <a:solidFill>
                  <a:srgbClr val="77787B"/>
                </a:solidFill>
              </a:rPr>
              <a:t> working group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75753" y="4153999"/>
            <a:ext cx="212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7787B"/>
                </a:solidFill>
              </a:rPr>
              <a:t>Extend HTML</a:t>
            </a:r>
            <a:endParaRPr lang="en-US" sz="2400" dirty="0">
              <a:solidFill>
                <a:srgbClr val="77787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1098" y="4092444"/>
            <a:ext cx="261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7787B"/>
                </a:solidFill>
              </a:rPr>
              <a:t>Extend HTML</a:t>
            </a:r>
            <a:endParaRPr lang="en-US" sz="2800" dirty="0">
              <a:solidFill>
                <a:srgbClr val="77787B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7196" y="2730099"/>
            <a:ext cx="184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XHTML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2" grpId="1"/>
      <p:bldP spid="14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vs. WHATWG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27897" y="1611099"/>
            <a:ext cx="319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7787B"/>
                </a:solidFill>
              </a:rPr>
              <a:t>Same</a:t>
            </a:r>
            <a:endParaRPr lang="en-US" sz="3200" dirty="0">
              <a:solidFill>
                <a:srgbClr val="77787B"/>
              </a:solidFill>
            </a:endParaRPr>
          </a:p>
        </p:txBody>
      </p:sp>
      <p:pic>
        <p:nvPicPr>
          <p:cNvPr id="25" name="Picture 2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519" y="3766048"/>
            <a:ext cx="962025" cy="9620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41244" y="2620743"/>
            <a:ext cx="251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HTML5 Specifications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219" y="4746545"/>
            <a:ext cx="238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77787B"/>
                </a:solidFill>
              </a:rPr>
              <a:t>W</a:t>
            </a:r>
            <a:r>
              <a:rPr lang="en-US" sz="1400" dirty="0" smtClean="0">
                <a:solidFill>
                  <a:srgbClr val="77787B"/>
                </a:solidFill>
              </a:rPr>
              <a:t>eb </a:t>
            </a:r>
            <a:r>
              <a:rPr lang="en-US" sz="1400" u="sng" dirty="0" smtClean="0">
                <a:solidFill>
                  <a:srgbClr val="77787B"/>
                </a:solidFill>
              </a:rPr>
              <a:t>H</a:t>
            </a:r>
            <a:r>
              <a:rPr lang="en-US" sz="1400" dirty="0" smtClean="0">
                <a:solidFill>
                  <a:srgbClr val="77787B"/>
                </a:solidFill>
              </a:rPr>
              <a:t>ypertext </a:t>
            </a:r>
            <a:r>
              <a:rPr lang="en-US" sz="1400" u="sng" dirty="0" smtClean="0">
                <a:solidFill>
                  <a:srgbClr val="77787B"/>
                </a:solidFill>
              </a:rPr>
              <a:t>A</a:t>
            </a:r>
            <a:r>
              <a:rPr lang="en-US" sz="1400" dirty="0" smtClean="0">
                <a:solidFill>
                  <a:srgbClr val="77787B"/>
                </a:solidFill>
              </a:rPr>
              <a:t>pplications </a:t>
            </a:r>
            <a:r>
              <a:rPr lang="en-US" sz="1400" u="sng" dirty="0" smtClean="0">
                <a:solidFill>
                  <a:srgbClr val="77787B"/>
                </a:solidFill>
              </a:rPr>
              <a:t>T</a:t>
            </a:r>
            <a:r>
              <a:rPr lang="en-US" sz="1400" dirty="0" smtClean="0">
                <a:solidFill>
                  <a:srgbClr val="77787B"/>
                </a:solidFill>
              </a:rPr>
              <a:t>echnology </a:t>
            </a:r>
            <a:r>
              <a:rPr lang="en-US" sz="1400" u="sng" dirty="0" smtClean="0">
                <a:solidFill>
                  <a:srgbClr val="77787B"/>
                </a:solidFill>
              </a:rPr>
              <a:t>W</a:t>
            </a:r>
            <a:r>
              <a:rPr lang="en-US" sz="1400" dirty="0" smtClean="0">
                <a:solidFill>
                  <a:srgbClr val="77787B"/>
                </a:solidFill>
              </a:rPr>
              <a:t>orking </a:t>
            </a:r>
            <a:r>
              <a:rPr lang="en-US" sz="1400" u="sng" dirty="0" smtClean="0">
                <a:solidFill>
                  <a:srgbClr val="77787B"/>
                </a:solidFill>
              </a:rPr>
              <a:t>G</a:t>
            </a:r>
            <a:r>
              <a:rPr lang="en-US" sz="1400" dirty="0" smtClean="0">
                <a:solidFill>
                  <a:srgbClr val="77787B"/>
                </a:solidFill>
              </a:rPr>
              <a:t>roup</a:t>
            </a:r>
            <a:endParaRPr lang="en-US" sz="1400" dirty="0">
              <a:solidFill>
                <a:srgbClr val="77787B"/>
              </a:solidFill>
            </a:endParaRPr>
          </a:p>
        </p:txBody>
      </p:sp>
      <p:grpSp>
        <p:nvGrpSpPr>
          <p:cNvPr id="28" name="Group 23"/>
          <p:cNvGrpSpPr/>
          <p:nvPr/>
        </p:nvGrpSpPr>
        <p:grpSpPr>
          <a:xfrm>
            <a:off x="-161806" y="2546855"/>
            <a:ext cx="2382982" cy="1151293"/>
            <a:chOff x="-360204" y="1813645"/>
            <a:chExt cx="2382982" cy="1151293"/>
          </a:xfrm>
        </p:grpSpPr>
        <p:pic>
          <p:nvPicPr>
            <p:cNvPr id="29" name="Picture 28" descr="w3c_ho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121" y="1813645"/>
              <a:ext cx="942110" cy="62807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360204" y="2441718"/>
              <a:ext cx="2382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7787B"/>
                  </a:solidFill>
                </a:rPr>
                <a:t>World Wide Web Consortium</a:t>
              </a:r>
              <a:endParaRPr lang="en-US" sz="1400" dirty="0">
                <a:solidFill>
                  <a:srgbClr val="77787B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74679" y="1611099"/>
            <a:ext cx="319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7787B"/>
                </a:solidFill>
              </a:rPr>
              <a:t>Difference</a:t>
            </a:r>
            <a:endParaRPr lang="en-US" sz="3200" dirty="0">
              <a:solidFill>
                <a:srgbClr val="77787B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8316" y="2620743"/>
            <a:ext cx="251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HTML Design Principles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1244" y="4020187"/>
            <a:ext cx="251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HTML5 Specifications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8316" y="4038659"/>
            <a:ext cx="251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7787B"/>
                </a:solidFill>
              </a:rPr>
              <a:t>Plain HTML / Web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0368" y="203164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 4.0.1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0368" y="3202455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XHTML 1.0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0368" y="4414045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676" y="2431755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&lt;!DOCTYPE html PUBLIC "-//W3C/DTD HTML 4.01//EN""http://www.w3.org/TR/html4/strict.dtd"&gt;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676" y="3602565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&lt;!DOCTYPE html PUBLIC "-//W3C/DTD XHTML 1.0 Strict//EN""http://www.w3.org/TR/xhtml1/DTD/xhtml1-strict.dtd"&gt;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9676" y="4814155"/>
            <a:ext cx="688109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&lt;!DOCTYPE html&gt;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4805" y="163153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Simplicity (Straightforward)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24066" y="2032899"/>
            <a:ext cx="6996703" cy="1690835"/>
            <a:chOff x="2042197" y="593754"/>
            <a:chExt cx="6996703" cy="1690835"/>
          </a:xfrm>
        </p:grpSpPr>
        <p:sp>
          <p:nvSpPr>
            <p:cNvPr id="23" name="Rectangle 22"/>
            <p:cNvSpPr/>
            <p:nvPr/>
          </p:nvSpPr>
          <p:spPr>
            <a:xfrm>
              <a:off x="2042197" y="593754"/>
              <a:ext cx="69861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77787B"/>
                  </a:solidFill>
                </a:rPr>
                <a:t>More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57807" y="999494"/>
              <a:ext cx="6881093" cy="128509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dirty="0" smtClean="0">
                  <a:solidFill>
                    <a:srgbClr val="77787B"/>
                  </a:solidFill>
                </a:rPr>
                <a:t>&lt;meta </a:t>
              </a:r>
              <a:r>
                <a:rPr lang="en-US" sz="1800" dirty="0" err="1" smtClean="0">
                  <a:solidFill>
                    <a:srgbClr val="77787B"/>
                  </a:solidFill>
                </a:rPr>
                <a:t>charset</a:t>
              </a:r>
              <a:r>
                <a:rPr lang="en-US" sz="1800" dirty="0" smtClean="0">
                  <a:solidFill>
                    <a:srgbClr val="77787B"/>
                  </a:solidFill>
                </a:rPr>
                <a:t>="utf-8"&gt;</a:t>
              </a:r>
            </a:p>
            <a:p>
              <a:pPr>
                <a:lnSpc>
                  <a:spcPct val="150000"/>
                </a:lnSpc>
              </a:pPr>
              <a:r>
                <a:rPr lang="en-US" sz="1800" dirty="0" smtClean="0">
                  <a:solidFill>
                    <a:srgbClr val="77787B"/>
                  </a:solidFill>
                </a:rPr>
                <a:t>&lt;link ref=“</a:t>
              </a:r>
              <a:r>
                <a:rPr lang="en-US" sz="1800" dirty="0" err="1" smtClean="0">
                  <a:solidFill>
                    <a:srgbClr val="77787B"/>
                  </a:solidFill>
                </a:rPr>
                <a:t>stylesheet</a:t>
              </a:r>
              <a:r>
                <a:rPr lang="en-US" sz="1800" dirty="0" smtClean="0">
                  <a:solidFill>
                    <a:srgbClr val="77787B"/>
                  </a:solidFill>
                </a:rPr>
                <a:t>” type=“text/</a:t>
              </a:r>
              <a:r>
                <a:rPr lang="en-US" sz="1800" dirty="0" err="1" smtClean="0">
                  <a:solidFill>
                    <a:srgbClr val="77787B"/>
                  </a:solidFill>
                </a:rPr>
                <a:t>css</a:t>
              </a:r>
              <a:r>
                <a:rPr lang="en-US" sz="1800" dirty="0" smtClean="0">
                  <a:solidFill>
                    <a:srgbClr val="77787B"/>
                  </a:solidFill>
                </a:rPr>
                <a:t>” </a:t>
              </a:r>
              <a:r>
                <a:rPr lang="en-US" sz="1800" dirty="0" err="1" smtClean="0">
                  <a:solidFill>
                    <a:srgbClr val="77787B"/>
                  </a:solidFill>
                </a:rPr>
                <a:t>href</a:t>
              </a:r>
              <a:r>
                <a:rPr lang="en-US" sz="1800" dirty="0" smtClean="0">
                  <a:solidFill>
                    <a:srgbClr val="77787B"/>
                  </a:solidFill>
                </a:rPr>
                <a:t>=“file.css”&gt;</a:t>
              </a:r>
            </a:p>
            <a:p>
              <a:pPr>
                <a:lnSpc>
                  <a:spcPct val="150000"/>
                </a:lnSpc>
              </a:pPr>
              <a:r>
                <a:rPr lang="en-US" sz="1800" dirty="0" smtClean="0">
                  <a:solidFill>
                    <a:srgbClr val="77787B"/>
                  </a:solidFill>
                </a:rPr>
                <a:t>&lt;script type=“text/</a:t>
              </a:r>
              <a:r>
                <a:rPr lang="en-US" sz="1800" dirty="0" err="1" smtClean="0">
                  <a:solidFill>
                    <a:srgbClr val="77787B"/>
                  </a:solidFill>
                </a:rPr>
                <a:t>javascript</a:t>
              </a:r>
              <a:r>
                <a:rPr lang="en-US" sz="1800" dirty="0" smtClean="0">
                  <a:solidFill>
                    <a:srgbClr val="77787B"/>
                  </a:solidFill>
                </a:rPr>
                <a:t>”&gt; &lt;/script&gt;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0978" y="2014394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0286" y="2414503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</a:t>
            </a:r>
            <a:r>
              <a:rPr lang="en-US" sz="1800" dirty="0" err="1" smtClean="0">
                <a:solidFill>
                  <a:srgbClr val="77787B"/>
                </a:solidFill>
              </a:rPr>
              <a:t>img</a:t>
            </a:r>
            <a:r>
              <a:rPr lang="en-US" sz="1800" dirty="0" smtClean="0">
                <a:solidFill>
                  <a:srgbClr val="77787B"/>
                </a:solidFill>
              </a:rPr>
              <a:t> </a:t>
            </a:r>
            <a:r>
              <a:rPr lang="en-US" sz="1800" dirty="0" err="1" smtClean="0">
                <a:solidFill>
                  <a:srgbClr val="77787B"/>
                </a:solidFill>
              </a:rPr>
              <a:t>src</a:t>
            </a:r>
            <a:r>
              <a:rPr lang="en-US" sz="1800" dirty="0" smtClean="0">
                <a:solidFill>
                  <a:srgbClr val="77787B"/>
                </a:solidFill>
              </a:rPr>
              <a:t>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 alt="bar" /&gt;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 class="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"&gt;Hello world&lt;/p&gt;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5415" y="1614284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Flexibility (DOM tree)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0286" y="3162434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</a:t>
            </a:r>
            <a:r>
              <a:rPr lang="en-US" sz="1800" dirty="0" err="1" smtClean="0">
                <a:solidFill>
                  <a:srgbClr val="77787B"/>
                </a:solidFill>
              </a:rPr>
              <a:t>img</a:t>
            </a:r>
            <a:r>
              <a:rPr lang="en-US" sz="1800" dirty="0" smtClean="0">
                <a:solidFill>
                  <a:srgbClr val="77787B"/>
                </a:solidFill>
              </a:rPr>
              <a:t> </a:t>
            </a:r>
            <a:r>
              <a:rPr lang="en-US" sz="1800" dirty="0" err="1" smtClean="0">
                <a:solidFill>
                  <a:srgbClr val="77787B"/>
                </a:solidFill>
              </a:rPr>
              <a:t>src</a:t>
            </a:r>
            <a:r>
              <a:rPr lang="en-US" sz="1800" dirty="0" smtClean="0">
                <a:solidFill>
                  <a:srgbClr val="77787B"/>
                </a:solidFill>
              </a:rPr>
              <a:t>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 alt="bar"&gt;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 class="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"&gt;Hello world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0286" y="3910365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&lt;IMG SRC="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 ALT="bar"&gt;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 CLASS="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"&gt;Hello world&lt;/P&gt;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0286" y="4658296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</a:t>
            </a:r>
            <a:r>
              <a:rPr lang="en-US" sz="1800" dirty="0" err="1" smtClean="0">
                <a:solidFill>
                  <a:srgbClr val="77787B"/>
                </a:solidFill>
              </a:rPr>
              <a:t>img</a:t>
            </a:r>
            <a:r>
              <a:rPr lang="en-US" sz="1800" dirty="0" smtClean="0">
                <a:solidFill>
                  <a:srgbClr val="77787B"/>
                </a:solidFill>
              </a:rPr>
              <a:t> </a:t>
            </a:r>
            <a:r>
              <a:rPr lang="en-US" sz="1800" dirty="0" err="1" smtClean="0">
                <a:solidFill>
                  <a:srgbClr val="77787B"/>
                </a:solidFill>
              </a:rPr>
              <a:t>src</a:t>
            </a:r>
            <a:r>
              <a:rPr lang="en-US" sz="1800" dirty="0" smtClean="0">
                <a:solidFill>
                  <a:srgbClr val="77787B"/>
                </a:solidFill>
              </a:rPr>
              <a:t>=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 alt=bar&gt;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 class=</a:t>
            </a:r>
            <a:r>
              <a:rPr lang="en-US" sz="1800" dirty="0" err="1" smtClean="0">
                <a:solidFill>
                  <a:srgbClr val="77787B"/>
                </a:solidFill>
              </a:rPr>
              <a:t>foo</a:t>
            </a:r>
            <a:r>
              <a:rPr lang="en-US" sz="1800" dirty="0" smtClean="0">
                <a:solidFill>
                  <a:srgbClr val="77787B"/>
                </a:solidFill>
              </a:rPr>
              <a:t>&gt;Hello world&lt;/p&gt;</a:t>
            </a:r>
            <a:endParaRPr lang="en-US" sz="1800" dirty="0">
              <a:solidFill>
                <a:srgbClr val="77787B"/>
              </a:solidFill>
            </a:endParaRPr>
          </a:p>
        </p:txBody>
      </p:sp>
      <p:pic>
        <p:nvPicPr>
          <p:cNvPr id="29" name="Picture 28" descr="images (1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75" y="3069742"/>
            <a:ext cx="1139188" cy="1139188"/>
          </a:xfrm>
          <a:prstGeom prst="rect">
            <a:avLst/>
          </a:prstGeom>
        </p:spPr>
      </p:pic>
      <p:pic>
        <p:nvPicPr>
          <p:cNvPr id="30" name="Picture 29" descr="images (1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9999" y="2473049"/>
            <a:ext cx="525025" cy="525025"/>
          </a:xfrm>
          <a:prstGeom prst="rect">
            <a:avLst/>
          </a:prstGeom>
        </p:spPr>
      </p:pic>
      <p:pic>
        <p:nvPicPr>
          <p:cNvPr id="31" name="Picture 30" descr="images (1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9999" y="3219411"/>
            <a:ext cx="525025" cy="525025"/>
          </a:xfrm>
          <a:prstGeom prst="rect">
            <a:avLst/>
          </a:prstGeom>
        </p:spPr>
      </p:pic>
      <p:pic>
        <p:nvPicPr>
          <p:cNvPr id="32" name="Picture 31" descr="images (1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9999" y="3965773"/>
            <a:ext cx="525025" cy="525025"/>
          </a:xfrm>
          <a:prstGeom prst="rect">
            <a:avLst/>
          </a:prstGeom>
        </p:spPr>
      </p:pic>
      <p:pic>
        <p:nvPicPr>
          <p:cNvPr id="33" name="Picture 32" descr="images (1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9999" y="4712135"/>
            <a:ext cx="525025" cy="52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8230" y="220416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(X)HTML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8230" y="3588115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538" y="2604275"/>
            <a:ext cx="68810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&lt;h2&gt;&lt;a </a:t>
            </a:r>
            <a:r>
              <a:rPr lang="en-US" sz="1800" dirty="0" err="1" smtClean="0">
                <a:solidFill>
                  <a:srgbClr val="77787B"/>
                </a:solidFill>
              </a:rPr>
              <a:t>href</a:t>
            </a:r>
            <a:r>
              <a:rPr lang="en-US" sz="1800" dirty="0" smtClean="0">
                <a:solidFill>
                  <a:srgbClr val="77787B"/>
                </a:solidFill>
              </a:rPr>
              <a:t>="/path/to/resource"&gt;Headline text&lt;/a&gt;&lt;/h2&gt;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&lt;p&gt;&lt;a </a:t>
            </a:r>
            <a:r>
              <a:rPr lang="en-US" sz="1800" dirty="0" err="1" smtClean="0">
                <a:solidFill>
                  <a:srgbClr val="77787B"/>
                </a:solidFill>
              </a:rPr>
              <a:t>href</a:t>
            </a:r>
            <a:r>
              <a:rPr lang="en-US" sz="1800" dirty="0" smtClean="0">
                <a:solidFill>
                  <a:srgbClr val="77787B"/>
                </a:solidFill>
              </a:rPr>
              <a:t>="/path/to/resource"&gt;Paragraph text.&lt;/a&gt;&lt;/p&gt;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7538" y="3988225"/>
            <a:ext cx="6881093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&lt;a </a:t>
            </a:r>
            <a:r>
              <a:rPr lang="en-US" sz="1800" dirty="0" err="1" smtClean="0">
                <a:solidFill>
                  <a:srgbClr val="77787B"/>
                </a:solidFill>
              </a:rPr>
              <a:t>href</a:t>
            </a:r>
            <a:r>
              <a:rPr lang="en-US" sz="1800" dirty="0" smtClean="0">
                <a:solidFill>
                  <a:srgbClr val="77787B"/>
                </a:solidFill>
              </a:rPr>
              <a:t>="/path/to/resource"&gt;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&lt;h2&gt;Headline text&lt;/h2&gt; 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&lt;p&gt;Paragraph text.&lt;/p&gt;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&lt;/a&gt;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2667" y="180405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Pragmatic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288339" y="3551485"/>
            <a:ext cx="3969604" cy="405962"/>
            <a:chOff x="4951925" y="3754743"/>
            <a:chExt cx="3969604" cy="405962"/>
          </a:xfrm>
        </p:grpSpPr>
        <p:sp>
          <p:nvSpPr>
            <p:cNvPr id="21" name="TextBox 20"/>
            <p:cNvSpPr txBox="1"/>
            <p:nvPr/>
          </p:nvSpPr>
          <p:spPr>
            <a:xfrm>
              <a:off x="5357887" y="3754743"/>
              <a:ext cx="35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77787B"/>
                  </a:solidFill>
                </a:rPr>
                <a:t>Wrap whole thing in one element </a:t>
              </a:r>
              <a:endParaRPr lang="en-US" sz="1800" dirty="0">
                <a:solidFill>
                  <a:srgbClr val="77787B"/>
                </a:solidFill>
              </a:endParaRPr>
            </a:p>
          </p:txBody>
        </p:sp>
        <p:pic>
          <p:nvPicPr>
            <p:cNvPr id="23" name="Picture 22" descr="images (1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1925" y="3754743"/>
              <a:ext cx="405962" cy="4059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44832" y="2379603"/>
            <a:ext cx="6894791" cy="2866531"/>
            <a:chOff x="577426" y="1887921"/>
            <a:chExt cx="6894791" cy="286653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7426" y="1891292"/>
              <a:ext cx="5072339" cy="2863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591124" y="1887921"/>
              <a:ext cx="6881093" cy="28623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  <a:p>
              <a:endParaRPr lang="en-US" sz="1800" dirty="0" smtClean="0">
                <a:solidFill>
                  <a:srgbClr val="77787B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9222" y="2014394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3659" y="1614284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Convenience</a:t>
            </a:r>
          </a:p>
        </p:txBody>
      </p:sp>
      <p:sp>
        <p:nvSpPr>
          <p:cNvPr id="24" name="Rectangle 23"/>
          <p:cNvSpPr/>
          <p:nvPr/>
        </p:nvSpPr>
        <p:spPr bwMode="invGray">
          <a:xfrm>
            <a:off x="877006" y="3550192"/>
            <a:ext cx="2133600" cy="178676"/>
          </a:xfrm>
          <a:prstGeom prst="rect">
            <a:avLst/>
          </a:prstGeom>
          <a:noFill/>
          <a:ln w="25400">
            <a:solidFill>
              <a:schemeClr val="accent5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2400" dirty="0" err="1" smtClean="0">
              <a:solidFill>
                <a:srgbClr val="77787B"/>
              </a:solidFill>
              <a:latin typeface="HelveticaNeueLT Pro 55 Roman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invGray">
          <a:xfrm>
            <a:off x="877006" y="4420578"/>
            <a:ext cx="2133600" cy="178676"/>
          </a:xfrm>
          <a:prstGeom prst="rect">
            <a:avLst/>
          </a:prstGeom>
          <a:noFill/>
          <a:ln w="25400">
            <a:solidFill>
              <a:schemeClr val="accent5"/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2400" dirty="0" err="1" smtClean="0">
              <a:solidFill>
                <a:srgbClr val="77787B"/>
              </a:solidFill>
              <a:latin typeface="HelveticaNeueLT Pro 55 Roman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382933" y="2382974"/>
            <a:ext cx="3642400" cy="2031325"/>
            <a:chOff x="5115527" y="1891292"/>
            <a:chExt cx="3642400" cy="2031325"/>
          </a:xfrm>
        </p:grpSpPr>
        <p:sp>
          <p:nvSpPr>
            <p:cNvPr id="27" name="TextBox 26"/>
            <p:cNvSpPr txBox="1"/>
            <p:nvPr/>
          </p:nvSpPr>
          <p:spPr>
            <a:xfrm>
              <a:off x="5521489" y="1891292"/>
              <a:ext cx="32364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77787B"/>
                  </a:solidFill>
                </a:rPr>
                <a:t>Sectioning content, and use h1 elements throughout, without having to worry about whether a particular section is at the top level, the second level, the third level, and so on</a:t>
              </a:r>
            </a:p>
          </p:txBody>
        </p:sp>
        <p:pic>
          <p:nvPicPr>
            <p:cNvPr id="28" name="Picture 27" descr="images (1)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5527" y="1933332"/>
              <a:ext cx="405962" cy="4059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9522" y="2612505"/>
            <a:ext cx="6881093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</a:rPr>
              <a:t>&lt;video&gt;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&lt;source </a:t>
            </a:r>
            <a:r>
              <a:rPr lang="en-US" sz="1800" dirty="0" err="1" smtClean="0">
                <a:solidFill>
                  <a:srgbClr val="77787B"/>
                </a:solidFill>
              </a:rPr>
              <a:t>src</a:t>
            </a:r>
            <a:r>
              <a:rPr lang="en-US" sz="1800" dirty="0" smtClean="0">
                <a:solidFill>
                  <a:srgbClr val="77787B"/>
                </a:solidFill>
              </a:rPr>
              <a:t>="movie.mp4"&gt;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&lt;source </a:t>
            </a:r>
            <a:r>
              <a:rPr lang="en-US" sz="1800" dirty="0" err="1" smtClean="0">
                <a:solidFill>
                  <a:srgbClr val="77787B"/>
                </a:solidFill>
              </a:rPr>
              <a:t>src</a:t>
            </a:r>
            <a:r>
              <a:rPr lang="en-US" sz="1800" dirty="0" smtClean="0">
                <a:solidFill>
                  <a:srgbClr val="77787B"/>
                </a:solidFill>
              </a:rPr>
              <a:t>="movie.ogg"&gt;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&lt;object data="movie.swf"&gt;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&lt;a </a:t>
            </a:r>
            <a:r>
              <a:rPr lang="en-US" sz="1800" dirty="0" err="1" smtClean="0">
                <a:solidFill>
                  <a:srgbClr val="77787B"/>
                </a:solidFill>
              </a:rPr>
              <a:t>href</a:t>
            </a:r>
            <a:r>
              <a:rPr lang="en-US" sz="1800" dirty="0" smtClean="0">
                <a:solidFill>
                  <a:srgbClr val="77787B"/>
                </a:solidFill>
              </a:rPr>
              <a:t>="movie.mp4"&gt;download&lt;/a&gt;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&lt;/object&gt;</a:t>
            </a:r>
          </a:p>
          <a:p>
            <a:r>
              <a:rPr lang="en-US" sz="1800" dirty="0" smtClean="0">
                <a:solidFill>
                  <a:srgbClr val="77787B"/>
                </a:solidFill>
              </a:rPr>
              <a:t>&lt;/video&gt;</a:t>
            </a:r>
            <a:endParaRPr lang="en-US" sz="1800" dirty="0">
              <a:solidFill>
                <a:srgbClr val="77787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14" y="224729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4651" y="1847186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Adaptability</a:t>
            </a:r>
          </a:p>
        </p:txBody>
      </p:sp>
      <p:grpSp>
        <p:nvGrpSpPr>
          <p:cNvPr id="18" name="Group 30"/>
          <p:cNvGrpSpPr/>
          <p:nvPr/>
        </p:nvGrpSpPr>
        <p:grpSpPr>
          <a:xfrm>
            <a:off x="5313925" y="2615876"/>
            <a:ext cx="3642400" cy="923330"/>
            <a:chOff x="5115527" y="1891292"/>
            <a:chExt cx="3642400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521489" y="1891292"/>
              <a:ext cx="32364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77787B"/>
                  </a:solidFill>
                </a:rPr>
                <a:t>It’s a good idea to hedge your bets and serve up your video both ways (video and flash)</a:t>
              </a:r>
              <a:endParaRPr lang="en-US" sz="1800" dirty="0">
                <a:solidFill>
                  <a:srgbClr val="77787B"/>
                </a:solidFill>
              </a:endParaRPr>
            </a:p>
          </p:txBody>
        </p:sp>
        <p:pic>
          <p:nvPicPr>
            <p:cNvPr id="21" name="Picture 20" descr="images (1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5527" y="1933332"/>
              <a:ext cx="405962" cy="4059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Typical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944" y="3526861"/>
            <a:ext cx="68810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7787B"/>
                </a:solidFill>
                <a:hlinkClick r:id="rId3"/>
              </a:rPr>
              <a:t>http://www.w3.org/TR/html5/index.html#contents</a:t>
            </a:r>
            <a:endParaRPr lang="en-US" sz="1800" b="1" dirty="0">
              <a:ln w="50800"/>
              <a:solidFill>
                <a:srgbClr val="77787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5636" y="3161652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7787B"/>
                </a:solidFill>
              </a:rPr>
              <a:t>HTML5</a:t>
            </a:r>
            <a:endParaRPr lang="en-US" sz="2000" b="1" dirty="0">
              <a:solidFill>
                <a:srgbClr val="77787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0073" y="2761542"/>
            <a:ext cx="57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77787B"/>
                </a:solidFill>
              </a:rPr>
              <a:t>Get More…</a:t>
            </a:r>
          </a:p>
        </p:txBody>
      </p:sp>
      <p:pic>
        <p:nvPicPr>
          <p:cNvPr id="13" name="Picture 12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401" y="3504697"/>
            <a:ext cx="405962" cy="40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Basic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777011" y="14713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85088" y="1582571"/>
            <a:ext cx="1134630" cy="453852"/>
          </a:xfrm>
          <a:prstGeom prst="rect">
            <a:avLst/>
          </a:prstGeom>
        </p:spPr>
      </p:pic>
      <p:pic>
        <p:nvPicPr>
          <p:cNvPr id="14" name="Picture 13" descr="images (2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5088" y="2827010"/>
            <a:ext cx="352041" cy="3952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64068" y="3478297"/>
            <a:ext cx="242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&lt;Canvas&gt; &lt;video&gt; &lt;Audio&gt; etc </a:t>
            </a:r>
            <a:endParaRPr lang="en-US" sz="1200" dirty="0">
              <a:solidFill>
                <a:srgbClr val="77787B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5088" y="3857863"/>
            <a:ext cx="1524504" cy="498487"/>
            <a:chOff x="5958902" y="2926255"/>
            <a:chExt cx="1524504" cy="498487"/>
          </a:xfrm>
        </p:grpSpPr>
        <p:pic>
          <p:nvPicPr>
            <p:cNvPr id="17" name="Picture 16" descr="download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8902" y="3008962"/>
              <a:ext cx="561276" cy="397308"/>
            </a:xfrm>
            <a:prstGeom prst="rect">
              <a:avLst/>
            </a:prstGeom>
          </p:spPr>
        </p:pic>
        <p:pic>
          <p:nvPicPr>
            <p:cNvPr id="18" name="Picture 17" descr="images (21)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5838" y="2926255"/>
              <a:ext cx="498487" cy="498487"/>
            </a:xfrm>
            <a:prstGeom prst="rect">
              <a:avLst/>
            </a:prstGeom>
          </p:spPr>
        </p:pic>
        <p:pic>
          <p:nvPicPr>
            <p:cNvPr id="19" name="Picture 18" descr="images (14)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3176" y="3008962"/>
              <a:ext cx="610230" cy="39730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485088" y="2193597"/>
            <a:ext cx="476395" cy="476395"/>
            <a:chOff x="5958902" y="1261989"/>
            <a:chExt cx="476395" cy="476395"/>
          </a:xfrm>
        </p:grpSpPr>
        <p:pic>
          <p:nvPicPr>
            <p:cNvPr id="21" name="Picture 20" descr="images (1)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8902" y="1261989"/>
              <a:ext cx="476395" cy="476395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986610" y="1317405"/>
              <a:ext cx="387923" cy="354375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5460042" cy="5370203"/>
          </a:xfrm>
        </p:spPr>
        <p:txBody>
          <a:bodyPr/>
          <a:lstStyle/>
          <a:p>
            <a:pPr algn="ctr">
              <a:buNone/>
            </a:pPr>
            <a:endParaRPr lang="en-US" sz="2000" b="1" dirty="0" smtClean="0"/>
          </a:p>
          <a:p>
            <a:pPr algn="ctr">
              <a:buNone/>
            </a:pPr>
            <a:r>
              <a:rPr lang="en-US" sz="2000" b="1" dirty="0" err="1" smtClean="0"/>
              <a:t>HyperText</a:t>
            </a:r>
            <a:r>
              <a:rPr lang="en-US" sz="2000" b="1" dirty="0" smtClean="0"/>
              <a:t> Markup Language</a:t>
            </a:r>
            <a:r>
              <a:rPr lang="en-US" sz="2000" dirty="0" smtClean="0"/>
              <a:t> is the standard markup language used to create web pages.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HTML is written in the form of </a:t>
            </a:r>
            <a:r>
              <a:rPr lang="en-US" sz="2000" dirty="0" smtClean="0">
                <a:solidFill>
                  <a:srgbClr val="FF0000"/>
                </a:solidFill>
              </a:rPr>
              <a:t>HTML elements </a:t>
            </a:r>
            <a:r>
              <a:rPr lang="en-US" sz="2000" dirty="0" smtClean="0"/>
              <a:t>consisting of </a:t>
            </a:r>
            <a:r>
              <a:rPr lang="en-US" sz="2000" i="1" dirty="0" smtClean="0">
                <a:solidFill>
                  <a:srgbClr val="FF0000"/>
                </a:solidFill>
              </a:rPr>
              <a:t>tags</a:t>
            </a:r>
            <a:r>
              <a:rPr lang="en-US" sz="2000" dirty="0" smtClean="0"/>
              <a:t> enclosed in angle brackets (like &lt;html&gt;)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A </a:t>
            </a:r>
            <a:r>
              <a:rPr lang="en-US" sz="2000" b="1" dirty="0" smtClean="0"/>
              <a:t>web browser</a:t>
            </a:r>
            <a:r>
              <a:rPr lang="en-US" sz="2000" dirty="0" smtClean="0"/>
              <a:t> can </a:t>
            </a:r>
            <a:r>
              <a:rPr lang="en-US" sz="2000" dirty="0" smtClean="0">
                <a:solidFill>
                  <a:srgbClr val="FF0000"/>
                </a:solidFill>
              </a:rPr>
              <a:t>read HTML files and compose them into visible or audible web pages</a:t>
            </a:r>
            <a:r>
              <a:rPr lang="en-US" sz="2000" dirty="0" smtClean="0"/>
              <a:t>, and can also refer to </a:t>
            </a:r>
            <a:r>
              <a:rPr lang="en-US" sz="2000" b="1" dirty="0" smtClean="0"/>
              <a:t>Cascading Style Sheets</a:t>
            </a:r>
            <a:r>
              <a:rPr lang="en-US" sz="2000" dirty="0" smtClean="0"/>
              <a:t> (CSS) to </a:t>
            </a:r>
            <a:r>
              <a:rPr lang="en-US" sz="2000" dirty="0" smtClean="0">
                <a:solidFill>
                  <a:srgbClr val="FF0000"/>
                </a:solidFill>
              </a:rPr>
              <a:t>define the look and layout</a:t>
            </a:r>
            <a:r>
              <a:rPr lang="en-US" sz="2000" dirty="0" smtClean="0"/>
              <a:t> of text and other material. 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The filename extension is </a:t>
            </a:r>
            <a:r>
              <a:rPr lang="en-US" sz="2000" i="1" dirty="0" smtClean="0">
                <a:solidFill>
                  <a:srgbClr val="FF0000"/>
                </a:solidFill>
              </a:rPr>
              <a:t>.html </a:t>
            </a:r>
            <a:r>
              <a:rPr lang="en-US" sz="2000" dirty="0" smtClean="0"/>
              <a:t>or 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r>
              <a:rPr lang="en-US" sz="2000" i="1" dirty="0" err="1" smtClean="0">
                <a:solidFill>
                  <a:srgbClr val="FF0000"/>
                </a:solidFill>
              </a:rPr>
              <a:t>htm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the </a:t>
            </a:r>
            <a:r>
              <a:rPr lang="en-US" sz="2000" dirty="0" smtClean="0">
                <a:solidFill>
                  <a:srgbClr val="7030A0"/>
                </a:solidFill>
              </a:rPr>
              <a:t>internet media type </a:t>
            </a:r>
            <a:r>
              <a:rPr lang="en-US" sz="2000" dirty="0" smtClean="0"/>
              <a:t>is </a:t>
            </a:r>
            <a:r>
              <a:rPr lang="en-US" sz="2000" i="1" dirty="0" smtClean="0">
                <a:solidFill>
                  <a:srgbClr val="FF0000"/>
                </a:solidFill>
              </a:rPr>
              <a:t>text/html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2050" name="Picture 2" descr="HTML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237" y="1785666"/>
            <a:ext cx="2913437" cy="33901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6"/>
          <p:cNvSpPr txBox="1">
            <a:spLocks/>
          </p:cNvSpPr>
          <p:nvPr/>
        </p:nvSpPr>
        <p:spPr bwMode="auto">
          <a:xfrm>
            <a:off x="662400" y="3807566"/>
            <a:ext cx="7826400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sv-S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  Desktop </a:t>
            </a:r>
            <a:r>
              <a:rPr kumimoji="0" lang="sv-S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sv-S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Mobile </a:t>
            </a:r>
            <a:r>
              <a:rPr kumimoji="0" lang="sv-S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sv-S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Support HTML5 </a:t>
            </a:r>
            <a:r>
              <a:rPr kumimoji="0" lang="sv-S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  <a:r>
              <a:rPr kumimoji="0" lang="sv-S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Readiness Checking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89732" y="1102165"/>
            <a:ext cx="2760230" cy="42744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+mn-lt"/>
              </a:rPr>
              <a:t>HTML5 </a:t>
            </a:r>
            <a:r>
              <a:rPr lang="en-US" sz="2400" dirty="0" err="1" smtClean="0">
                <a:latin typeface="+mn-lt"/>
              </a:rPr>
              <a:t>Validator</a:t>
            </a:r>
            <a:endParaRPr lang="en-US" sz="2400" dirty="0" smtClean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956747" y="1102165"/>
            <a:ext cx="2760230" cy="42744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marL="215976" marR="0" lvl="0" indent="-215976" algn="ctr" defTabSz="85540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HelveticaNeueLT Pro 45 Lt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 Mobile</a:t>
            </a:r>
          </a:p>
        </p:txBody>
      </p:sp>
      <p:pic>
        <p:nvPicPr>
          <p:cNvPr id="9" name="Picture 8" descr="232x321xlogo.png.pagespeed.ic.CB96-Xan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7213" y="1845542"/>
            <a:ext cx="1411664" cy="195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49009" y="1507262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latin typeface="+mn-lt"/>
                <a:hlinkClick r:id="rId4"/>
              </a:rPr>
              <a:t>http://mobilehtml5.org/</a:t>
            </a:r>
            <a:endParaRPr lang="en-US" dirty="0">
              <a:solidFill>
                <a:srgbClr val="77787B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1705" y="1507262"/>
            <a:ext cx="17716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latin typeface="+mn-lt"/>
                <a:hlinkClick r:id="rId5"/>
              </a:rPr>
              <a:t>https://validator.whatwg.org/</a:t>
            </a:r>
            <a:endParaRPr lang="en-US" dirty="0" smtClean="0">
              <a:solidFill>
                <a:srgbClr val="77787B"/>
              </a:solidFill>
              <a:latin typeface="+mn-lt"/>
            </a:endParaRPr>
          </a:p>
        </p:txBody>
      </p:sp>
      <p:pic>
        <p:nvPicPr>
          <p:cNvPr id="14" name="Picture 13" descr="images (6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4813" y="4840178"/>
            <a:ext cx="2975616" cy="1824768"/>
          </a:xfrm>
          <a:prstGeom prst="rect">
            <a:avLst/>
          </a:prstGeom>
        </p:spPr>
      </p:pic>
      <p:pic>
        <p:nvPicPr>
          <p:cNvPr id="15" name="Picture 14" descr="images (13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4813" y="4840178"/>
            <a:ext cx="546023" cy="546023"/>
          </a:xfrm>
          <a:prstGeom prst="rect">
            <a:avLst/>
          </a:prstGeom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97979" y="1961431"/>
            <a:ext cx="26003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6" name="Subtitle 6"/>
          <p:cNvSpPr txBox="1">
            <a:spLocks/>
          </p:cNvSpPr>
          <p:nvPr/>
        </p:nvSpPr>
        <p:spPr bwMode="auto">
          <a:xfrm>
            <a:off x="3333078" y="2380357"/>
            <a:ext cx="5381296" cy="244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Principle: </a:t>
            </a: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case of conflict: consider users over authors over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implementors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specifiers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 theoretical purity.</a:t>
            </a: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--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Jeremy Keith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2400" kern="0" dirty="0" smtClean="0">
                <a:solidFill>
                  <a:srgbClr val="77787B"/>
                </a:solidFill>
                <a:latin typeface="+mn-lt"/>
                <a:hlinkClick r:id="rId3"/>
              </a:rPr>
              <a:t>https://github.com/adactio</a:t>
            </a:r>
            <a:endParaRPr lang="en-US" sz="2400" kern="0" dirty="0" smtClean="0">
              <a:solidFill>
                <a:srgbClr val="77787B"/>
              </a:solidFill>
              <a:latin typeface="+mn-lt"/>
            </a:endParaRP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images (1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189" y="2457617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err="1" smtClean="0"/>
              <a:t>jQuery</a:t>
            </a:r>
            <a:r>
              <a:rPr lang="en-US" sz="3200" dirty="0" smtClean="0"/>
              <a:t> Manipulates DOM </a:t>
            </a:r>
          </a:p>
          <a:p>
            <a:pPr algn="ctr"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1019924"/>
            <a:ext cx="4148826" cy="4777028"/>
          </a:xfrm>
        </p:spPr>
        <p:txBody>
          <a:bodyPr/>
          <a:lstStyle/>
          <a:p>
            <a:pPr algn="ctr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dirty="0" smtClean="0"/>
              <a:t>The Document Object Model (DOM) is a cross-platform and language-independent convention for </a:t>
            </a:r>
            <a:r>
              <a:rPr lang="en-US" dirty="0" smtClean="0">
                <a:solidFill>
                  <a:srgbClr val="FF0000"/>
                </a:solidFill>
              </a:rPr>
              <a:t>representing and interacting with objects in HTML, XHTML and XML documents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 nodes of every document are organized </a:t>
            </a:r>
            <a:r>
              <a:rPr lang="en-US" dirty="0" smtClean="0">
                <a:solidFill>
                  <a:srgbClr val="FF0000"/>
                </a:solidFill>
              </a:rPr>
              <a:t>in a tree structure, called the DOM tree</a:t>
            </a:r>
            <a:r>
              <a:rPr lang="en-US" dirty="0" smtClean="0"/>
              <a:t>.</a:t>
            </a:r>
            <a:endParaRPr lang="sv-SE" dirty="0" smtClean="0"/>
          </a:p>
        </p:txBody>
      </p:sp>
      <p:pic>
        <p:nvPicPr>
          <p:cNvPr id="144386" name="Picture 2" descr="http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3454" y="1143338"/>
            <a:ext cx="3638539" cy="4847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DOM Level 0		1995 </a:t>
            </a:r>
            <a:r>
              <a:rPr lang="en-US" sz="1800" dirty="0" smtClean="0"/>
              <a:t> </a:t>
            </a:r>
          </a:p>
          <a:p>
            <a:r>
              <a:rPr lang="en-US" sz="2000" dirty="0" smtClean="0"/>
              <a:t>JavaScript @Netscape and </a:t>
            </a:r>
            <a:r>
              <a:rPr lang="en-US" sz="2000" dirty="0" err="1" smtClean="0"/>
              <a:t>JScript</a:t>
            </a:r>
            <a:r>
              <a:rPr lang="en-US" sz="2000" dirty="0" smtClean="0"/>
              <a:t> </a:t>
            </a:r>
            <a:r>
              <a:rPr lang="en-US" sz="2000" dirty="0" smtClean="0"/>
              <a:t>@Microsoft</a:t>
            </a:r>
          </a:p>
          <a:p>
            <a:pPr>
              <a:buNone/>
            </a:pPr>
            <a:endParaRPr lang="sv-SE" sz="800" dirty="0" smtClean="0"/>
          </a:p>
          <a:p>
            <a:pPr>
              <a:buNone/>
            </a:pPr>
            <a:r>
              <a:rPr lang="en-US" dirty="0" smtClean="0"/>
              <a:t>DOM Level 1		1997 </a:t>
            </a:r>
          </a:p>
          <a:p>
            <a:r>
              <a:rPr lang="en-US" sz="2000" dirty="0" err="1" smtClean="0">
                <a:solidFill>
                  <a:srgbClr val="7030A0"/>
                </a:solidFill>
              </a:rPr>
              <a:t>ECMAScript</a:t>
            </a:r>
            <a:r>
              <a:rPr lang="en-US" sz="2000" dirty="0" smtClean="0"/>
              <a:t> by W3C, and enabled in browser</a:t>
            </a:r>
          </a:p>
          <a:p>
            <a:pPr>
              <a:buNone/>
            </a:pPr>
            <a:endParaRPr lang="sv-SE" sz="800" dirty="0" smtClean="0"/>
          </a:p>
          <a:p>
            <a:pPr>
              <a:buNone/>
            </a:pPr>
            <a:r>
              <a:rPr lang="en-US" dirty="0" smtClean="0"/>
              <a:t>DOM Level 2		2000 </a:t>
            </a:r>
          </a:p>
          <a:p>
            <a:r>
              <a:rPr lang="en-US" sz="2000" dirty="0" smtClean="0"/>
              <a:t>The function getElementById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Event model</a:t>
            </a:r>
            <a:r>
              <a:rPr lang="en-US" sz="2000" dirty="0" smtClean="0"/>
              <a:t>, especially for mouse event handling</a:t>
            </a:r>
          </a:p>
          <a:p>
            <a:r>
              <a:rPr lang="en-US" sz="2000" dirty="0" smtClean="0"/>
              <a:t>Support for XML namespaces and CSS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DOM Level 3		2004</a:t>
            </a:r>
          </a:p>
          <a:p>
            <a:r>
              <a:rPr lang="en-US" sz="2000" dirty="0" smtClean="0"/>
              <a:t>XPath is a query language for selecting nodes from an XML document</a:t>
            </a:r>
          </a:p>
          <a:p>
            <a:r>
              <a:rPr lang="en-US" sz="2000" dirty="0" smtClean="0"/>
              <a:t>Keyboard event handling</a:t>
            </a:r>
          </a:p>
          <a:p>
            <a:endParaRPr lang="en-US" sz="800" dirty="0" smtClean="0"/>
          </a:p>
          <a:p>
            <a:pPr>
              <a:buNone/>
            </a:pPr>
            <a:r>
              <a:rPr lang="en-US" dirty="0" smtClean="0"/>
              <a:t>DOM Level 4		2014		The Draft</a:t>
            </a:r>
          </a:p>
          <a:p>
            <a:r>
              <a:rPr lang="en-US" sz="2000" dirty="0" smtClean="0"/>
              <a:t>More event handling</a:t>
            </a:r>
          </a:p>
          <a:p>
            <a:r>
              <a:rPr lang="en-US" sz="2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is a fast, small, and feature-rich JavaScript library. It makes things like </a:t>
            </a:r>
            <a:r>
              <a:rPr lang="en-US" dirty="0" smtClean="0">
                <a:solidFill>
                  <a:srgbClr val="FF0000"/>
                </a:solidFill>
              </a:rPr>
              <a:t>HTML document traversal and manipulation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event handling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animation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  <a:r>
              <a:rPr lang="en-US" dirty="0" smtClean="0"/>
              <a:t> much simpler with an easy-to-use API that works across a multitude of browsers. 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A Brief Look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921" y="1467269"/>
            <a:ext cx="8332158" cy="392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1321" y="1449238"/>
            <a:ext cx="1923690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566" y="2386641"/>
            <a:ext cx="1923690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6943" y="3634596"/>
            <a:ext cx="1923690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jQuery</a:t>
            </a:r>
            <a:r>
              <a:rPr lang="en-US" dirty="0" smtClean="0"/>
              <a:t> Foundation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jQuery</a:t>
            </a:r>
            <a:r>
              <a:rPr lang="en-US" b="1" dirty="0" smtClean="0"/>
              <a:t> UI </a:t>
            </a:r>
            <a:r>
              <a:rPr lang="en-US" dirty="0" smtClean="0"/>
              <a:t>is a </a:t>
            </a:r>
            <a:r>
              <a:rPr lang="en-US" dirty="0" err="1" smtClean="0"/>
              <a:t>curated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set of user interface </a:t>
            </a:r>
            <a:r>
              <a:rPr lang="en-US" b="1" i="1" dirty="0" smtClean="0"/>
              <a:t>interactions</a:t>
            </a:r>
            <a:r>
              <a:rPr lang="en-US" dirty="0" smtClean="0"/>
              <a:t>, </a:t>
            </a:r>
            <a:r>
              <a:rPr lang="en-US" b="1" i="1" dirty="0" smtClean="0"/>
              <a:t>effects</a:t>
            </a:r>
            <a:r>
              <a:rPr lang="en-US" dirty="0" smtClean="0"/>
              <a:t>, </a:t>
            </a:r>
            <a:r>
              <a:rPr lang="en-US" b="1" i="1" dirty="0" smtClean="0"/>
              <a:t>widgets</a:t>
            </a:r>
            <a:r>
              <a:rPr lang="en-US" dirty="0" smtClean="0"/>
              <a:t>, and </a:t>
            </a:r>
            <a:r>
              <a:rPr lang="en-US" b="1" i="1" dirty="0" smtClean="0"/>
              <a:t>themes</a:t>
            </a:r>
            <a:r>
              <a:rPr lang="en-US" dirty="0" smtClean="0"/>
              <a:t> built on top of the </a:t>
            </a:r>
            <a:r>
              <a:rPr lang="en-US" dirty="0" err="1" smtClean="0"/>
              <a:t>jQuery</a:t>
            </a:r>
            <a:r>
              <a:rPr lang="en-US" dirty="0" smtClean="0"/>
              <a:t> JavaScript Library.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jQuery</a:t>
            </a:r>
            <a:r>
              <a:rPr lang="en-US" b="1" dirty="0" smtClean="0"/>
              <a:t> Mobile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HTML5-based user interface system </a:t>
            </a:r>
            <a:r>
              <a:rPr lang="en-US" dirty="0" smtClean="0"/>
              <a:t>designed to make responsive web sites and apps that are accessible on all </a:t>
            </a:r>
            <a:r>
              <a:rPr lang="en-US" b="1" dirty="0" err="1" smtClean="0"/>
              <a:t>smartphone</a:t>
            </a:r>
            <a:r>
              <a:rPr lang="en-US" dirty="0" smtClean="0"/>
              <a:t>, </a:t>
            </a:r>
            <a:r>
              <a:rPr lang="en-US" b="1" dirty="0" smtClean="0"/>
              <a:t>tablet</a:t>
            </a:r>
            <a:r>
              <a:rPr lang="en-US" dirty="0" smtClean="0"/>
              <a:t> and </a:t>
            </a:r>
            <a:r>
              <a:rPr lang="en-US" b="1" dirty="0" smtClean="0"/>
              <a:t>desktop devices</a:t>
            </a:r>
            <a:r>
              <a:rPr lang="en-US" dirty="0" smtClean="0"/>
              <a:t>.</a:t>
            </a:r>
            <a:endParaRPr lang="sv-SE" sz="1600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jQuery</a:t>
            </a:r>
            <a:r>
              <a:rPr lang="en-US" dirty="0" smtClean="0"/>
              <a:t> Mobile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0018" y="1438727"/>
            <a:ext cx="8926348" cy="4101802"/>
            <a:chOff x="114196" y="783121"/>
            <a:chExt cx="8926348" cy="410180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196" y="838440"/>
              <a:ext cx="4123928" cy="4046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38124" y="838439"/>
              <a:ext cx="4802420" cy="4046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 bwMode="invGray">
            <a:xfrm>
              <a:off x="156236" y="783121"/>
              <a:ext cx="822960" cy="1828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invGray">
            <a:xfrm>
              <a:off x="308635" y="1258854"/>
              <a:ext cx="3264881" cy="1828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invGray">
            <a:xfrm>
              <a:off x="308635" y="1731819"/>
              <a:ext cx="3929489" cy="346841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invGray">
            <a:xfrm>
              <a:off x="245575" y="2299381"/>
              <a:ext cx="3929489" cy="2564521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invGray">
            <a:xfrm>
              <a:off x="4497010" y="1327170"/>
              <a:ext cx="3504326" cy="562299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invGray">
            <a:xfrm>
              <a:off x="4433949" y="1889469"/>
              <a:ext cx="4153005" cy="242789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invGray">
            <a:xfrm>
              <a:off x="4497010" y="4301603"/>
              <a:ext cx="4543534" cy="35209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2"/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US" sz="2400" dirty="0" err="1" smtClean="0">
                <a:solidFill>
                  <a:schemeClr val="bg2"/>
                </a:solidFill>
                <a:latin typeface="HelveticaNeueLT Pro 55 Roman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http://www.w3.org/TR/html5/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https://developers.google.com/web-toolkit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https://developer.mozilla.org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http://diveintohtml5.info/introduction.html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http://en.wikipedia.org/wiki/HTML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http://en.wikipedia.org/wiki/Internet_media_type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http://en.wikipedia.org/wiki/DOM_events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http://en.wikipedia.org/wiki/ECMAScript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http://diveintohtml5.info/introduction.html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http://www.iana.org/assignments/media-types/media-types.xhtml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Internet Media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 </a:t>
            </a:r>
            <a:r>
              <a:rPr lang="en-US" b="1" dirty="0" smtClean="0"/>
              <a:t>Internet media type (MIME types or Content-types) </a:t>
            </a:r>
            <a:r>
              <a:rPr lang="en-US" dirty="0" smtClean="0"/>
              <a:t>is a standard identifier used on the Internet to </a:t>
            </a:r>
            <a:r>
              <a:rPr lang="en-US" dirty="0" smtClean="0">
                <a:solidFill>
                  <a:srgbClr val="FF0000"/>
                </a:solidFill>
              </a:rPr>
              <a:t>indicate the type of data that a file contains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b="1" dirty="0" smtClean="0"/>
              <a:t>web browsers</a:t>
            </a:r>
            <a:r>
              <a:rPr lang="en-US" dirty="0" smtClean="0"/>
              <a:t> use them to </a:t>
            </a:r>
            <a:r>
              <a:rPr lang="en-US" dirty="0" smtClean="0">
                <a:solidFill>
                  <a:srgbClr val="FF0000"/>
                </a:solidFill>
              </a:rPr>
              <a:t>determine how to display or output files that are not in HTML format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Types of media type include application, text, audio, image, video, message, model, multipart, </a:t>
            </a: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1800" b="1" i="1" dirty="0" smtClean="0"/>
              <a:t>top-level type name / subtype name [ ; parameters ]</a:t>
            </a:r>
          </a:p>
          <a:p>
            <a:pPr algn="ctr">
              <a:buNone/>
            </a:pPr>
            <a:r>
              <a:rPr lang="en-US" sz="2000" dirty="0" smtClean="0"/>
              <a:t>application/</a:t>
            </a:r>
            <a:r>
              <a:rPr lang="en-US" sz="2000" dirty="0" err="1" smtClean="0"/>
              <a:t>xhtml+xml</a:t>
            </a:r>
            <a:endParaRPr lang="en-US" sz="2000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800" b="1" i="1" dirty="0" smtClean="0"/>
              <a:t>top-level type name / [ tree. ] subtype name [ +suffix ] [ ; parameters ]</a:t>
            </a:r>
          </a:p>
          <a:p>
            <a:pPr algn="ctr">
              <a:buNone/>
            </a:pPr>
            <a:r>
              <a:rPr lang="en-US" sz="2000" dirty="0" smtClean="0"/>
              <a:t>application/vnd.ms-excel</a:t>
            </a:r>
          </a:p>
          <a:p>
            <a:pPr algn="ctr">
              <a:buNone/>
            </a:pPr>
            <a:r>
              <a:rPr lang="en-US" dirty="0" smtClean="0"/>
              <a:t> 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History of HTML</a:t>
            </a:r>
          </a:p>
          <a:p>
            <a:pPr algn="ctr">
              <a:buNone/>
            </a:pPr>
            <a:r>
              <a:rPr lang="en-US" sz="3200" dirty="0" smtClean="0"/>
              <a:t>HTML -&gt; XHTML -&gt; HTML5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F0"/>
                </a:solidFill>
              </a:rPr>
              <a:t>HTML Tag </a:t>
            </a:r>
            <a:r>
              <a:rPr lang="en-US" strike="sngStrike" dirty="0" smtClean="0">
                <a:solidFill>
                  <a:srgbClr val="00B0F0"/>
                </a:solidFill>
              </a:rPr>
              <a:t>(1.0)</a:t>
            </a:r>
            <a:r>
              <a:rPr lang="en-US" dirty="0" smtClean="0">
                <a:solidFill>
                  <a:srgbClr val="00B0F0"/>
                </a:solidFill>
              </a:rPr>
              <a:t>         The Draft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HTML 2.0 	1995     IETF (Internet Engineering Task Force)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HTML 3.2 	1997     W3C (World Wide Web Consortium)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HTML 4.0 	1997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HTML 4.0.1</a:t>
            </a:r>
            <a:r>
              <a:rPr lang="en-US" dirty="0" smtClean="0">
                <a:solidFill>
                  <a:srgbClr val="92D050"/>
                </a:solidFill>
              </a:rPr>
              <a:t>   </a:t>
            </a:r>
            <a:r>
              <a:rPr lang="en-US" dirty="0" smtClean="0"/>
              <a:t>1999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…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HTML 5.0</a:t>
            </a:r>
            <a:r>
              <a:rPr lang="en-US" dirty="0" smtClean="0"/>
              <a:t>	2014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5012" y="4506142"/>
            <a:ext cx="528230" cy="528230"/>
          </a:xfrm>
          <a:prstGeom prst="rect">
            <a:avLst/>
          </a:prstGeom>
        </p:spPr>
      </p:pic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305" y="3759858"/>
            <a:ext cx="4305300" cy="66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Straight Connector 8"/>
          <p:cNvCxnSpPr>
            <a:endCxn id="40961" idx="1"/>
          </p:cNvCxnSpPr>
          <p:nvPr/>
        </p:nvCxnSpPr>
        <p:spPr>
          <a:xfrm>
            <a:off x="3114136" y="3795623"/>
            <a:ext cx="1315169" cy="29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05509" y="4114800"/>
            <a:ext cx="1293963" cy="37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9562" y="5003321"/>
            <a:ext cx="396815" cy="353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7146" y="5003320"/>
            <a:ext cx="1802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What Happened 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692" y="5017477"/>
            <a:ext cx="4747846" cy="160043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Strict vs. Transitional:  developer vs. designer</a:t>
            </a:r>
          </a:p>
          <a:p>
            <a:endParaRPr lang="en-US" sz="1400" dirty="0" smtClean="0">
              <a:solidFill>
                <a:srgbClr val="77787B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The HTML 4.0 standard included two different forms of frame, </a:t>
            </a:r>
            <a:r>
              <a:rPr lang="en-US" sz="1400" b="1" dirty="0" smtClean="0">
                <a:solidFill>
                  <a:srgbClr val="77787B"/>
                </a:solidFill>
                <a:latin typeface="+mn-lt"/>
              </a:rPr>
              <a:t>frame</a:t>
            </a:r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 element, used inside a special </a:t>
            </a:r>
            <a:r>
              <a:rPr lang="en-US" sz="1400" b="1" dirty="0" smtClean="0">
                <a:solidFill>
                  <a:srgbClr val="77787B"/>
                </a:solidFill>
                <a:latin typeface="+mn-lt"/>
              </a:rPr>
              <a:t>frameset</a:t>
            </a:r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 container, and the </a:t>
            </a:r>
            <a:r>
              <a:rPr lang="en-US" sz="1400" b="1" dirty="0" err="1" smtClean="0">
                <a:solidFill>
                  <a:srgbClr val="77787B"/>
                </a:solidFill>
                <a:latin typeface="+mn-lt"/>
              </a:rPr>
              <a:t>iframe</a:t>
            </a:r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 element, used within the </a:t>
            </a:r>
            <a:r>
              <a:rPr lang="en-US" sz="1400" b="1" dirty="0" smtClean="0">
                <a:solidFill>
                  <a:srgbClr val="77787B"/>
                </a:solidFill>
                <a:latin typeface="+mn-lt"/>
              </a:rPr>
              <a:t>body</a:t>
            </a:r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 of a document. The feature has been </a:t>
            </a:r>
            <a:r>
              <a:rPr lang="en-US" sz="1400" b="1" dirty="0" smtClean="0">
                <a:solidFill>
                  <a:srgbClr val="77787B"/>
                </a:solidFill>
                <a:latin typeface="+mn-lt"/>
              </a:rPr>
              <a:t>removed</a:t>
            </a:r>
            <a:r>
              <a:rPr lang="en-US" sz="1400" dirty="0" smtClean="0">
                <a:solidFill>
                  <a:srgbClr val="77787B"/>
                </a:solidFill>
                <a:latin typeface="+mn-lt"/>
              </a:rPr>
              <a:t> from the HTML5 standard.</a:t>
            </a:r>
            <a:endParaRPr lang="en-US" sz="1400" dirty="0">
              <a:solidFill>
                <a:srgbClr val="77787B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to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XHTML 1.0	2000	</a:t>
            </a:r>
            <a:r>
              <a:rPr lang="en-US" sz="2000" dirty="0" smtClean="0">
                <a:solidFill>
                  <a:srgbClr val="00B050"/>
                </a:solidFill>
              </a:rPr>
              <a:t>Same three variations as HTML 4.0 and 4.01</a:t>
            </a:r>
          </a:p>
          <a:p>
            <a:pPr lvl="1"/>
            <a:r>
              <a:rPr lang="en-US" sz="2400" dirty="0" err="1" smtClean="0"/>
              <a:t>Validator</a:t>
            </a:r>
            <a:r>
              <a:rPr lang="en-US" sz="2400" dirty="0" smtClean="0"/>
              <a:t> 			</a:t>
            </a:r>
          </a:p>
          <a:p>
            <a:pPr lvl="2"/>
            <a:r>
              <a:rPr lang="en-US" dirty="0" smtClean="0"/>
              <a:t>Attributes, Elements, Attributes Values to be quoted, Close tags</a:t>
            </a:r>
          </a:p>
          <a:p>
            <a:pPr lvl="1"/>
            <a:r>
              <a:rPr lang="en-US" sz="2400" dirty="0" smtClean="0"/>
              <a:t>.HMTL and .XML</a:t>
            </a:r>
          </a:p>
          <a:p>
            <a:pPr lvl="1"/>
            <a:r>
              <a:rPr lang="en-US" sz="2400" dirty="0" smtClean="0"/>
              <a:t>3 variants</a:t>
            </a:r>
          </a:p>
          <a:p>
            <a:pPr>
              <a:buNone/>
            </a:pPr>
            <a:r>
              <a:rPr lang="en-US" dirty="0" smtClean="0"/>
              <a:t>XHTML 1.1	2001	</a:t>
            </a:r>
            <a:r>
              <a:rPr lang="en-US" sz="2000" dirty="0" smtClean="0">
                <a:solidFill>
                  <a:srgbClr val="FF0000"/>
                </a:solidFill>
              </a:rPr>
              <a:t>Based on XHTML 1.0 Strict</a:t>
            </a:r>
          </a:p>
          <a:p>
            <a:pPr lvl="1"/>
            <a:r>
              <a:rPr lang="en-US" sz="2400" dirty="0" smtClean="0"/>
              <a:t>.XML Only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XHTML 2.0	</a:t>
            </a:r>
            <a:r>
              <a:rPr lang="en-US" dirty="0" smtClean="0"/>
              <a:t>2009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Draft (abandoned)</a:t>
            </a:r>
            <a:endParaRPr lang="sv-SE" sz="20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8971" y="2126729"/>
            <a:ext cx="552928" cy="552928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0526" y="2138897"/>
            <a:ext cx="708237" cy="5170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368" y="4207638"/>
            <a:ext cx="8345265" cy="229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8189" y="6331789"/>
            <a:ext cx="8367622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6369" y="146955"/>
            <a:ext cx="7317850" cy="1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hape 10"/>
          <p:cNvCxnSpPr>
            <a:endCxn id="38913" idx="2"/>
          </p:cNvCxnSpPr>
          <p:nvPr/>
        </p:nvCxnSpPr>
        <p:spPr>
          <a:xfrm flipV="1">
            <a:off x="2044460" y="339530"/>
            <a:ext cx="3250834" cy="1135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SGML-based vs. XML-based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W3C intended </a:t>
            </a:r>
            <a:r>
              <a:rPr lang="en-US" dirty="0" smtClean="0">
                <a:solidFill>
                  <a:srgbClr val="FF00FF"/>
                </a:solidFill>
              </a:rPr>
              <a:t>(X)</a:t>
            </a:r>
            <a:r>
              <a:rPr lang="en-US" dirty="0" smtClean="0"/>
              <a:t>HTML 1.0 to </a:t>
            </a:r>
            <a:r>
              <a:rPr lang="en-US" dirty="0" smtClean="0">
                <a:solidFill>
                  <a:srgbClr val="FF0000"/>
                </a:solidFill>
              </a:rPr>
              <a:t>be identical </a:t>
            </a:r>
            <a:r>
              <a:rPr lang="en-US" dirty="0" smtClean="0"/>
              <a:t>to HTML 4.01</a:t>
            </a:r>
          </a:p>
          <a:p>
            <a:pPr lvl="1"/>
            <a:r>
              <a:rPr lang="en-US" dirty="0" smtClean="0"/>
              <a:t>Like HTML 4.01, XHTML 1.0 has three sub-specifications: </a:t>
            </a:r>
            <a:r>
              <a:rPr lang="en-US" dirty="0" smtClean="0">
                <a:solidFill>
                  <a:srgbClr val="FF0000"/>
                </a:solidFill>
              </a:rPr>
              <a:t>strict, transitional and frameset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REVERSE</a:t>
            </a:r>
            <a:r>
              <a:rPr lang="en-US" dirty="0" smtClean="0"/>
              <a:t>: Transformation of a valid and well-formed XHTML 1.0 document into a valid HTML 4.01 document by below main changes: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45" y="4257577"/>
            <a:ext cx="8414531" cy="121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XHTML Not Popular (Doctor Fun)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XHTML 1.1 – Serve the document as XML</a:t>
            </a:r>
          </a:p>
          <a:p>
            <a:pPr lvl="1"/>
            <a:r>
              <a:rPr lang="en-US" sz="2400" dirty="0" smtClean="0"/>
              <a:t>IE Not support 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xhtml+xml</a:t>
            </a:r>
            <a:r>
              <a:rPr lang="en-US" sz="2400" dirty="0" smtClean="0"/>
              <a:t> </a:t>
            </a:r>
            <a:r>
              <a:rPr lang="en-US" sz="2400" dirty="0" smtClean="0"/>
              <a:t>very well</a:t>
            </a:r>
          </a:p>
          <a:p>
            <a:pPr lvl="2"/>
            <a:r>
              <a:rPr lang="en-US" sz="1600" dirty="0" smtClean="0"/>
              <a:t>Change the </a:t>
            </a:r>
            <a:r>
              <a:rPr lang="en-US" sz="1600" b="1" dirty="0" smtClean="0"/>
              <a:t>Internet Media Type </a:t>
            </a:r>
            <a:r>
              <a:rPr lang="en-US" sz="1600" dirty="0" smtClean="0"/>
              <a:t>from text/html to application/</a:t>
            </a:r>
            <a:r>
              <a:rPr lang="en-US" sz="1600" dirty="0" err="1" smtClean="0"/>
              <a:t>xhtml+xml</a:t>
            </a:r>
            <a:endParaRPr lang="sv-SE" sz="16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Error Handling Model</a:t>
            </a:r>
            <a:r>
              <a:rPr lang="en-US" sz="2400" dirty="0" smtClean="0"/>
              <a:t> of XML that when the parser comes across an error, stop parsing</a:t>
            </a:r>
          </a:p>
          <a:p>
            <a:endParaRPr lang="en-US" sz="1200" dirty="0" smtClean="0"/>
          </a:p>
          <a:p>
            <a:r>
              <a:rPr lang="en-US" dirty="0" smtClean="0"/>
              <a:t>XHTML 2.0 - Break backwards compatibility </a:t>
            </a:r>
          </a:p>
          <a:p>
            <a:pPr lvl="1"/>
            <a:r>
              <a:rPr lang="en-US" sz="2400" dirty="0" smtClean="0"/>
              <a:t>Break backwards compatibility </a:t>
            </a:r>
            <a:r>
              <a:rPr lang="en-US" sz="2400" strike="sngStrike" dirty="0" smtClean="0"/>
              <a:t>with existing versions of HTML 4.0 and 4.0.1 and XHTML1.1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it is new language</a:t>
            </a:r>
          </a:p>
          <a:p>
            <a:pPr lvl="2"/>
            <a:r>
              <a:rPr lang="en-US" sz="1600" dirty="0" smtClean="0"/>
              <a:t>Thanks to XML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, such strict element-wise backwards compatibility is no longer necessary, since an XML-based browser can process new markup languages without having to be updated. </a:t>
            </a:r>
          </a:p>
          <a:p>
            <a:pPr lvl="1"/>
            <a:r>
              <a:rPr lang="en-US" sz="2400" dirty="0" smtClean="0"/>
              <a:t>Intent to use </a:t>
            </a:r>
            <a:r>
              <a:rPr lang="en-US" sz="2400" b="1" i="1" dirty="0" smtClean="0"/>
              <a:t>object</a:t>
            </a:r>
            <a:r>
              <a:rPr lang="en-US" sz="2400" dirty="0" smtClean="0"/>
              <a:t> element (multi </a:t>
            </a:r>
            <a:r>
              <a:rPr lang="en-US" sz="2400" dirty="0" err="1" smtClean="0"/>
              <a:t>src</a:t>
            </a:r>
            <a:r>
              <a:rPr lang="en-US" sz="2400" dirty="0" smtClean="0"/>
              <a:t>) to deprecate the </a:t>
            </a:r>
            <a:r>
              <a:rPr lang="en-US" sz="2400" b="1" i="1" dirty="0" err="1" smtClean="0"/>
              <a:t>img</a:t>
            </a:r>
            <a:r>
              <a:rPr lang="en-US" sz="2400" dirty="0" smtClean="0"/>
              <a:t> element</a:t>
            </a:r>
          </a:p>
          <a:p>
            <a:pPr lvl="2"/>
            <a:r>
              <a:rPr lang="en-US" sz="1600" dirty="0" smtClean="0"/>
              <a:t>The intentions is good, but it break the compatibility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5704" y="5440061"/>
            <a:ext cx="1893020" cy="1417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Be conservative in what you send; </a:t>
            </a:r>
          </a:p>
          <a:p>
            <a:pPr algn="ctr">
              <a:buNone/>
            </a:pPr>
            <a:r>
              <a:rPr lang="en-US" i="1" dirty="0" smtClean="0"/>
              <a:t>Be liberal in what you accept</a:t>
            </a:r>
          </a:p>
          <a:p>
            <a:pPr algn="ctr">
              <a:buNone/>
            </a:pPr>
            <a:r>
              <a:rPr lang="en-US" i="1" dirty="0" smtClean="0"/>
              <a:t>-- </a:t>
            </a:r>
            <a:r>
              <a:rPr lang="en-US" dirty="0" err="1" smtClean="0"/>
              <a:t>Postel’s</a:t>
            </a:r>
            <a:r>
              <a:rPr lang="en-US" dirty="0" smtClean="0"/>
              <a:t> Law (</a:t>
            </a:r>
            <a:r>
              <a:rPr lang="zh-CN" altLang="en-US" dirty="0" smtClean="0"/>
              <a:t>伯斯塔尔法则</a:t>
            </a:r>
            <a:r>
              <a:rPr lang="en-US" dirty="0" smtClean="0"/>
              <a:t>)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" name="Picture 5" descr="images (8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4503" y="3804271"/>
            <a:ext cx="843973" cy="84397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5526" y="4845816"/>
            <a:ext cx="7429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s (9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8470" y="3806007"/>
            <a:ext cx="2286000" cy="1943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9825" y="5901507"/>
            <a:ext cx="2207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Browser Makers</a:t>
            </a:r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9480" y="5901507"/>
            <a:ext cx="2664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</a:rPr>
              <a:t>Developers/Designers/…</a:t>
            </a:r>
            <a:endParaRPr lang="en-US" dirty="0">
              <a:solidFill>
                <a:srgbClr val="77787B"/>
              </a:solidFill>
            </a:endParaRPr>
          </a:p>
        </p:txBody>
      </p:sp>
      <p:pic>
        <p:nvPicPr>
          <p:cNvPr id="12" name="Picture 11" descr="images (6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955" y="3804271"/>
            <a:ext cx="2975616" cy="182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9568E-6 L 0.20486 0.121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533E-7 L 0.19931 -0.076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1223</Words>
  <Application>Microsoft Office PowerPoint</Application>
  <PresentationFormat>On-screen Show (4:3)</PresentationFormat>
  <Paragraphs>353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What HTML</vt:lpstr>
      <vt:lpstr>What Internet Media Type</vt:lpstr>
      <vt:lpstr>Slide 4</vt:lpstr>
      <vt:lpstr>HTML History</vt:lpstr>
      <vt:lpstr>HTML to XHTML</vt:lpstr>
      <vt:lpstr>SGML-based vs. XML-based HTML</vt:lpstr>
      <vt:lpstr>Why XHTML Not Popular (Doctor Fun)</vt:lpstr>
      <vt:lpstr>Robustness Principle</vt:lpstr>
      <vt:lpstr>Slide 10</vt:lpstr>
      <vt:lpstr>HTML5 Appearance</vt:lpstr>
      <vt:lpstr>W3C vs. WHATWG</vt:lpstr>
      <vt:lpstr>HTML5 Typical Characteristics</vt:lpstr>
      <vt:lpstr>HTML5 Typical Characteristics</vt:lpstr>
      <vt:lpstr>HTML5 Typical Characteristics</vt:lpstr>
      <vt:lpstr>HTML5 Typical Characteristics</vt:lpstr>
      <vt:lpstr>HTML5 Typical Characteristics</vt:lpstr>
      <vt:lpstr>HTML5 Typical Characteristics</vt:lpstr>
      <vt:lpstr>HTML5 Basic Principles</vt:lpstr>
      <vt:lpstr>HTML5 Readiness Checking</vt:lpstr>
      <vt:lpstr>Takeaways</vt:lpstr>
      <vt:lpstr>Slide 22</vt:lpstr>
      <vt:lpstr>What DOM</vt:lpstr>
      <vt:lpstr>DOM History</vt:lpstr>
      <vt:lpstr>What jQuery</vt:lpstr>
      <vt:lpstr>jQuery A Brief Look</vt:lpstr>
      <vt:lpstr>Other jQuery Foundation Projects</vt:lpstr>
      <vt:lpstr>Get Started with jQuery Mobile 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2014-11-15T13:46:53Z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