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2"/>
  </p:notesMasterIdLst>
  <p:handoutMasterIdLst>
    <p:handoutMasterId r:id="rId43"/>
  </p:handoutMasterIdLst>
  <p:sldIdLst>
    <p:sldId id="257" r:id="rId11"/>
    <p:sldId id="587" r:id="rId12"/>
    <p:sldId id="568" r:id="rId13"/>
    <p:sldId id="569" r:id="rId14"/>
    <p:sldId id="571" r:id="rId15"/>
    <p:sldId id="572" r:id="rId16"/>
    <p:sldId id="573" r:id="rId17"/>
    <p:sldId id="570" r:id="rId18"/>
    <p:sldId id="574" r:id="rId19"/>
    <p:sldId id="576" r:id="rId20"/>
    <p:sldId id="575" r:id="rId21"/>
    <p:sldId id="577" r:id="rId22"/>
    <p:sldId id="578" r:id="rId23"/>
    <p:sldId id="586" r:id="rId24"/>
    <p:sldId id="581" r:id="rId25"/>
    <p:sldId id="580" r:id="rId26"/>
    <p:sldId id="582" r:id="rId27"/>
    <p:sldId id="584" r:id="rId28"/>
    <p:sldId id="583" r:id="rId29"/>
    <p:sldId id="585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6" r:id="rId38"/>
    <p:sldId id="595" r:id="rId39"/>
    <p:sldId id="597" r:id="rId40"/>
    <p:sldId id="490" r:id="rId4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00FF"/>
    <a:srgbClr val="FFFFFF"/>
    <a:srgbClr val="996633"/>
    <a:srgbClr val="EAF3E7"/>
    <a:srgbClr val="D3E7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80676" autoAdjust="0"/>
  </p:normalViewPr>
  <p:slideViewPr>
    <p:cSldViewPr snapToGrid="0">
      <p:cViewPr varScale="1">
        <p:scale>
          <a:sx n="88" d="100"/>
          <a:sy n="88" d="100"/>
        </p:scale>
        <p:origin x="-754" y="-8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:</a:t>
            </a:r>
            <a:r>
              <a:rPr lang="zh-CN" altLang="en-US" baseline="0" dirty="0" smtClean="0"/>
              <a:t>面积</a:t>
            </a:r>
            <a:r>
              <a:rPr lang="en-US" altLang="zh-CN" baseline="0" dirty="0" smtClean="0"/>
              <a:t>(x*y)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Millimeter: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毫米</a:t>
            </a:r>
            <a:endParaRPr lang="en-US" altLang="zh-CN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Centimeter: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厘米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F6575A1-D2D7-4C80-AE10-64CEBC82233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samples.github.io/web-fundamentals/samples/layouts/rwd-fundamentals/media-queri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oglesamples.github.io/web-fundamentals/samples/layouts/rwd-patterns/mostly-fluid.html" TargetMode="Externa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oglesamples.github.io/web-fundamentals/samples/layouts/rwd-patterns/column-drop.html" TargetMode="Externa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oglesamples.github.io/web-fundamentals/samples/layouts/rwd-patterns/layout-shifter.html" TargetMode="Externa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oglesamples.github.io/web-fundamentals/samples/layouts/rwd-patterns/tiny-tweaks.html" TargetMode="Externa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googlesamples.github.io/web-fundamentals/samples/layouts/rwd-patterns/off-canvas.html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responsive-web-design/" TargetMode="External"/><Relationship Id="rId7" Type="http://schemas.openxmlformats.org/officeDocument/2006/relationships/hyperlink" Target="http://stackoverflow.com/questions/21915636/bootstrap-3-and-col-xs-do-you-not-need-rows-of-12-units" TargetMode="External"/><Relationship Id="rId2" Type="http://schemas.openxmlformats.org/officeDocument/2006/relationships/hyperlink" Target="http://en.wikipedia.org/wiki/Responsive_web_design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stackoverflow.com/questions/24175998/meaning-of-numbers-in-col-md-4-col-xs-1-col-lg-2-in-bootstrap" TargetMode="External"/><Relationship Id="rId5" Type="http://schemas.openxmlformats.org/officeDocument/2006/relationships/hyperlink" Target="https://developers.google.com/web/fundamentals/layouts/rwd-patterns/" TargetMode="External"/><Relationship Id="rId4" Type="http://schemas.openxmlformats.org/officeDocument/2006/relationships/hyperlink" Target="https://developers.google.com/web/fundamentals/layouts/rwd-fundamental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ideo" Target="file:///C:\Users\28848160\Desktop\resize.mp4" TargetMode="Externa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fastDev@RWD+Bootstrap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Using relative units for measurements can help simplify layouts and </a:t>
            </a:r>
            <a:r>
              <a:rPr lang="en-US" dirty="0" smtClean="0">
                <a:solidFill>
                  <a:srgbClr val="FF0000"/>
                </a:solidFill>
              </a:rPr>
              <a:t>prevent accidentally creating components that are too big for the viewport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/>
              <a:t>In addition, it allows browsers to </a:t>
            </a:r>
            <a:r>
              <a:rPr lang="en-US" dirty="0" smtClean="0">
                <a:solidFill>
                  <a:srgbClr val="FF0000"/>
                </a:solidFill>
              </a:rPr>
              <a:t>render the content based on the users zoom level</a:t>
            </a:r>
            <a:r>
              <a:rPr lang="en-US" dirty="0" smtClean="0"/>
              <a:t> </a:t>
            </a:r>
            <a:r>
              <a:rPr lang="en-US" strike="sngStrike" dirty="0" smtClean="0"/>
              <a:t>without the need for adding horizontal scroll bars to the page.</a:t>
            </a:r>
            <a:endParaRPr lang="sv-SE" b="1" strike="sngStrike" dirty="0" smtClean="0">
              <a:solidFill>
                <a:srgbClr val="FF0000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84" y="4024941"/>
            <a:ext cx="8107033" cy="210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7292" y="1532149"/>
          <a:ext cx="3324045" cy="4963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632"/>
                <a:gridCol w="2386413"/>
              </a:tblGrid>
              <a:tr h="41845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attribute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198120" marR="198120" marT="9906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Result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198120" marR="198120" marT="99060" marB="91440" anchor="ctr"/>
                </a:tc>
              </a:tr>
              <a:tr h="714596">
                <a:tc>
                  <a:txBody>
                    <a:bodyPr/>
                    <a:lstStyle/>
                    <a:p>
                      <a:r>
                        <a:rPr lang="en-US" sz="800"/>
                        <a:t>min-width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Rules applied for any browser width over the value defined in the query.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  <a:tr h="714596">
                <a:tc>
                  <a:txBody>
                    <a:bodyPr/>
                    <a:lstStyle/>
                    <a:p>
                      <a:r>
                        <a:rPr lang="en-US" sz="800"/>
                        <a:t>max-width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Rules applied for any browser width below the value defined in the query.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  <a:tr h="714596">
                <a:tc>
                  <a:txBody>
                    <a:bodyPr/>
                    <a:lstStyle/>
                    <a:p>
                      <a:r>
                        <a:rPr lang="en-US" sz="800"/>
                        <a:t>min-height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Rules applied for any browser height over the value defined in the query.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  <a:tr h="714596">
                <a:tc>
                  <a:txBody>
                    <a:bodyPr/>
                    <a:lstStyle/>
                    <a:p>
                      <a:r>
                        <a:rPr lang="en-US" sz="800"/>
                        <a:t>max-height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Rules applied for any browser height below the value defined in the query.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  <a:tr h="843352">
                <a:tc>
                  <a:txBody>
                    <a:bodyPr/>
                    <a:lstStyle/>
                    <a:p>
                      <a:r>
                        <a:rPr lang="en-US" sz="800"/>
                        <a:t>orientation=portrait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Rules applied for any browser where the height is greater than or equal to the width.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  <a:tr h="843352">
                <a:tc>
                  <a:txBody>
                    <a:bodyPr/>
                    <a:lstStyle/>
                    <a:p>
                      <a:r>
                        <a:rPr lang="en-US" sz="800"/>
                        <a:t>orientation=landscape</a:t>
                      </a:r>
                      <a:endParaRPr lang="en-US" sz="80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Rules for any browser where the width is greater than the height.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198120" marR="198120" marT="198120" marB="1905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CSS media queries for responsiveness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Media queries are </a:t>
            </a:r>
            <a:r>
              <a:rPr lang="en-US" dirty="0" smtClean="0">
                <a:solidFill>
                  <a:srgbClr val="FF0000"/>
                </a:solidFill>
              </a:rPr>
              <a:t>simple filters </a:t>
            </a:r>
            <a:r>
              <a:rPr lang="en-US" dirty="0" smtClean="0"/>
              <a:t>that can be applied to CSS styles, so as to render content dynamically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3"/>
              </a:rPr>
              <a:t>http://googlesamples.github.io/web-fundamentals/samples/layouts/rwd-fundamentals/media-queries.html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5012" y="2315281"/>
            <a:ext cx="5286460" cy="33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745192" y="2320505"/>
            <a:ext cx="1578634" cy="89714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93078" y="3395932"/>
            <a:ext cx="2780581" cy="2530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>
            <a:stCxn id="10" idx="0"/>
            <a:endCxn id="14" idx="2"/>
          </p:cNvCxnSpPr>
          <p:nvPr/>
        </p:nvCxnSpPr>
        <p:spPr>
          <a:xfrm rot="16200000" flipV="1">
            <a:off x="4030694" y="-183311"/>
            <a:ext cx="1199070" cy="380856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9729" y="813759"/>
            <a:ext cx="4192438" cy="30767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hape 12"/>
          <p:cNvCxnSpPr>
            <a:stCxn id="11" idx="0"/>
            <a:endCxn id="14" idx="2"/>
          </p:cNvCxnSpPr>
          <p:nvPr/>
        </p:nvCxnSpPr>
        <p:spPr>
          <a:xfrm rot="16200000" flipV="1">
            <a:off x="3067411" y="779973"/>
            <a:ext cx="2274497" cy="295742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breakpoints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Design the content to </a:t>
            </a:r>
            <a:r>
              <a:rPr lang="en-US" dirty="0" smtClean="0">
                <a:solidFill>
                  <a:srgbClr val="FF0000"/>
                </a:solidFill>
              </a:rPr>
              <a:t>fit on a small screen size 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then expand the screen </a:t>
            </a:r>
            <a:r>
              <a:rPr lang="en-US" dirty="0" smtClean="0"/>
              <a:t>until a breakpoint becomes necessary. </a:t>
            </a:r>
            <a:endParaRPr lang="sv-SE" b="1" strike="sngStrike" dirty="0" smtClean="0">
              <a:solidFill>
                <a:srgbClr val="FF0000"/>
              </a:solidFill>
            </a:endParaRPr>
          </a:p>
        </p:txBody>
      </p:sp>
      <p:pic>
        <p:nvPicPr>
          <p:cNvPr id="123906" name="Picture 2" descr="Preview of the weather forecast displayed on a small screen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82" y="1894942"/>
            <a:ext cx="2741829" cy="4572000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170860" y="2754492"/>
            <a:ext cx="4662592" cy="2671524"/>
            <a:chOff x="4239868" y="2754492"/>
            <a:chExt cx="4662592" cy="2671524"/>
          </a:xfrm>
        </p:grpSpPr>
        <p:pic>
          <p:nvPicPr>
            <p:cNvPr id="123908" name="Picture 4" descr="Preview of the weather forecast as the page gets wider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39868" y="2813620"/>
              <a:ext cx="4353992" cy="2612396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6176513" y="2754492"/>
              <a:ext cx="2725947" cy="55399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Resize the browser until there is too much white space between the elements and the forecast simply doesn’t look as good. 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9826" y="2710106"/>
            <a:ext cx="5000974" cy="3000585"/>
            <a:chOff x="3959826" y="2710106"/>
            <a:chExt cx="5000974" cy="3000585"/>
          </a:xfrm>
        </p:grpSpPr>
        <p:pic>
          <p:nvPicPr>
            <p:cNvPr id="123910" name="Picture 6" descr="Preview of the weather forecast designed for a wider screen.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9826" y="2710106"/>
              <a:ext cx="5000974" cy="3000585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570456" y="2872386"/>
              <a:ext cx="204733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To insert a breakpoint at 600px, create two new stylesheets,</a:t>
              </a:r>
              <a:endParaRPr lang="en-US" dirty="0"/>
            </a:p>
          </p:txBody>
        </p:sp>
      </p:grpSp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7137" y="5575181"/>
            <a:ext cx="5045574" cy="77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541278" y="6383262"/>
            <a:ext cx="3999041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Place the common styles such as fonts, icons, basic positioning, colors in weather.css, and place specific layouts separately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minor breakpoints when necessary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In addition to choosing major breakpoints when layout changes significantly, it is also helpful to </a:t>
            </a:r>
            <a:r>
              <a:rPr lang="en-US" dirty="0" smtClean="0">
                <a:solidFill>
                  <a:srgbClr val="FF0000"/>
                </a:solidFill>
              </a:rPr>
              <a:t>adjust for minor changes between major changes</a:t>
            </a:r>
            <a:endParaRPr lang="sv-SE" b="1" strike="sngStrike" dirty="0" smtClean="0">
              <a:solidFill>
                <a:srgbClr val="FF0000"/>
              </a:solidFill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591" y="1900507"/>
            <a:ext cx="2167925" cy="455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2650" y="2027218"/>
            <a:ext cx="5882820" cy="434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393938" y="3749615"/>
            <a:ext cx="1616017" cy="2530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81576" y="2961736"/>
            <a:ext cx="359435" cy="29042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513607" y="3174520"/>
            <a:ext cx="552091" cy="31917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8317" y="4825042"/>
            <a:ext cx="1616017" cy="2530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421881" y="3114136"/>
            <a:ext cx="45719" cy="483079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05441" y="5693434"/>
            <a:ext cx="1616017" cy="37956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832121" y="3171644"/>
            <a:ext cx="419819" cy="322054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73813" y="2332008"/>
            <a:ext cx="1616017" cy="2530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24353" y="2984740"/>
            <a:ext cx="359435" cy="29042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35614" y="3214777"/>
            <a:ext cx="359435" cy="29042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Responsive Web Design Pattern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RWD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Mostly fluid</a:t>
            </a:r>
          </a:p>
          <a:p>
            <a:pPr algn="ctr">
              <a:buNone/>
            </a:pPr>
            <a:r>
              <a:rPr lang="en-US" sz="3200" dirty="0" smtClean="0"/>
              <a:t>Column drop</a:t>
            </a:r>
          </a:p>
          <a:p>
            <a:pPr algn="ctr">
              <a:buNone/>
            </a:pPr>
            <a:r>
              <a:rPr lang="en-US" sz="3200" dirty="0" smtClean="0"/>
              <a:t>Layout shifter</a:t>
            </a:r>
          </a:p>
          <a:p>
            <a:pPr algn="ctr">
              <a:buNone/>
            </a:pPr>
            <a:r>
              <a:rPr lang="en-US" sz="3200" dirty="0" smtClean="0"/>
              <a:t>Tiny tweaks</a:t>
            </a:r>
          </a:p>
          <a:p>
            <a:pPr algn="ctr">
              <a:buNone/>
            </a:pPr>
            <a:r>
              <a:rPr lang="en-US" sz="3200" dirty="0" smtClean="0"/>
              <a:t>Off canvas.</a:t>
            </a:r>
            <a:endParaRPr lang="sv-SE" sz="3200" b="1" strike="sngStrike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 fluid (grid)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83" y="816451"/>
            <a:ext cx="1434501" cy="5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0416" y="2140238"/>
            <a:ext cx="6648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21169" y="4084357"/>
            <a:ext cx="5486399" cy="13234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 smaller screens</a:t>
            </a:r>
            <a:r>
              <a:rPr lang="en-US" sz="1600" dirty="0" smtClean="0">
                <a:solidFill>
                  <a:srgbClr val="77787B"/>
                </a:solidFill>
              </a:rPr>
              <a:t>, the fluid grid causes the main content to reflow, while </a:t>
            </a:r>
            <a:r>
              <a:rPr lang="en-US" sz="1600" dirty="0" smtClean="0">
                <a:solidFill>
                  <a:srgbClr val="FF0000"/>
                </a:solidFill>
              </a:rPr>
              <a:t>columns are stacked vertically. </a:t>
            </a:r>
          </a:p>
          <a:p>
            <a:endParaRPr lang="en-US" sz="1600" dirty="0" smtClean="0">
              <a:solidFill>
                <a:srgbClr val="77787B"/>
              </a:solidFill>
            </a:endParaRPr>
          </a:p>
          <a:p>
            <a:r>
              <a:rPr lang="en-US" sz="1600" dirty="0" smtClean="0">
                <a:solidFill>
                  <a:srgbClr val="77787B"/>
                </a:solidFill>
              </a:rPr>
              <a:t>Benefit: it usually only requires </a:t>
            </a:r>
            <a:r>
              <a:rPr lang="en-US" sz="1600" dirty="0" smtClean="0">
                <a:solidFill>
                  <a:srgbClr val="FF0000"/>
                </a:solidFill>
              </a:rPr>
              <a:t>one breakpoint between small screens and large screens</a:t>
            </a:r>
            <a:r>
              <a:rPr lang="en-US" sz="1600" dirty="0" smtClean="0">
                <a:solidFill>
                  <a:srgbClr val="77787B"/>
                </a:solidFill>
              </a:rPr>
              <a:t>.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04845" y="2191108"/>
            <a:ext cx="750498" cy="2958861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5"/>
              </a:rPr>
              <a:t>http://googlesamples.github.io/web-fundamentals/samples/layouts/rwd-patterns/mostly-fluid.html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8830" y="1877682"/>
            <a:ext cx="1305464" cy="5463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8701" y="2564919"/>
            <a:ext cx="1334219" cy="782129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81221" y="2191107"/>
            <a:ext cx="1345722" cy="1406108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5827" y="3485070"/>
            <a:ext cx="1328468" cy="1759790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58575" y="2170979"/>
            <a:ext cx="1874806" cy="1443489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325" y="5336874"/>
            <a:ext cx="1391728" cy="1029420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05267" y="2193983"/>
            <a:ext cx="2507411" cy="1403232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536830" y="1112808"/>
            <a:ext cx="3114136" cy="5089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067" y="2238234"/>
            <a:ext cx="6599950" cy="302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015" y="834907"/>
            <a:ext cx="1407784" cy="583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drop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289" y="4619195"/>
            <a:ext cx="5486399" cy="10772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Eventually this results in all of the columns being stacked vertically, which is quite same like mostly fluid sample, </a:t>
            </a:r>
            <a:r>
              <a:rPr lang="en-US" sz="1600" dirty="0" smtClean="0">
                <a:solidFill>
                  <a:srgbClr val="FF0000"/>
                </a:solidFill>
              </a:rPr>
              <a:t>but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 the screen expands beyond 600px, the primary and secondary content </a:t>
            </a:r>
            <a:r>
              <a:rPr lang="en-US" sz="1600" dirty="0" err="1" smtClean="0">
                <a:solidFill>
                  <a:srgbClr val="FF0000"/>
                </a:solidFill>
              </a:rPr>
              <a:t>div’s</a:t>
            </a:r>
            <a:r>
              <a:rPr lang="en-US" sz="1600" dirty="0" smtClean="0">
                <a:solidFill>
                  <a:srgbClr val="FF0000"/>
                </a:solidFill>
              </a:rPr>
              <a:t> take the full width of the screen.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04845" y="2191108"/>
            <a:ext cx="750498" cy="2958861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5"/>
              </a:rPr>
              <a:t>http://googlesamples.github.io/web-fundamentals/samples/layouts/rwd-patterns/column-drop.html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5700" y="1791422"/>
            <a:ext cx="1305464" cy="5463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8702" y="2441275"/>
            <a:ext cx="1299714" cy="2700068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81221" y="2191106"/>
            <a:ext cx="1181821" cy="2251497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46437" y="2170979"/>
            <a:ext cx="1874806" cy="1978327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5697" y="5371379"/>
            <a:ext cx="1400355" cy="1184695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93129" y="2193983"/>
            <a:ext cx="2507411" cy="1403232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5221" y="2976114"/>
            <a:ext cx="405443" cy="18115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5092" y="3810001"/>
            <a:ext cx="405443" cy="18115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80842" y="4661140"/>
            <a:ext cx="405443" cy="18115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536830" y="1112808"/>
            <a:ext cx="3114136" cy="5089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713" y="1299279"/>
            <a:ext cx="14732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635" y="2309813"/>
            <a:ext cx="6601968" cy="236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shifter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289" y="4265529"/>
            <a:ext cx="5486399" cy="1569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Key to this layout is </a:t>
            </a:r>
            <a:r>
              <a:rPr lang="en-US" sz="1600" dirty="0" smtClean="0">
                <a:solidFill>
                  <a:srgbClr val="FF0000"/>
                </a:solidFill>
              </a:rPr>
              <a:t>the way content moves about</a:t>
            </a:r>
            <a:r>
              <a:rPr lang="en-US" sz="1600" dirty="0" smtClean="0">
                <a:solidFill>
                  <a:srgbClr val="77787B"/>
                </a:solidFill>
              </a:rPr>
              <a:t>, </a:t>
            </a:r>
            <a:r>
              <a:rPr lang="en-US" sz="1600" strike="sngStrike" dirty="0" smtClean="0">
                <a:solidFill>
                  <a:srgbClr val="77787B"/>
                </a:solidFill>
              </a:rPr>
              <a:t>instead of reflowing and dropping below other columns.</a:t>
            </a:r>
          </a:p>
          <a:p>
            <a:endParaRPr lang="en-US" sz="1600" strike="sngStrike" dirty="0" smtClean="0">
              <a:solidFill>
                <a:srgbClr val="77787B"/>
              </a:solidFill>
            </a:endParaRPr>
          </a:p>
          <a:p>
            <a:r>
              <a:rPr lang="en-US" sz="1600" dirty="0" smtClean="0">
                <a:solidFill>
                  <a:srgbClr val="77787B"/>
                </a:solidFill>
              </a:rPr>
              <a:t>On smaller screens content is stacked vertically, but </a:t>
            </a:r>
            <a:r>
              <a:rPr lang="en-US" sz="1600" dirty="0" smtClean="0">
                <a:solidFill>
                  <a:srgbClr val="FF0000"/>
                </a:solidFill>
              </a:rPr>
              <a:t>changes significantly as the screen becomes larger</a:t>
            </a:r>
            <a:r>
              <a:rPr lang="en-US" sz="1600" dirty="0" smtClean="0">
                <a:solidFill>
                  <a:srgbClr val="77787B"/>
                </a:solidFill>
              </a:rPr>
              <a:t>, with </a:t>
            </a:r>
            <a:r>
              <a:rPr lang="en-US" sz="1600" b="1" i="1" dirty="0" smtClean="0">
                <a:solidFill>
                  <a:srgbClr val="77787B"/>
                </a:solidFill>
              </a:rPr>
              <a:t>a left div and two stacked </a:t>
            </a:r>
            <a:r>
              <a:rPr lang="en-US" sz="1600" b="1" i="1" dirty="0" err="1" smtClean="0">
                <a:solidFill>
                  <a:srgbClr val="77787B"/>
                </a:solidFill>
              </a:rPr>
              <a:t>div’s</a:t>
            </a:r>
            <a:r>
              <a:rPr lang="en-US" sz="1600" b="1" i="1" dirty="0" smtClean="0">
                <a:solidFill>
                  <a:srgbClr val="77787B"/>
                </a:solidFill>
              </a:rPr>
              <a:t> on the right.</a:t>
            </a:r>
            <a:endParaRPr lang="en-US" sz="1600" b="1" i="1" strike="sngStrike" dirty="0">
              <a:solidFill>
                <a:srgbClr val="77787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04845" y="2352126"/>
            <a:ext cx="621102" cy="23147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5"/>
              </a:rPr>
              <a:t>http://googlesamples.github.io/web-fundamentals/samples/layouts/rwd-patterns/layout-shifter.html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074" y="2438403"/>
            <a:ext cx="1305464" cy="5463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8702" y="3027871"/>
            <a:ext cx="1299714" cy="1544129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81221" y="2352126"/>
            <a:ext cx="1155941" cy="177992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58575" y="2352126"/>
            <a:ext cx="1771289" cy="1400366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5312" y="4922806"/>
            <a:ext cx="1400355" cy="1184695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05267" y="2352125"/>
            <a:ext cx="2447027" cy="1403232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536830" y="1112808"/>
            <a:ext cx="3114136" cy="5089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72" y="2478476"/>
            <a:ext cx="6478389" cy="13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95" y="1461031"/>
            <a:ext cx="1660411" cy="34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tweaks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289" y="4308659"/>
            <a:ext cx="5486399" cy="1569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Simply </a:t>
            </a:r>
            <a:r>
              <a:rPr lang="en-US" sz="1600" dirty="0" smtClean="0">
                <a:solidFill>
                  <a:srgbClr val="FF0000"/>
                </a:solidFill>
              </a:rPr>
              <a:t>makes small changes to the layout</a:t>
            </a:r>
            <a:r>
              <a:rPr lang="en-US" sz="1600" dirty="0" smtClean="0">
                <a:solidFill>
                  <a:srgbClr val="77787B"/>
                </a:solidFill>
              </a:rPr>
              <a:t>, such as adjusting font size, resizing images or moving content around </a:t>
            </a:r>
            <a:r>
              <a:rPr lang="en-US" sz="1600" dirty="0" smtClean="0">
                <a:solidFill>
                  <a:srgbClr val="FF0000"/>
                </a:solidFill>
              </a:rPr>
              <a:t>in very minor </a:t>
            </a:r>
            <a:r>
              <a:rPr lang="en-US" sz="1600" dirty="0" smtClean="0">
                <a:solidFill>
                  <a:srgbClr val="FF0000"/>
                </a:solidFill>
              </a:rPr>
              <a:t>ways</a:t>
            </a:r>
            <a:endParaRPr lang="en-US" sz="1600" b="1" i="1" dirty="0" smtClean="0">
              <a:solidFill>
                <a:srgbClr val="77787B"/>
              </a:solidFill>
            </a:endParaRPr>
          </a:p>
          <a:p>
            <a:endParaRPr lang="en-US" sz="1600" strike="sngStrike" dirty="0" smtClean="0">
              <a:solidFill>
                <a:srgbClr val="77787B"/>
              </a:solidFill>
            </a:endParaRPr>
          </a:p>
          <a:p>
            <a:r>
              <a:rPr lang="en-US" sz="1600" dirty="0" smtClean="0">
                <a:solidFill>
                  <a:srgbClr val="77787B"/>
                </a:solidFill>
              </a:rPr>
              <a:t>It works well on single column layouts such as one page linear websites, </a:t>
            </a:r>
            <a:r>
              <a:rPr lang="en-US" sz="1600" b="1" i="1" dirty="0" smtClean="0">
                <a:solidFill>
                  <a:srgbClr val="FF0000"/>
                </a:solidFill>
              </a:rPr>
              <a:t>text heavy articles</a:t>
            </a:r>
            <a:r>
              <a:rPr lang="en-US" sz="1600" dirty="0" smtClean="0">
                <a:solidFill>
                  <a:srgbClr val="77787B"/>
                </a:solidFill>
              </a:rPr>
              <a:t>.</a:t>
            </a:r>
            <a:endParaRPr lang="en-US" sz="1600" strike="sngStrike" dirty="0">
              <a:solidFill>
                <a:srgbClr val="77787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9730" y="2481516"/>
            <a:ext cx="621107" cy="1365865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5"/>
              </a:rPr>
              <a:t>http://googlesamples.github.io/web-fundamentals/samples/layouts/rwd-patterns/tiny-tweaks.html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6689" y="1515377"/>
            <a:ext cx="1262330" cy="78787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2437" y="2449902"/>
            <a:ext cx="1308339" cy="1147314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32977" y="2481516"/>
            <a:ext cx="1207702" cy="1400371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58575" y="2481516"/>
            <a:ext cx="1771289" cy="1400366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8059" y="3723735"/>
            <a:ext cx="1400355" cy="1184695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05267" y="2481515"/>
            <a:ext cx="2447027" cy="1403232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536830" y="1112808"/>
            <a:ext cx="3114136" cy="5089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Basis of Responsive Web Design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291" y="1589956"/>
            <a:ext cx="2339370" cy="170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954" y="3384070"/>
            <a:ext cx="2324729" cy="7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4120" y="989364"/>
            <a:ext cx="60483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canvas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289" y="4308659"/>
            <a:ext cx="5486399" cy="13234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Rather than stacking content vertically, </a:t>
            </a:r>
            <a:r>
              <a:rPr lang="en-US" sz="1600" dirty="0" smtClean="0">
                <a:solidFill>
                  <a:srgbClr val="FF0000"/>
                </a:solidFill>
              </a:rPr>
              <a:t>the off canvas pattern places less frequently used content, perhaps navigation or app menus off screen</a:t>
            </a:r>
            <a:r>
              <a:rPr lang="en-US" sz="1600" dirty="0" smtClean="0">
                <a:solidFill>
                  <a:srgbClr val="77787B"/>
                </a:solidFill>
              </a:rPr>
              <a:t>, only showing it when the screen size is large enough, and on smaller screens, content is only a click away.</a:t>
            </a:r>
            <a:endParaRPr lang="en-US" sz="1600" strike="sngStrike" dirty="0">
              <a:solidFill>
                <a:srgbClr val="77787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44529" y="3019245"/>
            <a:ext cx="603849" cy="1199072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0347" y="5826777"/>
            <a:ext cx="529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Example: </a:t>
            </a:r>
            <a:r>
              <a:rPr lang="en-US" dirty="0" smtClean="0">
                <a:solidFill>
                  <a:srgbClr val="77787B"/>
                </a:solidFill>
                <a:hlinkClick r:id="rId6"/>
              </a:rPr>
              <a:t>http://googlesamples.github.io/web-fundamentals/samples/layouts/rwd-patterns/off-canvas.html</a:t>
            </a:r>
            <a:endParaRPr lang="en-US" dirty="0" smtClean="0">
              <a:solidFill>
                <a:srgbClr val="7778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3557" y="2861098"/>
            <a:ext cx="1848926" cy="244411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3813" y="3763996"/>
            <a:ext cx="1848926" cy="244411"/>
          </a:xfrm>
          <a:prstGeom prst="round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26589" y="1049547"/>
            <a:ext cx="603849" cy="119907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764" y="4305783"/>
            <a:ext cx="3017520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77787B"/>
                </a:solidFill>
              </a:rPr>
              <a:t>Transform:translate</a:t>
            </a:r>
            <a:r>
              <a:rPr lang="en-US" sz="1600" i="1" dirty="0" smtClean="0">
                <a:solidFill>
                  <a:srgbClr val="77787B"/>
                </a:solidFill>
              </a:rPr>
              <a:t> (-250px, 0) </a:t>
            </a:r>
            <a:r>
              <a:rPr lang="en-US" sz="1600" dirty="0" smtClean="0">
                <a:solidFill>
                  <a:srgbClr val="77787B"/>
                </a:solidFill>
              </a:rPr>
              <a:t>means ‘</a:t>
            </a:r>
            <a:r>
              <a:rPr lang="en-US" sz="1600" b="1" dirty="0" smtClean="0">
                <a:solidFill>
                  <a:srgbClr val="77787B"/>
                </a:solidFill>
              </a:rPr>
              <a:t>hide</a:t>
            </a:r>
            <a:r>
              <a:rPr lang="en-US" sz="1600" dirty="0" smtClean="0">
                <a:solidFill>
                  <a:srgbClr val="77787B"/>
                </a:solidFill>
              </a:rPr>
              <a:t>’</a:t>
            </a:r>
            <a:endParaRPr lang="en-US" sz="1600" strike="sngStrike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Started with Bootstrap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77" y="1000123"/>
            <a:ext cx="7088847" cy="518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648307" y="1073749"/>
            <a:ext cx="1280160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HTML5 </a:t>
            </a:r>
            <a:r>
              <a:rPr lang="en-US" sz="1200" dirty="0" err="1" smtClean="0">
                <a:solidFill>
                  <a:srgbClr val="77787B"/>
                </a:solidFill>
              </a:rPr>
              <a:t>doctype</a:t>
            </a:r>
            <a:endParaRPr lang="en-US" sz="1200" strike="sngStrike" dirty="0">
              <a:solidFill>
                <a:srgbClr val="77787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3521" y="1191651"/>
            <a:ext cx="219398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Edge mode tells Internet Explorer to display content in the highest mode available</a:t>
            </a:r>
            <a:endParaRPr lang="en-US" sz="1200" strike="sngStrike" dirty="0">
              <a:solidFill>
                <a:srgbClr val="77787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96329" y="2045666"/>
            <a:ext cx="1005840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Mobile first</a:t>
            </a:r>
            <a:endParaRPr lang="en-US" sz="1200" strike="sngStrike" dirty="0">
              <a:solidFill>
                <a:srgbClr val="77787B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32297" y="1178948"/>
            <a:ext cx="1245077" cy="20990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08985" y="1748598"/>
            <a:ext cx="4053128" cy="19561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10463" y="1980897"/>
            <a:ext cx="5161357" cy="19413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76432" y="2719223"/>
            <a:ext cx="4085681" cy="183775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4624" y="2695219"/>
            <a:ext cx="1280160" cy="274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Bootstrap CSS</a:t>
            </a:r>
            <a:endParaRPr lang="en-US" sz="1200" strike="sngStrike" dirty="0">
              <a:solidFill>
                <a:srgbClr val="77787B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31178" y="5162061"/>
            <a:ext cx="5984022" cy="208929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14902" y="5536403"/>
            <a:ext cx="3381385" cy="216327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45182" y="5590820"/>
            <a:ext cx="2677885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all JavaScript </a:t>
            </a:r>
            <a:r>
              <a:rPr lang="en-US" sz="1200" dirty="0" smtClean="0">
                <a:solidFill>
                  <a:srgbClr val="77787B"/>
                </a:solidFill>
              </a:rPr>
              <a:t>plugins of Bootstrap </a:t>
            </a:r>
            <a:r>
              <a:rPr lang="en-US" sz="1200" dirty="0" smtClean="0">
                <a:solidFill>
                  <a:srgbClr val="77787B"/>
                </a:solidFill>
              </a:rPr>
              <a:t>require jQuery to be included</a:t>
            </a:r>
            <a:endParaRPr lang="en-US" sz="1200" strike="sngStrike" dirty="0">
              <a:solidFill>
                <a:srgbClr val="77787B"/>
              </a:solidFill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31" y="1889185"/>
            <a:ext cx="5477175" cy="3847381"/>
          </a:xfrm>
          <a:prstGeom prst="rect">
            <a:avLst/>
          </a:prstGeom>
          <a:noFill/>
          <a:ln w="9525">
            <a:solidFill>
              <a:srgbClr val="77787B"/>
            </a:solidFill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695" y="2641129"/>
            <a:ext cx="2567347" cy="2343492"/>
          </a:xfrm>
          <a:prstGeom prst="rect">
            <a:avLst/>
          </a:prstGeom>
          <a:noFill/>
          <a:ln w="9525">
            <a:solidFill>
              <a:srgbClr val="77787B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0848"/>
            <a:ext cx="8961120" cy="523858"/>
          </a:xfrm>
        </p:spPr>
        <p:txBody>
          <a:bodyPr/>
          <a:lstStyle/>
          <a:p>
            <a:r>
              <a:rPr lang="en-US" dirty="0" smtClean="0"/>
              <a:t>Grid System (</a:t>
            </a:r>
            <a:r>
              <a:rPr lang="en-US" sz="2400" dirty="0" smtClean="0"/>
              <a:t>Heart to makes </a:t>
            </a:r>
            <a:r>
              <a:rPr lang="en-US" sz="2400" dirty="0" smtClean="0"/>
              <a:t>bootstrap responsive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sz="2000" dirty="0" smtClean="0"/>
              <a:t>Bootstrap </a:t>
            </a:r>
            <a:r>
              <a:rPr lang="en-US" sz="2000" dirty="0" smtClean="0"/>
              <a:t>includes a responsive, mobile first </a:t>
            </a:r>
            <a:r>
              <a:rPr lang="en-US" sz="2000" dirty="0" smtClean="0">
                <a:solidFill>
                  <a:srgbClr val="FF0000"/>
                </a:solidFill>
              </a:rPr>
              <a:t>fluid grid system</a:t>
            </a:r>
            <a:r>
              <a:rPr lang="en-US" sz="2000" dirty="0" smtClean="0"/>
              <a:t> that appropriately </a:t>
            </a:r>
            <a:r>
              <a:rPr lang="en-US" sz="2000" dirty="0" smtClean="0">
                <a:solidFill>
                  <a:srgbClr val="FF0000"/>
                </a:solidFill>
              </a:rPr>
              <a:t>scales up to 12 columns </a:t>
            </a:r>
            <a:r>
              <a:rPr lang="en-US" sz="2000" dirty="0" smtClean="0"/>
              <a:t>as the device or viewport size </a:t>
            </a:r>
            <a:r>
              <a:rPr lang="en-US" sz="2000" dirty="0" smtClean="0"/>
              <a:t>increases, so as to </a:t>
            </a:r>
            <a:r>
              <a:rPr lang="en-US" sz="2000" dirty="0" smtClean="0">
                <a:solidFill>
                  <a:srgbClr val="FF0000"/>
                </a:solidFill>
              </a:rPr>
              <a:t>fit on a small screen size first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then expand the </a:t>
            </a:r>
            <a:r>
              <a:rPr lang="en-US" sz="2000" dirty="0" smtClean="0">
                <a:solidFill>
                  <a:srgbClr val="FF0000"/>
                </a:solidFill>
              </a:rPr>
              <a:t>screen </a:t>
            </a:r>
            <a:r>
              <a:rPr lang="en-US" sz="2000" dirty="0" smtClean="0"/>
              <a:t>whenever needed gradually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533271" y="2059822"/>
            <a:ext cx="4229822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i="1" dirty="0" smtClean="0">
                <a:solidFill>
                  <a:srgbClr val="77787B"/>
                </a:solidFill>
              </a:rPr>
              <a:t>Phone -&gt; Tablet -&gt; Desktop -&gt; Large Desktop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842" y="2457445"/>
            <a:ext cx="8048625" cy="3771900"/>
            <a:chOff x="728842" y="2457445"/>
            <a:chExt cx="8048625" cy="3771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8842" y="2457445"/>
              <a:ext cx="8048625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877019" y="2494018"/>
              <a:ext cx="859750" cy="5232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Grid Options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4834563"/>
            <a:ext cx="4210050" cy="1971675"/>
            <a:chOff x="4572000" y="4834563"/>
            <a:chExt cx="4210050" cy="19716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4834563"/>
              <a:ext cx="4210050" cy="1971675"/>
            </a:xfrm>
            <a:prstGeom prst="rect">
              <a:avLst/>
            </a:prstGeom>
            <a:noFill/>
            <a:ln w="9525">
              <a:solidFill>
                <a:srgbClr val="77787B"/>
              </a:solidFill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7815532" y="5300479"/>
              <a:ext cx="859750" cy="5232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Media Query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Stacked-to-horizontal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32" y="795699"/>
            <a:ext cx="7717136" cy="213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7919" y="2929795"/>
            <a:ext cx="2294627" cy="385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89158" y="4501138"/>
            <a:ext cx="4367846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7787B"/>
                </a:solidFill>
              </a:rPr>
              <a:t>Using a single set of</a:t>
            </a:r>
            <a:r>
              <a:rPr lang="en-US" sz="2000" dirty="0" smtClean="0">
                <a:solidFill>
                  <a:srgbClr val="FF0000"/>
                </a:solidFill>
              </a:rPr>
              <a:t> 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r>
              <a:rPr lang="en-US" sz="2000" i="1" dirty="0" err="1" smtClean="0">
                <a:solidFill>
                  <a:srgbClr val="FF0000"/>
                </a:solidFill>
              </a:rPr>
              <a:t>col-md</a:t>
            </a:r>
            <a:r>
              <a:rPr lang="en-US" sz="2000" i="1" dirty="0" smtClean="0">
                <a:solidFill>
                  <a:srgbClr val="FF0000"/>
                </a:solidFill>
              </a:rPr>
              <a:t>-*</a:t>
            </a:r>
            <a:r>
              <a:rPr lang="en-US" sz="2000" dirty="0" smtClean="0">
                <a:solidFill>
                  <a:srgbClr val="77787B"/>
                </a:solidFill>
              </a:rPr>
              <a:t> grid classes to create a basic grid </a:t>
            </a:r>
            <a:r>
              <a:rPr lang="en-US" sz="2000" dirty="0" smtClean="0">
                <a:solidFill>
                  <a:srgbClr val="77787B"/>
                </a:solidFill>
              </a:rPr>
              <a:t>system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Mobile and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2729" y="3258890"/>
            <a:ext cx="1848932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7787B"/>
                </a:solidFill>
              </a:rPr>
              <a:t>Using </a:t>
            </a:r>
            <a:r>
              <a:rPr lang="en-US" sz="2000" dirty="0" smtClean="0">
                <a:solidFill>
                  <a:srgbClr val="77787B"/>
                </a:solidFill>
              </a:rPr>
              <a:t>multiple grid class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051" y="1183513"/>
            <a:ext cx="84391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973" y="3048719"/>
            <a:ext cx="5906874" cy="304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8070" y="4298023"/>
            <a:ext cx="1238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217647" y="3404544"/>
            <a:ext cx="3950904" cy="3134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14136" y="5152829"/>
            <a:ext cx="3994029" cy="281811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Mobile, tablet,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223" y="4087029"/>
            <a:ext cx="1848932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7787B"/>
                </a:solidFill>
              </a:rPr>
              <a:t>Using </a:t>
            </a:r>
            <a:r>
              <a:rPr lang="en-US" sz="2000" dirty="0" smtClean="0">
                <a:solidFill>
                  <a:srgbClr val="77787B"/>
                </a:solidFill>
              </a:rPr>
              <a:t>multiple grid class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304" y="1835406"/>
            <a:ext cx="8439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0248" y="3490827"/>
            <a:ext cx="5581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Mobile, tablet,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223" y="4087029"/>
            <a:ext cx="1848932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7787B"/>
                </a:solidFill>
              </a:rPr>
              <a:t>Using </a:t>
            </a:r>
            <a:r>
              <a:rPr lang="en-US" sz="2000" dirty="0" smtClean="0">
                <a:solidFill>
                  <a:srgbClr val="77787B"/>
                </a:solidFill>
              </a:rPr>
              <a:t>multiple grid class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304" y="1835406"/>
            <a:ext cx="8439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0248" y="3490827"/>
            <a:ext cx="5581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Column wrapping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82484" y="3336531"/>
            <a:ext cx="5020573" cy="10156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77787B"/>
                </a:solidFill>
              </a:rPr>
              <a:t>If more than 12 columns are placed within a single row, each group of extra columns will, as one unit, wrap onto a new line.</a:t>
            </a:r>
            <a:endParaRPr lang="en-US" sz="1400" b="1" i="1" dirty="0">
              <a:solidFill>
                <a:srgbClr val="77787B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470" y="1499469"/>
            <a:ext cx="7086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983" y="4709215"/>
            <a:ext cx="7267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about Grid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Grid classes for a given screen size apply to that screen size </a:t>
            </a:r>
            <a:r>
              <a:rPr lang="en-US" b="1" dirty="0" smtClean="0"/>
              <a:t>and larger </a:t>
            </a:r>
            <a:r>
              <a:rPr lang="en-US" dirty="0" smtClean="0"/>
              <a:t>unless </a:t>
            </a:r>
            <a:r>
              <a:rPr lang="en-US" dirty="0" smtClean="0"/>
              <a:t>another </a:t>
            </a:r>
            <a:r>
              <a:rPr lang="en-US" dirty="0" smtClean="0"/>
              <a:t>declaration </a:t>
            </a:r>
            <a:r>
              <a:rPr lang="en-US" dirty="0" smtClean="0"/>
              <a:t>overrides it </a:t>
            </a:r>
            <a:endParaRPr lang="en-US" dirty="0" smtClean="0"/>
          </a:p>
          <a:p>
            <a:pPr algn="ctr">
              <a:buNone/>
            </a:pPr>
            <a:r>
              <a:rPr lang="en-US" sz="1600" dirty="0" smtClean="0"/>
              <a:t>i.e</a:t>
            </a:r>
            <a:r>
              <a:rPr lang="en-US" sz="1600" dirty="0" smtClean="0"/>
              <a:t>. </a:t>
            </a:r>
            <a:r>
              <a:rPr lang="en-US" sz="1600" i="1" dirty="0" smtClean="0"/>
              <a:t>col-</a:t>
            </a:r>
            <a:r>
              <a:rPr lang="en-US" sz="1600" i="1" dirty="0" smtClean="0">
                <a:solidFill>
                  <a:srgbClr val="FF0000"/>
                </a:solidFill>
              </a:rPr>
              <a:t>xs</a:t>
            </a:r>
            <a:r>
              <a:rPr lang="en-US" sz="1600" i="1" dirty="0" smtClean="0"/>
              <a:t>-6 col-</a:t>
            </a:r>
            <a:r>
              <a:rPr lang="en-US" sz="1600" i="1" dirty="0" smtClean="0">
                <a:solidFill>
                  <a:srgbClr val="FF0000"/>
                </a:solidFill>
              </a:rPr>
              <a:t>md</a:t>
            </a:r>
            <a:r>
              <a:rPr lang="en-US" sz="1600" i="1" dirty="0" smtClean="0"/>
              <a:t>-4</a:t>
            </a:r>
            <a:r>
              <a:rPr lang="en-US" sz="1600" dirty="0" smtClean="0"/>
              <a:t> spans 6 columns on </a:t>
            </a:r>
            <a:r>
              <a:rPr lang="en-US" sz="1600" i="1" dirty="0" err="1" smtClean="0"/>
              <a:t>xs</a:t>
            </a:r>
            <a:r>
              <a:rPr lang="en-US" sz="1600" dirty="0" smtClean="0"/>
              <a:t> </a:t>
            </a:r>
            <a:r>
              <a:rPr lang="en-US" sz="1600" i="1" dirty="0" smtClean="0"/>
              <a:t>and </a:t>
            </a:r>
            <a:r>
              <a:rPr lang="en-US" sz="1600" b="1" i="1" dirty="0" err="1" smtClean="0"/>
              <a:t>sm</a:t>
            </a:r>
            <a:r>
              <a:rPr lang="en-US" sz="1600" dirty="0" smtClean="0"/>
              <a:t>, and 4 columns on </a:t>
            </a:r>
            <a:r>
              <a:rPr lang="en-US" sz="1600" i="1" dirty="0" err="1" smtClean="0"/>
              <a:t>md</a:t>
            </a:r>
            <a:r>
              <a:rPr lang="en-US" sz="1600" dirty="0" smtClean="0"/>
              <a:t> </a:t>
            </a:r>
            <a:r>
              <a:rPr lang="en-US" sz="1600" i="1" dirty="0" smtClean="0"/>
              <a:t>and </a:t>
            </a:r>
            <a:r>
              <a:rPr lang="en-US" sz="1600" b="1" i="1" dirty="0" err="1" smtClean="0"/>
              <a:t>lg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even though </a:t>
            </a:r>
            <a:r>
              <a:rPr lang="en-US" sz="1600" b="1" i="1" dirty="0" err="1" smtClean="0"/>
              <a:t>sm</a:t>
            </a:r>
            <a:r>
              <a:rPr lang="en-US" sz="1600" dirty="0" smtClean="0">
                <a:solidFill>
                  <a:srgbClr val="FF0000"/>
                </a:solidFill>
              </a:rPr>
              <a:t> 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FF0000"/>
                </a:solidFill>
              </a:rPr>
              <a:t> </a:t>
            </a:r>
            <a:r>
              <a:rPr lang="en-US" sz="1600" b="1" i="1" dirty="0" err="1" smtClean="0"/>
              <a:t>lg</a:t>
            </a:r>
            <a:r>
              <a:rPr lang="en-US" sz="1600" dirty="0" smtClean="0">
                <a:solidFill>
                  <a:srgbClr val="FF0000"/>
                </a:solidFill>
              </a:rPr>
              <a:t> </a:t>
            </a:r>
            <a:r>
              <a:rPr lang="en-US" sz="1600" dirty="0" smtClean="0"/>
              <a:t>were never explicitly </a:t>
            </a:r>
            <a:r>
              <a:rPr lang="en-US" sz="1600" dirty="0" smtClean="0"/>
              <a:t>declared</a:t>
            </a:r>
            <a:endParaRPr lang="en-US" sz="1600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If </a:t>
            </a:r>
            <a:r>
              <a:rPr lang="en-US" dirty="0" smtClean="0"/>
              <a:t>you don't </a:t>
            </a:r>
            <a:r>
              <a:rPr lang="en-US" dirty="0" smtClean="0"/>
              <a:t>define </a:t>
            </a:r>
            <a:r>
              <a:rPr lang="en-US" dirty="0" err="1" smtClean="0"/>
              <a:t>xs</a:t>
            </a:r>
            <a:r>
              <a:rPr lang="en-US" dirty="0" smtClean="0"/>
              <a:t>, it will default to col-xs-12 </a:t>
            </a:r>
            <a:endParaRPr lang="en-US" dirty="0" smtClean="0"/>
          </a:p>
          <a:p>
            <a:pPr algn="ctr">
              <a:buNone/>
            </a:pPr>
            <a:r>
              <a:rPr lang="en-US" sz="1600" dirty="0" smtClean="0"/>
              <a:t>i.e</a:t>
            </a:r>
            <a:r>
              <a:rPr lang="en-US" sz="1600" dirty="0" smtClean="0"/>
              <a:t>. col-</a:t>
            </a:r>
            <a:r>
              <a:rPr lang="en-US" sz="1600" i="1" dirty="0" smtClean="0">
                <a:solidFill>
                  <a:srgbClr val="FF0000"/>
                </a:solidFill>
              </a:rPr>
              <a:t>sm</a:t>
            </a:r>
            <a:r>
              <a:rPr lang="en-US" sz="1600" dirty="0" smtClean="0"/>
              <a:t>-6 is half the width on </a:t>
            </a:r>
            <a:r>
              <a:rPr lang="en-US" sz="1600" i="1" dirty="0" err="1" smtClean="0"/>
              <a:t>sm</a:t>
            </a:r>
            <a:r>
              <a:rPr lang="en-US" sz="1600" dirty="0" smtClean="0"/>
              <a:t>, </a:t>
            </a:r>
            <a:r>
              <a:rPr lang="en-US" sz="1600" i="1" dirty="0" err="1" smtClean="0"/>
              <a:t>md</a:t>
            </a:r>
            <a:r>
              <a:rPr lang="en-US" sz="1600" dirty="0" smtClean="0"/>
              <a:t> and</a:t>
            </a:r>
            <a:r>
              <a:rPr lang="en-US" sz="1600" dirty="0" smtClean="0"/>
              <a:t> </a:t>
            </a:r>
            <a:r>
              <a:rPr lang="en-US" sz="1600" i="1" dirty="0" err="1" smtClean="0"/>
              <a:t>lg</a:t>
            </a:r>
            <a:r>
              <a:rPr lang="en-US" sz="1600" dirty="0" smtClean="0"/>
              <a:t> screens, </a:t>
            </a:r>
            <a:r>
              <a:rPr lang="en-US" sz="1600" dirty="0" smtClean="0">
                <a:solidFill>
                  <a:srgbClr val="FF0000"/>
                </a:solidFill>
              </a:rPr>
              <a:t>but</a:t>
            </a:r>
            <a:r>
              <a:rPr lang="en-US" sz="1600" dirty="0" smtClean="0"/>
              <a:t> full-width on </a:t>
            </a:r>
            <a:r>
              <a:rPr lang="en-US" sz="1600" i="1" dirty="0" err="1" smtClean="0"/>
              <a:t>xs</a:t>
            </a:r>
            <a:r>
              <a:rPr lang="en-US" sz="1600" dirty="0" smtClean="0"/>
              <a:t> </a:t>
            </a:r>
            <a:r>
              <a:rPr lang="en-US" sz="1600" dirty="0" smtClean="0"/>
              <a:t>screens</a:t>
            </a:r>
            <a:endParaRPr lang="en-US" sz="1600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It's </a:t>
            </a:r>
            <a:r>
              <a:rPr lang="en-US" dirty="0" smtClean="0"/>
              <a:t>actually </a:t>
            </a:r>
            <a:r>
              <a:rPr lang="en-US" dirty="0" smtClean="0">
                <a:solidFill>
                  <a:srgbClr val="FF0000"/>
                </a:solidFill>
              </a:rPr>
              <a:t>totally fine </a:t>
            </a:r>
            <a:r>
              <a:rPr lang="en-US" dirty="0" smtClean="0"/>
              <a:t>if your </a:t>
            </a:r>
            <a:r>
              <a:rPr lang="en-US" i="1" dirty="0" smtClean="0"/>
              <a:t>.row</a:t>
            </a:r>
            <a:r>
              <a:rPr lang="en-US" dirty="0" smtClean="0"/>
              <a:t> includes </a:t>
            </a:r>
            <a:r>
              <a:rPr lang="en-US" dirty="0" smtClean="0">
                <a:solidFill>
                  <a:srgbClr val="FF0000"/>
                </a:solidFill>
              </a:rPr>
              <a:t>more than 12 cols</a:t>
            </a:r>
            <a:r>
              <a:rPr lang="en-US" dirty="0" smtClean="0"/>
              <a:t>, as long as you are aware of how they will react.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RWD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Responsive web design</a:t>
            </a:r>
            <a:r>
              <a:rPr lang="en-US" dirty="0" smtClean="0"/>
              <a:t> is an approach to web design aimed at crafting sites to provide an optimal viewing experience - easy reading and navigation </a:t>
            </a:r>
            <a:r>
              <a:rPr lang="en-US" dirty="0" smtClean="0">
                <a:solidFill>
                  <a:srgbClr val="FF0000"/>
                </a:solidFill>
              </a:rPr>
              <a:t>with a minimum of resizing and scrolling</a:t>
            </a:r>
            <a:r>
              <a:rPr lang="en-US" dirty="0" smtClean="0"/>
              <a:t> - across a wide range of devices </a:t>
            </a:r>
            <a:r>
              <a:rPr lang="en-US" dirty="0" smtClean="0">
                <a:solidFill>
                  <a:srgbClr val="FF0000"/>
                </a:solidFill>
              </a:rPr>
              <a:t>from desktop computer to mobile phones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More…, please go to </a:t>
            </a:r>
          </a:p>
          <a:p>
            <a:pPr algn="ctr">
              <a:buNone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 smtClean="0">
                <a:hlinkClick r:id="rId3"/>
              </a:rPr>
              <a:t>://getbootstrap.com/css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algn="ctr"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http://en.wikipedia.org/wiki/Responsive_web_design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http://alistapart.com/article/responsive-web-design/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https://developers.google.com/web/fundamentals/layouts/rwd-fundamentals/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https://developers.google.com/web/fundamentals/layouts/rwd-patterns/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stackoverflow.com/questions/24175998/meaning-of-numbers-in-col-md-4-col-xs-1-col-lg-2-in-bootstrap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stackoverflow.com/questions/21915636/bootstrap-3-and-col-xs-do-you-not-need-rows-of-12-units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RWD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</a:t>
            </a:r>
            <a:r>
              <a:rPr lang="en-US" dirty="0" err="1" smtClean="0"/>
              <a:t>RWDed</a:t>
            </a:r>
            <a:r>
              <a:rPr lang="en-US" dirty="0" smtClean="0"/>
              <a:t> site adapts layout to view system by using</a:t>
            </a:r>
          </a:p>
          <a:p>
            <a:pPr algn="ctr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b="1" dirty="0" smtClean="0"/>
              <a:t>Fluid grid concept</a:t>
            </a:r>
          </a:p>
          <a:p>
            <a:pPr algn="ctr">
              <a:buNone/>
            </a:pPr>
            <a:r>
              <a:rPr lang="en-US" dirty="0" smtClean="0"/>
              <a:t>Page element sizing to be </a:t>
            </a:r>
            <a:r>
              <a:rPr lang="en-US" dirty="0" smtClean="0">
                <a:solidFill>
                  <a:srgbClr val="FF0000"/>
                </a:solidFill>
              </a:rPr>
              <a:t>in relative </a:t>
            </a:r>
            <a:r>
              <a:rPr lang="en-US" dirty="0" smtClean="0"/>
              <a:t>units like </a:t>
            </a:r>
            <a:r>
              <a:rPr lang="en-US" dirty="0" smtClean="0">
                <a:solidFill>
                  <a:srgbClr val="FF0000"/>
                </a:solidFill>
              </a:rPr>
              <a:t>percentages</a:t>
            </a:r>
            <a:r>
              <a:rPr lang="en-US" dirty="0" smtClean="0"/>
              <a:t>, </a:t>
            </a:r>
            <a:r>
              <a:rPr lang="en-US" strike="sngStrike" dirty="0" smtClean="0"/>
              <a:t>rather than absolute units like pixels</a:t>
            </a:r>
          </a:p>
          <a:p>
            <a:pPr algn="ctr">
              <a:buNone/>
            </a:pPr>
            <a:endParaRPr lang="en-US" sz="1200" b="1" dirty="0" smtClean="0"/>
          </a:p>
          <a:p>
            <a:pPr algn="ctr">
              <a:buNone/>
            </a:pPr>
            <a:r>
              <a:rPr lang="en-US" b="1" dirty="0" smtClean="0"/>
              <a:t>Flexible images</a:t>
            </a:r>
          </a:p>
          <a:p>
            <a:pPr algn="ctr">
              <a:buNone/>
            </a:pPr>
            <a:r>
              <a:rPr lang="en-US" dirty="0" smtClean="0"/>
              <a:t>Size of images </a:t>
            </a:r>
            <a:r>
              <a:rPr lang="en-US" dirty="0" smtClean="0">
                <a:solidFill>
                  <a:srgbClr val="FF0000"/>
                </a:solidFill>
              </a:rPr>
              <a:t>in relative </a:t>
            </a:r>
            <a:r>
              <a:rPr lang="en-US" dirty="0" smtClean="0"/>
              <a:t>units, so as to </a:t>
            </a:r>
            <a:r>
              <a:rPr lang="en-US" dirty="0" smtClean="0">
                <a:solidFill>
                  <a:srgbClr val="FF0000"/>
                </a:solidFill>
              </a:rPr>
              <a:t>prevent</a:t>
            </a:r>
            <a:r>
              <a:rPr lang="en-US" dirty="0" smtClean="0"/>
              <a:t> them from </a:t>
            </a:r>
            <a:r>
              <a:rPr lang="en-US" dirty="0" smtClean="0">
                <a:solidFill>
                  <a:srgbClr val="FF0000"/>
                </a:solidFill>
              </a:rPr>
              <a:t>displaying outside</a:t>
            </a:r>
            <a:r>
              <a:rPr lang="en-US" dirty="0" smtClean="0"/>
              <a:t> their containing element</a:t>
            </a:r>
          </a:p>
          <a:p>
            <a:pPr algn="ctr">
              <a:buNone/>
            </a:pPr>
            <a:endParaRPr lang="en-US" sz="1200" b="1" dirty="0" smtClean="0"/>
          </a:p>
          <a:p>
            <a:pPr algn="ctr">
              <a:buNone/>
            </a:pPr>
            <a:r>
              <a:rPr lang="en-US" b="1" dirty="0" smtClean="0"/>
              <a:t>Media queries </a:t>
            </a:r>
          </a:p>
          <a:p>
            <a:pPr algn="ctr">
              <a:buNone/>
            </a:pPr>
            <a:r>
              <a:rPr lang="en-US" dirty="0" smtClean="0"/>
              <a:t>Use different CSS style rules </a:t>
            </a:r>
            <a:r>
              <a:rPr lang="en-US" dirty="0" smtClean="0">
                <a:solidFill>
                  <a:srgbClr val="FF0000"/>
                </a:solidFill>
              </a:rPr>
              <a:t>based on characteristics of the device</a:t>
            </a:r>
            <a:r>
              <a:rPr lang="en-US" dirty="0" smtClean="0"/>
              <a:t> the site is being displayed on, most commonly </a:t>
            </a:r>
            <a:r>
              <a:rPr lang="en-US" dirty="0" smtClean="0">
                <a:solidFill>
                  <a:srgbClr val="FF0000"/>
                </a:solidFill>
              </a:rPr>
              <a:t>the width of the browser</a:t>
            </a:r>
            <a:endParaRPr lang="sv-SE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 Look &amp; </a:t>
            </a:r>
            <a:r>
              <a:rPr lang="en-US" dirty="0" smtClean="0"/>
              <a:t>Feel (from small to large)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" name="resiz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62355" y="1621766"/>
            <a:ext cx="4819291" cy="361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Magic Happens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Mobile browsers will render the page at a desktop screen width (usually about 980px), and then try to make the content look better by increasing font sizes and scaling the content to fit the screen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But… How?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meta </a:t>
            </a:r>
            <a:r>
              <a:rPr lang="en-US" dirty="0" smtClean="0">
                <a:solidFill>
                  <a:srgbClr val="FF0000"/>
                </a:solidFill>
              </a:rPr>
              <a:t>Viewport (the trigger)</a:t>
            </a:r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relative unit (the relationship)</a:t>
            </a:r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media query (the filter)</a:t>
            </a:r>
          </a:p>
          <a:p>
            <a:pPr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Independent Pixel (</a:t>
            </a:r>
            <a:r>
              <a:rPr lang="en-US" dirty="0" err="1" smtClean="0"/>
              <a:t>dp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density-independent pixel, dip, </a:t>
            </a:r>
            <a:r>
              <a:rPr lang="en-US" b="1" dirty="0" err="1" smtClean="0"/>
              <a:t>dp</a:t>
            </a:r>
            <a:r>
              <a:rPr lang="en-US" dirty="0" smtClean="0"/>
              <a:t> is a physical unit of measurement </a:t>
            </a:r>
            <a:r>
              <a:rPr lang="en-US" dirty="0" smtClean="0">
                <a:solidFill>
                  <a:srgbClr val="FF0000"/>
                </a:solidFill>
              </a:rPr>
              <a:t>based on a co-ordinate system </a:t>
            </a:r>
            <a:r>
              <a:rPr lang="en-US" dirty="0" smtClean="0"/>
              <a:t>and represents an </a:t>
            </a:r>
            <a:r>
              <a:rPr lang="en-US" dirty="0" smtClean="0">
                <a:solidFill>
                  <a:srgbClr val="7030A0"/>
                </a:solidFill>
              </a:rPr>
              <a:t>abstraction of a pixel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Conversion between </a:t>
            </a:r>
            <a:r>
              <a:rPr lang="en-US" dirty="0" err="1" smtClean="0"/>
              <a:t>dp</a:t>
            </a:r>
            <a:r>
              <a:rPr lang="en-US" dirty="0" smtClean="0"/>
              <a:t> and pixel</a:t>
            </a:r>
          </a:p>
          <a:p>
            <a:pPr algn="ctr">
              <a:buNone/>
            </a:pPr>
            <a:r>
              <a:rPr lang="en-US" dirty="0" smtClean="0"/>
              <a:t>As </a:t>
            </a:r>
            <a:r>
              <a:rPr lang="en-US" dirty="0" err="1" smtClean="0"/>
              <a:t>dp</a:t>
            </a:r>
            <a:r>
              <a:rPr lang="en-US" dirty="0" smtClean="0"/>
              <a:t> is a physical unit it has an absolute value which can be measured in traditional units, e.g. for </a:t>
            </a:r>
            <a:r>
              <a:rPr lang="en-US" dirty="0" smtClean="0">
                <a:solidFill>
                  <a:srgbClr val="7030A0"/>
                </a:solidFill>
              </a:rPr>
              <a:t>Android devices 1 </a:t>
            </a:r>
            <a:r>
              <a:rPr lang="en-US" dirty="0" err="1" smtClean="0">
                <a:solidFill>
                  <a:srgbClr val="7030A0"/>
                </a:solidFill>
              </a:rPr>
              <a:t>dp</a:t>
            </a:r>
            <a:r>
              <a:rPr lang="en-US" dirty="0" smtClean="0">
                <a:solidFill>
                  <a:srgbClr val="7030A0"/>
                </a:solidFill>
              </a:rPr>
              <a:t> equals 1/160 of inch</a:t>
            </a:r>
            <a:r>
              <a:rPr lang="en-US" dirty="0" smtClean="0"/>
              <a:t> or 0.15875 mm.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A device-independent pixel is equivalent to one physical pixel on a 160 dpi (dot per inch (2.54 cm)) screen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Equal 4"/>
          <p:cNvSpPr/>
          <p:nvPr/>
        </p:nvSpPr>
        <p:spPr>
          <a:xfrm rot="5400000">
            <a:off x="4349870" y="4498674"/>
            <a:ext cx="444260" cy="2717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age without a viewport 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007" y="2231337"/>
            <a:ext cx="2417822" cy="4297680"/>
          </a:xfrm>
          <a:prstGeom prst="rect">
            <a:avLst/>
          </a:prstGeom>
          <a:noFill/>
        </p:spPr>
      </p:pic>
      <p:pic>
        <p:nvPicPr>
          <p:cNvPr id="1033" name="Picture 9" descr="Page with a viewport s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5326" y="2231337"/>
            <a:ext cx="2417822" cy="42976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viewport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 meta </a:t>
            </a:r>
            <a:r>
              <a:rPr lang="en-US" b="1" dirty="0" smtClean="0"/>
              <a:t>viewport</a:t>
            </a:r>
            <a:r>
              <a:rPr lang="en-US" dirty="0" smtClean="0"/>
              <a:t> tag gives the browser instructions on how to control the page's </a:t>
            </a:r>
            <a:r>
              <a:rPr lang="en-US" dirty="0" smtClean="0">
                <a:solidFill>
                  <a:srgbClr val="FF0000"/>
                </a:solidFill>
              </a:rPr>
              <a:t>dimensions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scaling</a:t>
            </a:r>
            <a:r>
              <a:rPr lang="en-US" dirty="0" smtClean="0"/>
              <a:t>.</a:t>
            </a:r>
            <a:endParaRPr lang="sv-SE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9669" y="1587263"/>
            <a:ext cx="6684663" cy="54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99691" y="3297264"/>
            <a:ext cx="1923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FF"/>
                </a:solidFill>
              </a:rPr>
              <a:t>double-tap or pinch-to-zoom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406" y="2365610"/>
            <a:ext cx="1504708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Instruct the page to match the </a:t>
            </a:r>
            <a:r>
              <a:rPr lang="en-US" dirty="0" smtClean="0">
                <a:solidFill>
                  <a:schemeClr val="bg2"/>
                </a:solidFill>
              </a:rPr>
              <a:t>screen’s width</a:t>
            </a:r>
            <a:r>
              <a:rPr lang="en-US" dirty="0" smtClean="0"/>
              <a:t> in device independent pixels.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57932" y="1708030"/>
            <a:ext cx="1828800" cy="2501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1" idx="2"/>
            <a:endCxn id="10" idx="0"/>
          </p:cNvCxnSpPr>
          <p:nvPr/>
        </p:nvCxnSpPr>
        <p:spPr>
          <a:xfrm rot="5400000">
            <a:off x="4587339" y="1880617"/>
            <a:ext cx="407414" cy="562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94098" y="2297985"/>
            <a:ext cx="2277374" cy="10156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Instruct browsers to establish a </a:t>
            </a:r>
            <a:r>
              <a:rPr lang="en-US" dirty="0" smtClean="0">
                <a:solidFill>
                  <a:schemeClr val="bg2"/>
                </a:solidFill>
              </a:rPr>
              <a:t>1:1 relationship between CSS pixels and device independent pixels regardless of device orientation</a:t>
            </a:r>
            <a:r>
              <a:rPr lang="en-US" dirty="0" smtClean="0"/>
              <a:t>, and allows the page to take advantage of the full landscape width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70120" y="1708030"/>
            <a:ext cx="1598763" cy="25016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  <a:endCxn id="14" idx="0"/>
          </p:cNvCxnSpPr>
          <p:nvPr/>
        </p:nvCxnSpPr>
        <p:spPr>
          <a:xfrm rot="16200000" flipH="1">
            <a:off x="7181249" y="1646448"/>
            <a:ext cx="339789" cy="9632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929" y="4158112"/>
            <a:ext cx="1190625" cy="819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702725" y="5117438"/>
            <a:ext cx="1697411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When set, these can disable the user’s ability to zoom the viewport</a:t>
            </a:r>
            <a:endParaRPr lang="en-US" dirty="0">
              <a:solidFill>
                <a:srgbClr val="77787B"/>
              </a:solidFill>
            </a:endParaRPr>
          </a:p>
        </p:txBody>
      </p:sp>
      <p:cxnSp>
        <p:nvCxnSpPr>
          <p:cNvPr id="22" name="Elbow Connector 21"/>
          <p:cNvCxnSpPr>
            <a:stCxn id="1029" idx="1"/>
            <a:endCxn id="20" idx="1"/>
          </p:cNvCxnSpPr>
          <p:nvPr/>
        </p:nvCxnSpPr>
        <p:spPr>
          <a:xfrm rot="10800000" flipV="1">
            <a:off x="3702725" y="4567687"/>
            <a:ext cx="222204" cy="826750"/>
          </a:xfrm>
          <a:prstGeom prst="bentConnector3">
            <a:avLst>
              <a:gd name="adj1" fmla="val 202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4" grpId="0" animBg="1"/>
      <p:bldP spid="15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content to the viewport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19810" name="Picture 2" descr="Page with a 344px fixed width element on a Nexus 5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5544" y="1763216"/>
            <a:ext cx="2572150" cy="4572000"/>
          </a:xfrm>
          <a:prstGeom prst="rect">
            <a:avLst/>
          </a:prstGeom>
          <a:noFill/>
        </p:spPr>
      </p:pic>
      <p:pic>
        <p:nvPicPr>
          <p:cNvPr id="119814" name="Picture 6" descr="Page with a 344px fixed width element on an iPhon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0160" y="1763216"/>
            <a:ext cx="2575750" cy="4572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735238" y="2363614"/>
            <a:ext cx="163902" cy="20875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For example, an image that is displayed at a width </a:t>
            </a:r>
            <a:r>
              <a:rPr lang="en-US" dirty="0" smtClean="0">
                <a:solidFill>
                  <a:srgbClr val="FF0000"/>
                </a:solidFill>
              </a:rPr>
              <a:t>wider than the viewport</a:t>
            </a:r>
            <a:r>
              <a:rPr lang="en-US" dirty="0" smtClean="0"/>
              <a:t> can cause the viewport to scroll horizontally. </a:t>
            </a:r>
            <a:endParaRPr lang="sv-SE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463" y="4660237"/>
            <a:ext cx="1808666" cy="5539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device with a width of 320 CSS pixels, but the width set to the div is 344 </a:t>
            </a:r>
            <a:r>
              <a:rPr lang="en-US" dirty="0" err="1" smtClean="0"/>
              <a:t>px</a:t>
            </a:r>
            <a:endParaRPr lang="en-US" dirty="0"/>
          </a:p>
        </p:txBody>
      </p:sp>
      <p:cxnSp>
        <p:nvCxnSpPr>
          <p:cNvPr id="14" name="Elbow Connector 13"/>
          <p:cNvCxnSpPr>
            <a:stCxn id="10" idx="3"/>
            <a:endCxn id="12" idx="3"/>
          </p:cNvCxnSpPr>
          <p:nvPr/>
        </p:nvCxnSpPr>
        <p:spPr>
          <a:xfrm flipH="1">
            <a:off x="3830129" y="3407411"/>
            <a:ext cx="69011" cy="1529825"/>
          </a:xfrm>
          <a:prstGeom prst="bentConnector3">
            <a:avLst>
              <a:gd name="adj1" fmla="val -331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74595" y="4735000"/>
            <a:ext cx="1808666" cy="5539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Instead, consider using relative width values, such as </a:t>
            </a:r>
            <a:r>
              <a:rPr lang="en-US" dirty="0" smtClean="0">
                <a:solidFill>
                  <a:schemeClr val="bg2"/>
                </a:solidFill>
              </a:rPr>
              <a:t>width: 100%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1699</Words>
  <Application>Microsoft Office PowerPoint</Application>
  <PresentationFormat>On-screen Show (4:3)</PresentationFormat>
  <Paragraphs>341</Paragraphs>
  <Slides>31</Slides>
  <Notes>29</Notes>
  <HiddenSlides>0</HiddenSlides>
  <MMClips>1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Slide 2</vt:lpstr>
      <vt:lpstr>What RWD</vt:lpstr>
      <vt:lpstr>How RWD</vt:lpstr>
      <vt:lpstr>RWD Look &amp; Feel (from small to large)</vt:lpstr>
      <vt:lpstr>How Magic Happens </vt:lpstr>
      <vt:lpstr>Device Independent Pixel (dp) </vt:lpstr>
      <vt:lpstr>Set the viewport</vt:lpstr>
      <vt:lpstr>Size content to the viewport</vt:lpstr>
      <vt:lpstr>Use relative units</vt:lpstr>
      <vt:lpstr>Use CSS media queries for responsiveness</vt:lpstr>
      <vt:lpstr>How to choose breakpoints</vt:lpstr>
      <vt:lpstr>Pick minor breakpoints when necessary</vt:lpstr>
      <vt:lpstr>Slide 14</vt:lpstr>
      <vt:lpstr>Category of RWD Patterns</vt:lpstr>
      <vt:lpstr>Mostly fluid (grid)</vt:lpstr>
      <vt:lpstr>Column drop</vt:lpstr>
      <vt:lpstr>Layout shifter</vt:lpstr>
      <vt:lpstr>Tiny tweaks</vt:lpstr>
      <vt:lpstr>Off canvas</vt:lpstr>
      <vt:lpstr>Slide 21</vt:lpstr>
      <vt:lpstr>Overview</vt:lpstr>
      <vt:lpstr>Grid System (Heart to makes bootstrap responsive)</vt:lpstr>
      <vt:lpstr>Example: Stacked-to-horizontal</vt:lpstr>
      <vt:lpstr>Example: Mobile and desktop</vt:lpstr>
      <vt:lpstr>Example: Mobile, tablet, desktop</vt:lpstr>
      <vt:lpstr>Example: Mobile, tablet, desktop</vt:lpstr>
      <vt:lpstr>Example: Column wrapping</vt:lpstr>
      <vt:lpstr>Notice about Grid System</vt:lpstr>
      <vt:lpstr>Slide 30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2014-11-26T08:55:27Z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