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39"/>
  </p:notesMasterIdLst>
  <p:handoutMasterIdLst>
    <p:handoutMasterId r:id="rId40"/>
  </p:handoutMasterIdLst>
  <p:sldIdLst>
    <p:sldId id="257" r:id="rId11"/>
    <p:sldId id="591" r:id="rId12"/>
    <p:sldId id="589" r:id="rId13"/>
    <p:sldId id="590" r:id="rId14"/>
    <p:sldId id="568" r:id="rId15"/>
    <p:sldId id="596" r:id="rId16"/>
    <p:sldId id="597" r:id="rId17"/>
    <p:sldId id="593" r:id="rId18"/>
    <p:sldId id="588" r:id="rId19"/>
    <p:sldId id="592" r:id="rId20"/>
    <p:sldId id="595" r:id="rId21"/>
    <p:sldId id="600" r:id="rId22"/>
    <p:sldId id="601" r:id="rId23"/>
    <p:sldId id="598" r:id="rId24"/>
    <p:sldId id="602" r:id="rId25"/>
    <p:sldId id="604" r:id="rId26"/>
    <p:sldId id="603" r:id="rId27"/>
    <p:sldId id="594" r:id="rId28"/>
    <p:sldId id="605" r:id="rId29"/>
    <p:sldId id="606" r:id="rId30"/>
    <p:sldId id="607" r:id="rId31"/>
    <p:sldId id="609" r:id="rId32"/>
    <p:sldId id="608" r:id="rId33"/>
    <p:sldId id="610" r:id="rId34"/>
    <p:sldId id="611" r:id="rId35"/>
    <p:sldId id="612" r:id="rId36"/>
    <p:sldId id="613" r:id="rId37"/>
    <p:sldId id="490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00FF"/>
    <a:srgbClr val="FFFFFF"/>
    <a:srgbClr val="996633"/>
    <a:srgbClr val="EAF3E7"/>
    <a:srgbClr val="D3E7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0338" autoAdjust="0"/>
  </p:normalViewPr>
  <p:slideViewPr>
    <p:cSldViewPr snapToGrid="0">
      <p:cViewPr varScale="1">
        <p:scale>
          <a:sx n="88" d="100"/>
          <a:sy n="88" d="100"/>
        </p:scale>
        <p:origin x="-754" y="-8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02B021B6-A682-4155-AF52-B4C2702BD17F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nelsonic/learn-mocha" TargetMode="Externa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3/WD-webdriver-20130117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org/package/selenium-webdriver" TargetMode="External"/><Relationship Id="rId3" Type="http://schemas.openxmlformats.org/officeDocument/2006/relationships/hyperlink" Target="http://chaijs.com/" TargetMode="External"/><Relationship Id="rId7" Type="http://schemas.openxmlformats.org/officeDocument/2006/relationships/hyperlink" Target="http://code.tutsplus.com/tutorials/testing-in-nodejs--net-35018" TargetMode="External"/><Relationship Id="rId2" Type="http://schemas.openxmlformats.org/officeDocument/2006/relationships/hyperlink" Target="https://github.com/nelsonic/learn-mocha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ebapplog.com/test-driven-development-in-node-js-with-mocha/" TargetMode="External"/><Relationship Id="rId5" Type="http://schemas.openxmlformats.org/officeDocument/2006/relationships/hyperlink" Target="https://github.com/shouldjs/should.js" TargetMode="External"/><Relationship Id="rId10" Type="http://schemas.openxmlformats.org/officeDocument/2006/relationships/hyperlink" Target="http://artofunittesting.com/storage/chapters/SampleChapter1.htm" TargetMode="External"/><Relationship Id="rId4" Type="http://schemas.openxmlformats.org/officeDocument/2006/relationships/hyperlink" Target="http://mochajs.org/" TargetMode="External"/><Relationship Id="rId9" Type="http://schemas.openxmlformats.org/officeDocument/2006/relationships/hyperlink" Target="http://chaijs.com/plugins/chai-webdri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fastDev@Web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Testing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Unit Testing FWK</a:t>
            </a:r>
          </a:p>
          <a:p>
            <a:pPr algn="ctr">
              <a:buNone/>
            </a:pPr>
            <a:r>
              <a:rPr lang="en-US" sz="3200" dirty="0" err="1" smtClean="0"/>
              <a:t>Mocha+Chai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Mocha+Chai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Mocha </a:t>
            </a: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b="1" dirty="0" smtClean="0"/>
              <a:t>JavaScript </a:t>
            </a:r>
            <a:r>
              <a:rPr lang="en-US" b="1" dirty="0" smtClean="0"/>
              <a:t>test framework </a:t>
            </a:r>
            <a:r>
              <a:rPr lang="en-US" dirty="0" smtClean="0"/>
              <a:t>running on </a:t>
            </a:r>
            <a:r>
              <a:rPr lang="en-US" dirty="0" smtClean="0">
                <a:solidFill>
                  <a:srgbClr val="FF0000"/>
                </a:solidFill>
              </a:rPr>
              <a:t>node.js</a:t>
            </a:r>
            <a:r>
              <a:rPr lang="en-US" dirty="0" smtClean="0"/>
              <a:t> and </a:t>
            </a:r>
            <a:r>
              <a:rPr lang="en-US" dirty="0" smtClean="0">
                <a:solidFill>
                  <a:srgbClr val="FF0000"/>
                </a:solidFill>
              </a:rPr>
              <a:t>the browser</a:t>
            </a:r>
            <a:r>
              <a:rPr lang="en-US" dirty="0" smtClean="0"/>
              <a:t>, making asynchronous testing </a:t>
            </a:r>
            <a:r>
              <a:rPr lang="en-US" dirty="0" smtClean="0"/>
              <a:t>simple.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Chai</a:t>
            </a:r>
            <a:r>
              <a:rPr lang="en-US" dirty="0" smtClean="0"/>
              <a:t> is a BDD / TDD </a:t>
            </a:r>
            <a:r>
              <a:rPr lang="en-US" b="1" dirty="0" smtClean="0"/>
              <a:t>assertion library </a:t>
            </a:r>
            <a:r>
              <a:rPr lang="en-US" dirty="0" smtClean="0"/>
              <a:t>for </a:t>
            </a:r>
            <a:r>
              <a:rPr lang="en-US" dirty="0" smtClean="0">
                <a:solidFill>
                  <a:srgbClr val="FF0000"/>
                </a:solidFill>
              </a:rPr>
              <a:t>node.js</a:t>
            </a:r>
            <a:r>
              <a:rPr lang="en-US" dirty="0" smtClean="0"/>
              <a:t> and </a:t>
            </a:r>
            <a:r>
              <a:rPr lang="en-US" dirty="0" smtClean="0">
                <a:solidFill>
                  <a:srgbClr val="FF0000"/>
                </a:solidFill>
              </a:rPr>
              <a:t>the browser </a:t>
            </a:r>
            <a:r>
              <a:rPr lang="en-US" dirty="0" smtClean="0"/>
              <a:t>that can be </a:t>
            </a:r>
            <a:r>
              <a:rPr lang="en-US" dirty="0" smtClean="0"/>
              <a:t>paired </a:t>
            </a:r>
            <a:r>
              <a:rPr lang="en-US" dirty="0" smtClean="0"/>
              <a:t>with any </a:t>
            </a:r>
            <a:r>
              <a:rPr lang="en-US" dirty="0" err="1" smtClean="0"/>
              <a:t>javascript</a:t>
            </a:r>
            <a:r>
              <a:rPr lang="en-US" dirty="0" smtClean="0"/>
              <a:t> testing framework.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Test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53" y="1633339"/>
            <a:ext cx="3762375" cy="23050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9546" y="1633339"/>
            <a:ext cx="3914775" cy="23050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2165230" y="3122771"/>
            <a:ext cx="431321" cy="18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38468" y="3094016"/>
            <a:ext cx="431321" cy="18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2936" y="4249956"/>
            <a:ext cx="2467155" cy="1716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BDD</a:t>
            </a:r>
          </a:p>
          <a:p>
            <a:pPr algn="ctr"/>
            <a:endParaRPr lang="en-US" sz="1600" b="1" dirty="0" smtClean="0">
              <a:solidFill>
                <a:srgbClr val="77787B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Expressive</a:t>
            </a:r>
            <a:r>
              <a:rPr lang="en-US" sz="1600" dirty="0" smtClean="0">
                <a:solidFill>
                  <a:srgbClr val="77787B"/>
                </a:solidFill>
              </a:rPr>
              <a:t> 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642" y="4249956"/>
            <a:ext cx="2467155" cy="1716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TDD</a:t>
            </a:r>
          </a:p>
          <a:p>
            <a:pPr algn="ctr"/>
            <a:endParaRPr lang="en-US" sz="1600" b="1" dirty="0" smtClean="0">
              <a:solidFill>
                <a:srgbClr val="77787B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77787B"/>
                </a:solidFill>
              </a:rPr>
              <a:t>Classical</a:t>
            </a:r>
            <a:r>
              <a:rPr lang="en-US" sz="1600" dirty="0" smtClean="0">
                <a:solidFill>
                  <a:srgbClr val="77787B"/>
                </a:solidFill>
              </a:rPr>
              <a:t> </a:t>
            </a:r>
            <a:endParaRPr lang="en-US" sz="16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</a:t>
            </a:r>
            <a:r>
              <a:rPr lang="en-US" dirty="0" smtClean="0"/>
              <a:t> Assertion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692989" y="4111925"/>
            <a:ext cx="7758023" cy="1716657"/>
            <a:chOff x="750498" y="4111925"/>
            <a:chExt cx="7758023" cy="1716657"/>
          </a:xfrm>
        </p:grpSpPr>
        <p:sp>
          <p:nvSpPr>
            <p:cNvPr id="8" name="Rectangle 7"/>
            <p:cNvSpPr/>
            <p:nvPr/>
          </p:nvSpPr>
          <p:spPr>
            <a:xfrm>
              <a:off x="750498" y="4111925"/>
              <a:ext cx="2467155" cy="1716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BDD</a:t>
              </a:r>
            </a:p>
            <a:p>
              <a:pPr algn="ctr"/>
              <a:endParaRPr lang="en-US" sz="1600" b="1" dirty="0" smtClean="0">
                <a:solidFill>
                  <a:srgbClr val="77787B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Expressive</a:t>
              </a:r>
              <a:r>
                <a:rPr lang="en-US" sz="1600" dirty="0" smtClean="0">
                  <a:solidFill>
                    <a:srgbClr val="77787B"/>
                  </a:solidFill>
                </a:rPr>
                <a:t> 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5932" y="4111925"/>
              <a:ext cx="2467155" cy="1716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BDD (upon Should)</a:t>
              </a:r>
            </a:p>
            <a:p>
              <a:pPr algn="ctr"/>
              <a:endParaRPr lang="en-US" sz="1600" b="1" dirty="0" smtClean="0">
                <a:solidFill>
                  <a:srgbClr val="77787B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Expressive</a:t>
              </a:r>
              <a:r>
                <a:rPr lang="en-US" sz="1600" dirty="0" smtClean="0">
                  <a:solidFill>
                    <a:srgbClr val="77787B"/>
                  </a:solidFill>
                </a:rPr>
                <a:t> 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41366" y="4111925"/>
              <a:ext cx="2467155" cy="1716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TDD</a:t>
              </a:r>
            </a:p>
            <a:p>
              <a:pPr algn="ctr"/>
              <a:endParaRPr lang="en-US" sz="1600" b="1" dirty="0" smtClean="0">
                <a:solidFill>
                  <a:srgbClr val="77787B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77787B"/>
                  </a:solidFill>
                </a:rPr>
                <a:t>Classical</a:t>
              </a:r>
              <a:endParaRPr lang="en-US" sz="1600" b="1" dirty="0" smtClean="0">
                <a:solidFill>
                  <a:srgbClr val="77787B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530" y="1626917"/>
            <a:ext cx="7860941" cy="207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TDD </a:t>
            </a:r>
            <a:r>
              <a:rPr lang="en-US" sz="1600" dirty="0" smtClean="0"/>
              <a:t>spiral that write test-&gt;write code-&gt;refactor-&gt;write next </a:t>
            </a:r>
            <a:r>
              <a:rPr lang="en-US" sz="1600" dirty="0" smtClean="0"/>
              <a:t>test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touch test.js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C = require</a:t>
            </a:r>
            <a:r>
              <a:rPr lang="en-US" dirty="0" smtClean="0"/>
              <a:t>(‘./cash.js</a:t>
            </a:r>
            <a:r>
              <a:rPr lang="en-US" dirty="0" smtClean="0"/>
              <a:t>');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mocha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touch cash.js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3309040"/>
            <a:ext cx="6858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393" y="5505720"/>
            <a:ext cx="685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502106" y="1699376"/>
            <a:ext cx="1104181" cy="34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02106" y="4793410"/>
            <a:ext cx="1104181" cy="34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6052" y="6126727"/>
            <a:ext cx="5751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Refer to full example </a:t>
            </a:r>
            <a:r>
              <a:rPr lang="en-US" sz="1600" dirty="0" smtClean="0">
                <a:solidFill>
                  <a:srgbClr val="77787B"/>
                </a:solidFill>
                <a:hlinkClick r:id="rId5"/>
              </a:rPr>
              <a:t>https</a:t>
            </a:r>
            <a:r>
              <a:rPr lang="en-US" sz="1600" dirty="0" smtClean="0">
                <a:solidFill>
                  <a:srgbClr val="77787B"/>
                </a:solidFill>
                <a:hlinkClick r:id="rId5"/>
              </a:rPr>
              <a:t>://</a:t>
            </a:r>
            <a:r>
              <a:rPr lang="en-US" sz="1600" dirty="0" smtClean="0">
                <a:solidFill>
                  <a:srgbClr val="77787B"/>
                </a:solidFill>
                <a:hlinkClick r:id="rId5"/>
              </a:rPr>
              <a:t>github.com/nelsonic/learn-mocha</a:t>
            </a:r>
            <a:endParaRPr lang="en-US" sz="1600" dirty="0" smtClean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Hooks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42604" y="795647"/>
            <a:ext cx="4269596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Mocha </a:t>
            </a:r>
            <a:r>
              <a:rPr lang="en-US" dirty="0" smtClean="0"/>
              <a:t>provides </a:t>
            </a:r>
            <a:r>
              <a:rPr lang="en-US" dirty="0" smtClean="0"/>
              <a:t>the hooks as below, </a:t>
            </a:r>
            <a:r>
              <a:rPr lang="en-US" dirty="0" smtClean="0"/>
              <a:t>that can be used to set up preconditions and clean up your tests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before(), after(), </a:t>
            </a:r>
            <a:r>
              <a:rPr lang="en-US" i="1" dirty="0" err="1" smtClean="0">
                <a:solidFill>
                  <a:srgbClr val="FF0000"/>
                </a:solidFill>
              </a:rPr>
              <a:t>beforeEach</a:t>
            </a:r>
            <a:r>
              <a:rPr lang="en-US" i="1" dirty="0" smtClean="0">
                <a:solidFill>
                  <a:srgbClr val="FF0000"/>
                </a:solidFill>
              </a:rPr>
              <a:t>() and </a:t>
            </a:r>
            <a:r>
              <a:rPr lang="en-US" i="1" dirty="0" err="1" smtClean="0">
                <a:solidFill>
                  <a:srgbClr val="FF0000"/>
                </a:solidFill>
              </a:rPr>
              <a:t>afterEach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Making </a:t>
            </a:r>
            <a:r>
              <a:rPr lang="en-US" dirty="0" smtClean="0"/>
              <a:t>it easier to pinpoint errors, we could </a:t>
            </a:r>
            <a:r>
              <a:rPr lang="en-US" i="1" dirty="0" smtClean="0"/>
              <a:t>give a name to hooks if no description is supplied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269" y="1319842"/>
            <a:ext cx="3915938" cy="436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72" y="1081557"/>
            <a:ext cx="4912393" cy="19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9144" y="3545457"/>
            <a:ext cx="4912393" cy="270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502106" y="1903078"/>
            <a:ext cx="1104181" cy="34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351" y="4724626"/>
            <a:ext cx="1104181" cy="34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85736" y="5029209"/>
            <a:ext cx="526211" cy="2070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167223" y="5681361"/>
            <a:ext cx="3617483" cy="83099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7787B"/>
                </a:solidFill>
                <a:effectLst/>
                <a:latin typeface="+mn-lt"/>
                <a:ea typeface="Helvetica Neue"/>
                <a:cs typeface="Arial" pitchFamily="34" charset="0"/>
              </a:rPr>
              <a:t> By adding a callback (usually named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7787B"/>
                </a:solidFill>
                <a:effectLst/>
                <a:latin typeface="+mn-lt"/>
                <a:ea typeface="monaco"/>
                <a:cs typeface="Arial" pitchFamily="34" charset="0"/>
              </a:rPr>
              <a:t>done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7787B"/>
                </a:solidFill>
                <a:effectLst/>
                <a:latin typeface="+mn-lt"/>
                <a:ea typeface="Helvetica Neue"/>
                <a:cs typeface="Arial" pitchFamily="34" charset="0"/>
              </a:rPr>
              <a:t>) to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7787B"/>
                </a:solidFill>
                <a:effectLst/>
                <a:latin typeface="+mn-lt"/>
                <a:ea typeface="monaco"/>
                <a:cs typeface="Arial" pitchFamily="34" charset="0"/>
              </a:rPr>
              <a:t>it()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7787B"/>
                </a:solidFill>
                <a:effectLst/>
                <a:latin typeface="+mn-lt"/>
                <a:ea typeface="Helvetica Neue"/>
                <a:cs typeface="Arial" pitchFamily="34" charset="0"/>
              </a:rPr>
              <a:t> to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Helvetica Neue"/>
                <a:cs typeface="Arial" pitchFamily="34" charset="0"/>
              </a:rPr>
              <a:t>notify Mocha to wait for the completion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Node.js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246" y="1674648"/>
            <a:ext cx="4917057" cy="428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09882" y="1019877"/>
            <a:ext cx="295041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77787B"/>
                </a:solidFill>
              </a:rPr>
              <a:t>SuperAgent</a:t>
            </a:r>
            <a:r>
              <a:rPr lang="en-US" sz="1400" dirty="0" smtClean="0">
                <a:solidFill>
                  <a:srgbClr val="77787B"/>
                </a:solidFill>
              </a:rPr>
              <a:t> is a small progressive </a:t>
            </a:r>
            <a:endParaRPr lang="en-US" sz="1400" dirty="0" smtClean="0">
              <a:solidFill>
                <a:srgbClr val="77787B"/>
              </a:solidFill>
            </a:endParaRPr>
          </a:p>
          <a:p>
            <a:r>
              <a:rPr lang="en-US" sz="1400" b="1" dirty="0" smtClean="0">
                <a:solidFill>
                  <a:srgbClr val="77787B"/>
                </a:solidFill>
              </a:rPr>
              <a:t>client-side</a:t>
            </a:r>
            <a:r>
              <a:rPr lang="en-US" sz="1400" dirty="0" smtClean="0">
                <a:solidFill>
                  <a:srgbClr val="77787B"/>
                </a:solidFill>
              </a:rPr>
              <a:t> HTTP request library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3407" y="2009039"/>
            <a:ext cx="113886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</a:rPr>
              <a:t>BDD style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8772" y="4801120"/>
            <a:ext cx="1645920" cy="3657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77787B"/>
                </a:solidFill>
              </a:rPr>
              <a:t>Async</a:t>
            </a:r>
            <a:r>
              <a:rPr lang="en-US" sz="1400" dirty="0" smtClean="0">
                <a:solidFill>
                  <a:srgbClr val="77787B"/>
                </a:solidFill>
              </a:rPr>
              <a:t> completion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7657" y="2684774"/>
            <a:ext cx="1506928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</a:rPr>
              <a:t>The test name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7529" y="3639431"/>
            <a:ext cx="1506928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</a:rPr>
              <a:t>The test case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6208" y="1716652"/>
            <a:ext cx="2070340" cy="276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64321" y="2076086"/>
            <a:ext cx="2070340" cy="276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25016" y="2702939"/>
            <a:ext cx="997788" cy="2300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28509" y="3045120"/>
            <a:ext cx="4770407" cy="2579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4555" y="4675512"/>
            <a:ext cx="733245" cy="2587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GUI Testing FWK</a:t>
            </a:r>
          </a:p>
          <a:p>
            <a:pPr algn="ctr">
              <a:buNone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W3C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 lvl="0" algn="ctr">
              <a:buNone/>
            </a:pPr>
            <a:endParaRPr lang="en-US" dirty="0" smtClean="0"/>
          </a:p>
          <a:p>
            <a:pPr marL="0" lvl="0" algn="ctr">
              <a:buNone/>
            </a:pPr>
            <a:r>
              <a:rPr lang="en-US" dirty="0" smtClean="0">
                <a:hlinkClick r:id="rId3"/>
              </a:rPr>
              <a:t>W3C </a:t>
            </a:r>
            <a:r>
              <a:rPr lang="en-US" dirty="0" err="1" smtClean="0">
                <a:hlinkClick r:id="rId3"/>
              </a:rPr>
              <a:t>WebDriver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Spec</a:t>
            </a:r>
            <a:endParaRPr lang="en-US" dirty="0" smtClean="0"/>
          </a:p>
          <a:p>
            <a:pPr marL="0" lvl="0" algn="ctr">
              <a:buNone/>
            </a:pPr>
            <a:endParaRPr lang="en-US" dirty="0" smtClean="0"/>
          </a:p>
          <a:p>
            <a:pPr marL="0" lvl="0" algn="ctr">
              <a:buNone/>
            </a:pPr>
            <a:r>
              <a:rPr lang="en-US" dirty="0" smtClean="0"/>
              <a:t>This </a:t>
            </a:r>
            <a:r>
              <a:rPr lang="en-US" dirty="0" smtClean="0"/>
              <a:t>specification defines the </a:t>
            </a:r>
            <a:r>
              <a:rPr lang="en-US" dirty="0" err="1" smtClean="0"/>
              <a:t>WebDriver</a:t>
            </a:r>
            <a:r>
              <a:rPr lang="en-US" dirty="0" smtClean="0"/>
              <a:t> API, a platform and language-neutral interface that allows programs or scripts to introspect into, and </a:t>
            </a:r>
            <a:r>
              <a:rPr lang="en-US" dirty="0" smtClean="0">
                <a:solidFill>
                  <a:srgbClr val="FF0000"/>
                </a:solidFill>
              </a:rPr>
              <a:t>control the behavior of, a web browser</a:t>
            </a:r>
            <a:r>
              <a:rPr lang="en-US" dirty="0" smtClean="0"/>
              <a:t>. </a:t>
            </a:r>
          </a:p>
          <a:p>
            <a:pPr marL="0" lvl="0" algn="ctr">
              <a:buNone/>
            </a:pPr>
            <a:endParaRPr lang="en-US" dirty="0" smtClean="0"/>
          </a:p>
          <a:p>
            <a:pPr marL="0" lvl="0" algn="ctr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WebDriver</a:t>
            </a:r>
            <a:r>
              <a:rPr lang="en-US" dirty="0" smtClean="0"/>
              <a:t> API is defined by </a:t>
            </a:r>
            <a:r>
              <a:rPr lang="en-US" dirty="0" smtClean="0">
                <a:solidFill>
                  <a:srgbClr val="FF0000"/>
                </a:solidFill>
              </a:rPr>
              <a:t>a set of interfaces to discover and manipulate DOM elements on a page</a:t>
            </a:r>
            <a:r>
              <a:rPr lang="en-US" dirty="0" smtClean="0"/>
              <a:t>, and to </a:t>
            </a:r>
            <a:r>
              <a:rPr lang="en-US" dirty="0" smtClean="0">
                <a:solidFill>
                  <a:srgbClr val="FF0000"/>
                </a:solidFill>
              </a:rPr>
              <a:t>control the </a:t>
            </a:r>
            <a:r>
              <a:rPr lang="en-US" dirty="0" smtClean="0">
                <a:solidFill>
                  <a:srgbClr val="FF0000"/>
                </a:solidFill>
              </a:rPr>
              <a:t>behavior </a:t>
            </a:r>
            <a:r>
              <a:rPr lang="en-US" dirty="0" smtClean="0">
                <a:solidFill>
                  <a:srgbClr val="FF0000"/>
                </a:solidFill>
              </a:rPr>
              <a:t>of the containing browser</a:t>
            </a:r>
            <a:r>
              <a:rPr lang="en-US" dirty="0" smtClean="0"/>
              <a:t>.</a:t>
            </a:r>
          </a:p>
          <a:p>
            <a:pPr marL="0" lvl="0" algn="ctr">
              <a:buNone/>
            </a:pPr>
            <a:endParaRPr lang="en-US" dirty="0" smtClean="0"/>
          </a:p>
          <a:p>
            <a:pPr marL="0" algn="ctr">
              <a:buNone/>
            </a:pPr>
            <a:r>
              <a:rPr lang="en-US" sz="2000" dirty="0" smtClean="0"/>
              <a:t>W3C </a:t>
            </a:r>
            <a:r>
              <a:rPr lang="en-US" sz="2000" dirty="0" err="1" smtClean="0"/>
              <a:t>WebDriver</a:t>
            </a:r>
            <a:r>
              <a:rPr lang="en-US" sz="2000" dirty="0" smtClean="0"/>
              <a:t> is strongly based on an existing Open Source project —</a:t>
            </a:r>
            <a:r>
              <a:rPr lang="en-US" sz="2000" b="1" i="1" dirty="0" smtClean="0">
                <a:solidFill>
                  <a:srgbClr val="7030A0"/>
                </a:solidFill>
              </a:rPr>
              <a:t>Selenium </a:t>
            </a:r>
            <a:r>
              <a:rPr lang="en-US" sz="2000" b="1" i="1" dirty="0" err="1" smtClean="0">
                <a:solidFill>
                  <a:srgbClr val="7030A0"/>
                </a:solidFill>
              </a:rPr>
              <a:t>WebDriver</a:t>
            </a:r>
            <a:endParaRPr lang="en-US" sz="2000" b="1" i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Test Automation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Selenium </a:t>
            </a:r>
            <a:r>
              <a:rPr lang="en-US" dirty="0" smtClean="0">
                <a:solidFill>
                  <a:srgbClr val="FF0000"/>
                </a:solidFill>
              </a:rPr>
              <a:t>automates browsers</a:t>
            </a:r>
            <a:r>
              <a:rPr lang="en-US" dirty="0" smtClean="0"/>
              <a:t>. That's it!</a:t>
            </a:r>
          </a:p>
          <a:p>
            <a:pPr algn="ctr">
              <a:buNone/>
            </a:pPr>
            <a:r>
              <a:rPr lang="en-US" dirty="0" smtClean="0"/>
              <a:t>The biggest change in Selenium recently has been the inclusion of the </a:t>
            </a:r>
            <a:r>
              <a:rPr lang="en-US" dirty="0" err="1" smtClean="0"/>
              <a:t>WebDriver</a:t>
            </a:r>
            <a:r>
              <a:rPr lang="en-US" dirty="0" smtClean="0"/>
              <a:t> API, which fits in the same role as RC did to incorporate the original 1.x bindings.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Selenium 1.0 + </a:t>
            </a:r>
            <a:r>
              <a:rPr lang="en-US" dirty="0" err="1" smtClean="0"/>
              <a:t>WebDriver</a:t>
            </a:r>
            <a:r>
              <a:rPr lang="en-US" dirty="0" smtClean="0"/>
              <a:t> = </a:t>
            </a:r>
            <a:r>
              <a:rPr lang="en-US" b="1" dirty="0" smtClean="0"/>
              <a:t>Selenium </a:t>
            </a:r>
            <a:r>
              <a:rPr lang="en-US" b="1" dirty="0" smtClean="0"/>
              <a:t>2.0</a:t>
            </a:r>
          </a:p>
          <a:p>
            <a:pPr algn="ctr">
              <a:buNone/>
            </a:pPr>
            <a:r>
              <a:rPr lang="en-US" dirty="0" smtClean="0"/>
              <a:t>Binding + API = </a:t>
            </a:r>
            <a:r>
              <a:rPr lang="en-US" b="1" dirty="0" smtClean="0"/>
              <a:t>Selenium </a:t>
            </a:r>
            <a:r>
              <a:rPr lang="en-US" b="1" dirty="0" err="1" smtClean="0"/>
              <a:t>WebDriver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Driving a browser natively</a:t>
            </a:r>
            <a:r>
              <a:rPr lang="en-US" dirty="0" smtClean="0"/>
              <a:t> as a user would either </a:t>
            </a:r>
            <a:r>
              <a:rPr lang="en-US" dirty="0" smtClean="0"/>
              <a:t>on a local machine or </a:t>
            </a:r>
            <a:r>
              <a:rPr lang="en-US" dirty="0" smtClean="0"/>
              <a:t>on a remote machine </a:t>
            </a:r>
            <a:r>
              <a:rPr lang="en-US" dirty="0" smtClean="0"/>
              <a:t>(using </a:t>
            </a:r>
            <a:r>
              <a:rPr lang="en-US" dirty="0" smtClean="0"/>
              <a:t>the Selenium </a:t>
            </a:r>
            <a:r>
              <a:rPr lang="en-US" dirty="0" smtClean="0"/>
              <a:t>Grid)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1 vs. Selenium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301" y="1502276"/>
            <a:ext cx="7069655" cy="430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91110" y="778350"/>
            <a:ext cx="2644037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Inject JavaScript </a:t>
            </a:r>
            <a:r>
              <a:rPr lang="en-US" sz="1600" dirty="0" smtClean="0">
                <a:solidFill>
                  <a:srgbClr val="77787B"/>
                </a:solidFill>
              </a:rPr>
              <a:t>into the browser and </a:t>
            </a:r>
            <a:r>
              <a:rPr lang="en-US" sz="1600" dirty="0" smtClean="0">
                <a:solidFill>
                  <a:srgbClr val="77787B"/>
                </a:solidFill>
              </a:rPr>
              <a:t>communicate with browser </a:t>
            </a:r>
            <a:r>
              <a:rPr lang="en-US" sz="1600" dirty="0" smtClean="0">
                <a:solidFill>
                  <a:srgbClr val="77787B"/>
                </a:solidFill>
              </a:rPr>
              <a:t>via that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1110" y="5718404"/>
            <a:ext cx="2644037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The </a:t>
            </a:r>
            <a:r>
              <a:rPr lang="en-US" sz="1600" dirty="0" err="1" smtClean="0">
                <a:solidFill>
                  <a:srgbClr val="77787B"/>
                </a:solidFill>
              </a:rPr>
              <a:t>WebDriver</a:t>
            </a:r>
            <a:r>
              <a:rPr lang="en-US" sz="1600" dirty="0" smtClean="0">
                <a:solidFill>
                  <a:srgbClr val="77787B"/>
                </a:solidFill>
              </a:rPr>
              <a:t> code uses </a:t>
            </a:r>
            <a:r>
              <a:rPr lang="en-US" sz="1600" dirty="0" smtClean="0">
                <a:solidFill>
                  <a:srgbClr val="FF0000"/>
                </a:solidFill>
              </a:rPr>
              <a:t>the native </a:t>
            </a:r>
            <a:r>
              <a:rPr lang="en-US" sz="1600" dirty="0" smtClean="0">
                <a:solidFill>
                  <a:srgbClr val="FF0000"/>
                </a:solidFill>
              </a:rPr>
              <a:t>API </a:t>
            </a:r>
            <a:r>
              <a:rPr lang="en-US" sz="1600" dirty="0" smtClean="0">
                <a:solidFill>
                  <a:srgbClr val="77787B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native binding</a:t>
            </a:r>
            <a:r>
              <a:rPr lang="en-US" sz="1600" dirty="0" smtClean="0">
                <a:solidFill>
                  <a:srgbClr val="77787B"/>
                </a:solidFill>
              </a:rPr>
              <a:t>) </a:t>
            </a:r>
            <a:r>
              <a:rPr lang="en-US" sz="1600" dirty="0" smtClean="0">
                <a:solidFill>
                  <a:srgbClr val="77787B"/>
                </a:solidFill>
              </a:rPr>
              <a:t>for each browser</a:t>
            </a:r>
            <a:endParaRPr lang="en-US" sz="16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Binding (API in Browser)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7" name="Picture 2" descr="http://qeworks.com/wp-content/uploads/2013/08/selenium-webdriver-architec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9839" y="1538589"/>
            <a:ext cx="6284323" cy="422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Selenium Grid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It allows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run the tests on different machines against different browsers in parallel</a:t>
            </a:r>
            <a:r>
              <a:rPr lang="en-US" dirty="0" smtClean="0"/>
              <a:t>; in other words it enables </a:t>
            </a:r>
            <a:r>
              <a:rPr lang="en-US" b="1" dirty="0" smtClean="0"/>
              <a:t>distributed test execution</a:t>
            </a:r>
            <a:r>
              <a:rPr lang="en-US" dirty="0" smtClean="0"/>
              <a:t>.</a:t>
            </a:r>
          </a:p>
        </p:txBody>
      </p:sp>
      <p:pic>
        <p:nvPicPr>
          <p:cNvPr id="139268" name="Picture 4" descr="http://2.bp.blogspot.com/-BVIYvYDAvnU/Upfp-3Ts9ZI/AAAAAAAAAHw/IuIKdd1LnHM/s1600/selenium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896434"/>
            <a:ext cx="5791200" cy="473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465" y="1388841"/>
            <a:ext cx="667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465" y="2326694"/>
            <a:ext cx="6705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465" y="5194887"/>
            <a:ext cx="6705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702322" y="3867505"/>
            <a:ext cx="807965" cy="1437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@Location 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CSS </a:t>
            </a:r>
            <a:r>
              <a:rPr lang="en-US" dirty="0" smtClean="0"/>
              <a:t>Selectors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if possible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ECMAScript</a:t>
            </a:r>
            <a:r>
              <a:rPr lang="en-US" dirty="0" smtClean="0"/>
              <a:t> (JavaScript class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Element ID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Link </a:t>
            </a:r>
            <a:r>
              <a:rPr lang="en-US" dirty="0" smtClean="0"/>
              <a:t>Text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Partial Link </a:t>
            </a:r>
            <a:r>
              <a:rPr lang="en-US" dirty="0" smtClean="0"/>
              <a:t>Text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Xpath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if no choice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@Page Object 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" name="Picture 4" descr="http://martinfowler.com/bliki/images/pageObject/page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056" y="958170"/>
            <a:ext cx="4381888" cy="387567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99403" y="5042118"/>
            <a:ext cx="5745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7787B"/>
                </a:solidFill>
              </a:rPr>
              <a:t>A </a:t>
            </a:r>
            <a:r>
              <a:rPr lang="en-US" sz="1600" b="1" dirty="0" smtClean="0">
                <a:solidFill>
                  <a:srgbClr val="77787B"/>
                </a:solidFill>
              </a:rPr>
              <a:t>Page Object </a:t>
            </a:r>
            <a:r>
              <a:rPr lang="en-US" sz="1600" dirty="0" smtClean="0">
                <a:solidFill>
                  <a:srgbClr val="77787B"/>
                </a:solidFill>
              </a:rPr>
              <a:t>simply </a:t>
            </a:r>
            <a:r>
              <a:rPr lang="en-US" sz="1600" dirty="0" smtClean="0">
                <a:solidFill>
                  <a:srgbClr val="FF0000"/>
                </a:solidFill>
              </a:rPr>
              <a:t>models the user interaction with user interface in the page as objects</a:t>
            </a:r>
            <a:r>
              <a:rPr lang="en-US" sz="1600" dirty="0" smtClean="0">
                <a:solidFill>
                  <a:srgbClr val="77787B"/>
                </a:solidFill>
              </a:rPr>
              <a:t> within the test code. </a:t>
            </a:r>
            <a:endParaRPr lang="en-US" sz="1600" dirty="0" smtClean="0">
              <a:solidFill>
                <a:srgbClr val="77787B"/>
              </a:solidFill>
            </a:endParaRPr>
          </a:p>
          <a:p>
            <a:pPr algn="ctr">
              <a:buNone/>
            </a:pPr>
            <a:endParaRPr lang="en-US" sz="1600" dirty="0" smtClean="0">
              <a:solidFill>
                <a:srgbClr val="77787B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77787B"/>
                </a:solidFill>
              </a:rPr>
              <a:t>tests/[</a:t>
            </a:r>
            <a:r>
              <a:rPr lang="en-US" sz="1600" dirty="0" err="1" smtClean="0">
                <a:solidFill>
                  <a:srgbClr val="77787B"/>
                </a:solidFill>
              </a:rPr>
              <a:t>appname</a:t>
            </a:r>
            <a:r>
              <a:rPr lang="en-US" sz="1600" dirty="0" smtClean="0">
                <a:solidFill>
                  <a:srgbClr val="77787B"/>
                </a:solidFill>
              </a:rPr>
              <a:t>].</a:t>
            </a:r>
            <a:r>
              <a:rPr lang="en-US" sz="1600" dirty="0" err="1" smtClean="0">
                <a:solidFill>
                  <a:srgbClr val="77787B"/>
                </a:solidFill>
              </a:rPr>
              <a:t>js</a:t>
            </a:r>
            <a:r>
              <a:rPr lang="en-US" sz="1600" dirty="0" smtClean="0">
                <a:solidFill>
                  <a:srgbClr val="77787B"/>
                </a:solidFill>
              </a:rPr>
              <a:t> 		//</a:t>
            </a:r>
            <a:r>
              <a:rPr lang="en-US" sz="1600" dirty="0" smtClean="0">
                <a:solidFill>
                  <a:srgbClr val="77787B"/>
                </a:solidFill>
              </a:rPr>
              <a:t>page object</a:t>
            </a:r>
          </a:p>
          <a:p>
            <a:pPr>
              <a:buNone/>
            </a:pPr>
            <a:r>
              <a:rPr lang="en-US" sz="1600" dirty="0" smtClean="0">
                <a:solidFill>
                  <a:srgbClr val="77787B"/>
                </a:solidFill>
              </a:rPr>
              <a:t>tests/[</a:t>
            </a:r>
            <a:r>
              <a:rPr lang="en-US" sz="1600" dirty="0" err="1" smtClean="0">
                <a:solidFill>
                  <a:srgbClr val="77787B"/>
                </a:solidFill>
              </a:rPr>
              <a:t>appname</a:t>
            </a:r>
            <a:r>
              <a:rPr lang="en-US" sz="1600" dirty="0" smtClean="0">
                <a:solidFill>
                  <a:srgbClr val="77787B"/>
                </a:solidFill>
              </a:rPr>
              <a:t>]_test.js 	//</a:t>
            </a:r>
            <a:r>
              <a:rPr lang="en-US" sz="1600" dirty="0" smtClean="0">
                <a:solidFill>
                  <a:srgbClr val="77787B"/>
                </a:solidFill>
              </a:rPr>
              <a:t>test </a:t>
            </a:r>
            <a:r>
              <a:rPr lang="en-US" sz="1600" dirty="0" smtClean="0">
                <a:solidFill>
                  <a:srgbClr val="77787B"/>
                </a:solidFill>
              </a:rPr>
              <a:t>code</a:t>
            </a:r>
            <a:endParaRPr lang="en-US" sz="1600" dirty="0" smtClean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@ </a:t>
            </a:r>
            <a:r>
              <a:rPr lang="en-US" dirty="0" err="1" smtClean="0"/>
              <a:t>chai-webdriver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318" y="1846646"/>
            <a:ext cx="7131364" cy="33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53153" y="4005527"/>
            <a:ext cx="738954" cy="2214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2029" y="2518908"/>
            <a:ext cx="569299" cy="2070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1" idx="3"/>
            <a:endCxn id="9" idx="3"/>
          </p:cNvCxnSpPr>
          <p:nvPr/>
        </p:nvCxnSpPr>
        <p:spPr>
          <a:xfrm>
            <a:off x="2001328" y="2622428"/>
            <a:ext cx="1690779" cy="1493807"/>
          </a:xfrm>
          <a:prstGeom prst="bentConnector3">
            <a:avLst>
              <a:gd name="adj1" fmla="val 11352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58551" y="4862417"/>
            <a:ext cx="554922" cy="218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3931" y="4850915"/>
            <a:ext cx="3266491" cy="2472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0295" y="3072977"/>
            <a:ext cx="2644037" cy="3385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Expressive in BDD style</a:t>
            </a:r>
            <a:endParaRPr lang="en-US" sz="16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github.com/nelsonic/learn-mocha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://chaijs.com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http://mochajs.org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github.com/shouldjs/should.js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http://webapplog.com/test-driven-development-in-node-js-with-mocha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http://code.tutsplus.com/tutorials/testing-in-nodejs--</a:t>
            </a:r>
            <a:r>
              <a:rPr lang="en-US" dirty="0" smtClean="0">
                <a:hlinkClick r:id="rId7"/>
              </a:rPr>
              <a:t>net-35018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www.npmjs.org/package/selenium-webdriver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chaijs.com/plugins/chai-webdriver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artofunittesting.com/storage/chapters/SampleChapter1.htm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What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Test Automation</a:t>
            </a:r>
            <a:r>
              <a:rPr lang="en-US" dirty="0" smtClean="0"/>
              <a:t> is the use of special software (separate from the software being tested) to </a:t>
            </a:r>
            <a:r>
              <a:rPr lang="en-US" dirty="0" smtClean="0">
                <a:solidFill>
                  <a:srgbClr val="FF0000"/>
                </a:solidFill>
              </a:rPr>
              <a:t>control the execution of tests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comparison of actual outcomes with predicted outcomes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Why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Automate the </a:t>
            </a:r>
            <a:r>
              <a:rPr lang="en-US" dirty="0" smtClean="0"/>
              <a:t>repetitive but necessary </a:t>
            </a:r>
            <a:r>
              <a:rPr lang="en-US" dirty="0" smtClean="0"/>
              <a:t>tasks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 the defects in the code, such as class, module or lib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 Automation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Code (API) Driven Testing </a:t>
            </a:r>
            <a:r>
              <a:rPr lang="en-US" dirty="0" smtClean="0"/>
              <a:t>(Find the Defect)</a:t>
            </a:r>
          </a:p>
          <a:p>
            <a:pPr algn="ctr">
              <a:buNone/>
            </a:pPr>
            <a:r>
              <a:rPr lang="en-US" dirty="0" smtClean="0"/>
              <a:t>To test method, class, module or lib, such as </a:t>
            </a:r>
            <a:r>
              <a:rPr lang="en-US" dirty="0" smtClean="0">
                <a:solidFill>
                  <a:srgbClr val="7030A0"/>
                </a:solidFill>
              </a:rPr>
              <a:t>unit testing</a:t>
            </a:r>
            <a:r>
              <a:rPr lang="en-US" dirty="0" smtClean="0"/>
              <a:t>, integration testing, …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GUI Based Testing </a:t>
            </a:r>
            <a:r>
              <a:rPr lang="en-US" dirty="0" smtClean="0"/>
              <a:t>(Automate the Repetitive)</a:t>
            </a:r>
          </a:p>
          <a:p>
            <a:pPr algn="ctr">
              <a:buNone/>
            </a:pPr>
            <a:r>
              <a:rPr lang="en-US" dirty="0" smtClean="0"/>
              <a:t>To test user interface or user behaviors/scenarios, such as system testing (</a:t>
            </a:r>
            <a:r>
              <a:rPr lang="en-US" dirty="0" smtClean="0">
                <a:solidFill>
                  <a:srgbClr val="7030A0"/>
                </a:solidFill>
              </a:rPr>
              <a:t>GUI based testing</a:t>
            </a:r>
            <a:r>
              <a:rPr lang="en-US" dirty="0" smtClean="0"/>
              <a:t>), acceptance testing (</a:t>
            </a:r>
            <a:r>
              <a:rPr lang="en-US" dirty="0" smtClean="0">
                <a:solidFill>
                  <a:srgbClr val="7030A0"/>
                </a:solidFill>
              </a:rPr>
              <a:t>GUI </a:t>
            </a:r>
            <a:r>
              <a:rPr lang="en-US" dirty="0" smtClean="0">
                <a:solidFill>
                  <a:srgbClr val="7030A0"/>
                </a:solidFill>
              </a:rPr>
              <a:t>based testing</a:t>
            </a:r>
            <a:r>
              <a:rPr lang="en-US" dirty="0" smtClean="0"/>
              <a:t>),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Unit Testing (a Testing Method)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Unit Testing</a:t>
            </a:r>
            <a:r>
              <a:rPr lang="en-US" dirty="0" smtClean="0"/>
              <a:t> is a software testing method by which </a:t>
            </a:r>
            <a:r>
              <a:rPr lang="en-US" i="1" dirty="0" smtClean="0">
                <a:solidFill>
                  <a:srgbClr val="FF0000"/>
                </a:solidFill>
              </a:rPr>
              <a:t>individual units of source code, sets of one or more </a:t>
            </a:r>
            <a:r>
              <a:rPr lang="en-US" i="1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 </a:t>
            </a:r>
            <a:r>
              <a:rPr lang="en-US" dirty="0" smtClean="0"/>
              <a:t>together with </a:t>
            </a:r>
            <a:r>
              <a:rPr lang="en-US" i="1" dirty="0" smtClean="0"/>
              <a:t>associated control data</a:t>
            </a:r>
            <a:r>
              <a:rPr lang="en-US" dirty="0" smtClean="0"/>
              <a:t>, </a:t>
            </a:r>
            <a:r>
              <a:rPr lang="en-US" i="1" dirty="0" smtClean="0"/>
              <a:t>usage procedures</a:t>
            </a:r>
            <a:r>
              <a:rPr lang="en-US" dirty="0" smtClean="0"/>
              <a:t>, </a:t>
            </a:r>
            <a:r>
              <a:rPr lang="en-US" dirty="0" smtClean="0"/>
              <a:t>… are </a:t>
            </a:r>
            <a:r>
              <a:rPr lang="en-US" dirty="0" smtClean="0"/>
              <a:t>tested to determine if they are fit for </a:t>
            </a:r>
            <a:r>
              <a:rPr lang="en-US" dirty="0" smtClean="0"/>
              <a:t>use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For instance, in OOP, </a:t>
            </a:r>
            <a:r>
              <a:rPr lang="en-US" dirty="0" smtClean="0"/>
              <a:t>a unit is often an entire </a:t>
            </a:r>
            <a:r>
              <a:rPr lang="en-US" dirty="0" smtClean="0"/>
              <a:t>class</a:t>
            </a:r>
            <a:r>
              <a:rPr lang="en-US" dirty="0" smtClean="0"/>
              <a:t>, but could be an individual </a:t>
            </a:r>
            <a:r>
              <a:rPr lang="en-US" dirty="0" smtClean="0"/>
              <a:t>method in it.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Substitutes such as </a:t>
            </a:r>
            <a:r>
              <a:rPr lang="en-US" i="1" dirty="0" smtClean="0">
                <a:solidFill>
                  <a:srgbClr val="FF0000"/>
                </a:solidFill>
              </a:rPr>
              <a:t>method stubs</a:t>
            </a:r>
            <a:r>
              <a:rPr lang="en-US" dirty="0" smtClean="0">
                <a:solidFill>
                  <a:srgbClr val="FF0000"/>
                </a:solidFill>
              </a:rPr>
              <a:t>, </a:t>
            </a:r>
            <a:r>
              <a:rPr lang="en-US" i="1" dirty="0" smtClean="0">
                <a:solidFill>
                  <a:srgbClr val="FF0000"/>
                </a:solidFill>
              </a:rPr>
              <a:t>mock objects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i="1" dirty="0" smtClean="0">
                <a:solidFill>
                  <a:srgbClr val="FF0000"/>
                </a:solidFill>
              </a:rPr>
              <a:t>fakes</a:t>
            </a:r>
            <a:r>
              <a:rPr lang="en-US" dirty="0" smtClean="0">
                <a:solidFill>
                  <a:srgbClr val="FF0000"/>
                </a:solidFill>
              </a:rPr>
              <a:t>, and </a:t>
            </a:r>
            <a:r>
              <a:rPr lang="en-US" i="1" dirty="0" smtClean="0">
                <a:solidFill>
                  <a:srgbClr val="FF0000"/>
                </a:solidFill>
              </a:rPr>
              <a:t>test harnesses</a:t>
            </a:r>
            <a:r>
              <a:rPr lang="en-US" dirty="0" smtClean="0"/>
              <a:t> can be used to assist testing a module in isolation.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marL="0">
              <a:buNone/>
            </a:pPr>
            <a:r>
              <a:rPr lang="en-US" b="1" dirty="0" smtClean="0"/>
              <a:t>Q</a:t>
            </a:r>
            <a:r>
              <a:rPr lang="en-US" dirty="0" smtClean="0"/>
              <a:t>: Why </a:t>
            </a:r>
            <a:r>
              <a:rPr lang="en-US" i="1" dirty="0" smtClean="0"/>
              <a:t>deliberately</a:t>
            </a:r>
            <a:r>
              <a:rPr lang="en-US" dirty="0" smtClean="0"/>
              <a:t> write a test we </a:t>
            </a:r>
            <a:r>
              <a:rPr lang="en-US" i="1" dirty="0" smtClean="0"/>
              <a:t>know</a:t>
            </a:r>
            <a:r>
              <a:rPr lang="en-US" dirty="0" smtClean="0"/>
              <a:t> is going to </a:t>
            </a:r>
            <a:r>
              <a:rPr lang="en-US" i="1" dirty="0" smtClean="0"/>
              <a:t>fail</a:t>
            </a:r>
            <a:r>
              <a:rPr lang="en-US" dirty="0" smtClean="0"/>
              <a:t>...? </a:t>
            </a:r>
            <a:br>
              <a:rPr lang="en-US" dirty="0" smtClean="0"/>
            </a:br>
            <a:r>
              <a:rPr lang="en-US" b="1" dirty="0" smtClean="0"/>
              <a:t>A</a:t>
            </a:r>
            <a:r>
              <a:rPr lang="en-US" dirty="0" smtClean="0"/>
              <a:t>: To get used to the idea of </a:t>
            </a:r>
            <a:r>
              <a:rPr lang="en-US" i="1" dirty="0" smtClean="0"/>
              <a:t>only</a:t>
            </a:r>
            <a:r>
              <a:rPr lang="en-US" dirty="0" smtClean="0"/>
              <a:t> writing the code required to </a:t>
            </a:r>
            <a:r>
              <a:rPr lang="en-US" i="1" dirty="0" smtClean="0"/>
              <a:t>pass</a:t>
            </a:r>
            <a:r>
              <a:rPr lang="en-US" dirty="0" smtClean="0"/>
              <a:t> the </a:t>
            </a:r>
            <a:r>
              <a:rPr lang="en-US" i="1" dirty="0" smtClean="0"/>
              <a:t>current</a:t>
            </a:r>
            <a:r>
              <a:rPr lang="en-US" dirty="0" smtClean="0"/>
              <a:t> (</a:t>
            </a:r>
            <a:r>
              <a:rPr lang="en-US" i="1" dirty="0" smtClean="0"/>
              <a:t>failing</a:t>
            </a:r>
            <a:r>
              <a:rPr lang="en-US" dirty="0" smtClean="0"/>
              <a:t>) </a:t>
            </a:r>
            <a:r>
              <a:rPr lang="en-US" i="1" dirty="0" smtClean="0"/>
              <a:t>test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377" y="2821927"/>
            <a:ext cx="3545457" cy="328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0831" y="2626205"/>
            <a:ext cx="3508165" cy="367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745192" y="4149306"/>
            <a:ext cx="1095554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TDD</a:t>
            </a:r>
            <a:endParaRPr lang="en-US" sz="16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marL="0" algn="ctr">
              <a:buNone/>
            </a:pPr>
            <a:r>
              <a:rPr lang="en-US" b="1" dirty="0" smtClean="0"/>
              <a:t>Test-driven development</a:t>
            </a:r>
            <a:r>
              <a:rPr lang="en-US" dirty="0" smtClean="0"/>
              <a:t> </a:t>
            </a:r>
            <a:r>
              <a:rPr lang="en-US" dirty="0" smtClean="0"/>
              <a:t>is </a:t>
            </a:r>
            <a:r>
              <a:rPr lang="en-US" dirty="0" smtClean="0"/>
              <a:t>a software development process that relies on the repetition of a very short development </a:t>
            </a:r>
            <a:r>
              <a:rPr lang="en-US" dirty="0" smtClean="0"/>
              <a:t>cycle </a:t>
            </a:r>
          </a:p>
          <a:p>
            <a:pPr marL="0" algn="ct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spiral that </a:t>
            </a: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test-&gt;write code-&gt;refactor-&gt;write </a:t>
            </a:r>
            <a:r>
              <a:rPr lang="en-US" dirty="0" smtClean="0">
                <a:solidFill>
                  <a:srgbClr val="FF0000"/>
                </a:solidFill>
              </a:rPr>
              <a:t>next test</a:t>
            </a:r>
            <a:r>
              <a:rPr lang="en-US" dirty="0" smtClean="0"/>
              <a:t>):</a:t>
            </a:r>
          </a:p>
          <a:p>
            <a:pPr marL="0" algn="ctr">
              <a:buNone/>
            </a:pPr>
            <a:endParaRPr lang="en-US" i="1" dirty="0" smtClean="0"/>
          </a:p>
          <a:p>
            <a:pPr marL="0" algn="ctr">
              <a:buNone/>
            </a:pPr>
            <a:r>
              <a:rPr lang="en-US" i="1" dirty="0" smtClean="0"/>
              <a:t>First </a:t>
            </a:r>
            <a:r>
              <a:rPr lang="en-US" i="1" dirty="0" smtClean="0"/>
              <a:t>the developer writes an (initially failing) automated test case that defines a desired improvement or new function, then produces the minimum amount of code to pass that test, and finally refactors the new code to acceptable standards</a:t>
            </a:r>
            <a:r>
              <a:rPr lang="en-US" dirty="0" smtClean="0"/>
              <a:t>.</a:t>
            </a:r>
          </a:p>
          <a:p>
            <a:pPr marL="0"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Nature </a:t>
            </a:r>
            <a:r>
              <a:rPr lang="en-US" dirty="0" smtClean="0"/>
              <a:t>of </a:t>
            </a:r>
            <a:r>
              <a:rPr lang="en-US" dirty="0" smtClean="0"/>
              <a:t>TDD that </a:t>
            </a:r>
            <a:r>
              <a:rPr lang="en-US" b="1" dirty="0" smtClean="0"/>
              <a:t>incremental 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small </a:t>
            </a:r>
            <a:r>
              <a:rPr lang="en-US" dirty="0" smtClean="0">
                <a:solidFill>
                  <a:srgbClr val="FF0000"/>
                </a:solidFill>
              </a:rPr>
              <a:t>steps </a:t>
            </a:r>
            <a:r>
              <a:rPr lang="en-US" dirty="0" smtClean="0">
                <a:solidFill>
                  <a:srgbClr val="FF0000"/>
                </a:solidFill>
              </a:rPr>
              <a:t>lead to </a:t>
            </a:r>
            <a:r>
              <a:rPr lang="en-US" dirty="0" smtClean="0">
                <a:solidFill>
                  <a:srgbClr val="FF0000"/>
                </a:solidFill>
              </a:rPr>
              <a:t>a quality end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 smtClean="0">
              <a:solidFill>
                <a:srgbClr val="FF0000"/>
              </a:solidFill>
            </a:endParaRPr>
          </a:p>
          <a:p>
            <a:pPr marL="0"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GUI Testing (a Testing Process)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Graphical User Interface </a:t>
            </a:r>
            <a:r>
              <a:rPr lang="en-US" b="1" dirty="0" smtClean="0"/>
              <a:t>testing</a:t>
            </a:r>
            <a:r>
              <a:rPr lang="en-US" dirty="0" smtClean="0"/>
              <a:t> is the process of testing a product's graphical user interface to ensure it meets its written </a:t>
            </a:r>
            <a:r>
              <a:rPr lang="en-US" dirty="0" smtClean="0"/>
              <a:t>specifications, or </a:t>
            </a:r>
            <a:r>
              <a:rPr lang="en-US" dirty="0" smtClean="0">
                <a:solidFill>
                  <a:srgbClr val="FF0000"/>
                </a:solidFill>
              </a:rPr>
              <a:t>simulating the user behaviors (user event)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The Difficulty</a:t>
            </a:r>
          </a:p>
          <a:p>
            <a:pPr algn="ctr">
              <a:buNone/>
            </a:pPr>
            <a:r>
              <a:rPr lang="en-US" dirty="0" smtClean="0"/>
              <a:t>Regression testing becomes a problem with </a:t>
            </a:r>
            <a:r>
              <a:rPr lang="en-US" dirty="0" smtClean="0"/>
              <a:t>GUIs, because a </a:t>
            </a:r>
            <a:r>
              <a:rPr lang="en-US" dirty="0" smtClean="0"/>
              <a:t>GUI may change </a:t>
            </a:r>
            <a:r>
              <a:rPr lang="en-US" dirty="0" smtClean="0"/>
              <a:t>significantly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Framework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Test </a:t>
            </a:r>
            <a:r>
              <a:rPr lang="en-US" dirty="0" smtClean="0"/>
              <a:t>Framework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Test Runner</a:t>
            </a:r>
            <a:r>
              <a:rPr lang="en-US" sz="800" dirty="0" smtClean="0"/>
              <a:t> </a:t>
            </a:r>
            <a:r>
              <a:rPr lang="en-US" dirty="0" smtClean="0"/>
              <a:t>+</a:t>
            </a:r>
            <a:r>
              <a:rPr lang="en-US" sz="800" dirty="0" smtClean="0"/>
              <a:t> </a:t>
            </a:r>
            <a:r>
              <a:rPr lang="en-US" dirty="0" smtClean="0"/>
              <a:t>Test Programming Interface</a:t>
            </a:r>
            <a:r>
              <a:rPr lang="en-US" sz="800" dirty="0" smtClean="0"/>
              <a:t> </a:t>
            </a:r>
            <a:r>
              <a:rPr lang="en-US" dirty="0" smtClean="0"/>
              <a:t>+</a:t>
            </a:r>
            <a:r>
              <a:rPr lang="en-US" sz="800" dirty="0" smtClean="0"/>
              <a:t> </a:t>
            </a:r>
            <a:r>
              <a:rPr lang="en-US" dirty="0" smtClean="0"/>
              <a:t>Test Oriented Lib</a:t>
            </a:r>
            <a:endParaRPr lang="en-US" dirty="0" smtClean="0"/>
          </a:p>
        </p:txBody>
      </p:sp>
      <p:sp>
        <p:nvSpPr>
          <p:cNvPr id="5" name="Equal 4"/>
          <p:cNvSpPr/>
          <p:nvPr/>
        </p:nvSpPr>
        <p:spPr>
          <a:xfrm rot="5400000">
            <a:off x="4287332" y="3045121"/>
            <a:ext cx="552090" cy="2932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114" y="4163683"/>
            <a:ext cx="20116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Run Test Case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9846" y="4163683"/>
            <a:ext cx="20116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Write Test Case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8578" y="4163683"/>
            <a:ext cx="20116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87B"/>
                </a:solidFill>
              </a:rPr>
              <a:t>Assert, Reporting,...</a:t>
            </a:r>
            <a:endParaRPr lang="en-US" sz="16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902</Words>
  <Application>Microsoft Office PowerPoint</Application>
  <PresentationFormat>On-screen Show (4:3)</PresentationFormat>
  <Paragraphs>298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Slide 2</vt:lpstr>
      <vt:lpstr>Test Automation</vt:lpstr>
      <vt:lpstr>Types of Test Automation</vt:lpstr>
      <vt:lpstr>What Unit Testing (a Testing Method)</vt:lpstr>
      <vt:lpstr>Why Unit Testing</vt:lpstr>
      <vt:lpstr>What TDD</vt:lpstr>
      <vt:lpstr>What GUI Testing (a Testing Process)</vt:lpstr>
      <vt:lpstr>What Test Framework </vt:lpstr>
      <vt:lpstr>Slide 10</vt:lpstr>
      <vt:lpstr>What Mocha+Chai</vt:lpstr>
      <vt:lpstr>Mocha Test Framework</vt:lpstr>
      <vt:lpstr>Chai Assertion Library</vt:lpstr>
      <vt:lpstr>How TDD spiral that write test-&gt;write code-&gt;refactor-&gt;write next test</vt:lpstr>
      <vt:lpstr>Mocha Hooks</vt:lpstr>
      <vt:lpstr>Sync vs. Async</vt:lpstr>
      <vt:lpstr>Test Node.js</vt:lpstr>
      <vt:lpstr>Slide 18</vt:lpstr>
      <vt:lpstr>What W3C WebDriver</vt:lpstr>
      <vt:lpstr>What Selenium WebDriver</vt:lpstr>
      <vt:lpstr>Selenium 1 vs. Selenium 2</vt:lpstr>
      <vt:lpstr>Native Binding (API in Browser)</vt:lpstr>
      <vt:lpstr>What Selenium Grid</vt:lpstr>
      <vt:lpstr>How it Works</vt:lpstr>
      <vt:lpstr>Best Practice @Location Strategy</vt:lpstr>
      <vt:lpstr>Best Practice @Page Object Design Pattern</vt:lpstr>
      <vt:lpstr>Chai plugins @ chai-webdriver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2014-12-01T09:53:05Z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