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Layouts/slideLayout87.xml" ContentType="application/vnd.openxmlformats-officedocument.presentationml.slideLayout+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slideLayouts/slideLayout81.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Masters/slideMaster7.xml" ContentType="application/vnd.openxmlformats-officedocument.presentationml.slideMaster+xml"/>
  <Override PartName="/ppt/theme/theme9.xml" ContentType="application/vnd.openxmlformats-officedocument.them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9.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 id="2147483743" r:id="rId5"/>
    <p:sldMasterId id="2147483752" r:id="rId6"/>
    <p:sldMasterId id="2147483761" r:id="rId7"/>
    <p:sldMasterId id="2147483770" r:id="rId8"/>
    <p:sldMasterId id="2147483779" r:id="rId9"/>
    <p:sldMasterId id="2147483843" r:id="rId10"/>
  </p:sldMasterIdLst>
  <p:notesMasterIdLst>
    <p:notesMasterId r:id="rId37"/>
  </p:notesMasterIdLst>
  <p:handoutMasterIdLst>
    <p:handoutMasterId r:id="rId38"/>
  </p:handoutMasterIdLst>
  <p:sldIdLst>
    <p:sldId id="257" r:id="rId11"/>
    <p:sldId id="477" r:id="rId12"/>
    <p:sldId id="485" r:id="rId13"/>
    <p:sldId id="427" r:id="rId14"/>
    <p:sldId id="458" r:id="rId15"/>
    <p:sldId id="460" r:id="rId16"/>
    <p:sldId id="459" r:id="rId17"/>
    <p:sldId id="461" r:id="rId18"/>
    <p:sldId id="462" r:id="rId19"/>
    <p:sldId id="479" r:id="rId20"/>
    <p:sldId id="482" r:id="rId21"/>
    <p:sldId id="483" r:id="rId22"/>
    <p:sldId id="484" r:id="rId23"/>
    <p:sldId id="463" r:id="rId24"/>
    <p:sldId id="464" r:id="rId25"/>
    <p:sldId id="465" r:id="rId26"/>
    <p:sldId id="466" r:id="rId27"/>
    <p:sldId id="478" r:id="rId28"/>
    <p:sldId id="468" r:id="rId29"/>
    <p:sldId id="469" r:id="rId30"/>
    <p:sldId id="470" r:id="rId31"/>
    <p:sldId id="471" r:id="rId32"/>
    <p:sldId id="474" r:id="rId33"/>
    <p:sldId id="473" r:id="rId34"/>
    <p:sldId id="475" r:id="rId35"/>
    <p:sldId id="476" r:id="rId36"/>
  </p:sldIdLst>
  <p:sldSz cx="9144000" cy="6858000" type="screen4x3"/>
  <p:notesSz cx="6858000" cy="9144000"/>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996633"/>
    <a:srgbClr val="77787B"/>
    <a:srgbClr val="EAF3E7"/>
    <a:srgbClr val="D3E7CC"/>
    <a:srgbClr val="FFFFFF"/>
    <a:srgbClr val="0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ferSingleView="1">
    <p:restoredLeft sz="14943" autoAdjust="0"/>
    <p:restoredTop sz="99492" autoAdjust="0"/>
  </p:normalViewPr>
  <p:slideViewPr>
    <p:cSldViewPr snapToGrid="0">
      <p:cViewPr varScale="1">
        <p:scale>
          <a:sx n="71" d="100"/>
          <a:sy n="71" d="100"/>
        </p:scale>
        <p:origin x="-984" y="-102"/>
      </p:cViewPr>
      <p:guideLst>
        <p:guide orient="horz" pos="935"/>
        <p:guide orient="horz" pos="3884"/>
        <p:guide orient="horz" pos="4020"/>
        <p:guide orient="horz" pos="4156"/>
        <p:guide orient="horz" pos="809"/>
        <p:guide orient="horz" pos="300"/>
        <p:guide orient="horz" pos="142"/>
        <p:guide orient="horz" pos="2160"/>
        <p:guide pos="2880"/>
        <p:guide pos="136"/>
        <p:guide pos="272"/>
        <p:guide pos="5624"/>
        <p:guide pos="4940"/>
        <p:guide pos="5618"/>
        <p:guide pos="101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Helvetica 65 Medium" pitchFamily="34" charset="0"/>
              </a:defRPr>
            </a:lvl1pPr>
          </a:lstStyle>
          <a:p>
            <a:pPr>
              <a:defRPr/>
            </a:pPr>
            <a:endParaRPr lang="en-GB"/>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Helvetica 65 Medium" pitchFamily="34" charset="0"/>
              </a:defRPr>
            </a:lvl1pPr>
          </a:lstStyle>
          <a:p>
            <a:pPr>
              <a:defRPr/>
            </a:pPr>
            <a:endParaRPr lang="en-GB"/>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Helvetica 65 Medium" pitchFamily="34" charset="0"/>
              </a:defRPr>
            </a:lvl1pPr>
          </a:lstStyle>
          <a:p>
            <a:pPr>
              <a:defRPr/>
            </a:pPr>
            <a:r>
              <a:rPr lang="en-GB"/>
              <a:t>   Rev </a:t>
            </a:r>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Helvetica 65 Medium" pitchFamily="34" charset="0"/>
              </a:defRPr>
            </a:lvl1pPr>
          </a:lstStyle>
          <a:p>
            <a:pPr>
              <a:defRPr/>
            </a:pPr>
            <a:fld id="{6E9BC4E0-6123-476C-81FC-255E11AB695F}"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Helvetica 65 Medium" pitchFamily="34" charset="0"/>
              </a:defRPr>
            </a:lvl1pPr>
          </a:lstStyle>
          <a:p>
            <a:pPr>
              <a:defRPr/>
            </a:pPr>
            <a:r>
              <a:rPr lang="en-GB"/>
              <a:t>Test Presentation</a:t>
            </a:r>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Helvetica 65 Medium" pitchFamily="34" charset="0"/>
              </a:defRPr>
            </a:lvl1pPr>
          </a:lstStyle>
          <a:p>
            <a:pPr>
              <a:defRPr/>
            </a:pPr>
            <a:r>
              <a:rPr lang="en-GB"/>
              <a:t>2008-08-21</a:t>
            </a:r>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Helvetica 65 Medium" pitchFamily="34" charset="0"/>
              </a:defRPr>
            </a:lvl1pPr>
          </a:lstStyle>
          <a:p>
            <a:pPr>
              <a:defRPr/>
            </a:pPr>
            <a:r>
              <a:rPr lang="en-GB"/>
              <a:t>1/152 43-LXE 108 236 Uen  Rev PA1</a:t>
            </a:r>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Helvetica 65 Medium" pitchFamily="34" charset="0"/>
              </a:defRPr>
            </a:lvl1pPr>
          </a:lstStyle>
          <a:p>
            <a:pPr>
              <a:defRPr/>
            </a:pPr>
            <a:fld id="{74A263B4-D0EB-4C6F-92B6-7AA329CF6000}" type="slidenum">
              <a:rPr lang="en-GB"/>
              <a:pPr>
                <a:defRPr/>
              </a:pPr>
              <a:t>‹#›</a:t>
            </a:fld>
            <a:endParaRPr lang="en-GB"/>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Helvetica 65 Medium"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Helvetica 65 Medium"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Helvetica 65 Medium"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Helvetica 65 Medium"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Helvetica 65 Medium"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en.wikipedia.org/wiki/Object-oriented_analysis_and_design" TargetMode="External"/><Relationship Id="rId3" Type="http://schemas.openxmlformats.org/officeDocument/2006/relationships/hyperlink" Target="http://en.wikipedia.org/wiki/Software_engineering" TargetMode="External"/><Relationship Id="rId7" Type="http://schemas.openxmlformats.org/officeDocument/2006/relationships/hyperlink" Target="http://en.wikipedia.org/wiki/Object-oriented_desig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en.wikipedia.org/wiki/Functional_requirements" TargetMode="External"/><Relationship Id="rId5" Type="http://schemas.openxmlformats.org/officeDocument/2006/relationships/hyperlink" Target="http://en.wikipedia.org/wiki/Unified_Modeling_Language" TargetMode="External"/><Relationship Id="rId4" Type="http://schemas.openxmlformats.org/officeDocument/2006/relationships/hyperlink" Target="http://en.wikipedia.org/wiki/Object_(computer_science)"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en.wikipedia.org/wiki/Object-oriented_analysis_and_design" TargetMode="External"/><Relationship Id="rId3" Type="http://schemas.openxmlformats.org/officeDocument/2006/relationships/hyperlink" Target="http://en.wikipedia.org/wiki/Software_engineering" TargetMode="External"/><Relationship Id="rId7" Type="http://schemas.openxmlformats.org/officeDocument/2006/relationships/hyperlink" Target="http://en.wikipedia.org/wiki/Object-oriented_design"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en.wikipedia.org/wiki/Functional_requirements" TargetMode="External"/><Relationship Id="rId5" Type="http://schemas.openxmlformats.org/officeDocument/2006/relationships/hyperlink" Target="http://en.wikipedia.org/wiki/Unified_Modeling_Language" TargetMode="External"/><Relationship Id="rId4" Type="http://schemas.openxmlformats.org/officeDocument/2006/relationships/hyperlink" Target="http://en.wikipedia.org/wiki/Object_(computer_science)"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en.wikipedia.org/wiki/Object-oriented_analysis_and_design" TargetMode="External"/><Relationship Id="rId3" Type="http://schemas.openxmlformats.org/officeDocument/2006/relationships/hyperlink" Target="http://en.wikipedia.org/wiki/Software_engineering" TargetMode="External"/><Relationship Id="rId7" Type="http://schemas.openxmlformats.org/officeDocument/2006/relationships/hyperlink" Target="http://en.wikipedia.org/wiki/Object-oriented_design"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en.wikipedia.org/wiki/Functional_requirements" TargetMode="External"/><Relationship Id="rId5" Type="http://schemas.openxmlformats.org/officeDocument/2006/relationships/hyperlink" Target="http://en.wikipedia.org/wiki/Unified_Modeling_Language" TargetMode="External"/><Relationship Id="rId4" Type="http://schemas.openxmlformats.org/officeDocument/2006/relationships/hyperlink" Target="http://en.wikipedia.org/wiki/Object_(computer_science)"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en.wikipedia.org/wiki/Object-oriented_analysis_and_design" TargetMode="External"/><Relationship Id="rId3" Type="http://schemas.openxmlformats.org/officeDocument/2006/relationships/hyperlink" Target="http://en.wikipedia.org/wiki/Software_engineering" TargetMode="External"/><Relationship Id="rId7" Type="http://schemas.openxmlformats.org/officeDocument/2006/relationships/hyperlink" Target="http://en.wikipedia.org/wiki/Object-oriented_design"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en.wikipedia.org/wiki/Functional_requirements" TargetMode="External"/><Relationship Id="rId5" Type="http://schemas.openxmlformats.org/officeDocument/2006/relationships/hyperlink" Target="http://en.wikipedia.org/wiki/Unified_Modeling_Language" TargetMode="External"/><Relationship Id="rId4" Type="http://schemas.openxmlformats.org/officeDocument/2006/relationships/hyperlink" Target="http://en.wikipedia.org/wiki/Object_(computer_science)"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n.wikipedia.org/wiki/Object-oriented_analysis_and_design" TargetMode="External"/><Relationship Id="rId3" Type="http://schemas.openxmlformats.org/officeDocument/2006/relationships/hyperlink" Target="http://en.wikipedia.org/wiki/Software_engineering" TargetMode="External"/><Relationship Id="rId7" Type="http://schemas.openxmlformats.org/officeDocument/2006/relationships/hyperlink" Target="http://en.wikipedia.org/wiki/Object-oriented_design"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en.wikipedia.org/wiki/Functional_requirements" TargetMode="External"/><Relationship Id="rId5" Type="http://schemas.openxmlformats.org/officeDocument/2006/relationships/hyperlink" Target="http://en.wikipedia.org/wiki/Unified_Modeling_Language" TargetMode="External"/><Relationship Id="rId4" Type="http://schemas.openxmlformats.org/officeDocument/2006/relationships/hyperlink" Target="http://en.wikipedia.org/wiki/Object_(computer_science)"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en.wikipedia.org/wiki/Object-oriented_analysis_and_design" TargetMode="External"/><Relationship Id="rId3" Type="http://schemas.openxmlformats.org/officeDocument/2006/relationships/hyperlink" Target="http://en.wikipedia.org/wiki/Software_engineering" TargetMode="External"/><Relationship Id="rId7" Type="http://schemas.openxmlformats.org/officeDocument/2006/relationships/hyperlink" Target="http://en.wikipedia.org/wiki/Object-oriented_design"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en.wikipedia.org/wiki/Functional_requirements" TargetMode="External"/><Relationship Id="rId5" Type="http://schemas.openxmlformats.org/officeDocument/2006/relationships/hyperlink" Target="http://en.wikipedia.org/wiki/Unified_Modeling_Language" TargetMode="External"/><Relationship Id="rId4" Type="http://schemas.openxmlformats.org/officeDocument/2006/relationships/hyperlink" Target="http://en.wikipedia.org/wiki/Object_(computer_science)"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en.wikipedia.org/wiki/Object-oriented_analysis_and_design" TargetMode="External"/><Relationship Id="rId3" Type="http://schemas.openxmlformats.org/officeDocument/2006/relationships/hyperlink" Target="http://en.wikipedia.org/wiki/Software_engineering" TargetMode="External"/><Relationship Id="rId7" Type="http://schemas.openxmlformats.org/officeDocument/2006/relationships/hyperlink" Target="http://en.wikipedia.org/wiki/Object-oriented_design"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en.wikipedia.org/wiki/Functional_requirements" TargetMode="External"/><Relationship Id="rId5" Type="http://schemas.openxmlformats.org/officeDocument/2006/relationships/hyperlink" Target="http://en.wikipedia.org/wiki/Unified_Modeling_Language" TargetMode="External"/><Relationship Id="rId4" Type="http://schemas.openxmlformats.org/officeDocument/2006/relationships/hyperlink" Target="http://en.wikipedia.org/wiki/Object_(computer_science)"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en.wikipedia.org/wiki/Object-oriented_analysis_and_design" TargetMode="External"/><Relationship Id="rId3" Type="http://schemas.openxmlformats.org/officeDocument/2006/relationships/hyperlink" Target="http://en.wikipedia.org/wiki/Software_engineering" TargetMode="External"/><Relationship Id="rId7" Type="http://schemas.openxmlformats.org/officeDocument/2006/relationships/hyperlink" Target="http://en.wikipedia.org/wiki/Object-oriented_design"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en.wikipedia.org/wiki/Functional_requirements" TargetMode="External"/><Relationship Id="rId5" Type="http://schemas.openxmlformats.org/officeDocument/2006/relationships/hyperlink" Target="http://en.wikipedia.org/wiki/Unified_Modeling_Language" TargetMode="External"/><Relationship Id="rId4" Type="http://schemas.openxmlformats.org/officeDocument/2006/relationships/hyperlink" Target="http://en.wikipedia.org/wiki/Object_(computer_science)"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en.wikipedia.org/wiki/Object-oriented_analysis_and_design" TargetMode="External"/><Relationship Id="rId3" Type="http://schemas.openxmlformats.org/officeDocument/2006/relationships/hyperlink" Target="http://en.wikipedia.org/wiki/Software_engineering" TargetMode="External"/><Relationship Id="rId7" Type="http://schemas.openxmlformats.org/officeDocument/2006/relationships/hyperlink" Target="http://en.wikipedia.org/wiki/Object-oriented_design"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en.wikipedia.org/wiki/Functional_requirements" TargetMode="External"/><Relationship Id="rId5" Type="http://schemas.openxmlformats.org/officeDocument/2006/relationships/hyperlink" Target="http://en.wikipedia.org/wiki/Unified_Modeling_Language" TargetMode="External"/><Relationship Id="rId4" Type="http://schemas.openxmlformats.org/officeDocument/2006/relationships/hyperlink" Target="http://en.wikipedia.org/wiki/Object_(computer_scienc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latin typeface="Helvetica 65 Medium" pitchFamily="34" charset="0"/>
                <a:ea typeface="+mn-ea"/>
                <a:cs typeface="+mn-cs"/>
              </a:rPr>
              <a:t>Object-oriented analysis and design</a:t>
            </a:r>
            <a:r>
              <a:rPr lang="en-US" sz="1200" b="0" i="0" kern="1200" dirty="0" smtClean="0">
                <a:solidFill>
                  <a:schemeClr val="tx1"/>
                </a:solidFill>
                <a:latin typeface="Helvetica 65 Medium" pitchFamily="34" charset="0"/>
                <a:ea typeface="+mn-ea"/>
                <a:cs typeface="+mn-cs"/>
              </a:rPr>
              <a:t> (OOAD) is a </a:t>
            </a:r>
            <a:r>
              <a:rPr lang="en-US" sz="1200" b="0" i="0" u="none" strike="noStrike" kern="1200" dirty="0" smtClean="0">
                <a:solidFill>
                  <a:schemeClr val="tx1"/>
                </a:solidFill>
                <a:latin typeface="Helvetica 65 Medium" pitchFamily="34" charset="0"/>
                <a:ea typeface="+mn-ea"/>
                <a:cs typeface="+mn-cs"/>
                <a:hlinkClick r:id="rId3" tooltip="Software engineering"/>
              </a:rPr>
              <a:t>software engineering</a:t>
            </a:r>
            <a:r>
              <a:rPr lang="en-US" sz="1200" b="0" i="0" kern="1200" dirty="0" smtClean="0">
                <a:solidFill>
                  <a:schemeClr val="tx1"/>
                </a:solidFill>
                <a:latin typeface="Helvetica 65 Medium" pitchFamily="34" charset="0"/>
                <a:ea typeface="+mn-ea"/>
                <a:cs typeface="+mn-cs"/>
              </a:rPr>
              <a:t> approach that models a system as a group of interacting </a:t>
            </a:r>
            <a:r>
              <a:rPr lang="en-US" sz="1200" b="0" i="0" u="none" strike="noStrike" kern="1200" dirty="0" smtClean="0">
                <a:solidFill>
                  <a:schemeClr val="tx1"/>
                </a:solidFill>
                <a:latin typeface="Helvetica 65 Medium" pitchFamily="34" charset="0"/>
                <a:ea typeface="+mn-ea"/>
                <a:cs typeface="+mn-cs"/>
                <a:hlinkClick r:id="rId4" tooltip="Object (computer science)"/>
              </a:rPr>
              <a:t>objects</a:t>
            </a:r>
            <a:r>
              <a:rPr lang="en-US" sz="1200" b="0" i="0" kern="1200" dirty="0" smtClean="0">
                <a:solidFill>
                  <a:schemeClr val="tx1"/>
                </a:solidFill>
                <a:latin typeface="Helvetica 65 Medium" pitchFamily="34" charset="0"/>
                <a:ea typeface="+mn-ea"/>
                <a:cs typeface="+mn-cs"/>
              </a:rPr>
              <a:t>. Each object represents some entity of interest in the system being modeled, and is </a:t>
            </a:r>
            <a:r>
              <a:rPr lang="en-US" sz="1200" b="0" i="0" kern="1200" dirty="0" err="1" smtClean="0">
                <a:solidFill>
                  <a:schemeClr val="tx1"/>
                </a:solidFill>
                <a:latin typeface="Helvetica 65 Medium" pitchFamily="34" charset="0"/>
                <a:ea typeface="+mn-ea"/>
                <a:cs typeface="+mn-cs"/>
              </a:rPr>
              <a:t>characterised</a:t>
            </a:r>
            <a:r>
              <a:rPr lang="en-US" sz="1200" b="0" i="0" kern="1200" dirty="0" smtClean="0">
                <a:solidFill>
                  <a:schemeClr val="tx1"/>
                </a:solidFill>
                <a:latin typeface="Helvetica 65 Medium" pitchFamily="34" charset="0"/>
                <a:ea typeface="+mn-ea"/>
                <a:cs typeface="+mn-cs"/>
              </a:rPr>
              <a:t> by its class, its state (data elements), and its behavior. Various models can be created to show the static structure, dynamic behavior, and run-time deployment of these collaborating objects. There are a number of different notations for representing these models, such as the </a:t>
            </a:r>
            <a:r>
              <a:rPr lang="en-US" sz="1200" b="0" i="0" u="none" strike="noStrike" kern="1200" dirty="0" smtClean="0">
                <a:solidFill>
                  <a:schemeClr val="tx1"/>
                </a:solidFill>
                <a:latin typeface="Helvetica 65 Medium" pitchFamily="34" charset="0"/>
                <a:ea typeface="+mn-ea"/>
                <a:cs typeface="+mn-cs"/>
                <a:hlinkClick r:id="rId5" tooltip="Unified Modeling Language"/>
              </a:rPr>
              <a:t>Unified Modeling Language</a:t>
            </a:r>
            <a:r>
              <a:rPr lang="en-US" sz="1200" b="0" i="0" kern="1200" dirty="0" smtClean="0">
                <a:solidFill>
                  <a:schemeClr val="tx1"/>
                </a:solidFill>
                <a:latin typeface="Helvetica 65 Medium" pitchFamily="34" charset="0"/>
                <a:ea typeface="+mn-ea"/>
                <a:cs typeface="+mn-cs"/>
              </a:rPr>
              <a:t> (UML).</a:t>
            </a:r>
          </a:p>
          <a:p>
            <a:endParaRPr lang="en-US" sz="1200" b="0" i="0" kern="1200" dirty="0" smtClean="0">
              <a:solidFill>
                <a:schemeClr val="tx1"/>
              </a:solidFill>
              <a:latin typeface="Helvetica 65 Medium" pitchFamily="34" charset="0"/>
              <a:ea typeface="+mn-ea"/>
              <a:cs typeface="+mn-cs"/>
            </a:endParaRPr>
          </a:p>
          <a:p>
            <a:r>
              <a:rPr lang="en-US" sz="1200" b="0" i="0" kern="1200" dirty="0" smtClean="0">
                <a:solidFill>
                  <a:schemeClr val="tx1"/>
                </a:solidFill>
                <a:latin typeface="Helvetica 65 Medium" pitchFamily="34" charset="0"/>
                <a:ea typeface="+mn-ea"/>
                <a:cs typeface="+mn-cs"/>
              </a:rPr>
              <a:t>Object-oriented analysis (OOA) applies object-modeling techniques to analyze the </a:t>
            </a:r>
            <a:r>
              <a:rPr lang="en-US" sz="1200" b="0" i="0" u="none" strike="noStrike" kern="1200" dirty="0" smtClean="0">
                <a:solidFill>
                  <a:schemeClr val="tx1"/>
                </a:solidFill>
                <a:latin typeface="Helvetica 65 Medium" pitchFamily="34" charset="0"/>
                <a:ea typeface="+mn-ea"/>
                <a:cs typeface="+mn-cs"/>
                <a:hlinkClick r:id="rId6" tooltip="Functional requirements"/>
              </a:rPr>
              <a:t>functional requirements</a:t>
            </a:r>
            <a:r>
              <a:rPr lang="en-US" sz="1200" b="0" i="0" kern="1200" dirty="0" smtClean="0">
                <a:solidFill>
                  <a:schemeClr val="tx1"/>
                </a:solidFill>
                <a:latin typeface="Helvetica 65 Medium" pitchFamily="34" charset="0"/>
                <a:ea typeface="+mn-ea"/>
                <a:cs typeface="+mn-cs"/>
              </a:rPr>
              <a:t> for a system. </a:t>
            </a:r>
            <a:r>
              <a:rPr lang="en-US" sz="1200" b="0" i="0" u="none" strike="noStrike" kern="1200" dirty="0" smtClean="0">
                <a:solidFill>
                  <a:schemeClr val="tx1"/>
                </a:solidFill>
                <a:latin typeface="Helvetica 65 Medium" pitchFamily="34" charset="0"/>
                <a:ea typeface="+mn-ea"/>
                <a:cs typeface="+mn-cs"/>
                <a:hlinkClick r:id="rId7" tooltip="Object-oriented design"/>
              </a:rPr>
              <a:t>Object-oriented design</a:t>
            </a:r>
            <a:r>
              <a:rPr lang="en-US" sz="1200" b="0" i="0" kern="1200" dirty="0" smtClean="0">
                <a:solidFill>
                  <a:schemeClr val="tx1"/>
                </a:solidFill>
                <a:latin typeface="Helvetica 65 Medium" pitchFamily="34" charset="0"/>
                <a:ea typeface="+mn-ea"/>
                <a:cs typeface="+mn-cs"/>
              </a:rPr>
              <a:t> (OOD) elaborates the analysis models to produce implementation specifications. OOA focuses on </a:t>
            </a:r>
            <a:r>
              <a:rPr lang="en-US" sz="1200" b="0" i="1" kern="1200" dirty="0" smtClean="0">
                <a:solidFill>
                  <a:schemeClr val="tx1"/>
                </a:solidFill>
                <a:latin typeface="Helvetica 65 Medium" pitchFamily="34" charset="0"/>
                <a:ea typeface="+mn-ea"/>
                <a:cs typeface="+mn-cs"/>
              </a:rPr>
              <a:t>what</a:t>
            </a:r>
            <a:r>
              <a:rPr lang="en-US" sz="1200" b="0" i="0" kern="1200" dirty="0" smtClean="0">
                <a:solidFill>
                  <a:schemeClr val="tx1"/>
                </a:solidFill>
                <a:latin typeface="Helvetica 65 Medium" pitchFamily="34" charset="0"/>
                <a:ea typeface="+mn-ea"/>
                <a:cs typeface="+mn-cs"/>
              </a:rPr>
              <a:t> the system does, OOD on </a:t>
            </a:r>
            <a:r>
              <a:rPr lang="en-US" sz="1200" b="0" i="1" kern="1200" dirty="0" smtClean="0">
                <a:solidFill>
                  <a:schemeClr val="tx1"/>
                </a:solidFill>
                <a:latin typeface="Helvetica 65 Medium" pitchFamily="34" charset="0"/>
                <a:ea typeface="+mn-ea"/>
                <a:cs typeface="+mn-cs"/>
              </a:rPr>
              <a:t>how</a:t>
            </a:r>
            <a:r>
              <a:rPr lang="en-US" sz="1200" b="0" i="0" kern="1200" dirty="0" smtClean="0">
                <a:solidFill>
                  <a:schemeClr val="tx1"/>
                </a:solidFill>
                <a:latin typeface="Helvetica 65 Medium" pitchFamily="34" charset="0"/>
                <a:ea typeface="+mn-ea"/>
                <a:cs typeface="+mn-cs"/>
              </a:rPr>
              <a:t> the system does it.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Ref: </a:t>
            </a:r>
            <a:r>
              <a:rPr lang="en-US" dirty="0" smtClean="0">
                <a:hlinkClick r:id="rId8"/>
              </a:rPr>
              <a:t>http://en.wikipedia.org/wiki/Object-oriented_analysis_and_design</a:t>
            </a: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IFRS - International Financial Reporting Standards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GAAP - Generally Accepted Accounting Principles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a:defRPr/>
            </a:pPr>
            <a:r>
              <a:rPr lang="en-GB" smtClean="0"/>
              <a:t>Test Presentation</a:t>
            </a:r>
            <a:endParaRPr lang="en-GB"/>
          </a:p>
        </p:txBody>
      </p:sp>
      <p:sp>
        <p:nvSpPr>
          <p:cNvPr id="5" name="Footer Placeholder 4"/>
          <p:cNvSpPr>
            <a:spLocks noGrp="1"/>
          </p:cNvSpPr>
          <p:nvPr>
            <p:ph type="ftr" sz="quarter" idx="11"/>
          </p:nvPr>
        </p:nvSpPr>
        <p:spPr/>
        <p:txBody>
          <a:bodyPr/>
          <a:lstStyle/>
          <a:p>
            <a:pPr>
              <a:defRPr/>
            </a:pPr>
            <a:r>
              <a:rPr lang="en-GB" smtClean="0"/>
              <a:t>1/152 43-LXE 108 236 Uen  Rev PA1</a:t>
            </a:r>
            <a:endParaRPr lang="en-GB"/>
          </a:p>
        </p:txBody>
      </p:sp>
      <p:sp>
        <p:nvSpPr>
          <p:cNvPr id="6" name="Slide Number Placeholder 5"/>
          <p:cNvSpPr>
            <a:spLocks noGrp="1"/>
          </p:cNvSpPr>
          <p:nvPr>
            <p:ph type="sldNum" sz="quarter" idx="12"/>
          </p:nvPr>
        </p:nvSpPr>
        <p:spPr/>
        <p:txBody>
          <a:bodyPr/>
          <a:lstStyle/>
          <a:p>
            <a:pPr>
              <a:defRPr/>
            </a:pPr>
            <a:fld id="{74A263B4-D0EB-4C6F-92B6-7AA329CF6000}" type="slidenum">
              <a:rPr lang="en-GB" smtClean="0"/>
              <a:pPr>
                <a:defRPr/>
              </a:pPr>
              <a:t>4</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latin typeface="Helvetica 65 Medium" pitchFamily="34" charset="0"/>
                <a:ea typeface="+mn-ea"/>
                <a:cs typeface="+mn-cs"/>
              </a:rPr>
              <a:t>Object-oriented analysis and design</a:t>
            </a:r>
            <a:r>
              <a:rPr lang="en-US" sz="1200" b="0" i="0" kern="1200" dirty="0" smtClean="0">
                <a:solidFill>
                  <a:schemeClr val="tx1"/>
                </a:solidFill>
                <a:latin typeface="Helvetica 65 Medium" pitchFamily="34" charset="0"/>
                <a:ea typeface="+mn-ea"/>
                <a:cs typeface="+mn-cs"/>
              </a:rPr>
              <a:t> (OOAD) is a </a:t>
            </a:r>
            <a:r>
              <a:rPr lang="en-US" sz="1200" b="0" i="0" u="none" strike="noStrike" kern="1200" dirty="0" smtClean="0">
                <a:solidFill>
                  <a:schemeClr val="tx1"/>
                </a:solidFill>
                <a:latin typeface="Helvetica 65 Medium" pitchFamily="34" charset="0"/>
                <a:ea typeface="+mn-ea"/>
                <a:cs typeface="+mn-cs"/>
                <a:hlinkClick r:id="rId3" tooltip="Software engineering"/>
              </a:rPr>
              <a:t>software engineering</a:t>
            </a:r>
            <a:r>
              <a:rPr lang="en-US" sz="1200" b="0" i="0" kern="1200" dirty="0" smtClean="0">
                <a:solidFill>
                  <a:schemeClr val="tx1"/>
                </a:solidFill>
                <a:latin typeface="Helvetica 65 Medium" pitchFamily="34" charset="0"/>
                <a:ea typeface="+mn-ea"/>
                <a:cs typeface="+mn-cs"/>
              </a:rPr>
              <a:t> approach that models a system as a group of interacting </a:t>
            </a:r>
            <a:r>
              <a:rPr lang="en-US" sz="1200" b="0" i="0" u="none" strike="noStrike" kern="1200" dirty="0" smtClean="0">
                <a:solidFill>
                  <a:schemeClr val="tx1"/>
                </a:solidFill>
                <a:latin typeface="Helvetica 65 Medium" pitchFamily="34" charset="0"/>
                <a:ea typeface="+mn-ea"/>
                <a:cs typeface="+mn-cs"/>
                <a:hlinkClick r:id="rId4" tooltip="Object (computer science)"/>
              </a:rPr>
              <a:t>objects</a:t>
            </a:r>
            <a:r>
              <a:rPr lang="en-US" sz="1200" b="0" i="0" kern="1200" dirty="0" smtClean="0">
                <a:solidFill>
                  <a:schemeClr val="tx1"/>
                </a:solidFill>
                <a:latin typeface="Helvetica 65 Medium" pitchFamily="34" charset="0"/>
                <a:ea typeface="+mn-ea"/>
                <a:cs typeface="+mn-cs"/>
              </a:rPr>
              <a:t>. Each object represents some entity of interest in the system being modeled, and is </a:t>
            </a:r>
            <a:r>
              <a:rPr lang="en-US" sz="1200" b="0" i="0" kern="1200" dirty="0" err="1" smtClean="0">
                <a:solidFill>
                  <a:schemeClr val="tx1"/>
                </a:solidFill>
                <a:latin typeface="Helvetica 65 Medium" pitchFamily="34" charset="0"/>
                <a:ea typeface="+mn-ea"/>
                <a:cs typeface="+mn-cs"/>
              </a:rPr>
              <a:t>characterised</a:t>
            </a:r>
            <a:r>
              <a:rPr lang="en-US" sz="1200" b="0" i="0" kern="1200" dirty="0" smtClean="0">
                <a:solidFill>
                  <a:schemeClr val="tx1"/>
                </a:solidFill>
                <a:latin typeface="Helvetica 65 Medium" pitchFamily="34" charset="0"/>
                <a:ea typeface="+mn-ea"/>
                <a:cs typeface="+mn-cs"/>
              </a:rPr>
              <a:t> by its class, its state (data elements), and its behavior. Various models can be created to show the static structure, dynamic behavior, and run-time deployment of these collaborating objects. There are a number of different notations for representing these models, such as the </a:t>
            </a:r>
            <a:r>
              <a:rPr lang="en-US" sz="1200" b="0" i="0" u="none" strike="noStrike" kern="1200" dirty="0" smtClean="0">
                <a:solidFill>
                  <a:schemeClr val="tx1"/>
                </a:solidFill>
                <a:latin typeface="Helvetica 65 Medium" pitchFamily="34" charset="0"/>
                <a:ea typeface="+mn-ea"/>
                <a:cs typeface="+mn-cs"/>
                <a:hlinkClick r:id="rId5" tooltip="Unified Modeling Language"/>
              </a:rPr>
              <a:t>Unified Modeling Language</a:t>
            </a:r>
            <a:r>
              <a:rPr lang="en-US" sz="1200" b="0" i="0" kern="1200" dirty="0" smtClean="0">
                <a:solidFill>
                  <a:schemeClr val="tx1"/>
                </a:solidFill>
                <a:latin typeface="Helvetica 65 Medium" pitchFamily="34" charset="0"/>
                <a:ea typeface="+mn-ea"/>
                <a:cs typeface="+mn-cs"/>
              </a:rPr>
              <a:t> (UML).</a:t>
            </a:r>
          </a:p>
          <a:p>
            <a:endParaRPr lang="en-US" sz="1200" b="0" i="0" kern="1200" dirty="0" smtClean="0">
              <a:solidFill>
                <a:schemeClr val="tx1"/>
              </a:solidFill>
              <a:latin typeface="Helvetica 65 Medium" pitchFamily="34" charset="0"/>
              <a:ea typeface="+mn-ea"/>
              <a:cs typeface="+mn-cs"/>
            </a:endParaRPr>
          </a:p>
          <a:p>
            <a:r>
              <a:rPr lang="en-US" sz="1200" b="0" i="0" kern="1200" dirty="0" smtClean="0">
                <a:solidFill>
                  <a:schemeClr val="tx1"/>
                </a:solidFill>
                <a:latin typeface="Helvetica 65 Medium" pitchFamily="34" charset="0"/>
                <a:ea typeface="+mn-ea"/>
                <a:cs typeface="+mn-cs"/>
              </a:rPr>
              <a:t>Object-oriented analysis (OOA) applies object-modeling techniques to analyze the </a:t>
            </a:r>
            <a:r>
              <a:rPr lang="en-US" sz="1200" b="0" i="0" u="none" strike="noStrike" kern="1200" dirty="0" smtClean="0">
                <a:solidFill>
                  <a:schemeClr val="tx1"/>
                </a:solidFill>
                <a:latin typeface="Helvetica 65 Medium" pitchFamily="34" charset="0"/>
                <a:ea typeface="+mn-ea"/>
                <a:cs typeface="+mn-cs"/>
                <a:hlinkClick r:id="rId6" tooltip="Functional requirements"/>
              </a:rPr>
              <a:t>functional requirements</a:t>
            </a:r>
            <a:r>
              <a:rPr lang="en-US" sz="1200" b="0" i="0" kern="1200" dirty="0" smtClean="0">
                <a:solidFill>
                  <a:schemeClr val="tx1"/>
                </a:solidFill>
                <a:latin typeface="Helvetica 65 Medium" pitchFamily="34" charset="0"/>
                <a:ea typeface="+mn-ea"/>
                <a:cs typeface="+mn-cs"/>
              </a:rPr>
              <a:t> for a system. </a:t>
            </a:r>
            <a:r>
              <a:rPr lang="en-US" sz="1200" b="0" i="0" u="none" strike="noStrike" kern="1200" dirty="0" smtClean="0">
                <a:solidFill>
                  <a:schemeClr val="tx1"/>
                </a:solidFill>
                <a:latin typeface="Helvetica 65 Medium" pitchFamily="34" charset="0"/>
                <a:ea typeface="+mn-ea"/>
                <a:cs typeface="+mn-cs"/>
                <a:hlinkClick r:id="rId7" tooltip="Object-oriented design"/>
              </a:rPr>
              <a:t>Object-oriented design</a:t>
            </a:r>
            <a:r>
              <a:rPr lang="en-US" sz="1200" b="0" i="0" kern="1200" dirty="0" smtClean="0">
                <a:solidFill>
                  <a:schemeClr val="tx1"/>
                </a:solidFill>
                <a:latin typeface="Helvetica 65 Medium" pitchFamily="34" charset="0"/>
                <a:ea typeface="+mn-ea"/>
                <a:cs typeface="+mn-cs"/>
              </a:rPr>
              <a:t> (OOD) elaborates the analysis models to produce implementation specifications. OOA focuses on </a:t>
            </a:r>
            <a:r>
              <a:rPr lang="en-US" sz="1200" b="0" i="1" kern="1200" dirty="0" smtClean="0">
                <a:solidFill>
                  <a:schemeClr val="tx1"/>
                </a:solidFill>
                <a:latin typeface="Helvetica 65 Medium" pitchFamily="34" charset="0"/>
                <a:ea typeface="+mn-ea"/>
                <a:cs typeface="+mn-cs"/>
              </a:rPr>
              <a:t>what</a:t>
            </a:r>
            <a:r>
              <a:rPr lang="en-US" sz="1200" b="0" i="0" kern="1200" dirty="0" smtClean="0">
                <a:solidFill>
                  <a:schemeClr val="tx1"/>
                </a:solidFill>
                <a:latin typeface="Helvetica 65 Medium" pitchFamily="34" charset="0"/>
                <a:ea typeface="+mn-ea"/>
                <a:cs typeface="+mn-cs"/>
              </a:rPr>
              <a:t> the system does, OOD on </a:t>
            </a:r>
            <a:r>
              <a:rPr lang="en-US" sz="1200" b="0" i="1" kern="1200" dirty="0" smtClean="0">
                <a:solidFill>
                  <a:schemeClr val="tx1"/>
                </a:solidFill>
                <a:latin typeface="Helvetica 65 Medium" pitchFamily="34" charset="0"/>
                <a:ea typeface="+mn-ea"/>
                <a:cs typeface="+mn-cs"/>
              </a:rPr>
              <a:t>how</a:t>
            </a:r>
            <a:r>
              <a:rPr lang="en-US" sz="1200" b="0" i="0" kern="1200" dirty="0" smtClean="0">
                <a:solidFill>
                  <a:schemeClr val="tx1"/>
                </a:solidFill>
                <a:latin typeface="Helvetica 65 Medium" pitchFamily="34" charset="0"/>
                <a:ea typeface="+mn-ea"/>
                <a:cs typeface="+mn-cs"/>
              </a:rPr>
              <a:t> the system does it.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Ref: </a:t>
            </a:r>
            <a:r>
              <a:rPr lang="en-US" dirty="0" smtClean="0">
                <a:hlinkClick r:id="rId8"/>
              </a:rPr>
              <a:t>http://en.wikipedia.org/wiki/Object-oriented_analysis_and_design</a:t>
            </a: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IFRS - International Financial Reporting Standards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GAAP - Generally Accepted Accounting Principles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a:defRPr/>
            </a:pPr>
            <a:r>
              <a:rPr lang="en-GB" smtClean="0"/>
              <a:t>Test Presentation</a:t>
            </a:r>
            <a:endParaRPr lang="en-GB"/>
          </a:p>
        </p:txBody>
      </p:sp>
      <p:sp>
        <p:nvSpPr>
          <p:cNvPr id="5" name="Footer Placeholder 4"/>
          <p:cNvSpPr>
            <a:spLocks noGrp="1"/>
          </p:cNvSpPr>
          <p:nvPr>
            <p:ph type="ftr" sz="quarter" idx="11"/>
          </p:nvPr>
        </p:nvSpPr>
        <p:spPr/>
        <p:txBody>
          <a:bodyPr/>
          <a:lstStyle/>
          <a:p>
            <a:pPr>
              <a:defRPr/>
            </a:pPr>
            <a:r>
              <a:rPr lang="en-GB" smtClean="0"/>
              <a:t>1/152 43-LXE 108 236 Uen  Rev PA1</a:t>
            </a:r>
            <a:endParaRPr lang="en-GB"/>
          </a:p>
        </p:txBody>
      </p:sp>
      <p:sp>
        <p:nvSpPr>
          <p:cNvPr id="6" name="Slide Number Placeholder 5"/>
          <p:cNvSpPr>
            <a:spLocks noGrp="1"/>
          </p:cNvSpPr>
          <p:nvPr>
            <p:ph type="sldNum" sz="quarter" idx="12"/>
          </p:nvPr>
        </p:nvSpPr>
        <p:spPr/>
        <p:txBody>
          <a:bodyPr/>
          <a:lstStyle/>
          <a:p>
            <a:pPr>
              <a:defRPr/>
            </a:pPr>
            <a:fld id="{74A263B4-D0EB-4C6F-92B6-7AA329CF6000}" type="slidenum">
              <a:rPr lang="en-GB" smtClean="0"/>
              <a:pPr>
                <a:defRPr/>
              </a:pPr>
              <a:t>6</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latin typeface="Helvetica 65 Medium" pitchFamily="34" charset="0"/>
                <a:ea typeface="+mn-ea"/>
                <a:cs typeface="+mn-cs"/>
              </a:rPr>
              <a:t>Object-oriented analysis and design</a:t>
            </a:r>
            <a:r>
              <a:rPr lang="en-US" sz="1200" b="0" i="0" kern="1200" dirty="0" smtClean="0">
                <a:solidFill>
                  <a:schemeClr val="tx1"/>
                </a:solidFill>
                <a:latin typeface="Helvetica 65 Medium" pitchFamily="34" charset="0"/>
                <a:ea typeface="+mn-ea"/>
                <a:cs typeface="+mn-cs"/>
              </a:rPr>
              <a:t> (OOAD) is a </a:t>
            </a:r>
            <a:r>
              <a:rPr lang="en-US" sz="1200" b="0" i="0" u="none" strike="noStrike" kern="1200" dirty="0" smtClean="0">
                <a:solidFill>
                  <a:schemeClr val="tx1"/>
                </a:solidFill>
                <a:latin typeface="Helvetica 65 Medium" pitchFamily="34" charset="0"/>
                <a:ea typeface="+mn-ea"/>
                <a:cs typeface="+mn-cs"/>
                <a:hlinkClick r:id="rId3" tooltip="Software engineering"/>
              </a:rPr>
              <a:t>software engineering</a:t>
            </a:r>
            <a:r>
              <a:rPr lang="en-US" sz="1200" b="0" i="0" kern="1200" dirty="0" smtClean="0">
                <a:solidFill>
                  <a:schemeClr val="tx1"/>
                </a:solidFill>
                <a:latin typeface="Helvetica 65 Medium" pitchFamily="34" charset="0"/>
                <a:ea typeface="+mn-ea"/>
                <a:cs typeface="+mn-cs"/>
              </a:rPr>
              <a:t> approach that models a system as a group of interacting </a:t>
            </a:r>
            <a:r>
              <a:rPr lang="en-US" sz="1200" b="0" i="0" u="none" strike="noStrike" kern="1200" dirty="0" smtClean="0">
                <a:solidFill>
                  <a:schemeClr val="tx1"/>
                </a:solidFill>
                <a:latin typeface="Helvetica 65 Medium" pitchFamily="34" charset="0"/>
                <a:ea typeface="+mn-ea"/>
                <a:cs typeface="+mn-cs"/>
                <a:hlinkClick r:id="rId4" tooltip="Object (computer science)"/>
              </a:rPr>
              <a:t>objects</a:t>
            </a:r>
            <a:r>
              <a:rPr lang="en-US" sz="1200" b="0" i="0" kern="1200" dirty="0" smtClean="0">
                <a:solidFill>
                  <a:schemeClr val="tx1"/>
                </a:solidFill>
                <a:latin typeface="Helvetica 65 Medium" pitchFamily="34" charset="0"/>
                <a:ea typeface="+mn-ea"/>
                <a:cs typeface="+mn-cs"/>
              </a:rPr>
              <a:t>. Each object represents some entity of interest in the system being modeled, and is </a:t>
            </a:r>
            <a:r>
              <a:rPr lang="en-US" sz="1200" b="0" i="0" kern="1200" dirty="0" err="1" smtClean="0">
                <a:solidFill>
                  <a:schemeClr val="tx1"/>
                </a:solidFill>
                <a:latin typeface="Helvetica 65 Medium" pitchFamily="34" charset="0"/>
                <a:ea typeface="+mn-ea"/>
                <a:cs typeface="+mn-cs"/>
              </a:rPr>
              <a:t>characterised</a:t>
            </a:r>
            <a:r>
              <a:rPr lang="en-US" sz="1200" b="0" i="0" kern="1200" dirty="0" smtClean="0">
                <a:solidFill>
                  <a:schemeClr val="tx1"/>
                </a:solidFill>
                <a:latin typeface="Helvetica 65 Medium" pitchFamily="34" charset="0"/>
                <a:ea typeface="+mn-ea"/>
                <a:cs typeface="+mn-cs"/>
              </a:rPr>
              <a:t> by its class, its state (data elements), and its behavior. Various models can be created to show the static structure, dynamic behavior, and run-time deployment of these collaborating objects. There are a number of different notations for representing these models, such as the </a:t>
            </a:r>
            <a:r>
              <a:rPr lang="en-US" sz="1200" b="0" i="0" u="none" strike="noStrike" kern="1200" dirty="0" smtClean="0">
                <a:solidFill>
                  <a:schemeClr val="tx1"/>
                </a:solidFill>
                <a:latin typeface="Helvetica 65 Medium" pitchFamily="34" charset="0"/>
                <a:ea typeface="+mn-ea"/>
                <a:cs typeface="+mn-cs"/>
                <a:hlinkClick r:id="rId5" tooltip="Unified Modeling Language"/>
              </a:rPr>
              <a:t>Unified Modeling Language</a:t>
            </a:r>
            <a:r>
              <a:rPr lang="en-US" sz="1200" b="0" i="0" kern="1200" dirty="0" smtClean="0">
                <a:solidFill>
                  <a:schemeClr val="tx1"/>
                </a:solidFill>
                <a:latin typeface="Helvetica 65 Medium" pitchFamily="34" charset="0"/>
                <a:ea typeface="+mn-ea"/>
                <a:cs typeface="+mn-cs"/>
              </a:rPr>
              <a:t> (UML).</a:t>
            </a:r>
          </a:p>
          <a:p>
            <a:endParaRPr lang="en-US" sz="1200" b="0" i="0" kern="1200" dirty="0" smtClean="0">
              <a:solidFill>
                <a:schemeClr val="tx1"/>
              </a:solidFill>
              <a:latin typeface="Helvetica 65 Medium" pitchFamily="34" charset="0"/>
              <a:ea typeface="+mn-ea"/>
              <a:cs typeface="+mn-cs"/>
            </a:endParaRPr>
          </a:p>
          <a:p>
            <a:r>
              <a:rPr lang="en-US" sz="1200" b="0" i="0" kern="1200" dirty="0" smtClean="0">
                <a:solidFill>
                  <a:schemeClr val="tx1"/>
                </a:solidFill>
                <a:latin typeface="Helvetica 65 Medium" pitchFamily="34" charset="0"/>
                <a:ea typeface="+mn-ea"/>
                <a:cs typeface="+mn-cs"/>
              </a:rPr>
              <a:t>Object-oriented analysis (OOA) applies object-modeling techniques to analyze the </a:t>
            </a:r>
            <a:r>
              <a:rPr lang="en-US" sz="1200" b="0" i="0" u="none" strike="noStrike" kern="1200" dirty="0" smtClean="0">
                <a:solidFill>
                  <a:schemeClr val="tx1"/>
                </a:solidFill>
                <a:latin typeface="Helvetica 65 Medium" pitchFamily="34" charset="0"/>
                <a:ea typeface="+mn-ea"/>
                <a:cs typeface="+mn-cs"/>
                <a:hlinkClick r:id="rId6" tooltip="Functional requirements"/>
              </a:rPr>
              <a:t>functional requirements</a:t>
            </a:r>
            <a:r>
              <a:rPr lang="en-US" sz="1200" b="0" i="0" kern="1200" dirty="0" smtClean="0">
                <a:solidFill>
                  <a:schemeClr val="tx1"/>
                </a:solidFill>
                <a:latin typeface="Helvetica 65 Medium" pitchFamily="34" charset="0"/>
                <a:ea typeface="+mn-ea"/>
                <a:cs typeface="+mn-cs"/>
              </a:rPr>
              <a:t> for a system. </a:t>
            </a:r>
            <a:r>
              <a:rPr lang="en-US" sz="1200" b="0" i="0" u="none" strike="noStrike" kern="1200" dirty="0" smtClean="0">
                <a:solidFill>
                  <a:schemeClr val="tx1"/>
                </a:solidFill>
                <a:latin typeface="Helvetica 65 Medium" pitchFamily="34" charset="0"/>
                <a:ea typeface="+mn-ea"/>
                <a:cs typeface="+mn-cs"/>
                <a:hlinkClick r:id="rId7" tooltip="Object-oriented design"/>
              </a:rPr>
              <a:t>Object-oriented design</a:t>
            </a:r>
            <a:r>
              <a:rPr lang="en-US" sz="1200" b="0" i="0" kern="1200" dirty="0" smtClean="0">
                <a:solidFill>
                  <a:schemeClr val="tx1"/>
                </a:solidFill>
                <a:latin typeface="Helvetica 65 Medium" pitchFamily="34" charset="0"/>
                <a:ea typeface="+mn-ea"/>
                <a:cs typeface="+mn-cs"/>
              </a:rPr>
              <a:t> (OOD) elaborates the analysis models to produce implementation specifications. OOA focuses on </a:t>
            </a:r>
            <a:r>
              <a:rPr lang="en-US" sz="1200" b="0" i="1" kern="1200" dirty="0" smtClean="0">
                <a:solidFill>
                  <a:schemeClr val="tx1"/>
                </a:solidFill>
                <a:latin typeface="Helvetica 65 Medium" pitchFamily="34" charset="0"/>
                <a:ea typeface="+mn-ea"/>
                <a:cs typeface="+mn-cs"/>
              </a:rPr>
              <a:t>what</a:t>
            </a:r>
            <a:r>
              <a:rPr lang="en-US" sz="1200" b="0" i="0" kern="1200" dirty="0" smtClean="0">
                <a:solidFill>
                  <a:schemeClr val="tx1"/>
                </a:solidFill>
                <a:latin typeface="Helvetica 65 Medium" pitchFamily="34" charset="0"/>
                <a:ea typeface="+mn-ea"/>
                <a:cs typeface="+mn-cs"/>
              </a:rPr>
              <a:t> the system does, OOD on </a:t>
            </a:r>
            <a:r>
              <a:rPr lang="en-US" sz="1200" b="0" i="1" kern="1200" dirty="0" smtClean="0">
                <a:solidFill>
                  <a:schemeClr val="tx1"/>
                </a:solidFill>
                <a:latin typeface="Helvetica 65 Medium" pitchFamily="34" charset="0"/>
                <a:ea typeface="+mn-ea"/>
                <a:cs typeface="+mn-cs"/>
              </a:rPr>
              <a:t>how</a:t>
            </a:r>
            <a:r>
              <a:rPr lang="en-US" sz="1200" b="0" i="0" kern="1200" dirty="0" smtClean="0">
                <a:solidFill>
                  <a:schemeClr val="tx1"/>
                </a:solidFill>
                <a:latin typeface="Helvetica 65 Medium" pitchFamily="34" charset="0"/>
                <a:ea typeface="+mn-ea"/>
                <a:cs typeface="+mn-cs"/>
              </a:rPr>
              <a:t> the system does it.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Ref: </a:t>
            </a:r>
            <a:r>
              <a:rPr lang="en-US" dirty="0" smtClean="0">
                <a:hlinkClick r:id="rId8"/>
              </a:rPr>
              <a:t>http://en.wikipedia.org/wiki/Object-oriented_analysis_and_design</a:t>
            </a: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IFRS - International Financial Reporting Standards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GAAP - Generally Accepted Accounting Principles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a:defRPr/>
            </a:pPr>
            <a:r>
              <a:rPr lang="en-GB" smtClean="0"/>
              <a:t>Test Presentation</a:t>
            </a:r>
            <a:endParaRPr lang="en-GB"/>
          </a:p>
        </p:txBody>
      </p:sp>
      <p:sp>
        <p:nvSpPr>
          <p:cNvPr id="5" name="Footer Placeholder 4"/>
          <p:cNvSpPr>
            <a:spLocks noGrp="1"/>
          </p:cNvSpPr>
          <p:nvPr>
            <p:ph type="ftr" sz="quarter" idx="11"/>
          </p:nvPr>
        </p:nvSpPr>
        <p:spPr/>
        <p:txBody>
          <a:bodyPr/>
          <a:lstStyle/>
          <a:p>
            <a:pPr>
              <a:defRPr/>
            </a:pPr>
            <a:r>
              <a:rPr lang="en-GB" smtClean="0"/>
              <a:t>1/152 43-LXE 108 236 Uen  Rev PA1</a:t>
            </a:r>
            <a:endParaRPr lang="en-GB"/>
          </a:p>
        </p:txBody>
      </p:sp>
      <p:sp>
        <p:nvSpPr>
          <p:cNvPr id="6" name="Slide Number Placeholder 5"/>
          <p:cNvSpPr>
            <a:spLocks noGrp="1"/>
          </p:cNvSpPr>
          <p:nvPr>
            <p:ph type="sldNum" sz="quarter" idx="12"/>
          </p:nvPr>
        </p:nvSpPr>
        <p:spPr/>
        <p:txBody>
          <a:bodyPr/>
          <a:lstStyle/>
          <a:p>
            <a:pPr>
              <a:defRPr/>
            </a:pPr>
            <a:fld id="{74A263B4-D0EB-4C6F-92B6-7AA329CF6000}" type="slidenum">
              <a:rPr lang="en-GB" smtClean="0"/>
              <a:pPr>
                <a:defRPr/>
              </a:pPr>
              <a:t>8</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latin typeface="Helvetica 65 Medium" pitchFamily="34" charset="0"/>
                <a:ea typeface="+mn-ea"/>
                <a:cs typeface="+mn-cs"/>
              </a:rPr>
              <a:t>Object-oriented analysis and design</a:t>
            </a:r>
            <a:r>
              <a:rPr lang="en-US" sz="1200" b="0" i="0" kern="1200" dirty="0" smtClean="0">
                <a:solidFill>
                  <a:schemeClr val="tx1"/>
                </a:solidFill>
                <a:latin typeface="Helvetica 65 Medium" pitchFamily="34" charset="0"/>
                <a:ea typeface="+mn-ea"/>
                <a:cs typeface="+mn-cs"/>
              </a:rPr>
              <a:t> (OOAD) is a </a:t>
            </a:r>
            <a:r>
              <a:rPr lang="en-US" sz="1200" b="0" i="0" u="none" strike="noStrike" kern="1200" dirty="0" smtClean="0">
                <a:solidFill>
                  <a:schemeClr val="tx1"/>
                </a:solidFill>
                <a:latin typeface="Helvetica 65 Medium" pitchFamily="34" charset="0"/>
                <a:ea typeface="+mn-ea"/>
                <a:cs typeface="+mn-cs"/>
                <a:hlinkClick r:id="rId3" tooltip="Software engineering"/>
              </a:rPr>
              <a:t>software engineering</a:t>
            </a:r>
            <a:r>
              <a:rPr lang="en-US" sz="1200" b="0" i="0" kern="1200" dirty="0" smtClean="0">
                <a:solidFill>
                  <a:schemeClr val="tx1"/>
                </a:solidFill>
                <a:latin typeface="Helvetica 65 Medium" pitchFamily="34" charset="0"/>
                <a:ea typeface="+mn-ea"/>
                <a:cs typeface="+mn-cs"/>
              </a:rPr>
              <a:t> approach that models a system as a group of interacting </a:t>
            </a:r>
            <a:r>
              <a:rPr lang="en-US" sz="1200" b="0" i="0" u="none" strike="noStrike" kern="1200" dirty="0" smtClean="0">
                <a:solidFill>
                  <a:schemeClr val="tx1"/>
                </a:solidFill>
                <a:latin typeface="Helvetica 65 Medium" pitchFamily="34" charset="0"/>
                <a:ea typeface="+mn-ea"/>
                <a:cs typeface="+mn-cs"/>
                <a:hlinkClick r:id="rId4" tooltip="Object (computer science)"/>
              </a:rPr>
              <a:t>objects</a:t>
            </a:r>
            <a:r>
              <a:rPr lang="en-US" sz="1200" b="0" i="0" kern="1200" dirty="0" smtClean="0">
                <a:solidFill>
                  <a:schemeClr val="tx1"/>
                </a:solidFill>
                <a:latin typeface="Helvetica 65 Medium" pitchFamily="34" charset="0"/>
                <a:ea typeface="+mn-ea"/>
                <a:cs typeface="+mn-cs"/>
              </a:rPr>
              <a:t>. Each object represents some entity of interest in the system being modeled, and is </a:t>
            </a:r>
            <a:r>
              <a:rPr lang="en-US" sz="1200" b="0" i="0" kern="1200" dirty="0" err="1" smtClean="0">
                <a:solidFill>
                  <a:schemeClr val="tx1"/>
                </a:solidFill>
                <a:latin typeface="Helvetica 65 Medium" pitchFamily="34" charset="0"/>
                <a:ea typeface="+mn-ea"/>
                <a:cs typeface="+mn-cs"/>
              </a:rPr>
              <a:t>characterised</a:t>
            </a:r>
            <a:r>
              <a:rPr lang="en-US" sz="1200" b="0" i="0" kern="1200" dirty="0" smtClean="0">
                <a:solidFill>
                  <a:schemeClr val="tx1"/>
                </a:solidFill>
                <a:latin typeface="Helvetica 65 Medium" pitchFamily="34" charset="0"/>
                <a:ea typeface="+mn-ea"/>
                <a:cs typeface="+mn-cs"/>
              </a:rPr>
              <a:t> by its class, its state (data elements), and its behavior. Various models can be created to show the static structure, dynamic behavior, and run-time deployment of these collaborating objects. There are a number of different notations for representing these models, such as the </a:t>
            </a:r>
            <a:r>
              <a:rPr lang="en-US" sz="1200" b="0" i="0" u="none" strike="noStrike" kern="1200" dirty="0" smtClean="0">
                <a:solidFill>
                  <a:schemeClr val="tx1"/>
                </a:solidFill>
                <a:latin typeface="Helvetica 65 Medium" pitchFamily="34" charset="0"/>
                <a:ea typeface="+mn-ea"/>
                <a:cs typeface="+mn-cs"/>
                <a:hlinkClick r:id="rId5" tooltip="Unified Modeling Language"/>
              </a:rPr>
              <a:t>Unified Modeling Language</a:t>
            </a:r>
            <a:r>
              <a:rPr lang="en-US" sz="1200" b="0" i="0" kern="1200" dirty="0" smtClean="0">
                <a:solidFill>
                  <a:schemeClr val="tx1"/>
                </a:solidFill>
                <a:latin typeface="Helvetica 65 Medium" pitchFamily="34" charset="0"/>
                <a:ea typeface="+mn-ea"/>
                <a:cs typeface="+mn-cs"/>
              </a:rPr>
              <a:t> (UML).</a:t>
            </a:r>
          </a:p>
          <a:p>
            <a:endParaRPr lang="en-US" sz="1200" b="0" i="0" kern="1200" dirty="0" smtClean="0">
              <a:solidFill>
                <a:schemeClr val="tx1"/>
              </a:solidFill>
              <a:latin typeface="Helvetica 65 Medium" pitchFamily="34" charset="0"/>
              <a:ea typeface="+mn-ea"/>
              <a:cs typeface="+mn-cs"/>
            </a:endParaRPr>
          </a:p>
          <a:p>
            <a:r>
              <a:rPr lang="en-US" sz="1200" b="0" i="0" kern="1200" dirty="0" smtClean="0">
                <a:solidFill>
                  <a:schemeClr val="tx1"/>
                </a:solidFill>
                <a:latin typeface="Helvetica 65 Medium" pitchFamily="34" charset="0"/>
                <a:ea typeface="+mn-ea"/>
                <a:cs typeface="+mn-cs"/>
              </a:rPr>
              <a:t>Object-oriented analysis (OOA) applies object-modeling techniques to analyze the </a:t>
            </a:r>
            <a:r>
              <a:rPr lang="en-US" sz="1200" b="0" i="0" u="none" strike="noStrike" kern="1200" dirty="0" smtClean="0">
                <a:solidFill>
                  <a:schemeClr val="tx1"/>
                </a:solidFill>
                <a:latin typeface="Helvetica 65 Medium" pitchFamily="34" charset="0"/>
                <a:ea typeface="+mn-ea"/>
                <a:cs typeface="+mn-cs"/>
                <a:hlinkClick r:id="rId6" tooltip="Functional requirements"/>
              </a:rPr>
              <a:t>functional requirements</a:t>
            </a:r>
            <a:r>
              <a:rPr lang="en-US" sz="1200" b="0" i="0" kern="1200" dirty="0" smtClean="0">
                <a:solidFill>
                  <a:schemeClr val="tx1"/>
                </a:solidFill>
                <a:latin typeface="Helvetica 65 Medium" pitchFamily="34" charset="0"/>
                <a:ea typeface="+mn-ea"/>
                <a:cs typeface="+mn-cs"/>
              </a:rPr>
              <a:t> for a system. </a:t>
            </a:r>
            <a:r>
              <a:rPr lang="en-US" sz="1200" b="0" i="0" u="none" strike="noStrike" kern="1200" dirty="0" smtClean="0">
                <a:solidFill>
                  <a:schemeClr val="tx1"/>
                </a:solidFill>
                <a:latin typeface="Helvetica 65 Medium" pitchFamily="34" charset="0"/>
                <a:ea typeface="+mn-ea"/>
                <a:cs typeface="+mn-cs"/>
                <a:hlinkClick r:id="rId7" tooltip="Object-oriented design"/>
              </a:rPr>
              <a:t>Object-oriented design</a:t>
            </a:r>
            <a:r>
              <a:rPr lang="en-US" sz="1200" b="0" i="0" kern="1200" dirty="0" smtClean="0">
                <a:solidFill>
                  <a:schemeClr val="tx1"/>
                </a:solidFill>
                <a:latin typeface="Helvetica 65 Medium" pitchFamily="34" charset="0"/>
                <a:ea typeface="+mn-ea"/>
                <a:cs typeface="+mn-cs"/>
              </a:rPr>
              <a:t> (OOD) elaborates the analysis models to produce implementation specifications. OOA focuses on </a:t>
            </a:r>
            <a:r>
              <a:rPr lang="en-US" sz="1200" b="0" i="1" kern="1200" dirty="0" smtClean="0">
                <a:solidFill>
                  <a:schemeClr val="tx1"/>
                </a:solidFill>
                <a:latin typeface="Helvetica 65 Medium" pitchFamily="34" charset="0"/>
                <a:ea typeface="+mn-ea"/>
                <a:cs typeface="+mn-cs"/>
              </a:rPr>
              <a:t>what</a:t>
            </a:r>
            <a:r>
              <a:rPr lang="en-US" sz="1200" b="0" i="0" kern="1200" dirty="0" smtClean="0">
                <a:solidFill>
                  <a:schemeClr val="tx1"/>
                </a:solidFill>
                <a:latin typeface="Helvetica 65 Medium" pitchFamily="34" charset="0"/>
                <a:ea typeface="+mn-ea"/>
                <a:cs typeface="+mn-cs"/>
              </a:rPr>
              <a:t> the system does, OOD on </a:t>
            </a:r>
            <a:r>
              <a:rPr lang="en-US" sz="1200" b="0" i="1" kern="1200" dirty="0" smtClean="0">
                <a:solidFill>
                  <a:schemeClr val="tx1"/>
                </a:solidFill>
                <a:latin typeface="Helvetica 65 Medium" pitchFamily="34" charset="0"/>
                <a:ea typeface="+mn-ea"/>
                <a:cs typeface="+mn-cs"/>
              </a:rPr>
              <a:t>how</a:t>
            </a:r>
            <a:r>
              <a:rPr lang="en-US" sz="1200" b="0" i="0" kern="1200" dirty="0" smtClean="0">
                <a:solidFill>
                  <a:schemeClr val="tx1"/>
                </a:solidFill>
                <a:latin typeface="Helvetica 65 Medium" pitchFamily="34" charset="0"/>
                <a:ea typeface="+mn-ea"/>
                <a:cs typeface="+mn-cs"/>
              </a:rPr>
              <a:t> the system does it.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Ref: </a:t>
            </a:r>
            <a:r>
              <a:rPr lang="en-US" dirty="0" smtClean="0">
                <a:hlinkClick r:id="rId8"/>
              </a:rPr>
              <a:t>http://en.wikipedia.org/wiki/Object-oriented_analysis_and_design</a:t>
            </a: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IFRS - International Financial Reporting Standards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GAAP - Generally Accepted Accounting Principles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a:defRPr/>
            </a:pPr>
            <a:r>
              <a:rPr lang="en-GB" smtClean="0"/>
              <a:t>Test Presentation</a:t>
            </a:r>
            <a:endParaRPr lang="en-GB"/>
          </a:p>
        </p:txBody>
      </p:sp>
      <p:sp>
        <p:nvSpPr>
          <p:cNvPr id="5" name="Footer Placeholder 4"/>
          <p:cNvSpPr>
            <a:spLocks noGrp="1"/>
          </p:cNvSpPr>
          <p:nvPr>
            <p:ph type="ftr" sz="quarter" idx="11"/>
          </p:nvPr>
        </p:nvSpPr>
        <p:spPr/>
        <p:txBody>
          <a:bodyPr/>
          <a:lstStyle/>
          <a:p>
            <a:pPr>
              <a:defRPr/>
            </a:pPr>
            <a:r>
              <a:rPr lang="en-GB" smtClean="0"/>
              <a:t>1/152 43-LXE 108 236 Uen  Rev PA1</a:t>
            </a:r>
            <a:endParaRPr lang="en-GB"/>
          </a:p>
        </p:txBody>
      </p:sp>
      <p:sp>
        <p:nvSpPr>
          <p:cNvPr id="6" name="Slide Number Placeholder 5"/>
          <p:cNvSpPr>
            <a:spLocks noGrp="1"/>
          </p:cNvSpPr>
          <p:nvPr>
            <p:ph type="sldNum" sz="quarter" idx="12"/>
          </p:nvPr>
        </p:nvSpPr>
        <p:spPr/>
        <p:txBody>
          <a:bodyPr/>
          <a:lstStyle/>
          <a:p>
            <a:pPr>
              <a:defRPr/>
            </a:pPr>
            <a:fld id="{74A263B4-D0EB-4C6F-92B6-7AA329CF6000}" type="slidenum">
              <a:rPr lang="en-GB" smtClean="0"/>
              <a:pPr>
                <a:defRPr/>
              </a:pPr>
              <a:t>14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latin typeface="Helvetica 65 Medium" pitchFamily="34" charset="0"/>
                <a:ea typeface="+mn-ea"/>
                <a:cs typeface="+mn-cs"/>
              </a:rPr>
              <a:t>Object-oriented analysis and design</a:t>
            </a:r>
            <a:r>
              <a:rPr lang="en-US" sz="1200" b="0" i="0" kern="1200" dirty="0" smtClean="0">
                <a:solidFill>
                  <a:schemeClr val="tx1"/>
                </a:solidFill>
                <a:latin typeface="Helvetica 65 Medium" pitchFamily="34" charset="0"/>
                <a:ea typeface="+mn-ea"/>
                <a:cs typeface="+mn-cs"/>
              </a:rPr>
              <a:t> (OOAD) is a </a:t>
            </a:r>
            <a:r>
              <a:rPr lang="en-US" sz="1200" b="0" i="0" u="none" strike="noStrike" kern="1200" dirty="0" smtClean="0">
                <a:solidFill>
                  <a:schemeClr val="tx1"/>
                </a:solidFill>
                <a:latin typeface="Helvetica 65 Medium" pitchFamily="34" charset="0"/>
                <a:ea typeface="+mn-ea"/>
                <a:cs typeface="+mn-cs"/>
                <a:hlinkClick r:id="rId3" tooltip="Software engineering"/>
              </a:rPr>
              <a:t>software engineering</a:t>
            </a:r>
            <a:r>
              <a:rPr lang="en-US" sz="1200" b="0" i="0" kern="1200" dirty="0" smtClean="0">
                <a:solidFill>
                  <a:schemeClr val="tx1"/>
                </a:solidFill>
                <a:latin typeface="Helvetica 65 Medium" pitchFamily="34" charset="0"/>
                <a:ea typeface="+mn-ea"/>
                <a:cs typeface="+mn-cs"/>
              </a:rPr>
              <a:t> approach that models a system as a group of interacting </a:t>
            </a:r>
            <a:r>
              <a:rPr lang="en-US" sz="1200" b="0" i="0" u="none" strike="noStrike" kern="1200" dirty="0" smtClean="0">
                <a:solidFill>
                  <a:schemeClr val="tx1"/>
                </a:solidFill>
                <a:latin typeface="Helvetica 65 Medium" pitchFamily="34" charset="0"/>
                <a:ea typeface="+mn-ea"/>
                <a:cs typeface="+mn-cs"/>
                <a:hlinkClick r:id="rId4" tooltip="Object (computer science)"/>
              </a:rPr>
              <a:t>objects</a:t>
            </a:r>
            <a:r>
              <a:rPr lang="en-US" sz="1200" b="0" i="0" kern="1200" dirty="0" smtClean="0">
                <a:solidFill>
                  <a:schemeClr val="tx1"/>
                </a:solidFill>
                <a:latin typeface="Helvetica 65 Medium" pitchFamily="34" charset="0"/>
                <a:ea typeface="+mn-ea"/>
                <a:cs typeface="+mn-cs"/>
              </a:rPr>
              <a:t>. Each object represents some entity of interest in the system being modeled, and is </a:t>
            </a:r>
            <a:r>
              <a:rPr lang="en-US" sz="1200" b="0" i="0" kern="1200" dirty="0" err="1" smtClean="0">
                <a:solidFill>
                  <a:schemeClr val="tx1"/>
                </a:solidFill>
                <a:latin typeface="Helvetica 65 Medium" pitchFamily="34" charset="0"/>
                <a:ea typeface="+mn-ea"/>
                <a:cs typeface="+mn-cs"/>
              </a:rPr>
              <a:t>characterised</a:t>
            </a:r>
            <a:r>
              <a:rPr lang="en-US" sz="1200" b="0" i="0" kern="1200" dirty="0" smtClean="0">
                <a:solidFill>
                  <a:schemeClr val="tx1"/>
                </a:solidFill>
                <a:latin typeface="Helvetica 65 Medium" pitchFamily="34" charset="0"/>
                <a:ea typeface="+mn-ea"/>
                <a:cs typeface="+mn-cs"/>
              </a:rPr>
              <a:t> by its class, its state (data elements), and its behavior. Various models can be created to show the static structure, dynamic behavior, and run-time deployment of these collaborating objects. There are a number of different notations for representing these models, such as the </a:t>
            </a:r>
            <a:r>
              <a:rPr lang="en-US" sz="1200" b="0" i="0" u="none" strike="noStrike" kern="1200" dirty="0" smtClean="0">
                <a:solidFill>
                  <a:schemeClr val="tx1"/>
                </a:solidFill>
                <a:latin typeface="Helvetica 65 Medium" pitchFamily="34" charset="0"/>
                <a:ea typeface="+mn-ea"/>
                <a:cs typeface="+mn-cs"/>
                <a:hlinkClick r:id="rId5" tooltip="Unified Modeling Language"/>
              </a:rPr>
              <a:t>Unified Modeling Language</a:t>
            </a:r>
            <a:r>
              <a:rPr lang="en-US" sz="1200" b="0" i="0" kern="1200" dirty="0" smtClean="0">
                <a:solidFill>
                  <a:schemeClr val="tx1"/>
                </a:solidFill>
                <a:latin typeface="Helvetica 65 Medium" pitchFamily="34" charset="0"/>
                <a:ea typeface="+mn-ea"/>
                <a:cs typeface="+mn-cs"/>
              </a:rPr>
              <a:t> (UML).</a:t>
            </a:r>
          </a:p>
          <a:p>
            <a:endParaRPr lang="en-US" sz="1200" b="0" i="0" kern="1200" dirty="0" smtClean="0">
              <a:solidFill>
                <a:schemeClr val="tx1"/>
              </a:solidFill>
              <a:latin typeface="Helvetica 65 Medium" pitchFamily="34" charset="0"/>
              <a:ea typeface="+mn-ea"/>
              <a:cs typeface="+mn-cs"/>
            </a:endParaRPr>
          </a:p>
          <a:p>
            <a:r>
              <a:rPr lang="en-US" sz="1200" b="0" i="0" kern="1200" dirty="0" smtClean="0">
                <a:solidFill>
                  <a:schemeClr val="tx1"/>
                </a:solidFill>
                <a:latin typeface="Helvetica 65 Medium" pitchFamily="34" charset="0"/>
                <a:ea typeface="+mn-ea"/>
                <a:cs typeface="+mn-cs"/>
              </a:rPr>
              <a:t>Object-oriented analysis (OOA) applies object-modeling techniques to analyze the </a:t>
            </a:r>
            <a:r>
              <a:rPr lang="en-US" sz="1200" b="0" i="0" u="none" strike="noStrike" kern="1200" dirty="0" smtClean="0">
                <a:solidFill>
                  <a:schemeClr val="tx1"/>
                </a:solidFill>
                <a:latin typeface="Helvetica 65 Medium" pitchFamily="34" charset="0"/>
                <a:ea typeface="+mn-ea"/>
                <a:cs typeface="+mn-cs"/>
                <a:hlinkClick r:id="rId6" tooltip="Functional requirements"/>
              </a:rPr>
              <a:t>functional requirements</a:t>
            </a:r>
            <a:r>
              <a:rPr lang="en-US" sz="1200" b="0" i="0" kern="1200" dirty="0" smtClean="0">
                <a:solidFill>
                  <a:schemeClr val="tx1"/>
                </a:solidFill>
                <a:latin typeface="Helvetica 65 Medium" pitchFamily="34" charset="0"/>
                <a:ea typeface="+mn-ea"/>
                <a:cs typeface="+mn-cs"/>
              </a:rPr>
              <a:t> for a system. </a:t>
            </a:r>
            <a:r>
              <a:rPr lang="en-US" sz="1200" b="0" i="0" u="none" strike="noStrike" kern="1200" dirty="0" smtClean="0">
                <a:solidFill>
                  <a:schemeClr val="tx1"/>
                </a:solidFill>
                <a:latin typeface="Helvetica 65 Medium" pitchFamily="34" charset="0"/>
                <a:ea typeface="+mn-ea"/>
                <a:cs typeface="+mn-cs"/>
                <a:hlinkClick r:id="rId7" tooltip="Object-oriented design"/>
              </a:rPr>
              <a:t>Object-oriented design</a:t>
            </a:r>
            <a:r>
              <a:rPr lang="en-US" sz="1200" b="0" i="0" kern="1200" dirty="0" smtClean="0">
                <a:solidFill>
                  <a:schemeClr val="tx1"/>
                </a:solidFill>
                <a:latin typeface="Helvetica 65 Medium" pitchFamily="34" charset="0"/>
                <a:ea typeface="+mn-ea"/>
                <a:cs typeface="+mn-cs"/>
              </a:rPr>
              <a:t> (OOD) elaborates the analysis models to produce implementation specifications. OOA focuses on </a:t>
            </a:r>
            <a:r>
              <a:rPr lang="en-US" sz="1200" b="0" i="1" kern="1200" dirty="0" smtClean="0">
                <a:solidFill>
                  <a:schemeClr val="tx1"/>
                </a:solidFill>
                <a:latin typeface="Helvetica 65 Medium" pitchFamily="34" charset="0"/>
                <a:ea typeface="+mn-ea"/>
                <a:cs typeface="+mn-cs"/>
              </a:rPr>
              <a:t>what</a:t>
            </a:r>
            <a:r>
              <a:rPr lang="en-US" sz="1200" b="0" i="0" kern="1200" dirty="0" smtClean="0">
                <a:solidFill>
                  <a:schemeClr val="tx1"/>
                </a:solidFill>
                <a:latin typeface="Helvetica 65 Medium" pitchFamily="34" charset="0"/>
                <a:ea typeface="+mn-ea"/>
                <a:cs typeface="+mn-cs"/>
              </a:rPr>
              <a:t> the system does, OOD on </a:t>
            </a:r>
            <a:r>
              <a:rPr lang="en-US" sz="1200" b="0" i="1" kern="1200" dirty="0" smtClean="0">
                <a:solidFill>
                  <a:schemeClr val="tx1"/>
                </a:solidFill>
                <a:latin typeface="Helvetica 65 Medium" pitchFamily="34" charset="0"/>
                <a:ea typeface="+mn-ea"/>
                <a:cs typeface="+mn-cs"/>
              </a:rPr>
              <a:t>how</a:t>
            </a:r>
            <a:r>
              <a:rPr lang="en-US" sz="1200" b="0" i="0" kern="1200" dirty="0" smtClean="0">
                <a:solidFill>
                  <a:schemeClr val="tx1"/>
                </a:solidFill>
                <a:latin typeface="Helvetica 65 Medium" pitchFamily="34" charset="0"/>
                <a:ea typeface="+mn-ea"/>
                <a:cs typeface="+mn-cs"/>
              </a:rPr>
              <a:t> the system does it.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Ref: </a:t>
            </a:r>
            <a:r>
              <a:rPr lang="en-US" dirty="0" smtClean="0">
                <a:hlinkClick r:id="rId8"/>
              </a:rPr>
              <a:t>http://en.wikipedia.org/wiki/Object-oriented_analysis_and_design</a:t>
            </a: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IFRS - International Financial Reporting Standards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GAAP - Generally Accepted Accounting Principles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a:defRPr/>
            </a:pPr>
            <a:r>
              <a:rPr lang="en-GB" smtClean="0"/>
              <a:t>Test Presentation</a:t>
            </a:r>
            <a:endParaRPr lang="en-GB"/>
          </a:p>
        </p:txBody>
      </p:sp>
      <p:sp>
        <p:nvSpPr>
          <p:cNvPr id="5" name="Footer Placeholder 4"/>
          <p:cNvSpPr>
            <a:spLocks noGrp="1"/>
          </p:cNvSpPr>
          <p:nvPr>
            <p:ph type="ftr" sz="quarter" idx="11"/>
          </p:nvPr>
        </p:nvSpPr>
        <p:spPr/>
        <p:txBody>
          <a:bodyPr/>
          <a:lstStyle/>
          <a:p>
            <a:pPr>
              <a:defRPr/>
            </a:pPr>
            <a:r>
              <a:rPr lang="en-GB" smtClean="0"/>
              <a:t>1/152 43-LXE 108 236 Uen  Rev PA1</a:t>
            </a:r>
            <a:endParaRPr lang="en-GB"/>
          </a:p>
        </p:txBody>
      </p:sp>
      <p:sp>
        <p:nvSpPr>
          <p:cNvPr id="6" name="Slide Number Placeholder 5"/>
          <p:cNvSpPr>
            <a:spLocks noGrp="1"/>
          </p:cNvSpPr>
          <p:nvPr>
            <p:ph type="sldNum" sz="quarter" idx="12"/>
          </p:nvPr>
        </p:nvSpPr>
        <p:spPr/>
        <p:txBody>
          <a:bodyPr/>
          <a:lstStyle/>
          <a:p>
            <a:pPr>
              <a:defRPr/>
            </a:pPr>
            <a:fld id="{74A263B4-D0EB-4C6F-92B6-7AA329CF6000}" type="slidenum">
              <a:rPr lang="en-GB" smtClean="0"/>
              <a:pPr>
                <a:defRPr/>
              </a:pPr>
              <a:t>16</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latin typeface="Helvetica 65 Medium" pitchFamily="34" charset="0"/>
                <a:ea typeface="+mn-ea"/>
                <a:cs typeface="+mn-cs"/>
              </a:rPr>
              <a:t>Object-oriented analysis and design</a:t>
            </a:r>
            <a:r>
              <a:rPr lang="en-US" sz="1200" b="0" i="0" kern="1200" dirty="0" smtClean="0">
                <a:solidFill>
                  <a:schemeClr val="tx1"/>
                </a:solidFill>
                <a:latin typeface="Helvetica 65 Medium" pitchFamily="34" charset="0"/>
                <a:ea typeface="+mn-ea"/>
                <a:cs typeface="+mn-cs"/>
              </a:rPr>
              <a:t> (OOAD) is a </a:t>
            </a:r>
            <a:r>
              <a:rPr lang="en-US" sz="1200" b="0" i="0" u="none" strike="noStrike" kern="1200" dirty="0" smtClean="0">
                <a:solidFill>
                  <a:schemeClr val="tx1"/>
                </a:solidFill>
                <a:latin typeface="Helvetica 65 Medium" pitchFamily="34" charset="0"/>
                <a:ea typeface="+mn-ea"/>
                <a:cs typeface="+mn-cs"/>
                <a:hlinkClick r:id="rId3" tooltip="Software engineering"/>
              </a:rPr>
              <a:t>software engineering</a:t>
            </a:r>
            <a:r>
              <a:rPr lang="en-US" sz="1200" b="0" i="0" kern="1200" dirty="0" smtClean="0">
                <a:solidFill>
                  <a:schemeClr val="tx1"/>
                </a:solidFill>
                <a:latin typeface="Helvetica 65 Medium" pitchFamily="34" charset="0"/>
                <a:ea typeface="+mn-ea"/>
                <a:cs typeface="+mn-cs"/>
              </a:rPr>
              <a:t> approach that models a system as a group of interacting </a:t>
            </a:r>
            <a:r>
              <a:rPr lang="en-US" sz="1200" b="0" i="0" u="none" strike="noStrike" kern="1200" dirty="0" smtClean="0">
                <a:solidFill>
                  <a:schemeClr val="tx1"/>
                </a:solidFill>
                <a:latin typeface="Helvetica 65 Medium" pitchFamily="34" charset="0"/>
                <a:ea typeface="+mn-ea"/>
                <a:cs typeface="+mn-cs"/>
                <a:hlinkClick r:id="rId4" tooltip="Object (computer science)"/>
              </a:rPr>
              <a:t>objects</a:t>
            </a:r>
            <a:r>
              <a:rPr lang="en-US" sz="1200" b="0" i="0" kern="1200" dirty="0" smtClean="0">
                <a:solidFill>
                  <a:schemeClr val="tx1"/>
                </a:solidFill>
                <a:latin typeface="Helvetica 65 Medium" pitchFamily="34" charset="0"/>
                <a:ea typeface="+mn-ea"/>
                <a:cs typeface="+mn-cs"/>
              </a:rPr>
              <a:t>. Each object represents some entity of interest in the system being modeled, and is </a:t>
            </a:r>
            <a:r>
              <a:rPr lang="en-US" sz="1200" b="0" i="0" kern="1200" dirty="0" err="1" smtClean="0">
                <a:solidFill>
                  <a:schemeClr val="tx1"/>
                </a:solidFill>
                <a:latin typeface="Helvetica 65 Medium" pitchFamily="34" charset="0"/>
                <a:ea typeface="+mn-ea"/>
                <a:cs typeface="+mn-cs"/>
              </a:rPr>
              <a:t>characterised</a:t>
            </a:r>
            <a:r>
              <a:rPr lang="en-US" sz="1200" b="0" i="0" kern="1200" dirty="0" smtClean="0">
                <a:solidFill>
                  <a:schemeClr val="tx1"/>
                </a:solidFill>
                <a:latin typeface="Helvetica 65 Medium" pitchFamily="34" charset="0"/>
                <a:ea typeface="+mn-ea"/>
                <a:cs typeface="+mn-cs"/>
              </a:rPr>
              <a:t> by its class, its state (data elements), and its behavior. Various models can be created to show the static structure, dynamic behavior, and run-time deployment of these collaborating objects. There are a number of different notations for representing these models, such as the </a:t>
            </a:r>
            <a:r>
              <a:rPr lang="en-US" sz="1200" b="0" i="0" u="none" strike="noStrike" kern="1200" dirty="0" smtClean="0">
                <a:solidFill>
                  <a:schemeClr val="tx1"/>
                </a:solidFill>
                <a:latin typeface="Helvetica 65 Medium" pitchFamily="34" charset="0"/>
                <a:ea typeface="+mn-ea"/>
                <a:cs typeface="+mn-cs"/>
                <a:hlinkClick r:id="rId5" tooltip="Unified Modeling Language"/>
              </a:rPr>
              <a:t>Unified Modeling Language</a:t>
            </a:r>
            <a:r>
              <a:rPr lang="en-US" sz="1200" b="0" i="0" kern="1200" dirty="0" smtClean="0">
                <a:solidFill>
                  <a:schemeClr val="tx1"/>
                </a:solidFill>
                <a:latin typeface="Helvetica 65 Medium" pitchFamily="34" charset="0"/>
                <a:ea typeface="+mn-ea"/>
                <a:cs typeface="+mn-cs"/>
              </a:rPr>
              <a:t> (UML).</a:t>
            </a:r>
          </a:p>
          <a:p>
            <a:endParaRPr lang="en-US" sz="1200" b="0" i="0" kern="1200" dirty="0" smtClean="0">
              <a:solidFill>
                <a:schemeClr val="tx1"/>
              </a:solidFill>
              <a:latin typeface="Helvetica 65 Medium" pitchFamily="34" charset="0"/>
              <a:ea typeface="+mn-ea"/>
              <a:cs typeface="+mn-cs"/>
            </a:endParaRPr>
          </a:p>
          <a:p>
            <a:r>
              <a:rPr lang="en-US" sz="1200" b="0" i="0" kern="1200" dirty="0" smtClean="0">
                <a:solidFill>
                  <a:schemeClr val="tx1"/>
                </a:solidFill>
                <a:latin typeface="Helvetica 65 Medium" pitchFamily="34" charset="0"/>
                <a:ea typeface="+mn-ea"/>
                <a:cs typeface="+mn-cs"/>
              </a:rPr>
              <a:t>Object-oriented analysis (OOA) applies object-modeling techniques to analyze the </a:t>
            </a:r>
            <a:r>
              <a:rPr lang="en-US" sz="1200" b="0" i="0" u="none" strike="noStrike" kern="1200" dirty="0" smtClean="0">
                <a:solidFill>
                  <a:schemeClr val="tx1"/>
                </a:solidFill>
                <a:latin typeface="Helvetica 65 Medium" pitchFamily="34" charset="0"/>
                <a:ea typeface="+mn-ea"/>
                <a:cs typeface="+mn-cs"/>
                <a:hlinkClick r:id="rId6" tooltip="Functional requirements"/>
              </a:rPr>
              <a:t>functional requirements</a:t>
            </a:r>
            <a:r>
              <a:rPr lang="en-US" sz="1200" b="0" i="0" kern="1200" dirty="0" smtClean="0">
                <a:solidFill>
                  <a:schemeClr val="tx1"/>
                </a:solidFill>
                <a:latin typeface="Helvetica 65 Medium" pitchFamily="34" charset="0"/>
                <a:ea typeface="+mn-ea"/>
                <a:cs typeface="+mn-cs"/>
              </a:rPr>
              <a:t> for a system. </a:t>
            </a:r>
            <a:r>
              <a:rPr lang="en-US" sz="1200" b="0" i="0" u="none" strike="noStrike" kern="1200" dirty="0" smtClean="0">
                <a:solidFill>
                  <a:schemeClr val="tx1"/>
                </a:solidFill>
                <a:latin typeface="Helvetica 65 Medium" pitchFamily="34" charset="0"/>
                <a:ea typeface="+mn-ea"/>
                <a:cs typeface="+mn-cs"/>
                <a:hlinkClick r:id="rId7" tooltip="Object-oriented design"/>
              </a:rPr>
              <a:t>Object-oriented design</a:t>
            </a:r>
            <a:r>
              <a:rPr lang="en-US" sz="1200" b="0" i="0" kern="1200" dirty="0" smtClean="0">
                <a:solidFill>
                  <a:schemeClr val="tx1"/>
                </a:solidFill>
                <a:latin typeface="Helvetica 65 Medium" pitchFamily="34" charset="0"/>
                <a:ea typeface="+mn-ea"/>
                <a:cs typeface="+mn-cs"/>
              </a:rPr>
              <a:t> (OOD) elaborates the analysis models to produce implementation specifications. OOA focuses on </a:t>
            </a:r>
            <a:r>
              <a:rPr lang="en-US" sz="1200" b="0" i="1" kern="1200" dirty="0" smtClean="0">
                <a:solidFill>
                  <a:schemeClr val="tx1"/>
                </a:solidFill>
                <a:latin typeface="Helvetica 65 Medium" pitchFamily="34" charset="0"/>
                <a:ea typeface="+mn-ea"/>
                <a:cs typeface="+mn-cs"/>
              </a:rPr>
              <a:t>what</a:t>
            </a:r>
            <a:r>
              <a:rPr lang="en-US" sz="1200" b="0" i="0" kern="1200" dirty="0" smtClean="0">
                <a:solidFill>
                  <a:schemeClr val="tx1"/>
                </a:solidFill>
                <a:latin typeface="Helvetica 65 Medium" pitchFamily="34" charset="0"/>
                <a:ea typeface="+mn-ea"/>
                <a:cs typeface="+mn-cs"/>
              </a:rPr>
              <a:t> the system does, OOD on </a:t>
            </a:r>
            <a:r>
              <a:rPr lang="en-US" sz="1200" b="0" i="1" kern="1200" dirty="0" smtClean="0">
                <a:solidFill>
                  <a:schemeClr val="tx1"/>
                </a:solidFill>
                <a:latin typeface="Helvetica 65 Medium" pitchFamily="34" charset="0"/>
                <a:ea typeface="+mn-ea"/>
                <a:cs typeface="+mn-cs"/>
              </a:rPr>
              <a:t>how</a:t>
            </a:r>
            <a:r>
              <a:rPr lang="en-US" sz="1200" b="0" i="0" kern="1200" dirty="0" smtClean="0">
                <a:solidFill>
                  <a:schemeClr val="tx1"/>
                </a:solidFill>
                <a:latin typeface="Helvetica 65 Medium" pitchFamily="34" charset="0"/>
                <a:ea typeface="+mn-ea"/>
                <a:cs typeface="+mn-cs"/>
              </a:rPr>
              <a:t> the system does it.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Ref: </a:t>
            </a:r>
            <a:r>
              <a:rPr lang="en-US" dirty="0" smtClean="0">
                <a:hlinkClick r:id="rId8"/>
              </a:rPr>
              <a:t>http://en.wikipedia.org/wiki/Object-oriented_analysis_and_design</a:t>
            </a: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IFRS - International Financial Reporting Standards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GAAP - Generally Accepted Accounting Principles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a:defRPr/>
            </a:pPr>
            <a:r>
              <a:rPr lang="en-GB" smtClean="0"/>
              <a:t>Test Presentation</a:t>
            </a:r>
            <a:endParaRPr lang="en-GB"/>
          </a:p>
        </p:txBody>
      </p:sp>
      <p:sp>
        <p:nvSpPr>
          <p:cNvPr id="5" name="Footer Placeholder 4"/>
          <p:cNvSpPr>
            <a:spLocks noGrp="1"/>
          </p:cNvSpPr>
          <p:nvPr>
            <p:ph type="ftr" sz="quarter" idx="11"/>
          </p:nvPr>
        </p:nvSpPr>
        <p:spPr/>
        <p:txBody>
          <a:bodyPr/>
          <a:lstStyle/>
          <a:p>
            <a:pPr>
              <a:defRPr/>
            </a:pPr>
            <a:r>
              <a:rPr lang="en-GB" smtClean="0"/>
              <a:t>1/152 43-LXE 108 236 Uen  Rev PA1</a:t>
            </a:r>
            <a:endParaRPr lang="en-GB"/>
          </a:p>
        </p:txBody>
      </p:sp>
      <p:sp>
        <p:nvSpPr>
          <p:cNvPr id="6" name="Slide Number Placeholder 5"/>
          <p:cNvSpPr>
            <a:spLocks noGrp="1"/>
          </p:cNvSpPr>
          <p:nvPr>
            <p:ph type="sldNum" sz="quarter" idx="12"/>
          </p:nvPr>
        </p:nvSpPr>
        <p:spPr/>
        <p:txBody>
          <a:bodyPr/>
          <a:lstStyle/>
          <a:p>
            <a:pPr>
              <a:defRPr/>
            </a:pPr>
            <a:fld id="{74A263B4-D0EB-4C6F-92B6-7AA329CF6000}" type="slidenum">
              <a:rPr lang="en-GB" smtClean="0"/>
              <a:pPr>
                <a:defRPr/>
              </a:pPr>
              <a:t>19</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latin typeface="Helvetica 65 Medium" pitchFamily="34" charset="0"/>
                <a:ea typeface="+mn-ea"/>
                <a:cs typeface="+mn-cs"/>
              </a:rPr>
              <a:t>Object-oriented analysis and design</a:t>
            </a:r>
            <a:r>
              <a:rPr lang="en-US" sz="1200" b="0" i="0" kern="1200" dirty="0" smtClean="0">
                <a:solidFill>
                  <a:schemeClr val="tx1"/>
                </a:solidFill>
                <a:latin typeface="Helvetica 65 Medium" pitchFamily="34" charset="0"/>
                <a:ea typeface="+mn-ea"/>
                <a:cs typeface="+mn-cs"/>
              </a:rPr>
              <a:t> (OOAD) is a </a:t>
            </a:r>
            <a:r>
              <a:rPr lang="en-US" sz="1200" b="0" i="0" u="none" strike="noStrike" kern="1200" dirty="0" smtClean="0">
                <a:solidFill>
                  <a:schemeClr val="tx1"/>
                </a:solidFill>
                <a:latin typeface="Helvetica 65 Medium" pitchFamily="34" charset="0"/>
                <a:ea typeface="+mn-ea"/>
                <a:cs typeface="+mn-cs"/>
                <a:hlinkClick r:id="rId3" tooltip="Software engineering"/>
              </a:rPr>
              <a:t>software engineering</a:t>
            </a:r>
            <a:r>
              <a:rPr lang="en-US" sz="1200" b="0" i="0" kern="1200" dirty="0" smtClean="0">
                <a:solidFill>
                  <a:schemeClr val="tx1"/>
                </a:solidFill>
                <a:latin typeface="Helvetica 65 Medium" pitchFamily="34" charset="0"/>
                <a:ea typeface="+mn-ea"/>
                <a:cs typeface="+mn-cs"/>
              </a:rPr>
              <a:t> approach that models a system as a group of interacting </a:t>
            </a:r>
            <a:r>
              <a:rPr lang="en-US" sz="1200" b="0" i="0" u="none" strike="noStrike" kern="1200" dirty="0" smtClean="0">
                <a:solidFill>
                  <a:schemeClr val="tx1"/>
                </a:solidFill>
                <a:latin typeface="Helvetica 65 Medium" pitchFamily="34" charset="0"/>
                <a:ea typeface="+mn-ea"/>
                <a:cs typeface="+mn-cs"/>
                <a:hlinkClick r:id="rId4" tooltip="Object (computer science)"/>
              </a:rPr>
              <a:t>objects</a:t>
            </a:r>
            <a:r>
              <a:rPr lang="en-US" sz="1200" b="0" i="0" kern="1200" dirty="0" smtClean="0">
                <a:solidFill>
                  <a:schemeClr val="tx1"/>
                </a:solidFill>
                <a:latin typeface="Helvetica 65 Medium" pitchFamily="34" charset="0"/>
                <a:ea typeface="+mn-ea"/>
                <a:cs typeface="+mn-cs"/>
              </a:rPr>
              <a:t>. Each object represents some entity of interest in the system being modeled, and is </a:t>
            </a:r>
            <a:r>
              <a:rPr lang="en-US" sz="1200" b="0" i="0" kern="1200" dirty="0" err="1" smtClean="0">
                <a:solidFill>
                  <a:schemeClr val="tx1"/>
                </a:solidFill>
                <a:latin typeface="Helvetica 65 Medium" pitchFamily="34" charset="0"/>
                <a:ea typeface="+mn-ea"/>
                <a:cs typeface="+mn-cs"/>
              </a:rPr>
              <a:t>characterised</a:t>
            </a:r>
            <a:r>
              <a:rPr lang="en-US" sz="1200" b="0" i="0" kern="1200" dirty="0" smtClean="0">
                <a:solidFill>
                  <a:schemeClr val="tx1"/>
                </a:solidFill>
                <a:latin typeface="Helvetica 65 Medium" pitchFamily="34" charset="0"/>
                <a:ea typeface="+mn-ea"/>
                <a:cs typeface="+mn-cs"/>
              </a:rPr>
              <a:t> by its class, its state (data elements), and its behavior. Various models can be created to show the static structure, dynamic behavior, and run-time deployment of these collaborating objects. There are a number of different notations for representing these models, such as the </a:t>
            </a:r>
            <a:r>
              <a:rPr lang="en-US" sz="1200" b="0" i="0" u="none" strike="noStrike" kern="1200" dirty="0" smtClean="0">
                <a:solidFill>
                  <a:schemeClr val="tx1"/>
                </a:solidFill>
                <a:latin typeface="Helvetica 65 Medium" pitchFamily="34" charset="0"/>
                <a:ea typeface="+mn-ea"/>
                <a:cs typeface="+mn-cs"/>
                <a:hlinkClick r:id="rId5" tooltip="Unified Modeling Language"/>
              </a:rPr>
              <a:t>Unified Modeling Language</a:t>
            </a:r>
            <a:r>
              <a:rPr lang="en-US" sz="1200" b="0" i="0" kern="1200" dirty="0" smtClean="0">
                <a:solidFill>
                  <a:schemeClr val="tx1"/>
                </a:solidFill>
                <a:latin typeface="Helvetica 65 Medium" pitchFamily="34" charset="0"/>
                <a:ea typeface="+mn-ea"/>
                <a:cs typeface="+mn-cs"/>
              </a:rPr>
              <a:t> (UML).</a:t>
            </a:r>
          </a:p>
          <a:p>
            <a:endParaRPr lang="en-US" sz="1200" b="0" i="0" kern="1200" dirty="0" smtClean="0">
              <a:solidFill>
                <a:schemeClr val="tx1"/>
              </a:solidFill>
              <a:latin typeface="Helvetica 65 Medium" pitchFamily="34" charset="0"/>
              <a:ea typeface="+mn-ea"/>
              <a:cs typeface="+mn-cs"/>
            </a:endParaRPr>
          </a:p>
          <a:p>
            <a:r>
              <a:rPr lang="en-US" sz="1200" b="0" i="0" kern="1200" dirty="0" smtClean="0">
                <a:solidFill>
                  <a:schemeClr val="tx1"/>
                </a:solidFill>
                <a:latin typeface="Helvetica 65 Medium" pitchFamily="34" charset="0"/>
                <a:ea typeface="+mn-ea"/>
                <a:cs typeface="+mn-cs"/>
              </a:rPr>
              <a:t>Object-oriented analysis (OOA) applies object-modeling techniques to analyze the </a:t>
            </a:r>
            <a:r>
              <a:rPr lang="en-US" sz="1200" b="0" i="0" u="none" strike="noStrike" kern="1200" dirty="0" smtClean="0">
                <a:solidFill>
                  <a:schemeClr val="tx1"/>
                </a:solidFill>
                <a:latin typeface="Helvetica 65 Medium" pitchFamily="34" charset="0"/>
                <a:ea typeface="+mn-ea"/>
                <a:cs typeface="+mn-cs"/>
                <a:hlinkClick r:id="rId6" tooltip="Functional requirements"/>
              </a:rPr>
              <a:t>functional requirements</a:t>
            </a:r>
            <a:r>
              <a:rPr lang="en-US" sz="1200" b="0" i="0" kern="1200" dirty="0" smtClean="0">
                <a:solidFill>
                  <a:schemeClr val="tx1"/>
                </a:solidFill>
                <a:latin typeface="Helvetica 65 Medium" pitchFamily="34" charset="0"/>
                <a:ea typeface="+mn-ea"/>
                <a:cs typeface="+mn-cs"/>
              </a:rPr>
              <a:t> for a system. </a:t>
            </a:r>
            <a:r>
              <a:rPr lang="en-US" sz="1200" b="0" i="0" u="none" strike="noStrike" kern="1200" dirty="0" smtClean="0">
                <a:solidFill>
                  <a:schemeClr val="tx1"/>
                </a:solidFill>
                <a:latin typeface="Helvetica 65 Medium" pitchFamily="34" charset="0"/>
                <a:ea typeface="+mn-ea"/>
                <a:cs typeface="+mn-cs"/>
                <a:hlinkClick r:id="rId7" tooltip="Object-oriented design"/>
              </a:rPr>
              <a:t>Object-oriented design</a:t>
            </a:r>
            <a:r>
              <a:rPr lang="en-US" sz="1200" b="0" i="0" kern="1200" dirty="0" smtClean="0">
                <a:solidFill>
                  <a:schemeClr val="tx1"/>
                </a:solidFill>
                <a:latin typeface="Helvetica 65 Medium" pitchFamily="34" charset="0"/>
                <a:ea typeface="+mn-ea"/>
                <a:cs typeface="+mn-cs"/>
              </a:rPr>
              <a:t> (OOD) elaborates the analysis models to produce implementation specifications. OOA focuses on </a:t>
            </a:r>
            <a:r>
              <a:rPr lang="en-US" sz="1200" b="0" i="1" kern="1200" dirty="0" smtClean="0">
                <a:solidFill>
                  <a:schemeClr val="tx1"/>
                </a:solidFill>
                <a:latin typeface="Helvetica 65 Medium" pitchFamily="34" charset="0"/>
                <a:ea typeface="+mn-ea"/>
                <a:cs typeface="+mn-cs"/>
              </a:rPr>
              <a:t>what</a:t>
            </a:r>
            <a:r>
              <a:rPr lang="en-US" sz="1200" b="0" i="0" kern="1200" dirty="0" smtClean="0">
                <a:solidFill>
                  <a:schemeClr val="tx1"/>
                </a:solidFill>
                <a:latin typeface="Helvetica 65 Medium" pitchFamily="34" charset="0"/>
                <a:ea typeface="+mn-ea"/>
                <a:cs typeface="+mn-cs"/>
              </a:rPr>
              <a:t> the system does, OOD on </a:t>
            </a:r>
            <a:r>
              <a:rPr lang="en-US" sz="1200" b="0" i="1" kern="1200" dirty="0" smtClean="0">
                <a:solidFill>
                  <a:schemeClr val="tx1"/>
                </a:solidFill>
                <a:latin typeface="Helvetica 65 Medium" pitchFamily="34" charset="0"/>
                <a:ea typeface="+mn-ea"/>
                <a:cs typeface="+mn-cs"/>
              </a:rPr>
              <a:t>how</a:t>
            </a:r>
            <a:r>
              <a:rPr lang="en-US" sz="1200" b="0" i="0" kern="1200" dirty="0" smtClean="0">
                <a:solidFill>
                  <a:schemeClr val="tx1"/>
                </a:solidFill>
                <a:latin typeface="Helvetica 65 Medium" pitchFamily="34" charset="0"/>
                <a:ea typeface="+mn-ea"/>
                <a:cs typeface="+mn-cs"/>
              </a:rPr>
              <a:t> the system does it.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Ref: </a:t>
            </a:r>
            <a:r>
              <a:rPr lang="en-US" dirty="0" smtClean="0">
                <a:hlinkClick r:id="rId8"/>
              </a:rPr>
              <a:t>http://en.wikipedia.org/wiki/Object-oriented_analysis_and_design</a:t>
            </a: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IFRS - International Financial Reporting Standards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GAAP - Generally Accepted Accounting Principles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a:defRPr/>
            </a:pPr>
            <a:r>
              <a:rPr lang="en-GB" smtClean="0"/>
              <a:t>Test Presentation</a:t>
            </a:r>
            <a:endParaRPr lang="en-GB"/>
          </a:p>
        </p:txBody>
      </p:sp>
      <p:sp>
        <p:nvSpPr>
          <p:cNvPr id="5" name="Footer Placeholder 4"/>
          <p:cNvSpPr>
            <a:spLocks noGrp="1"/>
          </p:cNvSpPr>
          <p:nvPr>
            <p:ph type="ftr" sz="quarter" idx="11"/>
          </p:nvPr>
        </p:nvSpPr>
        <p:spPr/>
        <p:txBody>
          <a:bodyPr/>
          <a:lstStyle/>
          <a:p>
            <a:pPr>
              <a:defRPr/>
            </a:pPr>
            <a:r>
              <a:rPr lang="en-GB" smtClean="0"/>
              <a:t>1/152 43-LXE 108 236 Uen  Rev PA1</a:t>
            </a:r>
            <a:endParaRPr lang="en-GB"/>
          </a:p>
        </p:txBody>
      </p:sp>
      <p:sp>
        <p:nvSpPr>
          <p:cNvPr id="6" name="Slide Number Placeholder 5"/>
          <p:cNvSpPr>
            <a:spLocks noGrp="1"/>
          </p:cNvSpPr>
          <p:nvPr>
            <p:ph type="sldNum" sz="quarter" idx="12"/>
          </p:nvPr>
        </p:nvSpPr>
        <p:spPr/>
        <p:txBody>
          <a:bodyPr/>
          <a:lstStyle/>
          <a:p>
            <a:pPr>
              <a:defRPr/>
            </a:pPr>
            <a:fld id="{74A263B4-D0EB-4C6F-92B6-7AA329CF6000}" type="slidenum">
              <a:rPr lang="en-GB" smtClean="0"/>
              <a:pPr>
                <a:defRPr/>
              </a:pPr>
              <a:t>21</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latin typeface="Helvetica 65 Medium" pitchFamily="34" charset="0"/>
                <a:ea typeface="+mn-ea"/>
                <a:cs typeface="+mn-cs"/>
              </a:rPr>
              <a:t>Object-oriented analysis and design</a:t>
            </a:r>
            <a:r>
              <a:rPr lang="en-US" sz="1200" b="0" i="0" kern="1200" dirty="0" smtClean="0">
                <a:solidFill>
                  <a:schemeClr val="tx1"/>
                </a:solidFill>
                <a:latin typeface="Helvetica 65 Medium" pitchFamily="34" charset="0"/>
                <a:ea typeface="+mn-ea"/>
                <a:cs typeface="+mn-cs"/>
              </a:rPr>
              <a:t> (OOAD) is a </a:t>
            </a:r>
            <a:r>
              <a:rPr lang="en-US" sz="1200" b="0" i="0" u="none" strike="noStrike" kern="1200" dirty="0" smtClean="0">
                <a:solidFill>
                  <a:schemeClr val="tx1"/>
                </a:solidFill>
                <a:latin typeface="Helvetica 65 Medium" pitchFamily="34" charset="0"/>
                <a:ea typeface="+mn-ea"/>
                <a:cs typeface="+mn-cs"/>
                <a:hlinkClick r:id="rId3" tooltip="Software engineering"/>
              </a:rPr>
              <a:t>software engineering</a:t>
            </a:r>
            <a:r>
              <a:rPr lang="en-US" sz="1200" b="0" i="0" kern="1200" dirty="0" smtClean="0">
                <a:solidFill>
                  <a:schemeClr val="tx1"/>
                </a:solidFill>
                <a:latin typeface="Helvetica 65 Medium" pitchFamily="34" charset="0"/>
                <a:ea typeface="+mn-ea"/>
                <a:cs typeface="+mn-cs"/>
              </a:rPr>
              <a:t> approach that models a system as a group of interacting </a:t>
            </a:r>
            <a:r>
              <a:rPr lang="en-US" sz="1200" b="0" i="0" u="none" strike="noStrike" kern="1200" dirty="0" smtClean="0">
                <a:solidFill>
                  <a:schemeClr val="tx1"/>
                </a:solidFill>
                <a:latin typeface="Helvetica 65 Medium" pitchFamily="34" charset="0"/>
                <a:ea typeface="+mn-ea"/>
                <a:cs typeface="+mn-cs"/>
                <a:hlinkClick r:id="rId4" tooltip="Object (computer science)"/>
              </a:rPr>
              <a:t>objects</a:t>
            </a:r>
            <a:r>
              <a:rPr lang="en-US" sz="1200" b="0" i="0" kern="1200" dirty="0" smtClean="0">
                <a:solidFill>
                  <a:schemeClr val="tx1"/>
                </a:solidFill>
                <a:latin typeface="Helvetica 65 Medium" pitchFamily="34" charset="0"/>
                <a:ea typeface="+mn-ea"/>
                <a:cs typeface="+mn-cs"/>
              </a:rPr>
              <a:t>. Each object represents some entity of interest in the system being modeled, and is </a:t>
            </a:r>
            <a:r>
              <a:rPr lang="en-US" sz="1200" b="0" i="0" kern="1200" dirty="0" err="1" smtClean="0">
                <a:solidFill>
                  <a:schemeClr val="tx1"/>
                </a:solidFill>
                <a:latin typeface="Helvetica 65 Medium" pitchFamily="34" charset="0"/>
                <a:ea typeface="+mn-ea"/>
                <a:cs typeface="+mn-cs"/>
              </a:rPr>
              <a:t>characterised</a:t>
            </a:r>
            <a:r>
              <a:rPr lang="en-US" sz="1200" b="0" i="0" kern="1200" dirty="0" smtClean="0">
                <a:solidFill>
                  <a:schemeClr val="tx1"/>
                </a:solidFill>
                <a:latin typeface="Helvetica 65 Medium" pitchFamily="34" charset="0"/>
                <a:ea typeface="+mn-ea"/>
                <a:cs typeface="+mn-cs"/>
              </a:rPr>
              <a:t> by its class, its state (data elements), and its behavior. Various models can be created to show the static structure, dynamic behavior, and run-time deployment of these collaborating objects. There are a number of different notations for representing these models, such as the </a:t>
            </a:r>
            <a:r>
              <a:rPr lang="en-US" sz="1200" b="0" i="0" u="none" strike="noStrike" kern="1200" dirty="0" smtClean="0">
                <a:solidFill>
                  <a:schemeClr val="tx1"/>
                </a:solidFill>
                <a:latin typeface="Helvetica 65 Medium" pitchFamily="34" charset="0"/>
                <a:ea typeface="+mn-ea"/>
                <a:cs typeface="+mn-cs"/>
                <a:hlinkClick r:id="rId5" tooltip="Unified Modeling Language"/>
              </a:rPr>
              <a:t>Unified Modeling Language</a:t>
            </a:r>
            <a:r>
              <a:rPr lang="en-US" sz="1200" b="0" i="0" kern="1200" dirty="0" smtClean="0">
                <a:solidFill>
                  <a:schemeClr val="tx1"/>
                </a:solidFill>
                <a:latin typeface="Helvetica 65 Medium" pitchFamily="34" charset="0"/>
                <a:ea typeface="+mn-ea"/>
                <a:cs typeface="+mn-cs"/>
              </a:rPr>
              <a:t> (UML).</a:t>
            </a:r>
          </a:p>
          <a:p>
            <a:endParaRPr lang="en-US" sz="1200" b="0" i="0" kern="1200" dirty="0" smtClean="0">
              <a:solidFill>
                <a:schemeClr val="tx1"/>
              </a:solidFill>
              <a:latin typeface="Helvetica 65 Medium" pitchFamily="34" charset="0"/>
              <a:ea typeface="+mn-ea"/>
              <a:cs typeface="+mn-cs"/>
            </a:endParaRPr>
          </a:p>
          <a:p>
            <a:r>
              <a:rPr lang="en-US" sz="1200" b="0" i="0" kern="1200" dirty="0" smtClean="0">
                <a:solidFill>
                  <a:schemeClr val="tx1"/>
                </a:solidFill>
                <a:latin typeface="Helvetica 65 Medium" pitchFamily="34" charset="0"/>
                <a:ea typeface="+mn-ea"/>
                <a:cs typeface="+mn-cs"/>
              </a:rPr>
              <a:t>Object-oriented analysis (OOA) applies object-modeling techniques to analyze the </a:t>
            </a:r>
            <a:r>
              <a:rPr lang="en-US" sz="1200" b="0" i="0" u="none" strike="noStrike" kern="1200" dirty="0" smtClean="0">
                <a:solidFill>
                  <a:schemeClr val="tx1"/>
                </a:solidFill>
                <a:latin typeface="Helvetica 65 Medium" pitchFamily="34" charset="0"/>
                <a:ea typeface="+mn-ea"/>
                <a:cs typeface="+mn-cs"/>
                <a:hlinkClick r:id="rId6" tooltip="Functional requirements"/>
              </a:rPr>
              <a:t>functional requirements</a:t>
            </a:r>
            <a:r>
              <a:rPr lang="en-US" sz="1200" b="0" i="0" kern="1200" dirty="0" smtClean="0">
                <a:solidFill>
                  <a:schemeClr val="tx1"/>
                </a:solidFill>
                <a:latin typeface="Helvetica 65 Medium" pitchFamily="34" charset="0"/>
                <a:ea typeface="+mn-ea"/>
                <a:cs typeface="+mn-cs"/>
              </a:rPr>
              <a:t> for a system. </a:t>
            </a:r>
            <a:r>
              <a:rPr lang="en-US" sz="1200" b="0" i="0" u="none" strike="noStrike" kern="1200" dirty="0" smtClean="0">
                <a:solidFill>
                  <a:schemeClr val="tx1"/>
                </a:solidFill>
                <a:latin typeface="Helvetica 65 Medium" pitchFamily="34" charset="0"/>
                <a:ea typeface="+mn-ea"/>
                <a:cs typeface="+mn-cs"/>
                <a:hlinkClick r:id="rId7" tooltip="Object-oriented design"/>
              </a:rPr>
              <a:t>Object-oriented design</a:t>
            </a:r>
            <a:r>
              <a:rPr lang="en-US" sz="1200" b="0" i="0" kern="1200" dirty="0" smtClean="0">
                <a:solidFill>
                  <a:schemeClr val="tx1"/>
                </a:solidFill>
                <a:latin typeface="Helvetica 65 Medium" pitchFamily="34" charset="0"/>
                <a:ea typeface="+mn-ea"/>
                <a:cs typeface="+mn-cs"/>
              </a:rPr>
              <a:t> (OOD) elaborates the analysis models to produce implementation specifications. OOA focuses on </a:t>
            </a:r>
            <a:r>
              <a:rPr lang="en-US" sz="1200" b="0" i="1" kern="1200" dirty="0" smtClean="0">
                <a:solidFill>
                  <a:schemeClr val="tx1"/>
                </a:solidFill>
                <a:latin typeface="Helvetica 65 Medium" pitchFamily="34" charset="0"/>
                <a:ea typeface="+mn-ea"/>
                <a:cs typeface="+mn-cs"/>
              </a:rPr>
              <a:t>what</a:t>
            </a:r>
            <a:r>
              <a:rPr lang="en-US" sz="1200" b="0" i="0" kern="1200" dirty="0" smtClean="0">
                <a:solidFill>
                  <a:schemeClr val="tx1"/>
                </a:solidFill>
                <a:latin typeface="Helvetica 65 Medium" pitchFamily="34" charset="0"/>
                <a:ea typeface="+mn-ea"/>
                <a:cs typeface="+mn-cs"/>
              </a:rPr>
              <a:t> the system does, OOD on </a:t>
            </a:r>
            <a:r>
              <a:rPr lang="en-US" sz="1200" b="0" i="1" kern="1200" dirty="0" smtClean="0">
                <a:solidFill>
                  <a:schemeClr val="tx1"/>
                </a:solidFill>
                <a:latin typeface="Helvetica 65 Medium" pitchFamily="34" charset="0"/>
                <a:ea typeface="+mn-ea"/>
                <a:cs typeface="+mn-cs"/>
              </a:rPr>
              <a:t>how</a:t>
            </a:r>
            <a:r>
              <a:rPr lang="en-US" sz="1200" b="0" i="0" kern="1200" dirty="0" smtClean="0">
                <a:solidFill>
                  <a:schemeClr val="tx1"/>
                </a:solidFill>
                <a:latin typeface="Helvetica 65 Medium" pitchFamily="34" charset="0"/>
                <a:ea typeface="+mn-ea"/>
                <a:cs typeface="+mn-cs"/>
              </a:rPr>
              <a:t> the system does it.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Ref: </a:t>
            </a:r>
            <a:r>
              <a:rPr lang="en-US" dirty="0" smtClean="0">
                <a:hlinkClick r:id="rId8"/>
              </a:rPr>
              <a:t>http://en.wikipedia.org/wiki/Object-oriented_analysis_and_design</a:t>
            </a: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IFRS - International Financial Reporting Standards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GAAP - Generally Accepted Accounting Principles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a:defRPr/>
            </a:pPr>
            <a:r>
              <a:rPr lang="en-GB" smtClean="0"/>
              <a:t>Test Presentation</a:t>
            </a:r>
            <a:endParaRPr lang="en-GB"/>
          </a:p>
        </p:txBody>
      </p:sp>
      <p:sp>
        <p:nvSpPr>
          <p:cNvPr id="5" name="Footer Placeholder 4"/>
          <p:cNvSpPr>
            <a:spLocks noGrp="1"/>
          </p:cNvSpPr>
          <p:nvPr>
            <p:ph type="ftr" sz="quarter" idx="11"/>
          </p:nvPr>
        </p:nvSpPr>
        <p:spPr/>
        <p:txBody>
          <a:bodyPr/>
          <a:lstStyle/>
          <a:p>
            <a:pPr>
              <a:defRPr/>
            </a:pPr>
            <a:r>
              <a:rPr lang="en-GB" smtClean="0"/>
              <a:t>1/152 43-LXE 108 236 Uen  Rev PA1</a:t>
            </a:r>
            <a:endParaRPr lang="en-GB"/>
          </a:p>
        </p:txBody>
      </p:sp>
      <p:sp>
        <p:nvSpPr>
          <p:cNvPr id="6" name="Slide Number Placeholder 5"/>
          <p:cNvSpPr>
            <a:spLocks noGrp="1"/>
          </p:cNvSpPr>
          <p:nvPr>
            <p:ph type="sldNum" sz="quarter" idx="12"/>
          </p:nvPr>
        </p:nvSpPr>
        <p:spPr/>
        <p:txBody>
          <a:bodyPr/>
          <a:lstStyle/>
          <a:p>
            <a:pPr>
              <a:defRPr/>
            </a:pPr>
            <a:fld id="{74A263B4-D0EB-4C6F-92B6-7AA329CF6000}" type="slidenum">
              <a:rPr lang="en-GB" smtClean="0"/>
              <a:pPr>
                <a:defRPr/>
              </a:pPr>
              <a:t>23</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latin typeface="Helvetica 65 Medium" pitchFamily="34" charset="0"/>
                <a:ea typeface="+mn-ea"/>
                <a:cs typeface="+mn-cs"/>
              </a:rPr>
              <a:t>Object-oriented analysis and design</a:t>
            </a:r>
            <a:r>
              <a:rPr lang="en-US" sz="1200" b="0" i="0" kern="1200" dirty="0" smtClean="0">
                <a:solidFill>
                  <a:schemeClr val="tx1"/>
                </a:solidFill>
                <a:latin typeface="Helvetica 65 Medium" pitchFamily="34" charset="0"/>
                <a:ea typeface="+mn-ea"/>
                <a:cs typeface="+mn-cs"/>
              </a:rPr>
              <a:t> (OOAD) is a </a:t>
            </a:r>
            <a:r>
              <a:rPr lang="en-US" sz="1200" b="0" i="0" u="none" strike="noStrike" kern="1200" dirty="0" smtClean="0">
                <a:solidFill>
                  <a:schemeClr val="tx1"/>
                </a:solidFill>
                <a:latin typeface="Helvetica 65 Medium" pitchFamily="34" charset="0"/>
                <a:ea typeface="+mn-ea"/>
                <a:cs typeface="+mn-cs"/>
                <a:hlinkClick r:id="rId3" tooltip="Software engineering"/>
              </a:rPr>
              <a:t>software engineering</a:t>
            </a:r>
            <a:r>
              <a:rPr lang="en-US" sz="1200" b="0" i="0" kern="1200" dirty="0" smtClean="0">
                <a:solidFill>
                  <a:schemeClr val="tx1"/>
                </a:solidFill>
                <a:latin typeface="Helvetica 65 Medium" pitchFamily="34" charset="0"/>
                <a:ea typeface="+mn-ea"/>
                <a:cs typeface="+mn-cs"/>
              </a:rPr>
              <a:t> approach that models a system as a group of interacting </a:t>
            </a:r>
            <a:r>
              <a:rPr lang="en-US" sz="1200" b="0" i="0" u="none" strike="noStrike" kern="1200" dirty="0" smtClean="0">
                <a:solidFill>
                  <a:schemeClr val="tx1"/>
                </a:solidFill>
                <a:latin typeface="Helvetica 65 Medium" pitchFamily="34" charset="0"/>
                <a:ea typeface="+mn-ea"/>
                <a:cs typeface="+mn-cs"/>
                <a:hlinkClick r:id="rId4" tooltip="Object (computer science)"/>
              </a:rPr>
              <a:t>objects</a:t>
            </a:r>
            <a:r>
              <a:rPr lang="en-US" sz="1200" b="0" i="0" kern="1200" dirty="0" smtClean="0">
                <a:solidFill>
                  <a:schemeClr val="tx1"/>
                </a:solidFill>
                <a:latin typeface="Helvetica 65 Medium" pitchFamily="34" charset="0"/>
                <a:ea typeface="+mn-ea"/>
                <a:cs typeface="+mn-cs"/>
              </a:rPr>
              <a:t>. Each object represents some entity of interest in the system being modeled, and is </a:t>
            </a:r>
            <a:r>
              <a:rPr lang="en-US" sz="1200" b="0" i="0" kern="1200" dirty="0" err="1" smtClean="0">
                <a:solidFill>
                  <a:schemeClr val="tx1"/>
                </a:solidFill>
                <a:latin typeface="Helvetica 65 Medium" pitchFamily="34" charset="0"/>
                <a:ea typeface="+mn-ea"/>
                <a:cs typeface="+mn-cs"/>
              </a:rPr>
              <a:t>characterised</a:t>
            </a:r>
            <a:r>
              <a:rPr lang="en-US" sz="1200" b="0" i="0" kern="1200" dirty="0" smtClean="0">
                <a:solidFill>
                  <a:schemeClr val="tx1"/>
                </a:solidFill>
                <a:latin typeface="Helvetica 65 Medium" pitchFamily="34" charset="0"/>
                <a:ea typeface="+mn-ea"/>
                <a:cs typeface="+mn-cs"/>
              </a:rPr>
              <a:t> by its class, its state (data elements), and its behavior. Various models can be created to show the static structure, dynamic behavior, and run-time deployment of these collaborating objects. There are a number of different notations for representing these models, such as the </a:t>
            </a:r>
            <a:r>
              <a:rPr lang="en-US" sz="1200" b="0" i="0" u="none" strike="noStrike" kern="1200" dirty="0" smtClean="0">
                <a:solidFill>
                  <a:schemeClr val="tx1"/>
                </a:solidFill>
                <a:latin typeface="Helvetica 65 Medium" pitchFamily="34" charset="0"/>
                <a:ea typeface="+mn-ea"/>
                <a:cs typeface="+mn-cs"/>
                <a:hlinkClick r:id="rId5" tooltip="Unified Modeling Language"/>
              </a:rPr>
              <a:t>Unified Modeling Language</a:t>
            </a:r>
            <a:r>
              <a:rPr lang="en-US" sz="1200" b="0" i="0" kern="1200" dirty="0" smtClean="0">
                <a:solidFill>
                  <a:schemeClr val="tx1"/>
                </a:solidFill>
                <a:latin typeface="Helvetica 65 Medium" pitchFamily="34" charset="0"/>
                <a:ea typeface="+mn-ea"/>
                <a:cs typeface="+mn-cs"/>
              </a:rPr>
              <a:t> (UML).</a:t>
            </a:r>
          </a:p>
          <a:p>
            <a:endParaRPr lang="en-US" sz="1200" b="0" i="0" kern="1200" dirty="0" smtClean="0">
              <a:solidFill>
                <a:schemeClr val="tx1"/>
              </a:solidFill>
              <a:latin typeface="Helvetica 65 Medium" pitchFamily="34" charset="0"/>
              <a:ea typeface="+mn-ea"/>
              <a:cs typeface="+mn-cs"/>
            </a:endParaRPr>
          </a:p>
          <a:p>
            <a:r>
              <a:rPr lang="en-US" sz="1200" b="0" i="0" kern="1200" dirty="0" smtClean="0">
                <a:solidFill>
                  <a:schemeClr val="tx1"/>
                </a:solidFill>
                <a:latin typeface="Helvetica 65 Medium" pitchFamily="34" charset="0"/>
                <a:ea typeface="+mn-ea"/>
                <a:cs typeface="+mn-cs"/>
              </a:rPr>
              <a:t>Object-oriented analysis (OOA) applies object-modeling techniques to analyze the </a:t>
            </a:r>
            <a:r>
              <a:rPr lang="en-US" sz="1200" b="0" i="0" u="none" strike="noStrike" kern="1200" dirty="0" smtClean="0">
                <a:solidFill>
                  <a:schemeClr val="tx1"/>
                </a:solidFill>
                <a:latin typeface="Helvetica 65 Medium" pitchFamily="34" charset="0"/>
                <a:ea typeface="+mn-ea"/>
                <a:cs typeface="+mn-cs"/>
                <a:hlinkClick r:id="rId6" tooltip="Functional requirements"/>
              </a:rPr>
              <a:t>functional requirements</a:t>
            </a:r>
            <a:r>
              <a:rPr lang="en-US" sz="1200" b="0" i="0" kern="1200" dirty="0" smtClean="0">
                <a:solidFill>
                  <a:schemeClr val="tx1"/>
                </a:solidFill>
                <a:latin typeface="Helvetica 65 Medium" pitchFamily="34" charset="0"/>
                <a:ea typeface="+mn-ea"/>
                <a:cs typeface="+mn-cs"/>
              </a:rPr>
              <a:t> for a system. </a:t>
            </a:r>
            <a:r>
              <a:rPr lang="en-US" sz="1200" b="0" i="0" u="none" strike="noStrike" kern="1200" dirty="0" smtClean="0">
                <a:solidFill>
                  <a:schemeClr val="tx1"/>
                </a:solidFill>
                <a:latin typeface="Helvetica 65 Medium" pitchFamily="34" charset="0"/>
                <a:ea typeface="+mn-ea"/>
                <a:cs typeface="+mn-cs"/>
                <a:hlinkClick r:id="rId7" tooltip="Object-oriented design"/>
              </a:rPr>
              <a:t>Object-oriented design</a:t>
            </a:r>
            <a:r>
              <a:rPr lang="en-US" sz="1200" b="0" i="0" kern="1200" dirty="0" smtClean="0">
                <a:solidFill>
                  <a:schemeClr val="tx1"/>
                </a:solidFill>
                <a:latin typeface="Helvetica 65 Medium" pitchFamily="34" charset="0"/>
                <a:ea typeface="+mn-ea"/>
                <a:cs typeface="+mn-cs"/>
              </a:rPr>
              <a:t> (OOD) elaborates the analysis models to produce implementation specifications. OOA focuses on </a:t>
            </a:r>
            <a:r>
              <a:rPr lang="en-US" sz="1200" b="0" i="1" kern="1200" dirty="0" smtClean="0">
                <a:solidFill>
                  <a:schemeClr val="tx1"/>
                </a:solidFill>
                <a:latin typeface="Helvetica 65 Medium" pitchFamily="34" charset="0"/>
                <a:ea typeface="+mn-ea"/>
                <a:cs typeface="+mn-cs"/>
              </a:rPr>
              <a:t>what</a:t>
            </a:r>
            <a:r>
              <a:rPr lang="en-US" sz="1200" b="0" i="0" kern="1200" dirty="0" smtClean="0">
                <a:solidFill>
                  <a:schemeClr val="tx1"/>
                </a:solidFill>
                <a:latin typeface="Helvetica 65 Medium" pitchFamily="34" charset="0"/>
                <a:ea typeface="+mn-ea"/>
                <a:cs typeface="+mn-cs"/>
              </a:rPr>
              <a:t> the system does, OOD on </a:t>
            </a:r>
            <a:r>
              <a:rPr lang="en-US" sz="1200" b="0" i="1" kern="1200" dirty="0" smtClean="0">
                <a:solidFill>
                  <a:schemeClr val="tx1"/>
                </a:solidFill>
                <a:latin typeface="Helvetica 65 Medium" pitchFamily="34" charset="0"/>
                <a:ea typeface="+mn-ea"/>
                <a:cs typeface="+mn-cs"/>
              </a:rPr>
              <a:t>how</a:t>
            </a:r>
            <a:r>
              <a:rPr lang="en-US" sz="1200" b="0" i="0" kern="1200" dirty="0" smtClean="0">
                <a:solidFill>
                  <a:schemeClr val="tx1"/>
                </a:solidFill>
                <a:latin typeface="Helvetica 65 Medium" pitchFamily="34" charset="0"/>
                <a:ea typeface="+mn-ea"/>
                <a:cs typeface="+mn-cs"/>
              </a:rPr>
              <a:t> the system does it.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Ref: </a:t>
            </a:r>
            <a:r>
              <a:rPr lang="en-US" dirty="0" smtClean="0">
                <a:hlinkClick r:id="rId8"/>
              </a:rPr>
              <a:t>http://en.wikipedia.org/wiki/Object-oriented_analysis_and_design</a:t>
            </a: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IFRS - International Financial Reporting Standards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Helvetica 65 Medium" pitchFamily="34" charset="0"/>
                <a:ea typeface="+mn-ea"/>
                <a:cs typeface="+mn-cs"/>
              </a:rPr>
              <a:t>GAAP - Generally Accepted Accounting Principles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smtClean="0">
              <a:solidFill>
                <a:schemeClr val="tx1"/>
              </a:solidFill>
              <a:latin typeface="Helvetica 65 Medium"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pPr>
              <a:defRPr/>
            </a:pPr>
            <a:r>
              <a:rPr lang="en-GB" smtClean="0"/>
              <a:t>Test Presentation</a:t>
            </a:r>
            <a:endParaRPr lang="en-GB"/>
          </a:p>
        </p:txBody>
      </p:sp>
      <p:sp>
        <p:nvSpPr>
          <p:cNvPr id="5" name="Footer Placeholder 4"/>
          <p:cNvSpPr>
            <a:spLocks noGrp="1"/>
          </p:cNvSpPr>
          <p:nvPr>
            <p:ph type="ftr" sz="quarter" idx="11"/>
          </p:nvPr>
        </p:nvSpPr>
        <p:spPr/>
        <p:txBody>
          <a:bodyPr/>
          <a:lstStyle/>
          <a:p>
            <a:pPr>
              <a:defRPr/>
            </a:pPr>
            <a:r>
              <a:rPr lang="en-GB" smtClean="0"/>
              <a:t>1/152 43-LXE 108 236 Uen  Rev PA1</a:t>
            </a:r>
            <a:endParaRPr lang="en-GB"/>
          </a:p>
        </p:txBody>
      </p:sp>
      <p:sp>
        <p:nvSpPr>
          <p:cNvPr id="6" name="Slide Number Placeholder 5"/>
          <p:cNvSpPr>
            <a:spLocks noGrp="1"/>
          </p:cNvSpPr>
          <p:nvPr>
            <p:ph type="sldNum" sz="quarter" idx="12"/>
          </p:nvPr>
        </p:nvSpPr>
        <p:spPr/>
        <p:txBody>
          <a:bodyPr/>
          <a:lstStyle/>
          <a:p>
            <a:pPr>
              <a:defRPr/>
            </a:pPr>
            <a:fld id="{74A263B4-D0EB-4C6F-92B6-7AA329CF6000}" type="slidenum">
              <a:rPr lang="en-GB" smtClean="0"/>
              <a:pPr>
                <a:defRPr/>
              </a:pPr>
              <a:t>25</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jpe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jpe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jpe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9" name="Picture 8" descr="cover_blu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3" name="Picture 12"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1" name="Picture 10" descr="cover_lim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9" name="Picture 8"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8" name="Picture 7" descr="divider_lim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10" name="Picture 9" descr="dividerinside_lim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dirty="0"/>
          </a:p>
        </p:txBody>
      </p:sp>
      <p:sp>
        <p:nvSpPr>
          <p:cNvPr id="3" name="Content Placeholder 2"/>
          <p:cNvSpPr>
            <a:spLocks noGrp="1"/>
          </p:cNvSpPr>
          <p:nvPr>
            <p:ph idx="1"/>
          </p:nvPr>
        </p:nvSpPr>
        <p:spPr>
          <a:xfrm>
            <a:off x="431800" y="1484313"/>
            <a:ext cx="8280400" cy="4681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8" name="Picture 7" descr="thankyou_lim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chemeClr val="bg1"/>
                </a:solidFill>
                <a:latin typeface="Arial"/>
              </a:rPr>
              <a:t>CONFIDENTIAL</a:t>
            </a:r>
            <a:endParaRPr lang="sv-SE" sz="1100" b="1" dirty="0">
              <a:solidFill>
                <a:schemeClr val="bg1"/>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descr="cover_orang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0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8" name="Picture 7" descr="divider_orang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10" name="Picture 9" descr="dividerinside_orang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5" name="Picture 4" descr="divider_blue.jpg"/>
          <p:cNvPicPr>
            <a:picLocks noChangeAspect="1"/>
          </p:cNvPicPr>
          <p:nvPr userDrawn="1"/>
        </p:nvPicPr>
        <p:blipFill>
          <a:blip r:embed="rId2" cstate="print"/>
          <a:stretch>
            <a:fillRect/>
          </a:stretch>
        </p:blipFill>
        <p:spPr>
          <a:xfrm>
            <a:off x="0" y="0"/>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8" name="Picture 7" descr="thankyou_orang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chemeClr val="bg1"/>
                </a:solidFill>
                <a:latin typeface="Arial"/>
              </a:rPr>
              <a:t>CONFIDENTIAL</a:t>
            </a:r>
            <a:endParaRPr lang="sv-SE" sz="1100" b="1" dirty="0">
              <a:solidFill>
                <a:schemeClr val="bg1"/>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descr="cover_red.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16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8" name="Picture 7" descr="dividerinside_blu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8" name="Picture 7" descr="divider_red.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0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10" name="Picture 9" descr="dividerinside_red.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8" name="Picture 7" descr="thankyou_red.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en-GB" sz="1100" b="1" noProof="0" dirty="0" smtClean="0">
                <a:solidFill>
                  <a:srgbClr val="FFFFFF"/>
                </a:solidFill>
                <a:latin typeface="Arial"/>
              </a:rPr>
              <a:t>CONFIDENTIAL</a:t>
            </a:r>
            <a:endParaRPr lang="en-GB" sz="1100" b="1" noProof="0" dirty="0">
              <a:solidFill>
                <a:srgbClr val="FFFFFF"/>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descr="cover_purpl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8" name="Picture 7" descr="divider_purpl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10" name="Picture 9" descr="dividerinside_purpl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8" name="Picture 7" descr="thankyou_purpl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8" name="Picture 7" descr="divid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10" name="Picture 9" descr="dividerinside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dirty="0"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8" name="Picture 7" descr="thankyou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a:xfrm>
            <a:off x="431800" y="1484313"/>
            <a:ext cx="8280400" cy="46815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13" name="Picture 12" descr="thankyou.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chemeClr val="bg1"/>
                </a:solidFill>
                <a:latin typeface="Arial"/>
              </a:rPr>
              <a:t>CONFIDENTIAL</a:t>
            </a:r>
            <a:endParaRPr lang="sv-SE" sz="1100" b="1" dirty="0">
              <a:solidFill>
                <a:schemeClr val="bg1"/>
              </a:solidFill>
              <a:latin typeface="Arial"/>
            </a:endParaRPr>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1_Final Slide">
    <p:spTree>
      <p:nvGrpSpPr>
        <p:cNvPr id="1" name=""/>
        <p:cNvGrpSpPr/>
        <p:nvPr/>
      </p:nvGrpSpPr>
      <p:grpSpPr>
        <a:xfrm>
          <a:off x="0" y="0"/>
          <a:ext cx="0" cy="0"/>
          <a:chOff x="0" y="0"/>
          <a:chExt cx="0" cy="0"/>
        </a:xfrm>
      </p:grpSpPr>
      <p:pic>
        <p:nvPicPr>
          <p:cNvPr id="8" name="Picture 7" descr="thankyou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9" name="Picture 8" descr="cover_blue.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3" name="Picture 12"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dirty="0"/>
          </a:p>
        </p:txBody>
      </p:sp>
      <p:sp>
        <p:nvSpPr>
          <p:cNvPr id="3" name="Content Placeholder 2"/>
          <p:cNvSpPr>
            <a:spLocks noGrp="1"/>
          </p:cNvSpPr>
          <p:nvPr>
            <p:ph idx="1"/>
          </p:nvPr>
        </p:nvSpPr>
        <p:spPr>
          <a:xfrm>
            <a:off x="431800" y="1484313"/>
            <a:ext cx="8280400" cy="4681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5" name="Picture 4" descr="divider_blue.jpg"/>
          <p:cNvPicPr>
            <a:picLocks noChangeAspect="1"/>
          </p:cNvPicPr>
          <p:nvPr userDrawn="1"/>
        </p:nvPicPr>
        <p:blipFill>
          <a:blip r:embed="rId2" cstate="print"/>
          <a:stretch>
            <a:fillRect/>
          </a:stretch>
        </p:blipFill>
        <p:spPr>
          <a:xfrm>
            <a:off x="0" y="0"/>
            <a:ext cx="9144000" cy="6850864"/>
          </a:xfrm>
          <a:prstGeom prst="rect">
            <a:avLst/>
          </a:prstGeom>
        </p:spPr>
      </p:pic>
      <p:sp>
        <p:nvSpPr>
          <p:cNvPr id="3" name="Text Placeholder 2"/>
          <p:cNvSpPr>
            <a:spLocks noGrp="1"/>
          </p:cNvSpPr>
          <p:nvPr>
            <p:ph type="body" idx="1"/>
          </p:nvPr>
        </p:nvSpPr>
        <p:spPr>
          <a:xfrm>
            <a:off x="431800" y="1726112"/>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itle 3"/>
          <p:cNvSpPr>
            <a:spLocks noGrp="1"/>
          </p:cNvSpPr>
          <p:nvPr>
            <p:ph type="title"/>
          </p:nvPr>
        </p:nvSpPr>
        <p:spPr>
          <a:xfrm>
            <a:off x="431800" y="1297876"/>
            <a:ext cx="8280400" cy="523858"/>
          </a:xfrm>
        </p:spPr>
        <p:txBody>
          <a:bodyPr/>
          <a:lstStyle/>
          <a:p>
            <a:r>
              <a:rPr lang="en-US"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1" name="Picture 10"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8" name="Picture 7" descr="dividerinside_blue.jpg"/>
          <p:cNvPicPr>
            <a:picLocks noChangeAspect="1"/>
          </p:cNvPicPr>
          <p:nvPr userDrawn="1"/>
        </p:nvPicPr>
        <p:blipFill>
          <a:blip r:embed="rId2" cstate="print"/>
          <a:stretch>
            <a:fillRect/>
          </a:stretch>
        </p:blipFill>
        <p:spPr>
          <a:xfrm>
            <a:off x="0" y="3568"/>
            <a:ext cx="9144000" cy="6850864"/>
          </a:xfrm>
          <a:prstGeom prst="rect">
            <a:avLst/>
          </a:prstGeom>
        </p:spPr>
      </p:pic>
      <p:sp>
        <p:nvSpPr>
          <p:cNvPr id="3" name="Text Placeholder 2"/>
          <p:cNvSpPr>
            <a:spLocks noGrp="1"/>
          </p:cNvSpPr>
          <p:nvPr>
            <p:ph type="body" idx="1"/>
          </p:nvPr>
        </p:nvSpPr>
        <p:spPr>
          <a:xfrm>
            <a:off x="431800" y="3504804"/>
            <a:ext cx="8205787" cy="522287"/>
          </a:xfrm>
        </p:spPr>
        <p:txBody>
          <a:bodyPr anchor="t" anchorCtr="0"/>
          <a:lstStyle>
            <a:lvl1pPr marL="0" indent="0">
              <a:buNone/>
              <a:defRPr sz="24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itle 3"/>
          <p:cNvSpPr>
            <a:spLocks noGrp="1"/>
          </p:cNvSpPr>
          <p:nvPr>
            <p:ph type="title"/>
          </p:nvPr>
        </p:nvSpPr>
        <p:spPr>
          <a:xfrm>
            <a:off x="431800" y="3051516"/>
            <a:ext cx="8280400" cy="430716"/>
          </a:xfrm>
        </p:spPr>
        <p:txBody>
          <a:bodyPr/>
          <a:lstStyle>
            <a:lvl1pPr>
              <a:defRPr>
                <a:solidFill>
                  <a:schemeClr val="tx1"/>
                </a:solidFill>
              </a:defRPr>
            </a:lvl1pPr>
          </a:lstStyle>
          <a:p>
            <a:r>
              <a:rPr lang="en-US" smtClean="0"/>
              <a:t>Click to edit Master title style</a:t>
            </a:r>
            <a:endParaRPr lang="en-GB" dirty="0"/>
          </a:p>
        </p:txBody>
      </p:sp>
      <p:sp>
        <p:nvSpPr>
          <p:cNvPr id="6" name="txtFooterRight"/>
          <p:cNvSpPr txBox="1"/>
          <p:nvPr userDrawn="1"/>
        </p:nvSpPr>
        <p:spPr>
          <a:xfrm>
            <a:off x="431800" y="6508751"/>
            <a:ext cx="1321844" cy="198581"/>
          </a:xfrm>
          <a:prstGeom prst="rect">
            <a:avLst/>
          </a:prstGeom>
          <a:noFill/>
        </p:spPr>
        <p:txBody>
          <a:bodyPr wrap="square" lIns="0" tIns="0" rIns="0" bIns="0">
            <a:spAutoFit/>
          </a:bodyPr>
          <a:lstStyle/>
          <a:p>
            <a:pPr>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sp>
        <p:nvSpPr>
          <p:cNvPr id="9" name="Content Placeholder 8"/>
          <p:cNvSpPr>
            <a:spLocks noGrp="1"/>
          </p:cNvSpPr>
          <p:nvPr>
            <p:ph sz="quarter" idx="10"/>
          </p:nvPr>
        </p:nvSpPr>
        <p:spPr>
          <a:xfrm>
            <a:off x="1603332" y="6567683"/>
            <a:ext cx="3030538" cy="260350"/>
          </a:xfrm>
        </p:spPr>
        <p:txBody>
          <a:bodyPr/>
          <a:lstStyle>
            <a:lvl1pPr algn="l">
              <a:buFontTx/>
              <a:buNone/>
              <a:defRPr sz="1000">
                <a:solidFill>
                  <a:srgbClr val="FFFFFF"/>
                </a:solidFill>
              </a:defRPr>
            </a:lvl1pPr>
            <a:lvl2pPr>
              <a:buFontTx/>
              <a:buNone/>
              <a:defRPr sz="1000">
                <a:solidFill>
                  <a:srgbClr val="FFFFFF"/>
                </a:solidFill>
              </a:defRPr>
            </a:lvl2pPr>
            <a:lvl3pPr>
              <a:buFontTx/>
              <a:buNone/>
              <a:defRPr sz="1000">
                <a:solidFill>
                  <a:srgbClr val="FFFFFF"/>
                </a:solidFill>
              </a:defRPr>
            </a:lvl3pPr>
            <a:lvl4pPr>
              <a:buFontTx/>
              <a:buNone/>
              <a:defRPr sz="1000">
                <a:solidFill>
                  <a:srgbClr val="FFFFFF"/>
                </a:solidFill>
              </a:defRPr>
            </a:lvl4pPr>
            <a:lvl5pPr>
              <a:buFontTx/>
              <a:buNone/>
              <a:defRPr sz="10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10" name="Picture 9"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318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Content Placeholder 3"/>
          <p:cNvSpPr>
            <a:spLocks noGrp="1"/>
          </p:cNvSpPr>
          <p:nvPr>
            <p:ph sz="half" idx="2"/>
          </p:nvPr>
        </p:nvSpPr>
        <p:spPr>
          <a:xfrm>
            <a:off x="4648200" y="1484313"/>
            <a:ext cx="4064000" cy="4681537"/>
          </a:xfrm>
        </p:spPr>
        <p:txBody>
          <a:bodyPr/>
          <a:lstStyle>
            <a:lvl1pPr>
              <a:defRPr sz="2400">
                <a:solidFill>
                  <a:srgbClr val="77787B"/>
                </a:solidFill>
              </a:defRPr>
            </a:lvl1pPr>
            <a:lvl2pPr>
              <a:defRPr sz="2000">
                <a:solidFill>
                  <a:srgbClr val="77787B"/>
                </a:solidFill>
              </a:defRPr>
            </a:lvl2pPr>
            <a:lvl3pPr>
              <a:defRPr sz="2000">
                <a:solidFill>
                  <a:srgbClr val="77787B"/>
                </a:solidFill>
              </a:defRPr>
            </a:lvl3pPr>
            <a:lvl4pPr>
              <a:defRPr sz="2000">
                <a:solidFill>
                  <a:srgbClr val="77787B"/>
                </a:solidFill>
              </a:defRPr>
            </a:lvl4pPr>
            <a:lvl5pPr>
              <a:defRPr sz="2000">
                <a:solidFill>
                  <a:srgbClr val="77787B"/>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5"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dirty="0"/>
          </a:p>
        </p:txBody>
      </p:sp>
      <p:sp>
        <p:nvSpPr>
          <p:cNvPr id="3"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Text Placeholder 2"/>
          <p:cNvSpPr>
            <a:spLocks noGrp="1"/>
          </p:cNvSpPr>
          <p:nvPr>
            <p:ph type="body" idx="11"/>
          </p:nvPr>
        </p:nvSpPr>
        <p:spPr>
          <a:xfrm>
            <a:off x="431800" y="657378"/>
            <a:ext cx="8205787" cy="522287"/>
          </a:xfrm>
        </p:spPr>
        <p:txBody>
          <a:bodyPr anchor="t" anchorCtr="0"/>
          <a:lstStyle>
            <a:lvl1pPr marL="0" indent="0">
              <a:buNone/>
              <a:defRPr sz="2400">
                <a:solidFill>
                  <a:srgbClr val="77787B"/>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13" name="Picture 12" descr="thankyou.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5461348" y="5123145"/>
            <a:ext cx="3388638" cy="475989"/>
          </a:xfrm>
        </p:spPr>
        <p:txBody>
          <a:bodyPr anchor="t" anchorCtr="0"/>
          <a:lstStyle>
            <a:lvl1pPr algn="l">
              <a:defRPr sz="2400">
                <a:solidFill>
                  <a:schemeClr val="tx2"/>
                </a:solidFill>
              </a:defRPr>
            </a:lvl1pPr>
          </a:lstStyle>
          <a:p>
            <a:r>
              <a:rPr lang="en-US" smtClean="0"/>
              <a:t>Click to edit Master title style</a:t>
            </a:r>
            <a:endParaRPr lang="en-GB" dirty="0"/>
          </a:p>
        </p:txBody>
      </p:sp>
      <p:sp>
        <p:nvSpPr>
          <p:cNvPr id="6147" name="Rectangle 3"/>
          <p:cNvSpPr>
            <a:spLocks noGrp="1" noChangeArrowheads="1"/>
          </p:cNvSpPr>
          <p:nvPr>
            <p:ph type="subTitle" idx="1"/>
          </p:nvPr>
        </p:nvSpPr>
        <p:spPr>
          <a:xfrm>
            <a:off x="5461348" y="5599134"/>
            <a:ext cx="3388638" cy="641872"/>
          </a:xfrm>
        </p:spPr>
        <p:txBody>
          <a:bodyPr anchor="t" anchorCtr="0"/>
          <a:lstStyle>
            <a:lvl1pPr marL="0" indent="0" algn="l">
              <a:buFontTx/>
              <a:buNone/>
              <a:defRPr sz="2000">
                <a:solidFill>
                  <a:srgbClr val="77787B"/>
                </a:solidFill>
              </a:defRPr>
            </a:lvl1pPr>
          </a:lstStyle>
          <a:p>
            <a:r>
              <a:rPr lang="en-US"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nSpc>
                <a:spcPts val="1700"/>
              </a:lnSpc>
              <a:spcBef>
                <a:spcPts val="0"/>
              </a:spcBef>
              <a:defRPr/>
            </a:pPr>
            <a:r>
              <a:rPr lang="sv-SE" sz="1100" b="1" dirty="0" smtClean="0">
                <a:solidFill>
                  <a:srgbClr val="FFFFFF"/>
                </a:solidFill>
                <a:latin typeface="Arial"/>
              </a:rPr>
              <a:t>CONFIDENTIAL</a:t>
            </a:r>
            <a:endParaRPr lang="sv-SE" sz="1100" b="1" dirty="0">
              <a:solidFill>
                <a:srgbClr val="FFFFFF"/>
              </a:solidFill>
              <a:latin typeface="Arial"/>
            </a:endParaRPr>
          </a:p>
        </p:txBody>
      </p:sp>
      <p:pic>
        <p:nvPicPr>
          <p:cNvPr id="8" name="Picture 7" descr="SE_makebelieve(2).png"/>
          <p:cNvPicPr>
            <a:picLocks noChangeAspect="1"/>
          </p:cNvPicPr>
          <p:nvPr userDrawn="1"/>
        </p:nvPicPr>
        <p:blipFill>
          <a:blip r:embed="rId3" cstate="print"/>
          <a:srcRect b="15392"/>
          <a:stretch>
            <a:fillRect/>
          </a:stretch>
        </p:blipFill>
        <p:spPr>
          <a:xfrm>
            <a:off x="7640877" y="6162804"/>
            <a:ext cx="1456862" cy="6951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3" name="Picture 12" descr="cover_cherry.jpg"/>
          <p:cNvPicPr>
            <a:picLocks noChangeAspect="1"/>
          </p:cNvPicPr>
          <p:nvPr userDrawn="1"/>
        </p:nvPicPr>
        <p:blipFill>
          <a:blip r:embed="rId2" cstate="print"/>
          <a:stretch>
            <a:fillRect/>
          </a:stretch>
        </p:blipFill>
        <p:spPr>
          <a:xfrm>
            <a:off x="0" y="3568"/>
            <a:ext cx="9144000" cy="6850864"/>
          </a:xfrm>
          <a:prstGeom prst="rect">
            <a:avLst/>
          </a:prstGeom>
        </p:spPr>
      </p:pic>
      <p:sp>
        <p:nvSpPr>
          <p:cNvPr id="10" name="txtFooterCVLPage"/>
          <p:cNvSpPr txBox="1"/>
          <p:nvPr userDrawn="1"/>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2562AAA0-7981-4E4B-8798-264F4CF6E0AF}"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6146" name="Rectangle 2"/>
          <p:cNvSpPr>
            <a:spLocks noGrp="1" noChangeArrowheads="1"/>
          </p:cNvSpPr>
          <p:nvPr>
            <p:ph type="ctrTitle"/>
          </p:nvPr>
        </p:nvSpPr>
        <p:spPr>
          <a:xfrm>
            <a:off x="431800" y="1290441"/>
            <a:ext cx="8280400" cy="400571"/>
          </a:xfrm>
        </p:spPr>
        <p:txBody>
          <a:bodyPr anchor="t" anchorCtr="0"/>
          <a:lstStyle>
            <a:lvl1pPr algn="l">
              <a:defRPr sz="2800">
                <a:solidFill>
                  <a:schemeClr val="tx2"/>
                </a:solidFill>
              </a:defRPr>
            </a:lvl1pPr>
          </a:lstStyle>
          <a:p>
            <a:r>
              <a:rPr lang="en-US" dirty="0" smtClean="0"/>
              <a:t>Click to edit Master title style</a:t>
            </a:r>
            <a:endParaRPr lang="en-GB" dirty="0"/>
          </a:p>
        </p:txBody>
      </p:sp>
      <p:sp>
        <p:nvSpPr>
          <p:cNvPr id="6147" name="Rectangle 3"/>
          <p:cNvSpPr>
            <a:spLocks noGrp="1" noChangeArrowheads="1"/>
          </p:cNvSpPr>
          <p:nvPr>
            <p:ph type="subTitle" idx="1"/>
          </p:nvPr>
        </p:nvSpPr>
        <p:spPr>
          <a:xfrm>
            <a:off x="431800" y="1717412"/>
            <a:ext cx="8280400" cy="451807"/>
          </a:xfrm>
        </p:spPr>
        <p:txBody>
          <a:bodyPr anchor="t" anchorCtr="0"/>
          <a:lstStyle>
            <a:lvl1pPr marL="0" indent="0" algn="l">
              <a:buFontTx/>
              <a:buNone/>
              <a:defRPr sz="2400">
                <a:solidFill>
                  <a:srgbClr val="77787B"/>
                </a:solidFill>
              </a:defRPr>
            </a:lvl1pPr>
          </a:lstStyle>
          <a:p>
            <a:r>
              <a:rPr lang="en-US" dirty="0" smtClean="0"/>
              <a:t>Click to edit Master subtitle style</a:t>
            </a:r>
            <a:endParaRPr lang="en-GB" dirty="0"/>
          </a:p>
        </p:txBody>
      </p:sp>
      <p:sp>
        <p:nvSpPr>
          <p:cNvPr id="12" name="txtFooterRight"/>
          <p:cNvSpPr txBox="1"/>
          <p:nvPr userDrawn="1"/>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sp>
        <p:nvSpPr>
          <p:cNvPr id="16" name="Content Placeholder 15"/>
          <p:cNvSpPr>
            <a:spLocks noGrp="1"/>
          </p:cNvSpPr>
          <p:nvPr>
            <p:ph sz="quarter" idx="10"/>
          </p:nvPr>
        </p:nvSpPr>
        <p:spPr>
          <a:xfrm>
            <a:off x="1609725" y="6560072"/>
            <a:ext cx="2962275" cy="260350"/>
          </a:xfrm>
        </p:spPr>
        <p:txBody>
          <a:bodyPr/>
          <a:lstStyle>
            <a:lvl1pPr>
              <a:buFontTx/>
              <a:buNone/>
              <a:defRPr sz="1000">
                <a:latin typeface="Arial" pitchFamily="34" charset="0"/>
                <a:cs typeface="Arial" pitchFamily="34" charset="0"/>
              </a:defRPr>
            </a:lvl1pPr>
            <a:lvl2pPr>
              <a:buFontTx/>
              <a:buNone/>
              <a:defRPr sz="1000">
                <a:latin typeface="Arial" pitchFamily="34" charset="0"/>
                <a:cs typeface="Arial" pitchFamily="34" charset="0"/>
              </a:defRPr>
            </a:lvl2pPr>
            <a:lvl3pPr>
              <a:buFontTx/>
              <a:buNone/>
              <a:defRPr sz="1000">
                <a:latin typeface="Arial" pitchFamily="34" charset="0"/>
                <a:cs typeface="Arial" pitchFamily="34" charset="0"/>
              </a:defRPr>
            </a:lvl3pPr>
            <a:lvl4pPr>
              <a:buFontTx/>
              <a:buNone/>
              <a:defRPr sz="1000">
                <a:latin typeface="Arial" pitchFamily="34" charset="0"/>
                <a:cs typeface="Arial" pitchFamily="34" charset="0"/>
              </a:defRPr>
            </a:lvl4pPr>
            <a:lvl5pPr>
              <a:buFontTx/>
              <a:buNone/>
              <a:defRPr sz="10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1" name="Picture 10" descr="SE_makebelieve_wht.png"/>
          <p:cNvPicPr>
            <a:picLocks noChangeAspect="1"/>
          </p:cNvPicPr>
          <p:nvPr userDrawn="1"/>
        </p:nvPicPr>
        <p:blipFill>
          <a:blip r:embed="rId3" cstate="print"/>
          <a:srcRect b="14431"/>
          <a:stretch>
            <a:fillRect/>
          </a:stretch>
        </p:blipFill>
        <p:spPr>
          <a:xfrm>
            <a:off x="7653403" y="6162805"/>
            <a:ext cx="1440493" cy="69519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6" Type="http://schemas.openxmlformats.org/officeDocument/2006/relationships/image" Target="../media/image1.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heme" Target="../theme/theme3.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6" Type="http://schemas.openxmlformats.org/officeDocument/2006/relationships/image" Target="../media/image1.pn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theme" Target="../theme/theme4.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6" Type="http://schemas.openxmlformats.org/officeDocument/2006/relationships/image" Target="../media/image1.pn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theme" Target="../theme/theme5.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image" Target="../media/image1.png"/><Relationship Id="rId2" Type="http://schemas.openxmlformats.org/officeDocument/2006/relationships/slideLayout" Target="../slideLayouts/slideLayout67.xml"/><Relationship Id="rId16" Type="http://schemas.openxmlformats.org/officeDocument/2006/relationships/theme" Target="../theme/theme6.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8.xml"/><Relationship Id="rId3" Type="http://schemas.openxmlformats.org/officeDocument/2006/relationships/slideLayout" Target="../slideLayouts/slideLayout83.xml"/><Relationship Id="rId7" Type="http://schemas.openxmlformats.org/officeDocument/2006/relationships/slideLayout" Target="../slideLayouts/slideLayout87.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5" Type="http://schemas.openxmlformats.org/officeDocument/2006/relationships/slideLayout" Target="../slideLayouts/slideLayout85.xml"/><Relationship Id="rId10" Type="http://schemas.openxmlformats.org/officeDocument/2006/relationships/image" Target="../media/image1.png"/><Relationship Id="rId4" Type="http://schemas.openxmlformats.org/officeDocument/2006/relationships/slideLayout" Target="../slideLayouts/slideLayout84.xml"/><Relationship Id="rId9"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pic>
        <p:nvPicPr>
          <p:cNvPr id="7" name="Picture 6" descr="SE_makebelieve(2).png"/>
          <p:cNvPicPr>
            <a:picLocks noChangeAspect="1"/>
          </p:cNvPicPr>
          <p:nvPr/>
        </p:nvPicPr>
        <p:blipFill>
          <a:blip r:embed="rId16" cstate="print"/>
          <a:srcRect b="15392"/>
          <a:stretch>
            <a:fillRect/>
          </a:stretch>
        </p:blipFill>
        <p:spPr>
          <a:xfrm>
            <a:off x="7640877" y="6162804"/>
            <a:ext cx="1456862" cy="695196"/>
          </a:xfrm>
          <a:prstGeom prst="rect">
            <a:avLst/>
          </a:prstGeom>
        </p:spPr>
      </p:pic>
      <p:sp>
        <p:nvSpPr>
          <p:cNvPr id="14" name="txtHeaderSecClass"/>
          <p:cNvSpPr txBox="1"/>
          <p:nvPr userDrawn="1"/>
        </p:nvSpPr>
        <p:spPr>
          <a:xfrm>
            <a:off x="8255000" y="6638290"/>
            <a:ext cx="889000" cy="115416"/>
          </a:xfrm>
          <a:prstGeom prst="rect">
            <a:avLst/>
          </a:prstGeom>
          <a:noFill/>
        </p:spPr>
        <p:txBody>
          <a:bodyPr vert="horz" lIns="0" tIns="0" rIns="0" bIns="0" rtlCol="0">
            <a:spAutoFit/>
          </a:bodyPr>
          <a:lstStyle/>
          <a:p>
            <a:r>
              <a:rPr lang="en-US" sz="750" smtClean="0">
                <a:solidFill>
                  <a:srgbClr val="000000"/>
                </a:solidFill>
                <a:latin typeface="Arial"/>
              </a:rPr>
              <a:t>Company Internal</a:t>
            </a:r>
            <a:endParaRPr lang="en-US" sz="750">
              <a:solidFill>
                <a:srgbClr val="000000"/>
              </a:solidFill>
              <a:latin typeface="Arial"/>
            </a:endParaRPr>
          </a:p>
        </p:txBody>
      </p:sp>
      <p:sp>
        <p:nvSpPr>
          <p:cNvPr id="10" name="txtFooterLeft"/>
          <p:cNvSpPr txBox="1"/>
          <p:nvPr userDrawn="1"/>
        </p:nvSpPr>
        <p:spPr>
          <a:xfrm>
            <a:off x="979169" y="6638290"/>
            <a:ext cx="1933194" cy="115416"/>
          </a:xfrm>
          <a:prstGeom prst="rect">
            <a:avLst/>
          </a:prstGeom>
          <a:noFill/>
        </p:spPr>
        <p:txBody>
          <a:bodyPr vert="horz" lIns="0" tIns="0" rIns="0" bIns="0" rtlCol="0">
            <a:spAutoFit/>
          </a:bodyPr>
          <a:lstStyle/>
          <a:p>
            <a:r>
              <a:rPr lang="en-US" sz="750" b="0" smtClean="0">
                <a:solidFill>
                  <a:srgbClr val="7F7F7F"/>
                </a:solidFill>
                <a:latin typeface="Arial"/>
              </a:rPr>
              <a:t>3/155 01-LXE 110 1400 Uen A</a:t>
            </a:r>
            <a:endParaRPr lang="en-US" sz="750" b="0">
              <a:solidFill>
                <a:srgbClr val="7F7F7F"/>
              </a:solidFill>
              <a:latin typeface="Arial"/>
            </a:endParaRPr>
          </a:p>
        </p:txBody>
      </p:sp>
      <p:sp>
        <p:nvSpPr>
          <p:cNvPr id="15" name="txtFooterRight"/>
          <p:cNvSpPr txBox="1"/>
          <p:nvPr userDrawn="1"/>
        </p:nvSpPr>
        <p:spPr>
          <a:xfrm>
            <a:off x="2977260" y="6638290"/>
            <a:ext cx="4633214" cy="115416"/>
          </a:xfrm>
          <a:prstGeom prst="rect">
            <a:avLst/>
          </a:prstGeom>
          <a:noFill/>
        </p:spPr>
        <p:txBody>
          <a:bodyPr vert="horz" lIns="0" tIns="0" rIns="0" bIns="0" rtlCol="0">
            <a:spAutoFit/>
          </a:bodyPr>
          <a:lstStyle/>
          <a:p>
            <a:r>
              <a:rPr lang="en-US" sz="750" b="0" smtClean="0">
                <a:solidFill>
                  <a:srgbClr val="7F7F7F"/>
                </a:solidFill>
                <a:latin typeface="Arial"/>
              </a:rPr>
              <a:t>One way QA and Delivery of Apps</a:t>
            </a:r>
            <a:endParaRPr lang="en-US" sz="750" b="0">
              <a:solidFill>
                <a:srgbClr val="7F7F7F"/>
              </a:solidFill>
              <a:latin typeface="Arial"/>
            </a:endParaRPr>
          </a:p>
        </p:txBody>
      </p:sp>
      <p:sp>
        <p:nvSpPr>
          <p:cNvPr id="16" name="txtFooterDate"/>
          <p:cNvSpPr txBox="1"/>
          <p:nvPr userDrawn="1"/>
        </p:nvSpPr>
        <p:spPr>
          <a:xfrm>
            <a:off x="385190" y="6638290"/>
            <a:ext cx="529208" cy="115416"/>
          </a:xfrm>
          <a:prstGeom prst="rect">
            <a:avLst/>
          </a:prstGeom>
          <a:noFill/>
        </p:spPr>
        <p:txBody>
          <a:bodyPr vert="horz" lIns="0" tIns="0" rIns="0" bIns="0" rtlCol="0">
            <a:spAutoFit/>
          </a:bodyPr>
          <a:lstStyle/>
          <a:p>
            <a:r>
              <a:rPr lang="en-US" sz="750" b="0" smtClean="0">
                <a:solidFill>
                  <a:srgbClr val="7F7F7F"/>
                </a:solidFill>
                <a:latin typeface="Arial"/>
              </a:rPr>
              <a:t>2011-12-13</a:t>
            </a:r>
            <a:endParaRPr lang="en-US" sz="750" b="0">
              <a:solidFill>
                <a:srgbClr val="7F7F7F"/>
              </a:solidFill>
              <a:latin typeface="Arial"/>
            </a:endParaRPr>
          </a:p>
        </p:txBody>
      </p:sp>
      <p:sp>
        <p:nvSpPr>
          <p:cNvPr id="17" name="txtFooterCVLPage"/>
          <p:cNvSpPr txBox="1"/>
          <p:nvPr userDrawn="1"/>
        </p:nvSpPr>
        <p:spPr>
          <a:xfrm>
            <a:off x="93598" y="6638290"/>
            <a:ext cx="187197" cy="115416"/>
          </a:xfrm>
          <a:prstGeom prst="rect">
            <a:avLst/>
          </a:prstGeom>
          <a:noFill/>
        </p:spPr>
        <p:txBody>
          <a:bodyPr vert="horz" lIns="0" tIns="0" rIns="0" bIns="0" rtlCol="0">
            <a:spAutoFit/>
          </a:bodyPr>
          <a:lstStyle/>
          <a:p>
            <a:pPr algn="r"/>
            <a:fld id="{17D7576E-1FF7-4AA5-9EFA-F4E70B0A88FD}" type="slidenum">
              <a:rPr lang="en-US" sz="750" b="0" smtClean="0">
                <a:solidFill>
                  <a:srgbClr val="7F7F7F"/>
                </a:solidFill>
                <a:latin typeface="Arial"/>
              </a:rPr>
              <a:pPr algn="r"/>
              <a:t>‹#›</a:t>
            </a:fld>
            <a:endParaRPr lang="en-US" sz="750" b="0">
              <a:solidFill>
                <a:srgbClr val="7F7F7F"/>
              </a:solidFill>
              <a:latin typeface="Arial"/>
            </a:endParaRPr>
          </a:p>
        </p:txBody>
      </p:sp>
    </p:spTree>
  </p:cSld>
  <p:clrMap bg1="dk2" tx1="lt1" bg2="dk1" tx2="lt2" accent1="accent1" accent2="accent2" accent3="accent3" accent4="accent4" accent5="accent5" accent6="accent6" hlink="hlink" folHlink="folHlink"/>
  <p:sldLayoutIdLst>
    <p:sldLayoutId id="2147483740" r:id="rId1"/>
    <p:sldLayoutId id="2147483719" r:id="rId2"/>
    <p:sldLayoutId id="2147483720" r:id="rId3"/>
    <p:sldLayoutId id="2147483741" r:id="rId4"/>
    <p:sldLayoutId id="2147483721" r:id="rId5"/>
    <p:sldLayoutId id="2147483723" r:id="rId6"/>
    <p:sldLayoutId id="2147483724" r:id="rId7"/>
    <p:sldLayoutId id="2147483742" r:id="rId8"/>
    <p:sldLayoutId id="2147483837" r:id="rId9"/>
    <p:sldLayoutId id="2147483838" r:id="rId10"/>
    <p:sldLayoutId id="2147483839" r:id="rId11"/>
    <p:sldLayoutId id="2147483840" r:id="rId12"/>
    <p:sldLayoutId id="2147483841" r:id="rId13"/>
    <p:sldLayoutId id="2147483842" r:id="rId14"/>
  </p:sldLayoutIdLst>
  <p:timing>
    <p:tnLst>
      <p:par>
        <p:cTn id="1" dur="indefinite" restart="never" nodeType="tmRoot"/>
      </p:par>
    </p:tnLst>
  </p:timing>
  <p:hf sldNum="0" hdr="0" ftr="0" dt="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6" name="Picture 5" descr="SE_makebelieve(2).png"/>
          <p:cNvPicPr>
            <a:picLocks noChangeAspect="1"/>
          </p:cNvPicPr>
          <p:nvPr/>
        </p:nvPicPr>
        <p:blipFill>
          <a:blip r:embed="rId11"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832" r:id="rId9"/>
  </p:sldLayoutIdLst>
  <p:timing>
    <p:tnLst>
      <p:par>
        <p:cTn id="1" dur="indefinite" restart="never" nodeType="tmRoot"/>
      </p:par>
    </p:tnLst>
  </p:timing>
  <p:hf hdr="0" ft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6" name="Picture 5" descr="SE_makebelieve(2).png"/>
          <p:cNvPicPr>
            <a:picLocks noChangeAspect="1"/>
          </p:cNvPicPr>
          <p:nvPr/>
        </p:nvPicPr>
        <p:blipFill>
          <a:blip r:embed="rId16"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825" r:id="rId9"/>
    <p:sldLayoutId id="2147483826" r:id="rId10"/>
    <p:sldLayoutId id="2147483827" r:id="rId11"/>
    <p:sldLayoutId id="2147483828" r:id="rId12"/>
    <p:sldLayoutId id="2147483829" r:id="rId13"/>
    <p:sldLayoutId id="2147483830" r:id="rId14"/>
  </p:sldLayoutIdLst>
  <p:timing>
    <p:tnLst>
      <p:par>
        <p:cTn id="1" dur="indefinite" restart="never" nodeType="tmRoot"/>
      </p:par>
    </p:tnLst>
  </p:timing>
  <p:hf hdr="0" ft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6" name="Picture 5" descr="SE_makebelieve(2).png"/>
          <p:cNvPicPr>
            <a:picLocks noChangeAspect="1"/>
          </p:cNvPicPr>
          <p:nvPr/>
        </p:nvPicPr>
        <p:blipFill>
          <a:blip r:embed="rId16"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819" r:id="rId9"/>
    <p:sldLayoutId id="2147483820" r:id="rId10"/>
    <p:sldLayoutId id="2147483821" r:id="rId11"/>
    <p:sldLayoutId id="2147483822" r:id="rId12"/>
    <p:sldLayoutId id="2147483823" r:id="rId13"/>
    <p:sldLayoutId id="2147483824" r:id="rId14"/>
  </p:sldLayoutIdLst>
  <p:timing>
    <p:tnLst>
      <p:par>
        <p:cTn id="1" dur="indefinite" restart="never" nodeType="tmRoot"/>
      </p:par>
    </p:tnLst>
  </p:timing>
  <p:hf hdr="0" ft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6" name="Picture 5" descr="SE_makebelieve(2).png"/>
          <p:cNvPicPr>
            <a:picLocks noChangeAspect="1"/>
          </p:cNvPicPr>
          <p:nvPr/>
        </p:nvPicPr>
        <p:blipFill>
          <a:blip r:embed="rId16"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813" r:id="rId9"/>
    <p:sldLayoutId id="2147483814" r:id="rId10"/>
    <p:sldLayoutId id="2147483815" r:id="rId11"/>
    <p:sldLayoutId id="2147483816" r:id="rId12"/>
    <p:sldLayoutId id="2147483817" r:id="rId13"/>
    <p:sldLayoutId id="2147483818" r:id="rId14"/>
  </p:sldLayoutIdLst>
  <p:timing>
    <p:tnLst>
      <p:par>
        <p:cTn id="1" dur="indefinite" restart="never" nodeType="tmRoot"/>
      </p:par>
    </p:tnLst>
  </p:timing>
  <p:hf hdr="0" ft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gn="l">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6" name="Picture 5" descr="SE_makebelieve(2).png"/>
          <p:cNvPicPr>
            <a:picLocks noChangeAspect="1"/>
          </p:cNvPicPr>
          <p:nvPr/>
        </p:nvPicPr>
        <p:blipFill>
          <a:blip r:embed="rId17"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807" r:id="rId9"/>
    <p:sldLayoutId id="2147483808" r:id="rId10"/>
    <p:sldLayoutId id="2147483809" r:id="rId11"/>
    <p:sldLayoutId id="2147483810" r:id="rId12"/>
    <p:sldLayoutId id="2147483811" r:id="rId13"/>
    <p:sldLayoutId id="2147483812" r:id="rId14"/>
    <p:sldLayoutId id="2147483803" r:id="rId15"/>
  </p:sldLayoutIdLst>
  <p:timing>
    <p:tnLst>
      <p:par>
        <p:cTn id="1" dur="indefinite" restart="never" nodeType="tmRoot"/>
      </p:par>
    </p:tnLst>
  </p:timing>
  <p:hf hdr="0" ftr="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31800" y="320848"/>
            <a:ext cx="8280400" cy="52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dirty="0" smtClean="0"/>
          </a:p>
        </p:txBody>
      </p:sp>
      <p:sp>
        <p:nvSpPr>
          <p:cNvPr id="1028" name="Rectangle 3"/>
          <p:cNvSpPr>
            <a:spLocks noGrp="1" noChangeArrowheads="1"/>
          </p:cNvSpPr>
          <p:nvPr>
            <p:ph type="body" idx="1"/>
          </p:nvPr>
        </p:nvSpPr>
        <p:spPr bwMode="auto">
          <a:xfrm>
            <a:off x="431800" y="1304925"/>
            <a:ext cx="8280400" cy="4860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9" name="txtFooterCVLPage"/>
          <p:cNvSpPr txBox="1"/>
          <p:nvPr/>
        </p:nvSpPr>
        <p:spPr>
          <a:xfrm>
            <a:off x="4502999" y="6508750"/>
            <a:ext cx="1079500" cy="192088"/>
          </a:xfrm>
          <a:prstGeom prst="rect">
            <a:avLst/>
          </a:prstGeom>
          <a:noFill/>
        </p:spPr>
        <p:txBody>
          <a:bodyPr lIns="0" tIns="0" rIns="0" bIns="0">
            <a:spAutoFit/>
          </a:bodyPr>
          <a:lstStyle/>
          <a:p>
            <a:pPr>
              <a:lnSpc>
                <a:spcPts val="1700"/>
              </a:lnSpc>
              <a:spcBef>
                <a:spcPts val="0"/>
              </a:spcBef>
              <a:defRPr/>
            </a:pPr>
            <a:fld id="{36834333-EB5F-4CD3-B6DB-72D900744593}" type="slidenum">
              <a:rPr lang="sv-SE">
                <a:solidFill>
                  <a:srgbClr val="77787B"/>
                </a:solidFill>
                <a:latin typeface="Arial"/>
              </a:rPr>
              <a:pPr>
                <a:lnSpc>
                  <a:spcPts val="1700"/>
                </a:lnSpc>
                <a:spcBef>
                  <a:spcPts val="0"/>
                </a:spcBef>
                <a:defRPr/>
              </a:pPr>
              <a:t>‹#›</a:t>
            </a:fld>
            <a:endParaRPr lang="sv-SE" dirty="0">
              <a:solidFill>
                <a:srgbClr val="77787B"/>
              </a:solidFill>
              <a:latin typeface="Arial"/>
            </a:endParaRPr>
          </a:p>
        </p:txBody>
      </p:sp>
      <p:sp>
        <p:nvSpPr>
          <p:cNvPr id="10" name="txtFooterRight"/>
          <p:cNvSpPr txBox="1"/>
          <p:nvPr/>
        </p:nvSpPr>
        <p:spPr>
          <a:xfrm>
            <a:off x="431800" y="6508751"/>
            <a:ext cx="1321844" cy="195631"/>
          </a:xfrm>
          <a:prstGeom prst="rect">
            <a:avLst/>
          </a:prstGeom>
          <a:noFill/>
        </p:spPr>
        <p:txBody>
          <a:bodyPr wrap="square" lIns="0" tIns="0" rIns="0" bIns="0">
            <a:spAutoFit/>
          </a:bodyPr>
          <a:lstStyle/>
          <a:p>
            <a:pPr>
              <a:lnSpc>
                <a:spcPts val="1700"/>
              </a:lnSpc>
              <a:spcBef>
                <a:spcPts val="0"/>
              </a:spcBef>
              <a:defRPr/>
            </a:pPr>
            <a:r>
              <a:rPr lang="sv-SE" sz="1100" b="1" dirty="0" smtClean="0">
                <a:solidFill>
                  <a:srgbClr val="FF0000"/>
                </a:solidFill>
                <a:latin typeface="Arial"/>
              </a:rPr>
              <a:t>CONFIDENTIAL</a:t>
            </a:r>
            <a:endParaRPr lang="sv-SE" sz="1100" b="1" dirty="0">
              <a:solidFill>
                <a:srgbClr val="FF0000"/>
              </a:solidFill>
              <a:latin typeface="Arial"/>
            </a:endParaRPr>
          </a:p>
        </p:txBody>
      </p:sp>
      <p:pic>
        <p:nvPicPr>
          <p:cNvPr id="7" name="Picture 6" descr="SE_makebelieve(2).png"/>
          <p:cNvPicPr>
            <a:picLocks noChangeAspect="1"/>
          </p:cNvPicPr>
          <p:nvPr userDrawn="1"/>
        </p:nvPicPr>
        <p:blipFill>
          <a:blip r:embed="rId10" cstate="print"/>
          <a:srcRect b="15392"/>
          <a:stretch>
            <a:fillRect/>
          </a:stretch>
        </p:blipFill>
        <p:spPr>
          <a:xfrm>
            <a:off x="7640877" y="6162804"/>
            <a:ext cx="1456862" cy="695196"/>
          </a:xfrm>
          <a:prstGeom prst="rect">
            <a:avLst/>
          </a:prstGeom>
        </p:spPr>
      </p:pic>
    </p:spTree>
  </p:cSld>
  <p:clrMap bg1="dk2" tx1="lt1" bg2="dk1"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Lst>
  <p:timing>
    <p:tnLst>
      <p:par>
        <p:cTn id="1" dur="indefinite" restart="never" nodeType="tmRoot"/>
      </p:par>
    </p:tnLst>
  </p:timing>
  <p:hf sldNum="0" hdr="0" ftr="0" dt="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tx2"/>
          </a:solidFill>
          <a:latin typeface="American Typewriter SE" pitchFamily="34" charset="0"/>
        </a:defRPr>
      </a:lvl2pPr>
      <a:lvl3pPr algn="l" rtl="0" eaLnBrk="1" fontAlgn="base" hangingPunct="1">
        <a:spcBef>
          <a:spcPct val="0"/>
        </a:spcBef>
        <a:spcAft>
          <a:spcPct val="0"/>
        </a:spcAft>
        <a:defRPr sz="2800">
          <a:solidFill>
            <a:schemeClr val="tx2"/>
          </a:solidFill>
          <a:latin typeface="American Typewriter SE" pitchFamily="34" charset="0"/>
        </a:defRPr>
      </a:lvl3pPr>
      <a:lvl4pPr algn="l" rtl="0" eaLnBrk="1" fontAlgn="base" hangingPunct="1">
        <a:spcBef>
          <a:spcPct val="0"/>
        </a:spcBef>
        <a:spcAft>
          <a:spcPct val="0"/>
        </a:spcAft>
        <a:defRPr sz="2800">
          <a:solidFill>
            <a:schemeClr val="tx2"/>
          </a:solidFill>
          <a:latin typeface="American Typewriter SE" pitchFamily="34" charset="0"/>
        </a:defRPr>
      </a:lvl4pPr>
      <a:lvl5pPr algn="l" rtl="0" eaLnBrk="1" fontAlgn="base" hangingPunct="1">
        <a:spcBef>
          <a:spcPct val="0"/>
        </a:spcBef>
        <a:spcAft>
          <a:spcPct val="0"/>
        </a:spcAft>
        <a:defRPr sz="2800">
          <a:solidFill>
            <a:schemeClr val="tx2"/>
          </a:solidFill>
          <a:latin typeface="American Typewriter SE" pitchFamily="34" charset="0"/>
        </a:defRPr>
      </a:lvl5pPr>
      <a:lvl6pPr marL="457200" algn="l" rtl="0" eaLnBrk="1" fontAlgn="base" hangingPunct="1">
        <a:spcBef>
          <a:spcPct val="0"/>
        </a:spcBef>
        <a:spcAft>
          <a:spcPct val="0"/>
        </a:spcAft>
        <a:defRPr sz="2800">
          <a:solidFill>
            <a:schemeClr val="tx2"/>
          </a:solidFill>
          <a:latin typeface="American Typewriter SE" pitchFamily="34" charset="0"/>
        </a:defRPr>
      </a:lvl6pPr>
      <a:lvl7pPr marL="914400" algn="l" rtl="0" eaLnBrk="1" fontAlgn="base" hangingPunct="1">
        <a:spcBef>
          <a:spcPct val="0"/>
        </a:spcBef>
        <a:spcAft>
          <a:spcPct val="0"/>
        </a:spcAft>
        <a:defRPr sz="2800">
          <a:solidFill>
            <a:schemeClr val="tx2"/>
          </a:solidFill>
          <a:latin typeface="American Typewriter SE" pitchFamily="34" charset="0"/>
        </a:defRPr>
      </a:lvl7pPr>
      <a:lvl8pPr marL="1371600" algn="l" rtl="0" eaLnBrk="1" fontAlgn="base" hangingPunct="1">
        <a:spcBef>
          <a:spcPct val="0"/>
        </a:spcBef>
        <a:spcAft>
          <a:spcPct val="0"/>
        </a:spcAft>
        <a:defRPr sz="2800">
          <a:solidFill>
            <a:schemeClr val="tx2"/>
          </a:solidFill>
          <a:latin typeface="American Typewriter SE" pitchFamily="34" charset="0"/>
        </a:defRPr>
      </a:lvl8pPr>
      <a:lvl9pPr marL="1828800" algn="l" rtl="0" eaLnBrk="1" fontAlgn="base" hangingPunct="1">
        <a:spcBef>
          <a:spcPct val="0"/>
        </a:spcBef>
        <a:spcAft>
          <a:spcPct val="0"/>
        </a:spcAft>
        <a:defRPr sz="2800">
          <a:solidFill>
            <a:schemeClr val="tx2"/>
          </a:solidFill>
          <a:latin typeface="American Typewriter SE" pitchFamily="34" charset="0"/>
        </a:defRPr>
      </a:lvl9pPr>
    </p:titleStyle>
    <p:bodyStyle>
      <a:lvl1pPr marL="174625" indent="-174625" algn="l" rtl="0" eaLnBrk="1" fontAlgn="base" hangingPunct="1">
        <a:spcBef>
          <a:spcPct val="20000"/>
        </a:spcBef>
        <a:spcAft>
          <a:spcPct val="0"/>
        </a:spcAft>
        <a:buClr>
          <a:schemeClr val="bg1"/>
        </a:buClr>
        <a:buChar char="•"/>
        <a:defRPr sz="2400">
          <a:solidFill>
            <a:srgbClr val="77787B"/>
          </a:solidFill>
          <a:latin typeface="+mn-lt"/>
          <a:ea typeface="+mn-ea"/>
          <a:cs typeface="+mn-cs"/>
        </a:defRPr>
      </a:lvl1pPr>
      <a:lvl2pPr marL="450850" indent="-179388" algn="l" rtl="0" eaLnBrk="1" fontAlgn="base" hangingPunct="1">
        <a:spcBef>
          <a:spcPct val="20000"/>
        </a:spcBef>
        <a:spcAft>
          <a:spcPct val="0"/>
        </a:spcAft>
        <a:buClr>
          <a:schemeClr val="bg1"/>
        </a:buClr>
        <a:buChar char="•"/>
        <a:defRPr sz="2000">
          <a:solidFill>
            <a:srgbClr val="77787B"/>
          </a:solidFill>
          <a:latin typeface="+mn-lt"/>
        </a:defRPr>
      </a:lvl2pPr>
      <a:lvl3pPr marL="714375" indent="-171450" algn="l" rtl="0" eaLnBrk="1" fontAlgn="base" hangingPunct="1">
        <a:spcBef>
          <a:spcPct val="20000"/>
        </a:spcBef>
        <a:spcAft>
          <a:spcPct val="0"/>
        </a:spcAft>
        <a:buClr>
          <a:schemeClr val="bg1"/>
        </a:buClr>
        <a:buChar char="•"/>
        <a:defRPr sz="2000">
          <a:solidFill>
            <a:srgbClr val="77787B"/>
          </a:solidFill>
          <a:latin typeface="+mn-lt"/>
        </a:defRPr>
      </a:lvl3pPr>
      <a:lvl4pPr marL="989013" indent="-187325" algn="l" rtl="0" eaLnBrk="1" fontAlgn="base" hangingPunct="1">
        <a:spcBef>
          <a:spcPct val="20000"/>
        </a:spcBef>
        <a:spcAft>
          <a:spcPct val="0"/>
        </a:spcAft>
        <a:buClr>
          <a:schemeClr val="bg1"/>
        </a:buClr>
        <a:buChar char="•"/>
        <a:defRPr sz="2000">
          <a:solidFill>
            <a:srgbClr val="77787B"/>
          </a:solidFill>
          <a:latin typeface="+mn-lt"/>
        </a:defRPr>
      </a:lvl4pPr>
      <a:lvl5pPr marL="1252538" indent="-174625" algn="l" rtl="0" eaLnBrk="1" fontAlgn="base" hangingPunct="1">
        <a:spcBef>
          <a:spcPct val="20000"/>
        </a:spcBef>
        <a:spcAft>
          <a:spcPct val="0"/>
        </a:spcAft>
        <a:buClr>
          <a:schemeClr val="bg1"/>
        </a:buClr>
        <a:buChar char="•"/>
        <a:defRPr sz="2000">
          <a:solidFill>
            <a:srgbClr val="77787B"/>
          </a:solidFill>
          <a:latin typeface="+mn-lt"/>
        </a:defRPr>
      </a:lvl5pPr>
      <a:lvl6pPr marL="1812925" indent="-269875" algn="l" rtl="0" eaLnBrk="1" fontAlgn="base" hangingPunct="1">
        <a:spcBef>
          <a:spcPct val="20000"/>
        </a:spcBef>
        <a:spcAft>
          <a:spcPct val="0"/>
        </a:spcAft>
        <a:buChar char="•"/>
        <a:defRPr sz="1400">
          <a:solidFill>
            <a:schemeClr val="tx1"/>
          </a:solidFill>
          <a:latin typeface="+mn-lt"/>
        </a:defRPr>
      </a:lvl6pPr>
      <a:lvl7pPr marL="2270125" indent="-269875" algn="l" rtl="0" eaLnBrk="1" fontAlgn="base" hangingPunct="1">
        <a:spcBef>
          <a:spcPct val="20000"/>
        </a:spcBef>
        <a:spcAft>
          <a:spcPct val="0"/>
        </a:spcAft>
        <a:buChar char="•"/>
        <a:defRPr sz="1400">
          <a:solidFill>
            <a:schemeClr val="tx1"/>
          </a:solidFill>
          <a:latin typeface="+mn-lt"/>
        </a:defRPr>
      </a:lvl7pPr>
      <a:lvl8pPr marL="2727325" indent="-269875" algn="l" rtl="0" eaLnBrk="1" fontAlgn="base" hangingPunct="1">
        <a:spcBef>
          <a:spcPct val="20000"/>
        </a:spcBef>
        <a:spcAft>
          <a:spcPct val="0"/>
        </a:spcAft>
        <a:buChar char="•"/>
        <a:defRPr sz="1400">
          <a:solidFill>
            <a:schemeClr val="tx1"/>
          </a:solidFill>
          <a:latin typeface="+mn-lt"/>
        </a:defRPr>
      </a:lvl8pPr>
      <a:lvl9pPr marL="3184525" indent="-269875" algn="l" rtl="0" eaLnBrk="1" fontAlgn="base" hangingPunct="1">
        <a:spcBef>
          <a:spcPct val="20000"/>
        </a:spcBef>
        <a:spcAft>
          <a:spcPct val="0"/>
        </a:spcAft>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xxing1982@gmail.com" TargetMode="External"/><Relationship Id="rId2" Type="http://schemas.openxmlformats.org/officeDocument/2006/relationships/hyperlink" Target="mailto:android.academy.bjtu@gmail.com" TargetMode="Externa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8" Type="http://schemas.openxmlformats.org/officeDocument/2006/relationships/hyperlink" Target="http://www.sublimetext.com/" TargetMode="External"/><Relationship Id="rId3" Type="http://schemas.openxmlformats.org/officeDocument/2006/relationships/hyperlink" Target="http://www.ubuntu.com/download/alternative-downloads" TargetMode="External"/><Relationship Id="rId7" Type="http://schemas.openxmlformats.org/officeDocument/2006/relationships/hyperlink" Target="http://nodejs.org/" TargetMode="External"/><Relationship Id="rId2" Type="http://schemas.openxmlformats.org/officeDocument/2006/relationships/hyperlink" Target="https://trello.com/" TargetMode="External"/><Relationship Id="rId1" Type="http://schemas.openxmlformats.org/officeDocument/2006/relationships/slideLayout" Target="../slideLayouts/slideLayout16.xml"/><Relationship Id="rId6" Type="http://schemas.openxmlformats.org/officeDocument/2006/relationships/hyperlink" Target="http://developer.android.com/sdk/index.html" TargetMode="External"/><Relationship Id="rId5" Type="http://schemas.openxmlformats.org/officeDocument/2006/relationships/hyperlink" Target="http://pencil.evolus.vn/" TargetMode="External"/><Relationship Id="rId4" Type="http://schemas.openxmlformats.org/officeDocument/2006/relationships/hyperlink" Target="http://astah.net/download" TargetMode="External"/><Relationship Id="rId9" Type="http://schemas.openxmlformats.org/officeDocument/2006/relationships/hyperlink" Target="https://github.co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b="1" dirty="0" smtClean="0"/>
              <a:t>Nourriture - </a:t>
            </a:r>
            <a:r>
              <a:rPr lang="en-US" dirty="0" smtClean="0"/>
              <a:t>Connect People with Ingredients</a:t>
            </a:r>
            <a:endParaRPr lang="en-US" dirty="0"/>
          </a:p>
        </p:txBody>
      </p:sp>
      <p:sp>
        <p:nvSpPr>
          <p:cNvPr id="7" name="Subtitle 6"/>
          <p:cNvSpPr>
            <a:spLocks noGrp="1"/>
          </p:cNvSpPr>
          <p:nvPr>
            <p:ph type="subTitle" idx="1"/>
          </p:nvPr>
        </p:nvSpPr>
        <p:spPr/>
        <p:txBody>
          <a:bodyPr>
            <a:normAutofit/>
          </a:bodyPr>
          <a:lstStyle/>
          <a:p>
            <a:r>
              <a:rPr lang="en-US" dirty="0" smtClean="0">
                <a:solidFill>
                  <a:schemeClr val="tx1">
                    <a:lumMod val="50000"/>
                    <a:lumOff val="50000"/>
                  </a:schemeClr>
                </a:solidFill>
              </a:rPr>
              <a:t>Project Introduction </a:t>
            </a:r>
            <a:endParaRPr lang="en-US" dirty="0">
              <a:solidFill>
                <a:schemeClr val="tx1">
                  <a:lumMod val="50000"/>
                  <a:lumOff val="50000"/>
                </a:schemeClr>
              </a:solidFill>
            </a:endParaRPr>
          </a:p>
        </p:txBody>
      </p:sp>
      <p:sp>
        <p:nvSpPr>
          <p:cNvPr id="24" name="Content Placeholder 23"/>
          <p:cNvSpPr>
            <a:spLocks noGrp="1"/>
          </p:cNvSpPr>
          <p:nvPr>
            <p:ph sz="quarter" idx="10"/>
          </p:nvPr>
        </p:nvSpPr>
        <p:spPr/>
        <p:txBody>
          <a:bodyPr/>
          <a:lstStyle/>
          <a:p>
            <a:pPr algn="ctr"/>
            <a:r>
              <a:rPr lang="en-US" dirty="0" smtClean="0"/>
              <a:t>Beijing Jiao Tong University </a:t>
            </a:r>
            <a:endParaRPr lang="en-US" dirty="0"/>
          </a:p>
        </p:txBody>
      </p:sp>
      <p:sp>
        <p:nvSpPr>
          <p:cNvPr id="5" name="TextBox 4"/>
          <p:cNvSpPr txBox="1"/>
          <p:nvPr/>
        </p:nvSpPr>
        <p:spPr>
          <a:xfrm>
            <a:off x="1223406" y="3463265"/>
            <a:ext cx="6492240" cy="3108543"/>
          </a:xfrm>
          <a:prstGeom prst="rect">
            <a:avLst/>
          </a:prstGeom>
          <a:noFill/>
        </p:spPr>
        <p:txBody>
          <a:bodyPr wrap="square" rtlCol="0">
            <a:spAutoFit/>
          </a:bodyPr>
          <a:lstStyle/>
          <a:p>
            <a:r>
              <a:rPr lang="en-US" sz="2800" dirty="0" smtClean="0">
                <a:solidFill>
                  <a:srgbClr val="77787B"/>
                </a:solidFill>
              </a:rPr>
              <a:t>Comm. Mail</a:t>
            </a:r>
            <a:r>
              <a:rPr lang="en-US" sz="2800" dirty="0" smtClean="0">
                <a:solidFill>
                  <a:srgbClr val="77787B"/>
                </a:solidFill>
              </a:rPr>
              <a:t>: </a:t>
            </a:r>
            <a:r>
              <a:rPr lang="en-US" sz="2800" dirty="0" smtClean="0">
                <a:solidFill>
                  <a:srgbClr val="77787B"/>
                </a:solidFill>
                <a:hlinkClick r:id="rId2"/>
              </a:rPr>
              <a:t>android.academy.bjtu@gmail.com</a:t>
            </a:r>
            <a:endParaRPr lang="en-US" sz="2800" dirty="0" smtClean="0">
              <a:solidFill>
                <a:srgbClr val="77787B"/>
              </a:solidFill>
            </a:endParaRPr>
          </a:p>
          <a:p>
            <a:r>
              <a:rPr lang="en-US" sz="2800" dirty="0" err="1" smtClean="0">
                <a:solidFill>
                  <a:srgbClr val="77787B"/>
                </a:solidFill>
              </a:rPr>
              <a:t>Trello</a:t>
            </a:r>
            <a:r>
              <a:rPr lang="en-US" sz="2800" dirty="0" smtClean="0">
                <a:solidFill>
                  <a:srgbClr val="77787B"/>
                </a:solidFill>
              </a:rPr>
              <a:t> Account: </a:t>
            </a:r>
          </a:p>
          <a:p>
            <a:r>
              <a:rPr lang="en-US" sz="2800" smtClean="0">
                <a:solidFill>
                  <a:srgbClr val="77787B"/>
                </a:solidFill>
                <a:hlinkClick r:id="rId3"/>
              </a:rPr>
              <a:t>xxing1982@gmail.com</a:t>
            </a:r>
            <a:endParaRPr lang="en-US" sz="2800" smtClean="0">
              <a:solidFill>
                <a:srgbClr val="77787B"/>
              </a:solidFill>
            </a:endParaRPr>
          </a:p>
          <a:p>
            <a:r>
              <a:rPr lang="en-US" sz="2800" smtClean="0">
                <a:solidFill>
                  <a:srgbClr val="77787B"/>
                </a:solidFill>
              </a:rPr>
              <a:t>Mobile</a:t>
            </a:r>
            <a:r>
              <a:rPr lang="en-US" sz="2800" dirty="0" smtClean="0">
                <a:solidFill>
                  <a:srgbClr val="77787B"/>
                </a:solidFill>
              </a:rPr>
              <a:t>: +86 139 1066 2287</a:t>
            </a:r>
          </a:p>
          <a:p>
            <a:r>
              <a:rPr lang="en-US" sz="2800" dirty="0" err="1" smtClean="0">
                <a:solidFill>
                  <a:srgbClr val="77787B"/>
                </a:solidFill>
              </a:rPr>
              <a:t>Wechat</a:t>
            </a:r>
            <a:r>
              <a:rPr lang="en-US" sz="2800" dirty="0" smtClean="0">
                <a:solidFill>
                  <a:srgbClr val="77787B"/>
                </a:solidFill>
              </a:rPr>
              <a:t>: johnlennon002</a:t>
            </a:r>
          </a:p>
          <a:p>
            <a:endParaRPr lang="en-US" sz="2800" dirty="0" smtClean="0">
              <a:solidFill>
                <a:srgbClr val="77787B"/>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Sprint#1</a:t>
            </a:r>
            <a:endParaRPr lang="en-US" dirty="0"/>
          </a:p>
        </p:txBody>
      </p:sp>
      <p:sp>
        <p:nvSpPr>
          <p:cNvPr id="3" name="Content Placeholder 2"/>
          <p:cNvSpPr>
            <a:spLocks noGrp="1"/>
          </p:cNvSpPr>
          <p:nvPr>
            <p:ph idx="1"/>
          </p:nvPr>
        </p:nvSpPr>
        <p:spPr>
          <a:xfrm>
            <a:off x="431800" y="795647"/>
            <a:ext cx="8280400" cy="5370203"/>
          </a:xfrm>
        </p:spPr>
        <p:txBody>
          <a:bodyPr/>
          <a:lstStyle/>
          <a:p>
            <a:r>
              <a:rPr lang="en-US" dirty="0" smtClean="0"/>
              <a:t>Description</a:t>
            </a:r>
          </a:p>
          <a:p>
            <a:pPr lvl="1"/>
            <a:r>
              <a:rPr lang="en-US" b="1" dirty="0" err="1" smtClean="0"/>
              <a:t>Nourriture</a:t>
            </a:r>
            <a:r>
              <a:rPr lang="en-US" b="1" dirty="0" smtClean="0"/>
              <a:t> platform </a:t>
            </a:r>
            <a:r>
              <a:rPr lang="en-US" dirty="0" smtClean="0"/>
              <a:t>offers the most granular information available about foods, ingredients, products and recipes for building nutrition and recipe-based apps by providing </a:t>
            </a:r>
            <a:r>
              <a:rPr lang="en-US" dirty="0" err="1" smtClean="0"/>
              <a:t>RESTful</a:t>
            </a:r>
            <a:r>
              <a:rPr lang="en-US" dirty="0" smtClean="0"/>
              <a:t> web services to food supplier and food consumer </a:t>
            </a:r>
          </a:p>
          <a:p>
            <a:r>
              <a:rPr lang="en-US" dirty="0" smtClean="0"/>
              <a:t>Backlogs</a:t>
            </a:r>
          </a:p>
          <a:p>
            <a:pPr lvl="1"/>
            <a:r>
              <a:rPr lang="en-US" sz="1600" dirty="0" smtClean="0"/>
              <a:t>Data modeling for ingredients, recipes and products on document oriented basis</a:t>
            </a:r>
          </a:p>
          <a:p>
            <a:pPr lvl="1"/>
            <a:r>
              <a:rPr lang="en-US" sz="1600" dirty="0" err="1" smtClean="0"/>
              <a:t>RESTful</a:t>
            </a:r>
            <a:r>
              <a:rPr lang="en-US" sz="1600" dirty="0" smtClean="0"/>
              <a:t> web service to GET ingredients, recipes and products</a:t>
            </a:r>
          </a:p>
          <a:p>
            <a:pPr lvl="2"/>
            <a:r>
              <a:rPr lang="en-US" sz="1600" dirty="0" smtClean="0"/>
              <a:t>Verify suitability of a product based on user profile </a:t>
            </a:r>
          </a:p>
          <a:p>
            <a:pPr lvl="2"/>
            <a:r>
              <a:rPr lang="en-US" sz="1600" dirty="0" smtClean="0"/>
              <a:t>Packaged Product Profile. </a:t>
            </a:r>
          </a:p>
          <a:p>
            <a:pPr lvl="2"/>
            <a:r>
              <a:rPr lang="en-US" sz="1600" dirty="0" smtClean="0"/>
              <a:t>Get Alternative Products based on Preferences. 	</a:t>
            </a:r>
          </a:p>
          <a:p>
            <a:pPr lvl="2"/>
            <a:r>
              <a:rPr lang="en-US" sz="1600" dirty="0" smtClean="0"/>
              <a:t>Get Products by name. </a:t>
            </a:r>
          </a:p>
          <a:p>
            <a:pPr lvl="2"/>
            <a:r>
              <a:rPr lang="en-US" sz="1600" dirty="0" smtClean="0"/>
              <a:t>Get Products by ingredient name. </a:t>
            </a:r>
          </a:p>
          <a:p>
            <a:pPr lvl="2"/>
            <a:r>
              <a:rPr lang="en-US" sz="1600" dirty="0" smtClean="0"/>
              <a:t>Returns the list of recipes that satisfy the search criteria</a:t>
            </a:r>
          </a:p>
          <a:p>
            <a:pPr lvl="2"/>
            <a:r>
              <a:rPr lang="en-US" sz="1600" dirty="0" smtClean="0"/>
              <a:t>Returns the enriched detailed information of the recipe with the nutritional values</a:t>
            </a:r>
          </a:p>
          <a:p>
            <a:pPr lvl="2"/>
            <a:r>
              <a:rPr lang="en-US" sz="1600" dirty="0" smtClean="0"/>
              <a:t>Parse a recipe in real time and enrich it</a:t>
            </a:r>
          </a:p>
          <a:p>
            <a:pPr lvl="2"/>
            <a:r>
              <a:rPr lang="en-US" sz="1600" dirty="0" smtClean="0"/>
              <a:t>Get nutritional values of a specific ingredient.</a:t>
            </a:r>
          </a:p>
          <a:p>
            <a:pPr lvl="2"/>
            <a:r>
              <a:rPr lang="en-US" sz="1600" dirty="0" smtClean="0"/>
              <a:t>… (YOUR INNOVATION)</a:t>
            </a:r>
          </a:p>
          <a:p>
            <a:pPr lvl="1"/>
            <a:r>
              <a:rPr lang="en-US" sz="1600" dirty="0" smtClean="0"/>
              <a:t>Amazon AWS hosting</a:t>
            </a:r>
          </a:p>
        </p:txBody>
      </p:sp>
      <p:sp>
        <p:nvSpPr>
          <p:cNvPr id="4" name="Content Placeholder 3"/>
          <p:cNvSpPr>
            <a:spLocks noGrp="1"/>
          </p:cNvSpPr>
          <p:nvPr>
            <p:ph sz="quarter" idx="10"/>
          </p:nvPr>
        </p:nvSpPr>
        <p:spPr/>
        <p:txBody>
          <a:bodyPr/>
          <a:lstStyle/>
          <a:p>
            <a:pPr algn="ctr"/>
            <a:r>
              <a:rPr lang="en-US" dirty="0" smtClean="0"/>
              <a:t>Beijing Jiao Tong University </a:t>
            </a:r>
          </a:p>
          <a:p>
            <a:pPr algn="ct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Sprint#2</a:t>
            </a:r>
            <a:endParaRPr lang="en-US" dirty="0"/>
          </a:p>
        </p:txBody>
      </p:sp>
      <p:sp>
        <p:nvSpPr>
          <p:cNvPr id="3" name="Content Placeholder 2"/>
          <p:cNvSpPr>
            <a:spLocks noGrp="1"/>
          </p:cNvSpPr>
          <p:nvPr>
            <p:ph idx="1"/>
          </p:nvPr>
        </p:nvSpPr>
        <p:spPr>
          <a:xfrm>
            <a:off x="431800" y="795647"/>
            <a:ext cx="8280400" cy="5370203"/>
          </a:xfrm>
        </p:spPr>
        <p:txBody>
          <a:bodyPr/>
          <a:lstStyle/>
          <a:p>
            <a:r>
              <a:rPr lang="en-US" dirty="0" smtClean="0"/>
              <a:t>Description</a:t>
            </a:r>
          </a:p>
          <a:p>
            <a:pPr lvl="1"/>
            <a:r>
              <a:rPr lang="en-US" b="1" dirty="0" err="1" smtClean="0"/>
              <a:t>Nourriture</a:t>
            </a:r>
            <a:r>
              <a:rPr lang="en-US" b="1" dirty="0" smtClean="0"/>
              <a:t> web app </a:t>
            </a:r>
            <a:r>
              <a:rPr lang="en-US" dirty="0" smtClean="0"/>
              <a:t>built upon </a:t>
            </a:r>
            <a:r>
              <a:rPr lang="en-US" b="1" dirty="0" err="1" smtClean="0"/>
              <a:t>Nourriture</a:t>
            </a:r>
            <a:r>
              <a:rPr lang="en-US" b="1" dirty="0" smtClean="0"/>
              <a:t> platform</a:t>
            </a:r>
            <a:r>
              <a:rPr lang="en-US" dirty="0" smtClean="0"/>
              <a:t> offers the most efficient way for food supplier and gastronomist about promotion and analytics, and offer the most friendly way for food consumer about food exploration</a:t>
            </a:r>
          </a:p>
          <a:p>
            <a:r>
              <a:rPr lang="en-US" dirty="0" smtClean="0"/>
              <a:t>Backlogs</a:t>
            </a:r>
          </a:p>
          <a:p>
            <a:pPr lvl="1"/>
            <a:r>
              <a:rPr lang="en-US" sz="1600" dirty="0" smtClean="0"/>
              <a:t>Data modeling for food supplier, gastronomist and consumer</a:t>
            </a:r>
          </a:p>
          <a:p>
            <a:pPr lvl="1"/>
            <a:r>
              <a:rPr lang="en-US" sz="1600" dirty="0" smtClean="0"/>
              <a:t>The </a:t>
            </a:r>
            <a:r>
              <a:rPr lang="en-US" sz="1600" dirty="0" err="1" smtClean="0"/>
              <a:t>OpenID</a:t>
            </a:r>
            <a:r>
              <a:rPr lang="en-US" sz="1600" dirty="0" smtClean="0"/>
              <a:t> sign/log on/in module for food supplier, gastronomist and consumer</a:t>
            </a:r>
          </a:p>
          <a:p>
            <a:pPr lvl="1"/>
            <a:r>
              <a:rPr lang="en-US" sz="1600" dirty="0" smtClean="0"/>
              <a:t>The portal to manage food supplier, gastronomist and consumer profiles</a:t>
            </a:r>
          </a:p>
          <a:p>
            <a:pPr lvl="1"/>
            <a:r>
              <a:rPr lang="en-US" sz="1600" dirty="0" smtClean="0"/>
              <a:t>The portal for food supplier to manage products profile</a:t>
            </a:r>
          </a:p>
          <a:p>
            <a:pPr lvl="1"/>
            <a:r>
              <a:rPr lang="en-US" sz="1600" dirty="0" smtClean="0"/>
              <a:t>The portal for food supplier to promote products</a:t>
            </a:r>
          </a:p>
          <a:p>
            <a:pPr lvl="1"/>
            <a:r>
              <a:rPr lang="en-US" sz="1600" dirty="0" smtClean="0"/>
              <a:t>The portal for food supplier to review statistics </a:t>
            </a:r>
          </a:p>
          <a:p>
            <a:pPr lvl="1"/>
            <a:r>
              <a:rPr lang="en-US" sz="1600" dirty="0" smtClean="0"/>
              <a:t>The portal for gastronomist to manage ingredients and recipes profile</a:t>
            </a:r>
          </a:p>
          <a:p>
            <a:pPr lvl="1"/>
            <a:r>
              <a:rPr lang="en-US" sz="1600" dirty="0" smtClean="0"/>
              <a:t>The portal for consumer to manage users’ favorites </a:t>
            </a:r>
          </a:p>
          <a:p>
            <a:pPr lvl="1"/>
            <a:r>
              <a:rPr lang="en-US" sz="1600" dirty="0" smtClean="0"/>
              <a:t>The search module by criteria</a:t>
            </a:r>
          </a:p>
          <a:p>
            <a:pPr lvl="1"/>
            <a:r>
              <a:rPr lang="en-US" sz="1600" dirty="0" smtClean="0"/>
              <a:t>The streaming UI to exhibit ingredients, recipes and products</a:t>
            </a:r>
          </a:p>
          <a:p>
            <a:pPr lvl="1"/>
            <a:r>
              <a:rPr lang="en-US" sz="1600" dirty="0" smtClean="0"/>
              <a:t>Multiple browser (desktop and mobile) compatibility support </a:t>
            </a:r>
          </a:p>
          <a:p>
            <a:pPr lvl="1"/>
            <a:r>
              <a:rPr lang="en-US" sz="1600" dirty="0" smtClean="0"/>
              <a:t>Amazon AWS hosting</a:t>
            </a:r>
          </a:p>
          <a:p>
            <a:pPr lvl="1"/>
            <a:r>
              <a:rPr lang="en-US" sz="1600" dirty="0" smtClean="0"/>
              <a:t>… YOUR INNOVATION</a:t>
            </a:r>
          </a:p>
        </p:txBody>
      </p:sp>
      <p:sp>
        <p:nvSpPr>
          <p:cNvPr id="4" name="Content Placeholder 3"/>
          <p:cNvSpPr>
            <a:spLocks noGrp="1"/>
          </p:cNvSpPr>
          <p:nvPr>
            <p:ph sz="quarter" idx="10"/>
          </p:nvPr>
        </p:nvSpPr>
        <p:spPr/>
        <p:txBody>
          <a:bodyPr/>
          <a:lstStyle/>
          <a:p>
            <a:pPr algn="ctr"/>
            <a:r>
              <a:rPr lang="en-US" dirty="0" smtClean="0"/>
              <a:t>Beijing Jiao Tong University </a:t>
            </a:r>
          </a:p>
          <a:p>
            <a:pPr algn="ct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Sprint#3</a:t>
            </a:r>
            <a:endParaRPr lang="en-US" dirty="0"/>
          </a:p>
        </p:txBody>
      </p:sp>
      <p:sp>
        <p:nvSpPr>
          <p:cNvPr id="3" name="Content Placeholder 2"/>
          <p:cNvSpPr>
            <a:spLocks noGrp="1"/>
          </p:cNvSpPr>
          <p:nvPr>
            <p:ph idx="1"/>
          </p:nvPr>
        </p:nvSpPr>
        <p:spPr>
          <a:xfrm>
            <a:off x="431800" y="795647"/>
            <a:ext cx="8280400" cy="5370203"/>
          </a:xfrm>
        </p:spPr>
        <p:txBody>
          <a:bodyPr/>
          <a:lstStyle/>
          <a:p>
            <a:r>
              <a:rPr lang="en-US" dirty="0" smtClean="0"/>
              <a:t>Description</a:t>
            </a:r>
          </a:p>
          <a:p>
            <a:pPr lvl="1"/>
            <a:r>
              <a:rPr lang="en-US" b="1" dirty="0" err="1" smtClean="0"/>
              <a:t>Nourriture</a:t>
            </a:r>
            <a:r>
              <a:rPr lang="en-US" b="1" dirty="0" smtClean="0"/>
              <a:t> 3</a:t>
            </a:r>
            <a:r>
              <a:rPr lang="en-US" b="1" baseline="30000" dirty="0" smtClean="0"/>
              <a:t>rd</a:t>
            </a:r>
            <a:r>
              <a:rPr lang="en-US" b="1" dirty="0" smtClean="0"/>
              <a:t> party android app </a:t>
            </a:r>
            <a:r>
              <a:rPr lang="en-US" dirty="0" smtClean="0"/>
              <a:t>built upon </a:t>
            </a:r>
            <a:r>
              <a:rPr lang="en-US" b="1" dirty="0" err="1" smtClean="0"/>
              <a:t>Nourriture</a:t>
            </a:r>
            <a:r>
              <a:rPr lang="en-US" b="1" dirty="0" smtClean="0"/>
              <a:t> platform</a:t>
            </a:r>
            <a:r>
              <a:rPr lang="en-US" dirty="0" smtClean="0"/>
              <a:t> offer the most engaged way for food consumer to share the emotional moments with friends on food basis</a:t>
            </a:r>
          </a:p>
          <a:p>
            <a:r>
              <a:rPr lang="en-US" dirty="0" smtClean="0"/>
              <a:t>Backlogs</a:t>
            </a:r>
          </a:p>
          <a:p>
            <a:pPr lvl="1"/>
            <a:r>
              <a:rPr lang="en-US" sz="1600" dirty="0" smtClean="0"/>
              <a:t>Data modeling for user and user social contents</a:t>
            </a:r>
          </a:p>
          <a:p>
            <a:pPr lvl="1"/>
            <a:r>
              <a:rPr lang="en-US" sz="1600" dirty="0" smtClean="0"/>
              <a:t>The </a:t>
            </a:r>
            <a:r>
              <a:rPr lang="en-US" sz="1600" dirty="0" err="1" smtClean="0"/>
              <a:t>OpenID</a:t>
            </a:r>
            <a:r>
              <a:rPr lang="en-US" sz="1600" dirty="0" smtClean="0"/>
              <a:t> sign/log on/in module for user</a:t>
            </a:r>
          </a:p>
          <a:p>
            <a:pPr lvl="1"/>
            <a:r>
              <a:rPr lang="en-US" sz="1600" dirty="0" smtClean="0"/>
              <a:t>The portal for user to manage user profile</a:t>
            </a:r>
          </a:p>
          <a:p>
            <a:pPr lvl="1"/>
            <a:r>
              <a:rPr lang="en-US" sz="1600" dirty="0" smtClean="0"/>
              <a:t>The portal for user to manage moments (CRUD)</a:t>
            </a:r>
          </a:p>
          <a:p>
            <a:pPr lvl="1"/>
            <a:r>
              <a:rPr lang="en-US" sz="1600" dirty="0" smtClean="0"/>
              <a:t>The portal for user to record/play the production of recipes on image with voice basis</a:t>
            </a:r>
          </a:p>
          <a:p>
            <a:pPr lvl="1"/>
            <a:r>
              <a:rPr lang="en-US" sz="1600" dirty="0" smtClean="0"/>
              <a:t>The portal for user to record/play the production of recipes on video with voice basis</a:t>
            </a:r>
          </a:p>
          <a:p>
            <a:pPr lvl="1"/>
            <a:r>
              <a:rPr lang="en-US" sz="1600" dirty="0" smtClean="0"/>
              <a:t>The search module by criteria</a:t>
            </a:r>
          </a:p>
          <a:p>
            <a:pPr lvl="1"/>
            <a:r>
              <a:rPr lang="en-US" sz="1600" dirty="0" smtClean="0"/>
              <a:t>The streaming UI to show up all the moments from friends</a:t>
            </a:r>
          </a:p>
          <a:p>
            <a:pPr lvl="1"/>
            <a:r>
              <a:rPr lang="en-US" sz="1600" dirty="0" smtClean="0"/>
              <a:t>The module for user to review others’ moments</a:t>
            </a:r>
          </a:p>
          <a:p>
            <a:pPr lvl="1"/>
            <a:r>
              <a:rPr lang="en-US" sz="1600" dirty="0" smtClean="0"/>
              <a:t>Multiple devices (mobile and tablet) compatibility support </a:t>
            </a:r>
          </a:p>
          <a:p>
            <a:pPr lvl="1"/>
            <a:r>
              <a:rPr lang="en-US" sz="1600" dirty="0" smtClean="0"/>
              <a:t>… YOUR INNOVATION</a:t>
            </a:r>
          </a:p>
        </p:txBody>
      </p:sp>
      <p:sp>
        <p:nvSpPr>
          <p:cNvPr id="4" name="Content Placeholder 3"/>
          <p:cNvSpPr>
            <a:spLocks noGrp="1"/>
          </p:cNvSpPr>
          <p:nvPr>
            <p:ph sz="quarter" idx="10"/>
          </p:nvPr>
        </p:nvSpPr>
        <p:spPr/>
        <p:txBody>
          <a:bodyPr/>
          <a:lstStyle/>
          <a:p>
            <a:pPr algn="ctr"/>
            <a:r>
              <a:rPr lang="en-US" dirty="0" smtClean="0"/>
              <a:t>Beijing Jiao Tong University </a:t>
            </a:r>
          </a:p>
          <a:p>
            <a:pPr algn="ct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Sprint#4</a:t>
            </a:r>
            <a:endParaRPr lang="en-US" dirty="0"/>
          </a:p>
        </p:txBody>
      </p:sp>
      <p:sp>
        <p:nvSpPr>
          <p:cNvPr id="3" name="Content Placeholder 2"/>
          <p:cNvSpPr>
            <a:spLocks noGrp="1"/>
          </p:cNvSpPr>
          <p:nvPr>
            <p:ph idx="1"/>
          </p:nvPr>
        </p:nvSpPr>
        <p:spPr>
          <a:xfrm>
            <a:off x="431800" y="795647"/>
            <a:ext cx="8280400" cy="5370203"/>
          </a:xfrm>
        </p:spPr>
        <p:txBody>
          <a:bodyPr/>
          <a:lstStyle/>
          <a:p>
            <a:r>
              <a:rPr lang="en-US" dirty="0" smtClean="0"/>
              <a:t>Description</a:t>
            </a:r>
          </a:p>
          <a:p>
            <a:pPr lvl="1"/>
            <a:r>
              <a:rPr lang="en-US" dirty="0" smtClean="0"/>
              <a:t>To fix legacy issues and improve UX on demand basis</a:t>
            </a:r>
          </a:p>
          <a:p>
            <a:r>
              <a:rPr lang="en-US" dirty="0" smtClean="0"/>
              <a:t>Backlogs</a:t>
            </a:r>
          </a:p>
          <a:p>
            <a:pPr lvl="1"/>
            <a:r>
              <a:rPr lang="en-US" sz="1600" dirty="0" smtClean="0"/>
              <a:t>Interoperability tests</a:t>
            </a:r>
          </a:p>
          <a:p>
            <a:pPr lvl="1"/>
            <a:r>
              <a:rPr lang="en-US" sz="1600" dirty="0" smtClean="0"/>
              <a:t>IOT tests</a:t>
            </a:r>
          </a:p>
          <a:p>
            <a:pPr lvl="1"/>
            <a:r>
              <a:rPr lang="en-US" sz="1600" dirty="0" smtClean="0"/>
              <a:t>System validation</a:t>
            </a:r>
          </a:p>
          <a:p>
            <a:pPr lvl="1"/>
            <a:r>
              <a:rPr lang="en-US" sz="1600" dirty="0" smtClean="0"/>
              <a:t>Acceptance tests</a:t>
            </a:r>
          </a:p>
          <a:p>
            <a:pPr lvl="1"/>
            <a:r>
              <a:rPr lang="en-US" sz="1600" dirty="0" smtClean="0"/>
              <a:t>Bug fixing</a:t>
            </a:r>
          </a:p>
          <a:p>
            <a:pPr lvl="1"/>
            <a:r>
              <a:rPr lang="en-US" sz="1600" dirty="0" smtClean="0"/>
              <a:t>UI improvement</a:t>
            </a:r>
          </a:p>
          <a:p>
            <a:pPr lvl="1"/>
            <a:r>
              <a:rPr lang="en-US" sz="1600" dirty="0" smtClean="0"/>
              <a:t>UX improvement </a:t>
            </a:r>
          </a:p>
          <a:p>
            <a:pPr lvl="1"/>
            <a:r>
              <a:rPr lang="en-US" sz="1600" dirty="0" smtClean="0"/>
              <a:t>.. OTHER</a:t>
            </a:r>
          </a:p>
        </p:txBody>
      </p:sp>
      <p:sp>
        <p:nvSpPr>
          <p:cNvPr id="4" name="Content Placeholder 3"/>
          <p:cNvSpPr>
            <a:spLocks noGrp="1"/>
          </p:cNvSpPr>
          <p:nvPr>
            <p:ph sz="quarter" idx="10"/>
          </p:nvPr>
        </p:nvSpPr>
        <p:spPr/>
        <p:txBody>
          <a:bodyPr/>
          <a:lstStyle/>
          <a:p>
            <a:pPr algn="ctr"/>
            <a:r>
              <a:rPr lang="en-US" dirty="0" smtClean="0"/>
              <a:t>Beijing Jiao Tong University </a:t>
            </a:r>
          </a:p>
          <a:p>
            <a:pPr algn="ct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31800" y="795647"/>
            <a:ext cx="8280400" cy="5370203"/>
          </a:xfrm>
        </p:spPr>
        <p:txBody>
          <a:bodyPr/>
          <a:lstStyle/>
          <a:p>
            <a:pPr marL="174625" lvl="1" indent="-174625"/>
            <a:r>
              <a:rPr lang="en-US" sz="2400" dirty="0" smtClean="0"/>
              <a:t>Purpose</a:t>
            </a:r>
          </a:p>
          <a:p>
            <a:pPr marL="174625" lvl="1" indent="-174625"/>
            <a:r>
              <a:rPr lang="en-US" sz="2400" dirty="0" smtClean="0"/>
              <a:t>Background</a:t>
            </a:r>
          </a:p>
          <a:p>
            <a:pPr marL="174625" lvl="1" indent="-174625"/>
            <a:r>
              <a:rPr lang="en-US" sz="2400" dirty="0" smtClean="0"/>
              <a:t>Scope</a:t>
            </a:r>
          </a:p>
          <a:p>
            <a:pPr marL="174625" lvl="1" indent="-174625"/>
            <a:r>
              <a:rPr lang="en-US" sz="2400" dirty="0" smtClean="0"/>
              <a:t>Approach</a:t>
            </a:r>
          </a:p>
          <a:p>
            <a:pPr marL="174625" lvl="1" indent="-174625"/>
            <a:r>
              <a:rPr lang="en-US" sz="2400" dirty="0" smtClean="0"/>
              <a:t>Project Phases and Milestones</a:t>
            </a:r>
          </a:p>
          <a:p>
            <a:pPr marL="174625" lvl="1" indent="-174625"/>
            <a:r>
              <a:rPr lang="en-US" sz="2400" dirty="0" smtClean="0"/>
              <a:t>Outputs/Deliverables</a:t>
            </a:r>
          </a:p>
          <a:p>
            <a:pPr marL="174625" lvl="1" indent="-174625"/>
            <a:r>
              <a:rPr lang="en-US" sz="2400" dirty="0" smtClean="0"/>
              <a:t>Roles and Responsibilities</a:t>
            </a:r>
          </a:p>
          <a:p>
            <a:pPr marL="174625" lvl="1" indent="-174625"/>
            <a:r>
              <a:rPr lang="en-US" sz="2400" dirty="0" smtClean="0"/>
              <a:t>Grading Policy</a:t>
            </a:r>
          </a:p>
          <a:p>
            <a:pPr marL="174625" lvl="1" indent="-174625"/>
            <a:r>
              <a:rPr lang="en-US" sz="2400" dirty="0" smtClean="0"/>
              <a:t>Pre-Study </a:t>
            </a:r>
            <a:endParaRPr lang="en-US" sz="1600" dirty="0" smtClean="0"/>
          </a:p>
        </p:txBody>
      </p:sp>
      <p:sp>
        <p:nvSpPr>
          <p:cNvPr id="4" name="Content Placeholder 3"/>
          <p:cNvSpPr>
            <a:spLocks noGrp="1"/>
          </p:cNvSpPr>
          <p:nvPr>
            <p:ph sz="quarter" idx="10"/>
          </p:nvPr>
        </p:nvSpPr>
        <p:spPr/>
        <p:txBody>
          <a:bodyPr/>
          <a:lstStyle/>
          <a:p>
            <a:pPr algn="ctr"/>
            <a:r>
              <a:rPr lang="en-US" dirty="0" smtClean="0"/>
              <a:t>Beijing Jiao Tong University </a:t>
            </a:r>
          </a:p>
          <a:p>
            <a:endParaRPr lang="en-US" dirty="0"/>
          </a:p>
        </p:txBody>
      </p:sp>
      <p:sp>
        <p:nvSpPr>
          <p:cNvPr id="5" name="Rounded Rectangle 4"/>
          <p:cNvSpPr/>
          <p:nvPr/>
        </p:nvSpPr>
        <p:spPr>
          <a:xfrm>
            <a:off x="408090" y="2086706"/>
            <a:ext cx="5118266" cy="40376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a:t>
            </a:r>
            <a:endParaRPr lang="en-US" dirty="0"/>
          </a:p>
        </p:txBody>
      </p:sp>
      <p:sp>
        <p:nvSpPr>
          <p:cNvPr id="3" name="Content Placeholder 2"/>
          <p:cNvSpPr>
            <a:spLocks noGrp="1"/>
          </p:cNvSpPr>
          <p:nvPr>
            <p:ph idx="1"/>
          </p:nvPr>
        </p:nvSpPr>
        <p:spPr>
          <a:xfrm>
            <a:off x="431800" y="795647"/>
            <a:ext cx="8280400" cy="5370203"/>
          </a:xfrm>
        </p:spPr>
        <p:txBody>
          <a:bodyPr/>
          <a:lstStyle/>
          <a:p>
            <a:pPr>
              <a:buNone/>
            </a:pPr>
            <a:r>
              <a:rPr lang="en-US" sz="2800" dirty="0" smtClean="0"/>
              <a:t>Proposed setup of scrum team </a:t>
            </a:r>
          </a:p>
          <a:p>
            <a:r>
              <a:rPr lang="en-US" dirty="0" smtClean="0"/>
              <a:t>6 people in a team (product owner + scrum master + developers/testers)</a:t>
            </a:r>
          </a:p>
          <a:p>
            <a:r>
              <a:rPr lang="en-US" dirty="0" smtClean="0">
                <a:hlinkClick r:id="rId2"/>
              </a:rPr>
              <a:t>Trello </a:t>
            </a:r>
            <a:r>
              <a:rPr lang="en-US" dirty="0" smtClean="0"/>
              <a:t> for Sprint and Backlogs management</a:t>
            </a:r>
          </a:p>
          <a:p>
            <a:pPr>
              <a:buNone/>
            </a:pPr>
            <a:endParaRPr lang="en-US" sz="2800" dirty="0" smtClean="0"/>
          </a:p>
          <a:p>
            <a:pPr>
              <a:buNone/>
            </a:pPr>
            <a:r>
              <a:rPr lang="en-US" sz="2800" dirty="0" smtClean="0"/>
              <a:t>Proposed setup of dev environment</a:t>
            </a:r>
          </a:p>
          <a:p>
            <a:r>
              <a:rPr lang="en-US" dirty="0" smtClean="0">
                <a:hlinkClick r:id="rId3"/>
              </a:rPr>
              <a:t>Ubuntu </a:t>
            </a:r>
            <a:r>
              <a:rPr lang="en-US" dirty="0" smtClean="0"/>
              <a:t>for OS in dev machine</a:t>
            </a:r>
          </a:p>
          <a:p>
            <a:r>
              <a:rPr lang="en-US" dirty="0" err="1" smtClean="0">
                <a:hlinkClick r:id="rId4"/>
              </a:rPr>
              <a:t>Astah</a:t>
            </a:r>
            <a:r>
              <a:rPr lang="en-US" dirty="0" smtClean="0">
                <a:hlinkClick r:id="rId4"/>
              </a:rPr>
              <a:t> </a:t>
            </a:r>
            <a:r>
              <a:rPr lang="en-US" dirty="0" smtClean="0"/>
              <a:t>community for model design</a:t>
            </a:r>
          </a:p>
          <a:p>
            <a:r>
              <a:rPr lang="en-US" dirty="0" smtClean="0">
                <a:hlinkClick r:id="rId5"/>
              </a:rPr>
              <a:t>Pencil </a:t>
            </a:r>
            <a:r>
              <a:rPr lang="en-US" dirty="0" smtClean="0"/>
              <a:t> or other for UI design </a:t>
            </a:r>
          </a:p>
          <a:p>
            <a:r>
              <a:rPr lang="en-US" dirty="0" smtClean="0">
                <a:hlinkClick r:id="rId6"/>
              </a:rPr>
              <a:t>Eclipse ADT Bundle </a:t>
            </a:r>
            <a:r>
              <a:rPr lang="en-US" dirty="0" smtClean="0"/>
              <a:t>for IDE and SDK</a:t>
            </a:r>
          </a:p>
          <a:p>
            <a:r>
              <a:rPr lang="en-US" dirty="0" smtClean="0">
                <a:hlinkClick r:id="rId7"/>
              </a:rPr>
              <a:t>Node </a:t>
            </a:r>
            <a:r>
              <a:rPr lang="en-US" dirty="0" smtClean="0"/>
              <a:t>for web server and web app</a:t>
            </a:r>
          </a:p>
          <a:p>
            <a:r>
              <a:rPr lang="en-US" dirty="0" smtClean="0">
                <a:hlinkClick r:id="rId8"/>
              </a:rPr>
              <a:t>Sublime2 </a:t>
            </a:r>
            <a:r>
              <a:rPr lang="en-US" dirty="0" smtClean="0"/>
              <a:t>for text editor</a:t>
            </a:r>
          </a:p>
          <a:p>
            <a:r>
              <a:rPr lang="en-US" dirty="0" smtClean="0">
                <a:hlinkClick r:id="rId9"/>
              </a:rPr>
              <a:t>GitHub </a:t>
            </a:r>
            <a:r>
              <a:rPr lang="en-US" dirty="0" smtClean="0"/>
              <a:t>for source repository</a:t>
            </a:r>
          </a:p>
          <a:p>
            <a:pPr>
              <a:buNone/>
            </a:pPr>
            <a:endParaRPr lang="en-US" sz="2800" dirty="0" smtClean="0"/>
          </a:p>
          <a:p>
            <a:pPr>
              <a:buNone/>
            </a:pPr>
            <a:endParaRPr lang="en-US" sz="2800" dirty="0" smtClean="0"/>
          </a:p>
          <a:p>
            <a:pPr>
              <a:buNone/>
            </a:pPr>
            <a:endParaRPr lang="en-US" i="1" dirty="0" smtClean="0"/>
          </a:p>
        </p:txBody>
      </p:sp>
      <p:sp>
        <p:nvSpPr>
          <p:cNvPr id="4" name="Content Placeholder 3"/>
          <p:cNvSpPr>
            <a:spLocks noGrp="1"/>
          </p:cNvSpPr>
          <p:nvPr>
            <p:ph sz="quarter" idx="10"/>
          </p:nvPr>
        </p:nvSpPr>
        <p:spPr/>
        <p:txBody>
          <a:bodyPr/>
          <a:lstStyle/>
          <a:p>
            <a:pPr algn="ctr"/>
            <a:r>
              <a:rPr lang="en-US" dirty="0" smtClean="0"/>
              <a:t>Beijing Jiao Tong University </a:t>
            </a:r>
          </a:p>
          <a:p>
            <a:pPr algn="ct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31800" y="795647"/>
            <a:ext cx="8280400" cy="5370203"/>
          </a:xfrm>
        </p:spPr>
        <p:txBody>
          <a:bodyPr/>
          <a:lstStyle/>
          <a:p>
            <a:pPr marL="174625" lvl="1" indent="-174625"/>
            <a:r>
              <a:rPr lang="en-US" sz="2400" dirty="0" smtClean="0"/>
              <a:t>Purpose</a:t>
            </a:r>
          </a:p>
          <a:p>
            <a:pPr marL="174625" lvl="1" indent="-174625"/>
            <a:r>
              <a:rPr lang="en-US" sz="2400" dirty="0" smtClean="0"/>
              <a:t>Background</a:t>
            </a:r>
          </a:p>
          <a:p>
            <a:pPr marL="174625" lvl="1" indent="-174625"/>
            <a:r>
              <a:rPr lang="en-US" sz="2400" dirty="0" smtClean="0"/>
              <a:t>Scope</a:t>
            </a:r>
          </a:p>
          <a:p>
            <a:pPr marL="174625" lvl="1" indent="-174625"/>
            <a:r>
              <a:rPr lang="en-US" sz="2400" dirty="0" smtClean="0"/>
              <a:t>Approach</a:t>
            </a:r>
          </a:p>
          <a:p>
            <a:pPr marL="174625" lvl="1" indent="-174625"/>
            <a:r>
              <a:rPr lang="en-US" sz="2400" dirty="0" smtClean="0"/>
              <a:t>Project Phases and Milestones</a:t>
            </a:r>
          </a:p>
          <a:p>
            <a:pPr marL="174625" lvl="1" indent="-174625"/>
            <a:r>
              <a:rPr lang="en-US" sz="2400" dirty="0" smtClean="0"/>
              <a:t>Outputs/Deliverables</a:t>
            </a:r>
          </a:p>
          <a:p>
            <a:pPr marL="174625" lvl="1" indent="-174625"/>
            <a:r>
              <a:rPr lang="en-US" sz="2400" dirty="0" smtClean="0"/>
              <a:t>Roles and Responsibilities</a:t>
            </a:r>
          </a:p>
          <a:p>
            <a:pPr marL="174625" lvl="1" indent="-174625"/>
            <a:r>
              <a:rPr lang="en-US" sz="2400" dirty="0" smtClean="0"/>
              <a:t>Grading Policy</a:t>
            </a:r>
          </a:p>
          <a:p>
            <a:pPr marL="174625" lvl="1" indent="-174625"/>
            <a:r>
              <a:rPr lang="en-US" sz="2400" dirty="0" smtClean="0"/>
              <a:t>Pre-Study </a:t>
            </a:r>
            <a:endParaRPr lang="en-US" sz="1600" dirty="0" smtClean="0"/>
          </a:p>
        </p:txBody>
      </p:sp>
      <p:sp>
        <p:nvSpPr>
          <p:cNvPr id="4" name="Content Placeholder 3"/>
          <p:cNvSpPr>
            <a:spLocks noGrp="1"/>
          </p:cNvSpPr>
          <p:nvPr>
            <p:ph sz="quarter" idx="10"/>
          </p:nvPr>
        </p:nvSpPr>
        <p:spPr/>
        <p:txBody>
          <a:bodyPr/>
          <a:lstStyle/>
          <a:p>
            <a:pPr algn="ctr"/>
            <a:r>
              <a:rPr lang="en-US" dirty="0" smtClean="0"/>
              <a:t>Beijing Jiao Tong University </a:t>
            </a:r>
          </a:p>
          <a:p>
            <a:endParaRPr lang="en-US" dirty="0"/>
          </a:p>
        </p:txBody>
      </p:sp>
      <p:sp>
        <p:nvSpPr>
          <p:cNvPr id="5" name="Rounded Rectangle 4"/>
          <p:cNvSpPr/>
          <p:nvPr/>
        </p:nvSpPr>
        <p:spPr>
          <a:xfrm>
            <a:off x="408090" y="2505806"/>
            <a:ext cx="5118266" cy="40376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Milestones</a:t>
            </a:r>
            <a:endParaRPr lang="en-US" dirty="0"/>
          </a:p>
        </p:txBody>
      </p:sp>
      <p:sp>
        <p:nvSpPr>
          <p:cNvPr id="4" name="Content Placeholder 3"/>
          <p:cNvSpPr>
            <a:spLocks noGrp="1"/>
          </p:cNvSpPr>
          <p:nvPr>
            <p:ph sz="quarter" idx="10"/>
          </p:nvPr>
        </p:nvSpPr>
        <p:spPr/>
        <p:txBody>
          <a:bodyPr/>
          <a:lstStyle/>
          <a:p>
            <a:pPr algn="ctr"/>
            <a:r>
              <a:rPr lang="en-US" dirty="0" smtClean="0"/>
              <a:t>Beijing Jiao Tong University</a:t>
            </a:r>
          </a:p>
        </p:txBody>
      </p:sp>
      <p:cxnSp>
        <p:nvCxnSpPr>
          <p:cNvPr id="6" name="Straight Arrow Connector 5"/>
          <p:cNvCxnSpPr/>
          <p:nvPr/>
        </p:nvCxnSpPr>
        <p:spPr>
          <a:xfrm flipV="1">
            <a:off x="419100" y="1381125"/>
            <a:ext cx="8620125" cy="1836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516951" y="1037153"/>
            <a:ext cx="484632" cy="246221"/>
          </a:xfrm>
          <a:prstGeom prst="rect">
            <a:avLst/>
          </a:prstGeom>
          <a:solidFill>
            <a:srgbClr val="92D050"/>
          </a:solidFill>
        </p:spPr>
        <p:txBody>
          <a:bodyPr wrap="square" rtlCol="0" anchor="ctr" anchorCtr="0">
            <a:spAutoFit/>
          </a:bodyPr>
          <a:lstStyle/>
          <a:p>
            <a:pPr algn="ctr"/>
            <a:r>
              <a:rPr lang="en-US" dirty="0" smtClean="0">
                <a:solidFill>
                  <a:schemeClr val="bg2"/>
                </a:solidFill>
              </a:rPr>
              <a:t>wk1</a:t>
            </a:r>
            <a:endParaRPr lang="en-US" dirty="0">
              <a:solidFill>
                <a:schemeClr val="bg2"/>
              </a:solidFill>
            </a:endParaRPr>
          </a:p>
        </p:txBody>
      </p:sp>
      <p:sp>
        <p:nvSpPr>
          <p:cNvPr id="25" name="TextBox 24"/>
          <p:cNvSpPr txBox="1"/>
          <p:nvPr/>
        </p:nvSpPr>
        <p:spPr>
          <a:xfrm>
            <a:off x="1018665" y="1037153"/>
            <a:ext cx="484632" cy="246221"/>
          </a:xfrm>
          <a:prstGeom prst="rect">
            <a:avLst/>
          </a:prstGeom>
          <a:solidFill>
            <a:srgbClr val="92D050"/>
          </a:solidFill>
        </p:spPr>
        <p:txBody>
          <a:bodyPr wrap="square" rtlCol="0" anchor="ctr" anchorCtr="0">
            <a:spAutoFit/>
          </a:bodyPr>
          <a:lstStyle/>
          <a:p>
            <a:pPr algn="ctr"/>
            <a:r>
              <a:rPr lang="en-US" dirty="0" smtClean="0">
                <a:solidFill>
                  <a:schemeClr val="bg2"/>
                </a:solidFill>
              </a:rPr>
              <a:t>wk2</a:t>
            </a:r>
            <a:endParaRPr lang="en-US" dirty="0">
              <a:solidFill>
                <a:schemeClr val="bg2"/>
              </a:solidFill>
            </a:endParaRPr>
          </a:p>
        </p:txBody>
      </p:sp>
      <p:sp>
        <p:nvSpPr>
          <p:cNvPr id="26" name="TextBox 25"/>
          <p:cNvSpPr txBox="1"/>
          <p:nvPr/>
        </p:nvSpPr>
        <p:spPr>
          <a:xfrm>
            <a:off x="1520379" y="1037153"/>
            <a:ext cx="484632" cy="246221"/>
          </a:xfrm>
          <a:prstGeom prst="rect">
            <a:avLst/>
          </a:prstGeom>
          <a:solidFill>
            <a:srgbClr val="92D050"/>
          </a:solidFill>
        </p:spPr>
        <p:txBody>
          <a:bodyPr wrap="square" rtlCol="0" anchor="ctr" anchorCtr="0">
            <a:spAutoFit/>
          </a:bodyPr>
          <a:lstStyle/>
          <a:p>
            <a:pPr algn="ctr"/>
            <a:r>
              <a:rPr lang="en-US" dirty="0" smtClean="0">
                <a:solidFill>
                  <a:schemeClr val="bg2"/>
                </a:solidFill>
              </a:rPr>
              <a:t>wk3</a:t>
            </a:r>
            <a:endParaRPr lang="en-US" dirty="0">
              <a:solidFill>
                <a:schemeClr val="bg2"/>
              </a:solidFill>
            </a:endParaRPr>
          </a:p>
        </p:txBody>
      </p:sp>
      <p:sp>
        <p:nvSpPr>
          <p:cNvPr id="27" name="TextBox 26"/>
          <p:cNvSpPr txBox="1"/>
          <p:nvPr/>
        </p:nvSpPr>
        <p:spPr>
          <a:xfrm>
            <a:off x="2022093" y="1037153"/>
            <a:ext cx="484632" cy="246221"/>
          </a:xfrm>
          <a:prstGeom prst="rect">
            <a:avLst/>
          </a:prstGeom>
          <a:solidFill>
            <a:srgbClr val="92D050"/>
          </a:solidFill>
        </p:spPr>
        <p:txBody>
          <a:bodyPr wrap="square" rtlCol="0" anchor="ctr" anchorCtr="0">
            <a:spAutoFit/>
          </a:bodyPr>
          <a:lstStyle/>
          <a:p>
            <a:pPr algn="ctr"/>
            <a:r>
              <a:rPr lang="en-US" dirty="0" smtClean="0">
                <a:solidFill>
                  <a:schemeClr val="bg2"/>
                </a:solidFill>
              </a:rPr>
              <a:t>wk4</a:t>
            </a:r>
            <a:endParaRPr lang="en-US" dirty="0">
              <a:solidFill>
                <a:schemeClr val="bg2"/>
              </a:solidFill>
            </a:endParaRPr>
          </a:p>
        </p:txBody>
      </p:sp>
      <p:sp>
        <p:nvSpPr>
          <p:cNvPr id="28" name="TextBox 27"/>
          <p:cNvSpPr txBox="1"/>
          <p:nvPr/>
        </p:nvSpPr>
        <p:spPr>
          <a:xfrm>
            <a:off x="2523807" y="1037153"/>
            <a:ext cx="484632" cy="246221"/>
          </a:xfrm>
          <a:prstGeom prst="rect">
            <a:avLst/>
          </a:prstGeom>
          <a:solidFill>
            <a:srgbClr val="92D050"/>
          </a:solidFill>
        </p:spPr>
        <p:txBody>
          <a:bodyPr wrap="square" rtlCol="0" anchor="ctr" anchorCtr="0">
            <a:spAutoFit/>
          </a:bodyPr>
          <a:lstStyle/>
          <a:p>
            <a:pPr algn="ctr"/>
            <a:r>
              <a:rPr lang="en-US" dirty="0" smtClean="0">
                <a:solidFill>
                  <a:schemeClr val="bg2"/>
                </a:solidFill>
              </a:rPr>
              <a:t>wk5</a:t>
            </a:r>
            <a:endParaRPr lang="en-US" dirty="0">
              <a:solidFill>
                <a:schemeClr val="bg2"/>
              </a:solidFill>
            </a:endParaRPr>
          </a:p>
        </p:txBody>
      </p:sp>
      <p:sp>
        <p:nvSpPr>
          <p:cNvPr id="31" name="TextBox 30"/>
          <p:cNvSpPr txBox="1"/>
          <p:nvPr/>
        </p:nvSpPr>
        <p:spPr>
          <a:xfrm>
            <a:off x="3527235" y="1037153"/>
            <a:ext cx="484632" cy="246221"/>
          </a:xfrm>
          <a:prstGeom prst="rect">
            <a:avLst/>
          </a:prstGeom>
          <a:solidFill>
            <a:srgbClr val="92D050"/>
          </a:solidFill>
        </p:spPr>
        <p:txBody>
          <a:bodyPr wrap="square" rtlCol="0" anchor="ctr" anchorCtr="0">
            <a:spAutoFit/>
          </a:bodyPr>
          <a:lstStyle/>
          <a:p>
            <a:pPr algn="ctr"/>
            <a:r>
              <a:rPr lang="en-US" dirty="0" smtClean="0">
                <a:solidFill>
                  <a:schemeClr val="bg2"/>
                </a:solidFill>
              </a:rPr>
              <a:t>Wk7 </a:t>
            </a:r>
            <a:endParaRPr lang="en-US" dirty="0">
              <a:solidFill>
                <a:schemeClr val="bg2"/>
              </a:solidFill>
            </a:endParaRPr>
          </a:p>
        </p:txBody>
      </p:sp>
      <p:sp>
        <p:nvSpPr>
          <p:cNvPr id="32" name="TextBox 31"/>
          <p:cNvSpPr txBox="1"/>
          <p:nvPr/>
        </p:nvSpPr>
        <p:spPr>
          <a:xfrm>
            <a:off x="4028949" y="1037153"/>
            <a:ext cx="484632" cy="246221"/>
          </a:xfrm>
          <a:prstGeom prst="rect">
            <a:avLst/>
          </a:prstGeom>
          <a:solidFill>
            <a:srgbClr val="92D050"/>
          </a:solidFill>
        </p:spPr>
        <p:txBody>
          <a:bodyPr wrap="square" rtlCol="0" anchor="ctr" anchorCtr="0">
            <a:spAutoFit/>
          </a:bodyPr>
          <a:lstStyle/>
          <a:p>
            <a:pPr algn="ctr"/>
            <a:r>
              <a:rPr lang="en-US" dirty="0" smtClean="0">
                <a:solidFill>
                  <a:schemeClr val="bg2"/>
                </a:solidFill>
              </a:rPr>
              <a:t>wk8</a:t>
            </a:r>
            <a:endParaRPr lang="en-US" dirty="0">
              <a:solidFill>
                <a:schemeClr val="bg2"/>
              </a:solidFill>
            </a:endParaRPr>
          </a:p>
        </p:txBody>
      </p:sp>
      <p:sp>
        <p:nvSpPr>
          <p:cNvPr id="33" name="TextBox 32"/>
          <p:cNvSpPr txBox="1"/>
          <p:nvPr/>
        </p:nvSpPr>
        <p:spPr>
          <a:xfrm>
            <a:off x="4530663" y="1037153"/>
            <a:ext cx="484632" cy="246221"/>
          </a:xfrm>
          <a:prstGeom prst="rect">
            <a:avLst/>
          </a:prstGeom>
          <a:solidFill>
            <a:srgbClr val="92D050"/>
          </a:solidFill>
        </p:spPr>
        <p:txBody>
          <a:bodyPr wrap="square" rtlCol="0" anchor="ctr" anchorCtr="0">
            <a:spAutoFit/>
          </a:bodyPr>
          <a:lstStyle/>
          <a:p>
            <a:pPr algn="ctr"/>
            <a:r>
              <a:rPr lang="en-US" dirty="0" smtClean="0">
                <a:solidFill>
                  <a:schemeClr val="bg2"/>
                </a:solidFill>
              </a:rPr>
              <a:t>wk9</a:t>
            </a:r>
            <a:endParaRPr lang="en-US" dirty="0">
              <a:solidFill>
                <a:schemeClr val="bg2"/>
              </a:solidFill>
            </a:endParaRPr>
          </a:p>
        </p:txBody>
      </p:sp>
      <p:sp>
        <p:nvSpPr>
          <p:cNvPr id="40" name="TextBox 39"/>
          <p:cNvSpPr txBox="1"/>
          <p:nvPr/>
        </p:nvSpPr>
        <p:spPr>
          <a:xfrm>
            <a:off x="1571625" y="3838813"/>
            <a:ext cx="1920240" cy="1005840"/>
          </a:xfrm>
          <a:prstGeom prst="rect">
            <a:avLst/>
          </a:prstGeom>
          <a:noFill/>
          <a:ln w="19050">
            <a:solidFill>
              <a:srgbClr val="FFC000"/>
            </a:solidFill>
          </a:ln>
        </p:spPr>
        <p:txBody>
          <a:bodyPr wrap="square" rtlCol="0" anchor="ctr" anchorCtr="0">
            <a:spAutoFit/>
          </a:bodyPr>
          <a:lstStyle/>
          <a:p>
            <a:pPr algn="ctr"/>
            <a:r>
              <a:rPr lang="en-US" sz="800" dirty="0" smtClean="0">
                <a:solidFill>
                  <a:schemeClr val="bg2"/>
                </a:solidFill>
              </a:rPr>
              <a:t>Sprint #1 </a:t>
            </a:r>
            <a:endParaRPr lang="en-US" sz="800" dirty="0">
              <a:solidFill>
                <a:schemeClr val="bg2"/>
              </a:solidFill>
            </a:endParaRPr>
          </a:p>
        </p:txBody>
      </p:sp>
      <p:sp>
        <p:nvSpPr>
          <p:cNvPr id="71" name="TextBox 70"/>
          <p:cNvSpPr txBox="1"/>
          <p:nvPr/>
        </p:nvSpPr>
        <p:spPr>
          <a:xfrm>
            <a:off x="5032377" y="1037153"/>
            <a:ext cx="484632" cy="246221"/>
          </a:xfrm>
          <a:prstGeom prst="rect">
            <a:avLst/>
          </a:prstGeom>
          <a:solidFill>
            <a:srgbClr val="92D050"/>
          </a:solidFill>
        </p:spPr>
        <p:txBody>
          <a:bodyPr wrap="square" rtlCol="0" anchor="ctr" anchorCtr="0">
            <a:spAutoFit/>
          </a:bodyPr>
          <a:lstStyle/>
          <a:p>
            <a:pPr algn="ctr"/>
            <a:r>
              <a:rPr lang="en-US" dirty="0" smtClean="0">
                <a:solidFill>
                  <a:schemeClr val="bg2"/>
                </a:solidFill>
              </a:rPr>
              <a:t>wk10</a:t>
            </a:r>
            <a:endParaRPr lang="en-US" dirty="0">
              <a:solidFill>
                <a:schemeClr val="bg2"/>
              </a:solidFill>
            </a:endParaRPr>
          </a:p>
        </p:txBody>
      </p:sp>
      <p:sp>
        <p:nvSpPr>
          <p:cNvPr id="51" name="TextBox 50"/>
          <p:cNvSpPr txBox="1"/>
          <p:nvPr/>
        </p:nvSpPr>
        <p:spPr>
          <a:xfrm>
            <a:off x="5534091" y="1037153"/>
            <a:ext cx="484632" cy="246221"/>
          </a:xfrm>
          <a:prstGeom prst="rect">
            <a:avLst/>
          </a:prstGeom>
          <a:solidFill>
            <a:srgbClr val="92D050"/>
          </a:solidFill>
        </p:spPr>
        <p:txBody>
          <a:bodyPr wrap="square" rtlCol="0" anchor="ctr" anchorCtr="0">
            <a:spAutoFit/>
          </a:bodyPr>
          <a:lstStyle/>
          <a:p>
            <a:pPr algn="ctr"/>
            <a:r>
              <a:rPr lang="en-US" dirty="0" smtClean="0">
                <a:solidFill>
                  <a:schemeClr val="bg2"/>
                </a:solidFill>
              </a:rPr>
              <a:t>wk11</a:t>
            </a:r>
            <a:endParaRPr lang="en-US" dirty="0">
              <a:solidFill>
                <a:schemeClr val="bg2"/>
              </a:solidFill>
            </a:endParaRPr>
          </a:p>
        </p:txBody>
      </p:sp>
      <p:sp>
        <p:nvSpPr>
          <p:cNvPr id="68" name="TextBox 67"/>
          <p:cNvSpPr txBox="1"/>
          <p:nvPr/>
        </p:nvSpPr>
        <p:spPr>
          <a:xfrm>
            <a:off x="3025521" y="1037153"/>
            <a:ext cx="484632" cy="246221"/>
          </a:xfrm>
          <a:prstGeom prst="rect">
            <a:avLst/>
          </a:prstGeom>
          <a:solidFill>
            <a:srgbClr val="92D050"/>
          </a:solidFill>
        </p:spPr>
        <p:txBody>
          <a:bodyPr wrap="square" rtlCol="0" anchor="ctr" anchorCtr="0">
            <a:spAutoFit/>
          </a:bodyPr>
          <a:lstStyle/>
          <a:p>
            <a:pPr algn="ctr"/>
            <a:r>
              <a:rPr lang="en-US" dirty="0" smtClean="0">
                <a:solidFill>
                  <a:schemeClr val="bg2"/>
                </a:solidFill>
              </a:rPr>
              <a:t>wk6</a:t>
            </a:r>
            <a:endParaRPr lang="en-US" dirty="0">
              <a:solidFill>
                <a:schemeClr val="bg2"/>
              </a:solidFill>
            </a:endParaRPr>
          </a:p>
        </p:txBody>
      </p:sp>
      <p:sp>
        <p:nvSpPr>
          <p:cNvPr id="75" name="TextBox 74"/>
          <p:cNvSpPr txBox="1"/>
          <p:nvPr/>
        </p:nvSpPr>
        <p:spPr>
          <a:xfrm>
            <a:off x="6035805" y="1037153"/>
            <a:ext cx="484632" cy="246221"/>
          </a:xfrm>
          <a:prstGeom prst="rect">
            <a:avLst/>
          </a:prstGeom>
          <a:solidFill>
            <a:srgbClr val="92D050"/>
          </a:solidFill>
        </p:spPr>
        <p:txBody>
          <a:bodyPr wrap="square" rtlCol="0" anchor="ctr" anchorCtr="0">
            <a:spAutoFit/>
          </a:bodyPr>
          <a:lstStyle/>
          <a:p>
            <a:pPr algn="ctr"/>
            <a:r>
              <a:rPr lang="en-US" dirty="0" smtClean="0">
                <a:solidFill>
                  <a:schemeClr val="bg2"/>
                </a:solidFill>
              </a:rPr>
              <a:t>wk12</a:t>
            </a:r>
            <a:endParaRPr lang="en-US" dirty="0">
              <a:solidFill>
                <a:schemeClr val="bg2"/>
              </a:solidFill>
            </a:endParaRPr>
          </a:p>
        </p:txBody>
      </p:sp>
      <p:sp>
        <p:nvSpPr>
          <p:cNvPr id="79" name="TextBox 78"/>
          <p:cNvSpPr txBox="1"/>
          <p:nvPr/>
        </p:nvSpPr>
        <p:spPr>
          <a:xfrm>
            <a:off x="6537519" y="1037153"/>
            <a:ext cx="484632" cy="246221"/>
          </a:xfrm>
          <a:prstGeom prst="rect">
            <a:avLst/>
          </a:prstGeom>
          <a:solidFill>
            <a:srgbClr val="92D050"/>
          </a:solidFill>
        </p:spPr>
        <p:txBody>
          <a:bodyPr wrap="square" rtlCol="0" anchor="ctr" anchorCtr="0">
            <a:spAutoFit/>
          </a:bodyPr>
          <a:lstStyle/>
          <a:p>
            <a:pPr algn="ctr"/>
            <a:r>
              <a:rPr lang="en-US" dirty="0" smtClean="0">
                <a:solidFill>
                  <a:schemeClr val="bg2"/>
                </a:solidFill>
              </a:rPr>
              <a:t>wk13</a:t>
            </a:r>
            <a:endParaRPr lang="en-US" dirty="0">
              <a:solidFill>
                <a:schemeClr val="bg2"/>
              </a:solidFill>
            </a:endParaRPr>
          </a:p>
        </p:txBody>
      </p:sp>
      <p:sp>
        <p:nvSpPr>
          <p:cNvPr id="80" name="TextBox 79"/>
          <p:cNvSpPr txBox="1"/>
          <p:nvPr/>
        </p:nvSpPr>
        <p:spPr>
          <a:xfrm>
            <a:off x="7540947" y="1037153"/>
            <a:ext cx="484632" cy="246221"/>
          </a:xfrm>
          <a:prstGeom prst="rect">
            <a:avLst/>
          </a:prstGeom>
          <a:solidFill>
            <a:srgbClr val="92D050"/>
          </a:solidFill>
        </p:spPr>
        <p:txBody>
          <a:bodyPr wrap="square" rtlCol="0" anchor="ctr" anchorCtr="0">
            <a:spAutoFit/>
          </a:bodyPr>
          <a:lstStyle/>
          <a:p>
            <a:pPr algn="ctr"/>
            <a:r>
              <a:rPr lang="en-US" dirty="0" smtClean="0">
                <a:solidFill>
                  <a:schemeClr val="bg2"/>
                </a:solidFill>
              </a:rPr>
              <a:t>wk15</a:t>
            </a:r>
            <a:endParaRPr lang="en-US" dirty="0">
              <a:solidFill>
                <a:schemeClr val="bg2"/>
              </a:solidFill>
            </a:endParaRPr>
          </a:p>
        </p:txBody>
      </p:sp>
      <p:cxnSp>
        <p:nvCxnSpPr>
          <p:cNvPr id="91" name="Straight Connector 90"/>
          <p:cNvCxnSpPr/>
          <p:nvPr/>
        </p:nvCxnSpPr>
        <p:spPr>
          <a:xfrm>
            <a:off x="1508290" y="1500991"/>
            <a:ext cx="23751" cy="4821382"/>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3527590" y="1500991"/>
            <a:ext cx="23751" cy="4821382"/>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3581400" y="3838813"/>
            <a:ext cx="1920240" cy="1005840"/>
          </a:xfrm>
          <a:prstGeom prst="rect">
            <a:avLst/>
          </a:prstGeom>
          <a:noFill/>
          <a:ln w="19050">
            <a:solidFill>
              <a:srgbClr val="FFC000"/>
            </a:solidFill>
          </a:ln>
        </p:spPr>
        <p:txBody>
          <a:bodyPr wrap="square" rtlCol="0" anchor="ctr" anchorCtr="0">
            <a:spAutoFit/>
          </a:bodyPr>
          <a:lstStyle/>
          <a:p>
            <a:pPr algn="ctr"/>
            <a:r>
              <a:rPr lang="en-US" sz="800" dirty="0" smtClean="0">
                <a:solidFill>
                  <a:schemeClr val="bg2"/>
                </a:solidFill>
              </a:rPr>
              <a:t>Sprint #2 </a:t>
            </a:r>
            <a:endParaRPr lang="en-US" sz="800" dirty="0">
              <a:solidFill>
                <a:schemeClr val="bg2"/>
              </a:solidFill>
            </a:endParaRPr>
          </a:p>
        </p:txBody>
      </p:sp>
      <p:cxnSp>
        <p:nvCxnSpPr>
          <p:cNvPr id="94" name="Straight Connector 93"/>
          <p:cNvCxnSpPr/>
          <p:nvPr/>
        </p:nvCxnSpPr>
        <p:spPr>
          <a:xfrm>
            <a:off x="5527840" y="1500991"/>
            <a:ext cx="23751" cy="4821382"/>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5581650" y="3838813"/>
            <a:ext cx="1920240" cy="1005840"/>
          </a:xfrm>
          <a:prstGeom prst="rect">
            <a:avLst/>
          </a:prstGeom>
          <a:noFill/>
          <a:ln w="19050">
            <a:solidFill>
              <a:srgbClr val="FFC000"/>
            </a:solidFill>
          </a:ln>
        </p:spPr>
        <p:txBody>
          <a:bodyPr wrap="square" rtlCol="0" anchor="ctr" anchorCtr="0">
            <a:spAutoFit/>
          </a:bodyPr>
          <a:lstStyle/>
          <a:p>
            <a:pPr algn="ctr"/>
            <a:r>
              <a:rPr lang="en-US" sz="800" dirty="0" smtClean="0">
                <a:solidFill>
                  <a:schemeClr val="bg2"/>
                </a:solidFill>
              </a:rPr>
              <a:t>Sprint #3 </a:t>
            </a:r>
            <a:endParaRPr lang="en-US" sz="800" dirty="0">
              <a:solidFill>
                <a:schemeClr val="bg2"/>
              </a:solidFill>
            </a:endParaRPr>
          </a:p>
        </p:txBody>
      </p:sp>
      <p:sp>
        <p:nvSpPr>
          <p:cNvPr id="100" name="TextBox 99"/>
          <p:cNvSpPr txBox="1"/>
          <p:nvPr/>
        </p:nvSpPr>
        <p:spPr>
          <a:xfrm>
            <a:off x="7039233" y="1037153"/>
            <a:ext cx="484632" cy="246221"/>
          </a:xfrm>
          <a:prstGeom prst="rect">
            <a:avLst/>
          </a:prstGeom>
          <a:solidFill>
            <a:srgbClr val="92D050"/>
          </a:solidFill>
        </p:spPr>
        <p:txBody>
          <a:bodyPr wrap="square" rtlCol="0" anchor="ctr" anchorCtr="0">
            <a:spAutoFit/>
          </a:bodyPr>
          <a:lstStyle/>
          <a:p>
            <a:pPr algn="ctr"/>
            <a:r>
              <a:rPr lang="en-US" dirty="0" smtClean="0">
                <a:solidFill>
                  <a:schemeClr val="bg2"/>
                </a:solidFill>
              </a:rPr>
              <a:t>wk14</a:t>
            </a:r>
            <a:endParaRPr lang="en-US" dirty="0">
              <a:solidFill>
                <a:schemeClr val="bg2"/>
              </a:solidFill>
            </a:endParaRPr>
          </a:p>
        </p:txBody>
      </p:sp>
      <p:sp>
        <p:nvSpPr>
          <p:cNvPr id="101" name="TextBox 100"/>
          <p:cNvSpPr txBox="1"/>
          <p:nvPr/>
        </p:nvSpPr>
        <p:spPr>
          <a:xfrm>
            <a:off x="8042661" y="1037153"/>
            <a:ext cx="484632" cy="246221"/>
          </a:xfrm>
          <a:prstGeom prst="rect">
            <a:avLst/>
          </a:prstGeom>
          <a:solidFill>
            <a:srgbClr val="92D050"/>
          </a:solidFill>
        </p:spPr>
        <p:txBody>
          <a:bodyPr wrap="square" rtlCol="0" anchor="ctr" anchorCtr="0">
            <a:spAutoFit/>
          </a:bodyPr>
          <a:lstStyle/>
          <a:p>
            <a:pPr algn="ctr"/>
            <a:r>
              <a:rPr lang="en-US" dirty="0" smtClean="0">
                <a:solidFill>
                  <a:schemeClr val="bg2"/>
                </a:solidFill>
              </a:rPr>
              <a:t>wk16</a:t>
            </a:r>
            <a:endParaRPr lang="en-US" dirty="0">
              <a:solidFill>
                <a:schemeClr val="bg2"/>
              </a:solidFill>
            </a:endParaRPr>
          </a:p>
        </p:txBody>
      </p:sp>
      <p:cxnSp>
        <p:nvCxnSpPr>
          <p:cNvPr id="103" name="Straight Connector 102"/>
          <p:cNvCxnSpPr/>
          <p:nvPr/>
        </p:nvCxnSpPr>
        <p:spPr>
          <a:xfrm>
            <a:off x="7537615" y="1500991"/>
            <a:ext cx="23751" cy="4821382"/>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8528215" y="1500991"/>
            <a:ext cx="23751" cy="4821382"/>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7581900" y="3838813"/>
            <a:ext cx="914400" cy="1005840"/>
          </a:xfrm>
          <a:prstGeom prst="rect">
            <a:avLst/>
          </a:prstGeom>
          <a:noFill/>
          <a:ln w="19050">
            <a:solidFill>
              <a:srgbClr val="FFC000"/>
            </a:solidFill>
          </a:ln>
        </p:spPr>
        <p:txBody>
          <a:bodyPr wrap="square" rtlCol="0" anchor="ctr" anchorCtr="0">
            <a:spAutoFit/>
          </a:bodyPr>
          <a:lstStyle/>
          <a:p>
            <a:pPr algn="ctr"/>
            <a:r>
              <a:rPr lang="en-US" sz="800" dirty="0" smtClean="0">
                <a:solidFill>
                  <a:schemeClr val="bg2"/>
                </a:solidFill>
              </a:rPr>
              <a:t>Sprint #4 </a:t>
            </a:r>
            <a:endParaRPr lang="en-US" sz="800" dirty="0">
              <a:solidFill>
                <a:schemeClr val="bg2"/>
              </a:solidFill>
            </a:endParaRPr>
          </a:p>
        </p:txBody>
      </p:sp>
      <p:grpSp>
        <p:nvGrpSpPr>
          <p:cNvPr id="107" name="Group 106"/>
          <p:cNvGrpSpPr/>
          <p:nvPr/>
        </p:nvGrpSpPr>
        <p:grpSpPr>
          <a:xfrm>
            <a:off x="1197295" y="5501432"/>
            <a:ext cx="688655" cy="495612"/>
            <a:chOff x="701995" y="5120432"/>
            <a:chExt cx="688655" cy="495612"/>
          </a:xfrm>
        </p:grpSpPr>
        <p:sp>
          <p:nvSpPr>
            <p:cNvPr id="108" name="Isosceles Triangle 107"/>
            <p:cNvSpPr/>
            <p:nvPr/>
          </p:nvSpPr>
          <p:spPr>
            <a:xfrm>
              <a:off x="910426" y="5120432"/>
              <a:ext cx="237507" cy="285008"/>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p:cNvSpPr txBox="1"/>
            <p:nvPr/>
          </p:nvSpPr>
          <p:spPr>
            <a:xfrm>
              <a:off x="701995" y="5369823"/>
              <a:ext cx="688655" cy="246221"/>
            </a:xfrm>
            <a:prstGeom prst="rect">
              <a:avLst/>
            </a:prstGeom>
            <a:noFill/>
          </p:spPr>
          <p:txBody>
            <a:bodyPr wrap="square" rtlCol="0">
              <a:spAutoFit/>
            </a:bodyPr>
            <a:lstStyle/>
            <a:p>
              <a:pPr algn="ctr"/>
              <a:r>
                <a:rPr lang="en-US" dirty="0" smtClean="0">
                  <a:solidFill>
                    <a:schemeClr val="bg2"/>
                  </a:solidFill>
                </a:rPr>
                <a:t>Approval</a:t>
              </a:r>
              <a:endParaRPr lang="en-US" dirty="0">
                <a:solidFill>
                  <a:schemeClr val="bg2"/>
                </a:solidFill>
              </a:endParaRPr>
            </a:p>
          </p:txBody>
        </p:sp>
      </p:grpSp>
      <p:grpSp>
        <p:nvGrpSpPr>
          <p:cNvPr id="110" name="Group 109"/>
          <p:cNvGrpSpPr/>
          <p:nvPr/>
        </p:nvGrpSpPr>
        <p:grpSpPr>
          <a:xfrm>
            <a:off x="3226120" y="5501432"/>
            <a:ext cx="688655" cy="495612"/>
            <a:chOff x="701995" y="5120432"/>
            <a:chExt cx="688655" cy="495612"/>
          </a:xfrm>
        </p:grpSpPr>
        <p:sp>
          <p:nvSpPr>
            <p:cNvPr id="111" name="Isosceles Triangle 110"/>
            <p:cNvSpPr/>
            <p:nvPr/>
          </p:nvSpPr>
          <p:spPr>
            <a:xfrm>
              <a:off x="910426" y="5120432"/>
              <a:ext cx="237507" cy="285008"/>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701995" y="5369823"/>
              <a:ext cx="688655" cy="246221"/>
            </a:xfrm>
            <a:prstGeom prst="rect">
              <a:avLst/>
            </a:prstGeom>
            <a:noFill/>
          </p:spPr>
          <p:txBody>
            <a:bodyPr wrap="square" rtlCol="0">
              <a:spAutoFit/>
            </a:bodyPr>
            <a:lstStyle/>
            <a:p>
              <a:pPr algn="ctr"/>
              <a:r>
                <a:rPr lang="en-US" dirty="0" smtClean="0">
                  <a:solidFill>
                    <a:schemeClr val="bg2"/>
                  </a:solidFill>
                </a:rPr>
                <a:t>Sprint1</a:t>
              </a:r>
              <a:endParaRPr lang="en-US" dirty="0">
                <a:solidFill>
                  <a:schemeClr val="bg2"/>
                </a:solidFill>
              </a:endParaRPr>
            </a:p>
          </p:txBody>
        </p:sp>
      </p:grpSp>
      <p:grpSp>
        <p:nvGrpSpPr>
          <p:cNvPr id="113" name="Group 112"/>
          <p:cNvGrpSpPr/>
          <p:nvPr/>
        </p:nvGrpSpPr>
        <p:grpSpPr>
          <a:xfrm>
            <a:off x="5216845" y="5501432"/>
            <a:ext cx="688655" cy="495612"/>
            <a:chOff x="701995" y="5120432"/>
            <a:chExt cx="688655" cy="495612"/>
          </a:xfrm>
        </p:grpSpPr>
        <p:sp>
          <p:nvSpPr>
            <p:cNvPr id="114" name="Isosceles Triangle 113"/>
            <p:cNvSpPr/>
            <p:nvPr/>
          </p:nvSpPr>
          <p:spPr>
            <a:xfrm>
              <a:off x="910426" y="5120432"/>
              <a:ext cx="237507" cy="285008"/>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701995" y="5369823"/>
              <a:ext cx="688655" cy="246221"/>
            </a:xfrm>
            <a:prstGeom prst="rect">
              <a:avLst/>
            </a:prstGeom>
            <a:noFill/>
          </p:spPr>
          <p:txBody>
            <a:bodyPr wrap="square" rtlCol="0">
              <a:spAutoFit/>
            </a:bodyPr>
            <a:lstStyle/>
            <a:p>
              <a:pPr algn="ctr"/>
              <a:r>
                <a:rPr lang="en-US" dirty="0" smtClean="0">
                  <a:solidFill>
                    <a:schemeClr val="bg2"/>
                  </a:solidFill>
                </a:rPr>
                <a:t>Sprint2</a:t>
              </a:r>
              <a:endParaRPr lang="en-US" dirty="0">
                <a:solidFill>
                  <a:schemeClr val="bg2"/>
                </a:solidFill>
              </a:endParaRPr>
            </a:p>
          </p:txBody>
        </p:sp>
      </p:grpSp>
      <p:grpSp>
        <p:nvGrpSpPr>
          <p:cNvPr id="116" name="Group 115"/>
          <p:cNvGrpSpPr/>
          <p:nvPr/>
        </p:nvGrpSpPr>
        <p:grpSpPr>
          <a:xfrm>
            <a:off x="7226620" y="5501432"/>
            <a:ext cx="688655" cy="495612"/>
            <a:chOff x="701995" y="5120432"/>
            <a:chExt cx="688655" cy="495612"/>
          </a:xfrm>
        </p:grpSpPr>
        <p:sp>
          <p:nvSpPr>
            <p:cNvPr id="117" name="Isosceles Triangle 116"/>
            <p:cNvSpPr/>
            <p:nvPr/>
          </p:nvSpPr>
          <p:spPr>
            <a:xfrm>
              <a:off x="910426" y="5120432"/>
              <a:ext cx="237507" cy="285008"/>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701995" y="5369823"/>
              <a:ext cx="688655" cy="246221"/>
            </a:xfrm>
            <a:prstGeom prst="rect">
              <a:avLst/>
            </a:prstGeom>
            <a:noFill/>
          </p:spPr>
          <p:txBody>
            <a:bodyPr wrap="square" rtlCol="0">
              <a:spAutoFit/>
            </a:bodyPr>
            <a:lstStyle/>
            <a:p>
              <a:pPr algn="ctr"/>
              <a:r>
                <a:rPr lang="en-US" dirty="0" smtClean="0">
                  <a:solidFill>
                    <a:schemeClr val="bg2"/>
                  </a:solidFill>
                </a:rPr>
                <a:t>Sprint3</a:t>
              </a:r>
              <a:endParaRPr lang="en-US" dirty="0">
                <a:solidFill>
                  <a:schemeClr val="bg2"/>
                </a:solidFill>
              </a:endParaRPr>
            </a:p>
          </p:txBody>
        </p:sp>
      </p:grpSp>
      <p:grpSp>
        <p:nvGrpSpPr>
          <p:cNvPr id="119" name="Group 118"/>
          <p:cNvGrpSpPr/>
          <p:nvPr/>
        </p:nvGrpSpPr>
        <p:grpSpPr>
          <a:xfrm>
            <a:off x="8207695" y="5501432"/>
            <a:ext cx="688655" cy="495612"/>
            <a:chOff x="701995" y="5120432"/>
            <a:chExt cx="688655" cy="495612"/>
          </a:xfrm>
        </p:grpSpPr>
        <p:sp>
          <p:nvSpPr>
            <p:cNvPr id="120" name="Isosceles Triangle 119"/>
            <p:cNvSpPr/>
            <p:nvPr/>
          </p:nvSpPr>
          <p:spPr>
            <a:xfrm>
              <a:off x="910426" y="5120432"/>
              <a:ext cx="237507" cy="285008"/>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701995" y="5369823"/>
              <a:ext cx="688655" cy="246221"/>
            </a:xfrm>
            <a:prstGeom prst="rect">
              <a:avLst/>
            </a:prstGeom>
            <a:noFill/>
          </p:spPr>
          <p:txBody>
            <a:bodyPr wrap="square" rtlCol="0">
              <a:spAutoFit/>
            </a:bodyPr>
            <a:lstStyle/>
            <a:p>
              <a:pPr algn="ctr"/>
              <a:r>
                <a:rPr lang="en-US" dirty="0" smtClean="0">
                  <a:solidFill>
                    <a:schemeClr val="bg2"/>
                  </a:solidFill>
                </a:rPr>
                <a:t>Rollout</a:t>
              </a:r>
              <a:endParaRPr lang="en-US" dirty="0">
                <a:solidFill>
                  <a:schemeClr val="bg2"/>
                </a:solidFill>
              </a:endParaRPr>
            </a:p>
          </p:txBody>
        </p:sp>
      </p:grpSp>
      <p:sp>
        <p:nvSpPr>
          <p:cNvPr id="125" name="TextBox 124"/>
          <p:cNvSpPr txBox="1"/>
          <p:nvPr/>
        </p:nvSpPr>
        <p:spPr>
          <a:xfrm>
            <a:off x="1562100" y="2143359"/>
            <a:ext cx="1920240" cy="1005840"/>
          </a:xfrm>
          <a:prstGeom prst="rect">
            <a:avLst/>
          </a:prstGeom>
          <a:noFill/>
          <a:ln w="19050">
            <a:solidFill>
              <a:srgbClr val="C00000"/>
            </a:solidFill>
          </a:ln>
        </p:spPr>
        <p:txBody>
          <a:bodyPr wrap="square" rtlCol="0" anchor="ctr" anchorCtr="0">
            <a:spAutoFit/>
          </a:bodyPr>
          <a:lstStyle/>
          <a:p>
            <a:pPr algn="ctr"/>
            <a:r>
              <a:rPr lang="en-US" sz="800" dirty="0" smtClean="0">
                <a:solidFill>
                  <a:schemeClr val="bg2"/>
                </a:solidFill>
              </a:rPr>
              <a:t>Project Breakdown &amp; Backlogs Review for Sprint#1</a:t>
            </a:r>
            <a:endParaRPr lang="en-US" sz="800" dirty="0">
              <a:solidFill>
                <a:schemeClr val="bg2"/>
              </a:solidFill>
            </a:endParaRPr>
          </a:p>
        </p:txBody>
      </p:sp>
      <p:sp>
        <p:nvSpPr>
          <p:cNvPr id="128" name="TextBox 127"/>
          <p:cNvSpPr txBox="1"/>
          <p:nvPr/>
        </p:nvSpPr>
        <p:spPr>
          <a:xfrm>
            <a:off x="3571875" y="2143359"/>
            <a:ext cx="1920240" cy="1005840"/>
          </a:xfrm>
          <a:prstGeom prst="rect">
            <a:avLst/>
          </a:prstGeom>
          <a:noFill/>
          <a:ln w="19050">
            <a:solidFill>
              <a:srgbClr val="C00000"/>
            </a:solidFill>
          </a:ln>
        </p:spPr>
        <p:txBody>
          <a:bodyPr wrap="square" rtlCol="0" anchor="ctr" anchorCtr="0">
            <a:spAutoFit/>
          </a:bodyPr>
          <a:lstStyle/>
          <a:p>
            <a:pPr algn="ctr"/>
            <a:r>
              <a:rPr lang="en-US" sz="800" dirty="0" smtClean="0">
                <a:solidFill>
                  <a:schemeClr val="bg2"/>
                </a:solidFill>
              </a:rPr>
              <a:t>Project Breakdown &amp; Backlogs Review for Sprint#2</a:t>
            </a:r>
            <a:endParaRPr lang="en-US" sz="800" dirty="0">
              <a:solidFill>
                <a:schemeClr val="bg2"/>
              </a:solidFill>
            </a:endParaRPr>
          </a:p>
        </p:txBody>
      </p:sp>
      <p:sp>
        <p:nvSpPr>
          <p:cNvPr id="129" name="TextBox 128"/>
          <p:cNvSpPr txBox="1"/>
          <p:nvPr/>
        </p:nvSpPr>
        <p:spPr>
          <a:xfrm>
            <a:off x="5562600" y="2143359"/>
            <a:ext cx="1920240" cy="1005840"/>
          </a:xfrm>
          <a:prstGeom prst="rect">
            <a:avLst/>
          </a:prstGeom>
          <a:noFill/>
          <a:ln w="19050">
            <a:solidFill>
              <a:srgbClr val="C00000"/>
            </a:solidFill>
          </a:ln>
        </p:spPr>
        <p:txBody>
          <a:bodyPr wrap="square" rtlCol="0" anchor="ctr" anchorCtr="0">
            <a:spAutoFit/>
          </a:bodyPr>
          <a:lstStyle/>
          <a:p>
            <a:pPr algn="ctr"/>
            <a:r>
              <a:rPr lang="en-US" sz="800" dirty="0" smtClean="0">
                <a:solidFill>
                  <a:schemeClr val="bg2"/>
                </a:solidFill>
              </a:rPr>
              <a:t>Project Breakdown &amp; Backlogs Review for Sprint#3</a:t>
            </a:r>
            <a:endParaRPr lang="en-US" sz="800" dirty="0">
              <a:solidFill>
                <a:schemeClr val="bg2"/>
              </a:solidFill>
            </a:endParaRPr>
          </a:p>
        </p:txBody>
      </p:sp>
      <p:sp>
        <p:nvSpPr>
          <p:cNvPr id="130" name="TextBox 129"/>
          <p:cNvSpPr txBox="1"/>
          <p:nvPr/>
        </p:nvSpPr>
        <p:spPr>
          <a:xfrm>
            <a:off x="7581900" y="2143359"/>
            <a:ext cx="914400" cy="1005840"/>
          </a:xfrm>
          <a:prstGeom prst="rect">
            <a:avLst/>
          </a:prstGeom>
          <a:noFill/>
          <a:ln w="19050">
            <a:solidFill>
              <a:srgbClr val="C00000"/>
            </a:solidFill>
          </a:ln>
        </p:spPr>
        <p:txBody>
          <a:bodyPr wrap="square" rtlCol="0" anchor="ctr" anchorCtr="0">
            <a:spAutoFit/>
          </a:bodyPr>
          <a:lstStyle/>
          <a:p>
            <a:pPr algn="ctr"/>
            <a:r>
              <a:rPr lang="en-US" sz="800" dirty="0" smtClean="0">
                <a:solidFill>
                  <a:schemeClr val="bg2"/>
                </a:solidFill>
              </a:rPr>
              <a:t>Mobile Internet  Insight &amp; Product Production Consulting</a:t>
            </a:r>
            <a:endParaRPr lang="en-US" sz="800" dirty="0">
              <a:solidFill>
                <a:schemeClr val="bg2"/>
              </a:solidFill>
            </a:endParaRPr>
          </a:p>
        </p:txBody>
      </p:sp>
      <p:sp>
        <p:nvSpPr>
          <p:cNvPr id="132" name="Rectangle 131"/>
          <p:cNvSpPr/>
          <p:nvPr/>
        </p:nvSpPr>
        <p:spPr>
          <a:xfrm>
            <a:off x="6934199" y="495300"/>
            <a:ext cx="731520" cy="3333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Trainer</a:t>
            </a:r>
            <a:endParaRPr lang="en-US" dirty="0">
              <a:solidFill>
                <a:sysClr val="windowText" lastClr="000000"/>
              </a:solidFill>
            </a:endParaRPr>
          </a:p>
        </p:txBody>
      </p:sp>
      <p:sp>
        <p:nvSpPr>
          <p:cNvPr id="133" name="Rectangle 132"/>
          <p:cNvSpPr/>
          <p:nvPr/>
        </p:nvSpPr>
        <p:spPr>
          <a:xfrm>
            <a:off x="7791449" y="495300"/>
            <a:ext cx="731520" cy="33337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Students</a:t>
            </a:r>
            <a:endParaRPr lang="en-US" dirty="0">
              <a:solidFill>
                <a:sysClr val="windowText" lastClr="000000"/>
              </a:solidFill>
            </a:endParaRPr>
          </a:p>
        </p:txBody>
      </p:sp>
      <p:sp>
        <p:nvSpPr>
          <p:cNvPr id="61" name="TextBox 60"/>
          <p:cNvSpPr txBox="1"/>
          <p:nvPr/>
        </p:nvSpPr>
        <p:spPr>
          <a:xfrm>
            <a:off x="548495" y="2143359"/>
            <a:ext cx="914400" cy="1005840"/>
          </a:xfrm>
          <a:prstGeom prst="rect">
            <a:avLst/>
          </a:prstGeom>
          <a:noFill/>
          <a:ln w="19050">
            <a:solidFill>
              <a:srgbClr val="C00000"/>
            </a:solidFill>
          </a:ln>
        </p:spPr>
        <p:txBody>
          <a:bodyPr wrap="square" rtlCol="0" anchor="ctr" anchorCtr="0">
            <a:spAutoFit/>
          </a:bodyPr>
          <a:lstStyle/>
          <a:p>
            <a:pPr algn="ctr"/>
            <a:r>
              <a:rPr lang="en-US" sz="800" dirty="0" smtClean="0">
                <a:solidFill>
                  <a:schemeClr val="bg2"/>
                </a:solidFill>
              </a:rPr>
              <a:t>Project Introduction &amp; Technical Req. Delivery</a:t>
            </a:r>
            <a:endParaRPr lang="en-US" sz="800" dirty="0">
              <a:solidFill>
                <a:schemeClr val="bg2"/>
              </a:solidFill>
            </a:endParaRPr>
          </a:p>
        </p:txBody>
      </p:sp>
      <p:sp>
        <p:nvSpPr>
          <p:cNvPr id="62" name="TextBox 61"/>
          <p:cNvSpPr txBox="1"/>
          <p:nvPr/>
        </p:nvSpPr>
        <p:spPr>
          <a:xfrm>
            <a:off x="548495" y="3838813"/>
            <a:ext cx="914400" cy="1005840"/>
          </a:xfrm>
          <a:prstGeom prst="rect">
            <a:avLst/>
          </a:prstGeom>
          <a:noFill/>
          <a:ln w="19050">
            <a:solidFill>
              <a:srgbClr val="FFC000"/>
            </a:solidFill>
          </a:ln>
        </p:spPr>
        <p:txBody>
          <a:bodyPr wrap="square" rtlCol="0" anchor="ctr" anchorCtr="0">
            <a:spAutoFit/>
          </a:bodyPr>
          <a:lstStyle/>
          <a:p>
            <a:pPr algn="ctr"/>
            <a:r>
              <a:rPr lang="en-US" sz="800" dirty="0" smtClean="0">
                <a:solidFill>
                  <a:schemeClr val="bg2"/>
                </a:solidFill>
              </a:rPr>
              <a:t>Req. Analysis &amp; Tools Chain Setup</a:t>
            </a:r>
            <a:endParaRPr lang="en-US" sz="800" dirty="0">
              <a:solidFill>
                <a:schemeClr val="bg2"/>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Schedule</a:t>
            </a:r>
            <a:endParaRPr lang="en-US" dirty="0"/>
          </a:p>
        </p:txBody>
      </p:sp>
      <p:sp>
        <p:nvSpPr>
          <p:cNvPr id="4" name="Content Placeholder 3"/>
          <p:cNvSpPr>
            <a:spLocks noGrp="1"/>
          </p:cNvSpPr>
          <p:nvPr>
            <p:ph sz="quarter" idx="10"/>
          </p:nvPr>
        </p:nvSpPr>
        <p:spPr/>
        <p:txBody>
          <a:bodyPr/>
          <a:lstStyle/>
          <a:p>
            <a:pPr algn="ctr"/>
            <a:r>
              <a:rPr lang="en-US" dirty="0" smtClean="0"/>
              <a:t>Beijing Jiao Tong University</a:t>
            </a:r>
          </a:p>
        </p:txBody>
      </p:sp>
      <p:graphicFrame>
        <p:nvGraphicFramePr>
          <p:cNvPr id="59" name="Table 58"/>
          <p:cNvGraphicFramePr>
            <a:graphicFrameLocks noGrp="1"/>
          </p:cNvGraphicFramePr>
          <p:nvPr/>
        </p:nvGraphicFramePr>
        <p:xfrm>
          <a:off x="439947" y="866240"/>
          <a:ext cx="8401050" cy="5773745"/>
        </p:xfrm>
        <a:graphic>
          <a:graphicData uri="http://schemas.openxmlformats.org/drawingml/2006/table">
            <a:tbl>
              <a:tblPr/>
              <a:tblGrid>
                <a:gridCol w="628078"/>
                <a:gridCol w="846562"/>
                <a:gridCol w="1061526"/>
                <a:gridCol w="1242204"/>
                <a:gridCol w="1136232"/>
                <a:gridCol w="1068144"/>
                <a:gridCol w="1021903"/>
                <a:gridCol w="1396401"/>
              </a:tblGrid>
              <a:tr h="179673">
                <a:tc>
                  <a:txBody>
                    <a:bodyPr/>
                    <a:lstStyle/>
                    <a:p>
                      <a:pPr marL="0" marR="0" algn="ctr">
                        <a:spcBef>
                          <a:spcPts val="0"/>
                        </a:spcBef>
                        <a:spcAft>
                          <a:spcPts val="0"/>
                        </a:spcAft>
                      </a:pPr>
                      <a:r>
                        <a:rPr lang="en-US" sz="900" b="1" kern="100" dirty="0">
                          <a:solidFill>
                            <a:srgbClr val="77787B"/>
                          </a:solidFill>
                          <a:latin typeface="Calibri"/>
                          <a:ea typeface="宋体"/>
                          <a:cs typeface="Times New Roman"/>
                        </a:rPr>
                        <a:t>Phase</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b="1" kern="100">
                          <a:solidFill>
                            <a:srgbClr val="77787B"/>
                          </a:solidFill>
                          <a:latin typeface="Calibri"/>
                          <a:ea typeface="宋体"/>
                          <a:cs typeface="Times New Roman"/>
                        </a:rPr>
                        <a:t>Week</a:t>
                      </a:r>
                      <a:endParaRPr lang="en-US" sz="900" kern="100">
                        <a:solidFill>
                          <a:srgbClr val="77787B"/>
                        </a:solidFill>
                        <a:latin typeface="Calibri"/>
                        <a:ea typeface="宋体"/>
                        <a:cs typeface="Times New Roman"/>
                      </a:endParaRP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b="1" kern="100">
                          <a:solidFill>
                            <a:srgbClr val="77787B"/>
                          </a:solidFill>
                          <a:latin typeface="Calibri"/>
                          <a:ea typeface="宋体"/>
                          <a:cs typeface="Times New Roman"/>
                        </a:rPr>
                        <a:t>Topic</a:t>
                      </a:r>
                      <a:endParaRPr lang="en-US" sz="900" kern="100">
                        <a:solidFill>
                          <a:srgbClr val="77787B"/>
                        </a:solidFill>
                        <a:latin typeface="Calibri"/>
                        <a:ea typeface="宋体"/>
                        <a:cs typeface="Times New Roman"/>
                      </a:endParaRP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b="1" kern="100">
                          <a:solidFill>
                            <a:srgbClr val="77787B"/>
                          </a:solidFill>
                          <a:latin typeface="Calibri"/>
                          <a:ea typeface="宋体"/>
                          <a:cs typeface="Times New Roman"/>
                        </a:rPr>
                        <a:t>Lecture1</a:t>
                      </a:r>
                      <a:endParaRPr lang="en-US" sz="900" kern="100">
                        <a:solidFill>
                          <a:srgbClr val="77787B"/>
                        </a:solidFill>
                        <a:latin typeface="Calibri"/>
                        <a:ea typeface="宋体"/>
                        <a:cs typeface="Times New Roman"/>
                      </a:endParaRP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b="1" kern="100">
                          <a:solidFill>
                            <a:srgbClr val="77787B"/>
                          </a:solidFill>
                          <a:latin typeface="Calibri"/>
                          <a:ea typeface="宋体"/>
                          <a:cs typeface="Times New Roman"/>
                        </a:rPr>
                        <a:t>Lecture2</a:t>
                      </a:r>
                      <a:endParaRPr lang="en-US" sz="900" kern="100">
                        <a:solidFill>
                          <a:srgbClr val="77787B"/>
                        </a:solidFill>
                        <a:latin typeface="Calibri"/>
                        <a:ea typeface="宋体"/>
                        <a:cs typeface="Times New Roman"/>
                      </a:endParaRP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b="1" kern="100">
                          <a:solidFill>
                            <a:srgbClr val="77787B"/>
                          </a:solidFill>
                          <a:latin typeface="Calibri"/>
                          <a:ea typeface="宋体"/>
                          <a:cs typeface="Times New Roman"/>
                        </a:rPr>
                        <a:t>Lecture3</a:t>
                      </a:r>
                      <a:endParaRPr lang="en-US" sz="900" kern="100">
                        <a:solidFill>
                          <a:srgbClr val="77787B"/>
                        </a:solidFill>
                        <a:latin typeface="Calibri"/>
                        <a:ea typeface="宋体"/>
                        <a:cs typeface="Times New Roman"/>
                      </a:endParaRP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b="1" kern="100">
                          <a:solidFill>
                            <a:srgbClr val="77787B"/>
                          </a:solidFill>
                          <a:latin typeface="Calibri"/>
                          <a:ea typeface="宋体"/>
                          <a:cs typeface="Times New Roman"/>
                        </a:rPr>
                        <a:t>Lecture4</a:t>
                      </a:r>
                      <a:endParaRPr lang="en-US" sz="900" kern="100">
                        <a:solidFill>
                          <a:srgbClr val="77787B"/>
                        </a:solidFill>
                        <a:latin typeface="Calibri"/>
                        <a:ea typeface="宋体"/>
                        <a:cs typeface="Times New Roman"/>
                      </a:endParaRP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b="1" kern="100">
                          <a:solidFill>
                            <a:srgbClr val="77787B"/>
                          </a:solidFill>
                          <a:latin typeface="Calibri"/>
                          <a:ea typeface="宋体"/>
                          <a:cs typeface="Times New Roman"/>
                        </a:rPr>
                        <a:t>Deliverables Check</a:t>
                      </a:r>
                      <a:endParaRPr lang="en-US" sz="900" kern="100">
                        <a:solidFill>
                          <a:srgbClr val="77787B"/>
                        </a:solidFill>
                        <a:latin typeface="Calibri"/>
                        <a:ea typeface="宋体"/>
                        <a:cs typeface="Times New Roman"/>
                      </a:endParaRP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9254">
                <a:tc rowSpan="2">
                  <a:txBody>
                    <a:bodyPr/>
                    <a:lstStyle/>
                    <a:p>
                      <a:pPr marL="0" marR="0" algn="l">
                        <a:spcBef>
                          <a:spcPts val="0"/>
                        </a:spcBef>
                        <a:spcAft>
                          <a:spcPts val="0"/>
                        </a:spcAft>
                      </a:pPr>
                      <a:r>
                        <a:rPr lang="en-US" sz="900" b="1" kern="100" dirty="0">
                          <a:solidFill>
                            <a:schemeClr val="bg2"/>
                          </a:solidFill>
                          <a:latin typeface="Calibri"/>
                          <a:ea typeface="宋体"/>
                          <a:cs typeface="Times New Roman"/>
                        </a:rPr>
                        <a:t>Project Approval</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b="1" i="1" kern="100" dirty="0">
                          <a:solidFill>
                            <a:schemeClr val="bg2"/>
                          </a:solidFill>
                          <a:latin typeface="Calibri"/>
                          <a:ea typeface="宋体"/>
                          <a:cs typeface="Times New Roman"/>
                        </a:rPr>
                        <a:t>1</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b="1" i="1" kern="100" dirty="0">
                          <a:solidFill>
                            <a:schemeClr val="bg2"/>
                          </a:solidFill>
                          <a:latin typeface="Calibri"/>
                          <a:ea typeface="宋体"/>
                          <a:cs typeface="Times New Roman"/>
                        </a:rPr>
                        <a:t>Project </a:t>
                      </a:r>
                      <a:r>
                        <a:rPr lang="en-US" sz="900" b="1" i="1" kern="100" dirty="0" smtClean="0">
                          <a:solidFill>
                            <a:schemeClr val="bg2"/>
                          </a:solidFill>
                          <a:latin typeface="Calibri"/>
                          <a:ea typeface="宋体"/>
                          <a:cs typeface="Times New Roman"/>
                        </a:rPr>
                        <a:t>Overview</a:t>
                      </a:r>
                      <a:endParaRPr lang="en-US" sz="900" b="1" i="1" kern="100" dirty="0">
                        <a:solidFill>
                          <a:schemeClr val="bg2"/>
                        </a:solidFill>
                        <a:latin typeface="Calibri"/>
                        <a:ea typeface="宋体"/>
                        <a:cs typeface="Times New Roman"/>
                      </a:endParaRP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dirty="0" smtClean="0">
                          <a:solidFill>
                            <a:srgbClr val="FFC000"/>
                          </a:solidFill>
                          <a:latin typeface="Calibri"/>
                          <a:ea typeface="宋体"/>
                          <a:cs typeface="Times New Roman"/>
                        </a:rPr>
                        <a:t>Project Introduction</a:t>
                      </a:r>
                      <a:endParaRPr lang="en-US" sz="900" kern="100" dirty="0">
                        <a:solidFill>
                          <a:srgbClr val="FFC000"/>
                        </a:solidFill>
                        <a:latin typeface="Calibri"/>
                        <a:ea typeface="宋体"/>
                        <a:cs typeface="Times New Roman"/>
                      </a:endParaRP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00" dirty="0" smtClean="0">
                          <a:solidFill>
                            <a:srgbClr val="FFC000"/>
                          </a:solidFill>
                          <a:latin typeface="Calibri"/>
                          <a:ea typeface="宋体"/>
                          <a:cs typeface="Times New Roman"/>
                        </a:rPr>
                        <a:t>Mobile Internet</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dirty="0" err="1" smtClean="0">
                          <a:solidFill>
                            <a:srgbClr val="00B050"/>
                          </a:solidFill>
                          <a:latin typeface="Calibri"/>
                          <a:ea typeface="宋体"/>
                          <a:cs typeface="Times New Roman"/>
                        </a:rPr>
                        <a:t>fastDev@Agile</a:t>
                      </a:r>
                      <a:endParaRPr lang="en-US" sz="900" kern="100" dirty="0" smtClean="0">
                        <a:solidFill>
                          <a:srgbClr val="00B050"/>
                        </a:solidFill>
                        <a:latin typeface="Calibri"/>
                        <a:ea typeface="宋体"/>
                        <a:cs typeface="Times New Roman"/>
                      </a:endParaRPr>
                    </a:p>
                    <a:p>
                      <a:pPr marL="0" marR="0" algn="l">
                        <a:spcBef>
                          <a:spcPts val="0"/>
                        </a:spcBef>
                        <a:spcAft>
                          <a:spcPts val="0"/>
                        </a:spcAft>
                      </a:pPr>
                      <a:r>
                        <a:rPr lang="en-US" sz="900" kern="100" dirty="0" smtClean="0">
                          <a:solidFill>
                            <a:srgbClr val="00B050"/>
                          </a:solidFill>
                          <a:latin typeface="Calibri"/>
                          <a:ea typeface="宋体"/>
                          <a:cs typeface="Times New Roman"/>
                        </a:rPr>
                        <a:t>-- Scrum</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900" kern="100" dirty="0" smtClean="0">
                          <a:solidFill>
                            <a:srgbClr val="FF00FF"/>
                          </a:solidFill>
                          <a:latin typeface="Calibri"/>
                          <a:ea typeface="宋体"/>
                          <a:cs typeface="Times New Roman"/>
                        </a:rPr>
                        <a:t>Scrum  Team Setup and</a:t>
                      </a:r>
                      <a:r>
                        <a:rPr lang="en-US" sz="900" kern="100" baseline="0" dirty="0" smtClean="0">
                          <a:solidFill>
                            <a:srgbClr val="FF00FF"/>
                          </a:solidFill>
                          <a:latin typeface="Calibri"/>
                          <a:ea typeface="宋体"/>
                          <a:cs typeface="Times New Roman"/>
                        </a:rPr>
                        <a:t> Q&amp;A</a:t>
                      </a:r>
                      <a:endParaRPr lang="en-US" sz="900" kern="100" dirty="0">
                        <a:solidFill>
                          <a:srgbClr val="FF00FF"/>
                        </a:solidFill>
                        <a:latin typeface="Calibri"/>
                        <a:ea typeface="宋体"/>
                        <a:cs typeface="Times New Roman"/>
                      </a:endParaRP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dirty="0" smtClean="0">
                          <a:solidFill>
                            <a:srgbClr val="C00000"/>
                          </a:solidFill>
                          <a:latin typeface="Calibri"/>
                          <a:ea typeface="宋体"/>
                          <a:cs typeface="Times New Roman"/>
                        </a:rPr>
                        <a:t>Name List of Scrum Team</a:t>
                      </a:r>
                      <a:endParaRPr lang="en-US" sz="900" kern="100" dirty="0">
                        <a:solidFill>
                          <a:srgbClr val="C00000"/>
                        </a:solidFill>
                        <a:latin typeface="Calibri"/>
                        <a:ea typeface="宋体"/>
                        <a:cs typeface="Times New Roman"/>
                      </a:endParaRP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4426">
                <a:tc vMerge="1">
                  <a:txBody>
                    <a:bodyPr/>
                    <a:lstStyle/>
                    <a:p>
                      <a:endParaRPr lang="en-US"/>
                    </a:p>
                  </a:txBody>
                  <a:tcPr/>
                </a:tc>
                <a:tc>
                  <a:txBody>
                    <a:bodyPr/>
                    <a:lstStyle/>
                    <a:p>
                      <a:pPr marL="0" marR="0" algn="ctr">
                        <a:spcBef>
                          <a:spcPts val="0"/>
                        </a:spcBef>
                        <a:spcAft>
                          <a:spcPts val="0"/>
                        </a:spcAft>
                      </a:pPr>
                      <a:r>
                        <a:rPr lang="en-US" sz="900" b="1" i="1" kern="100" dirty="0">
                          <a:solidFill>
                            <a:schemeClr val="bg2"/>
                          </a:solidFill>
                          <a:latin typeface="Calibri"/>
                          <a:ea typeface="宋体"/>
                          <a:cs typeface="Times New Roman"/>
                        </a:rPr>
                        <a:t>2</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b="1" i="1" kern="100" dirty="0" smtClean="0">
                          <a:solidFill>
                            <a:schemeClr val="bg2"/>
                          </a:solidFill>
                          <a:latin typeface="Calibri"/>
                          <a:ea typeface="宋体"/>
                          <a:cs typeface="Times New Roman"/>
                        </a:rPr>
                        <a:t>CI</a:t>
                      </a:r>
                      <a:r>
                        <a:rPr lang="en-US" sz="900" b="1" i="1" kern="100" baseline="0" dirty="0" smtClean="0">
                          <a:solidFill>
                            <a:schemeClr val="bg2"/>
                          </a:solidFill>
                          <a:latin typeface="Calibri"/>
                          <a:ea typeface="宋体"/>
                          <a:cs typeface="Times New Roman"/>
                        </a:rPr>
                        <a:t> Development Environment</a:t>
                      </a:r>
                      <a:endParaRPr lang="en-US" sz="900" b="1" i="1" kern="100" dirty="0">
                        <a:solidFill>
                          <a:schemeClr val="bg2"/>
                        </a:solidFill>
                        <a:latin typeface="Calibri"/>
                        <a:ea typeface="宋体"/>
                        <a:cs typeface="Times New Roman"/>
                      </a:endParaRP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dirty="0" err="1" smtClean="0">
                          <a:solidFill>
                            <a:srgbClr val="00B050"/>
                          </a:solidFill>
                          <a:latin typeface="Calibri"/>
                          <a:ea typeface="宋体"/>
                          <a:cs typeface="Times New Roman"/>
                        </a:rPr>
                        <a:t>fastDev@ToolChain</a:t>
                      </a:r>
                      <a:endParaRPr lang="en-US" sz="900" kern="100" dirty="0" smtClean="0">
                        <a:solidFill>
                          <a:srgbClr val="00B050"/>
                        </a:solidFill>
                        <a:latin typeface="Calibri"/>
                        <a:ea typeface="宋体"/>
                        <a:cs typeface="Times New Roman"/>
                      </a:endParaRPr>
                    </a:p>
                    <a:p>
                      <a:pPr marL="0" marR="0" algn="l">
                        <a:spcBef>
                          <a:spcPts val="0"/>
                        </a:spcBef>
                        <a:spcAft>
                          <a:spcPts val="0"/>
                        </a:spcAft>
                      </a:pPr>
                      <a:r>
                        <a:rPr lang="en-US" sz="900" kern="100" dirty="0" smtClean="0">
                          <a:solidFill>
                            <a:srgbClr val="00B050"/>
                          </a:solidFill>
                          <a:latin typeface="Calibri"/>
                          <a:ea typeface="宋体"/>
                          <a:cs typeface="Times New Roman"/>
                        </a:rPr>
                        <a:t>--</a:t>
                      </a:r>
                      <a:r>
                        <a:rPr lang="en-US" sz="900" kern="100" baseline="0" dirty="0" smtClean="0">
                          <a:solidFill>
                            <a:srgbClr val="00B050"/>
                          </a:solidFill>
                          <a:latin typeface="Calibri"/>
                          <a:ea typeface="宋体"/>
                          <a:cs typeface="Times New Roman"/>
                        </a:rPr>
                        <a:t> Jenkins</a:t>
                      </a:r>
                      <a:endParaRPr lang="en-US" sz="900" kern="100" dirty="0">
                        <a:solidFill>
                          <a:srgbClr val="00B050"/>
                        </a:solidFill>
                        <a:latin typeface="Calibri"/>
                        <a:ea typeface="宋体"/>
                        <a:cs typeface="Times New Roman"/>
                      </a:endParaRP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dirty="0" smtClean="0">
                          <a:solidFill>
                            <a:srgbClr val="7030A0"/>
                          </a:solidFill>
                          <a:latin typeface="Calibri"/>
                          <a:ea typeface="宋体"/>
                          <a:cs typeface="Times New Roman"/>
                        </a:rPr>
                        <a:t>Onsite Backlogs Review</a:t>
                      </a:r>
                      <a:endParaRPr lang="en-US" sz="900" kern="100" dirty="0">
                        <a:solidFill>
                          <a:srgbClr val="7030A0"/>
                        </a:solidFill>
                        <a:latin typeface="Calibri"/>
                        <a:ea typeface="宋体"/>
                        <a:cs typeface="Times New Roman"/>
                      </a:endParaRP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dirty="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dirty="0" smtClean="0">
                          <a:solidFill>
                            <a:srgbClr val="C00000"/>
                          </a:solidFill>
                          <a:latin typeface="Calibri"/>
                          <a:ea typeface="宋体"/>
                          <a:cs typeface="Times New Roman"/>
                        </a:rPr>
                        <a:t>Team composition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kern="100" dirty="0" smtClean="0">
                          <a:solidFill>
                            <a:srgbClr val="C00000"/>
                          </a:solidFill>
                          <a:latin typeface="Calibri"/>
                          <a:ea typeface="宋体"/>
                          <a:cs typeface="Times New Roman"/>
                        </a:rPr>
                        <a:t>User Story Cards Acceptance Test Cases</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4426">
                <a:tc rowSpan="4">
                  <a:txBody>
                    <a:bodyPr/>
                    <a:lstStyle/>
                    <a:p>
                      <a:pPr marL="0" marR="0" algn="l">
                        <a:spcBef>
                          <a:spcPts val="0"/>
                        </a:spcBef>
                        <a:spcAft>
                          <a:spcPts val="0"/>
                        </a:spcAft>
                      </a:pPr>
                      <a:r>
                        <a:rPr lang="en-US" sz="900" b="1" kern="100" dirty="0">
                          <a:solidFill>
                            <a:srgbClr val="996633"/>
                          </a:solidFill>
                          <a:latin typeface="Calibri"/>
                          <a:ea typeface="宋体"/>
                          <a:cs typeface="Times New Roman"/>
                        </a:rPr>
                        <a:t>Sprint #1</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b="1" i="1" kern="100" dirty="0">
                          <a:solidFill>
                            <a:srgbClr val="996633"/>
                          </a:solidFill>
                          <a:latin typeface="Calibri"/>
                          <a:ea typeface="宋体"/>
                          <a:cs typeface="Times New Roman"/>
                        </a:rPr>
                        <a:t>3</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b="1" i="1" kern="100" dirty="0">
                          <a:solidFill>
                            <a:srgbClr val="996633"/>
                          </a:solidFill>
                          <a:latin typeface="Calibri"/>
                          <a:ea typeface="宋体"/>
                          <a:cs typeface="Times New Roman"/>
                        </a:rPr>
                        <a:t>Node </a:t>
                      </a:r>
                      <a:r>
                        <a:rPr lang="en-US" sz="900" b="1" i="1" kern="100" dirty="0" smtClean="0">
                          <a:solidFill>
                            <a:srgbClr val="996633"/>
                          </a:solidFill>
                          <a:latin typeface="Calibri"/>
                          <a:ea typeface="宋体"/>
                          <a:cs typeface="Times New Roman"/>
                        </a:rPr>
                        <a:t>Server</a:t>
                      </a:r>
                      <a:endParaRPr lang="en-US" sz="900" b="1" i="1" kern="100" dirty="0">
                        <a:solidFill>
                          <a:srgbClr val="996633"/>
                        </a:solidFill>
                        <a:latin typeface="Calibri"/>
                        <a:ea typeface="宋体"/>
                        <a:cs typeface="Times New Roman"/>
                      </a:endParaRP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dirty="0" err="1" smtClean="0">
                          <a:solidFill>
                            <a:srgbClr val="00B050"/>
                          </a:solidFill>
                          <a:latin typeface="Calibri"/>
                          <a:ea typeface="宋体"/>
                          <a:cs typeface="Times New Roman"/>
                        </a:rPr>
                        <a:t>fastDev@WebServer</a:t>
                      </a:r>
                      <a:r>
                        <a:rPr lang="en-US" sz="900" kern="100" dirty="0" smtClean="0">
                          <a:solidFill>
                            <a:srgbClr val="00B050"/>
                          </a:solidFill>
                          <a:latin typeface="Calibri"/>
                          <a:ea typeface="宋体"/>
                          <a:cs typeface="Times New Roman"/>
                        </a:rPr>
                        <a:t> </a:t>
                      </a:r>
                      <a:endParaRPr lang="en-US" sz="900" kern="100" dirty="0">
                        <a:solidFill>
                          <a:srgbClr val="00B050"/>
                        </a:solidFill>
                        <a:latin typeface="Calibri"/>
                        <a:ea typeface="宋体"/>
                        <a:cs typeface="Times New Roman"/>
                      </a:endParaRPr>
                    </a:p>
                    <a:p>
                      <a:pPr marL="0" marR="0" algn="l">
                        <a:spcBef>
                          <a:spcPts val="0"/>
                        </a:spcBef>
                        <a:spcAft>
                          <a:spcPts val="0"/>
                        </a:spcAft>
                      </a:pPr>
                      <a:r>
                        <a:rPr lang="en-US" sz="900" kern="100" dirty="0">
                          <a:solidFill>
                            <a:srgbClr val="00B050"/>
                          </a:solidFill>
                          <a:latin typeface="Calibri"/>
                          <a:ea typeface="宋体"/>
                          <a:cs typeface="Times New Roman"/>
                        </a:rPr>
                        <a:t>-- Node0.10+Express4</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00" dirty="0" smtClean="0">
                          <a:solidFill>
                            <a:srgbClr val="C00000"/>
                          </a:solidFill>
                          <a:latin typeface="Calibri"/>
                          <a:ea typeface="宋体"/>
                          <a:cs typeface="Times New Roman"/>
                        </a:rPr>
                        <a:t>Workable CI </a:t>
                      </a:r>
                      <a:r>
                        <a:rPr lang="en-US" sz="900" kern="100" dirty="0" err="1" smtClean="0">
                          <a:solidFill>
                            <a:srgbClr val="C00000"/>
                          </a:solidFill>
                          <a:latin typeface="Calibri"/>
                          <a:ea typeface="宋体"/>
                          <a:cs typeface="Times New Roman"/>
                        </a:rPr>
                        <a:t>Env</a:t>
                      </a:r>
                      <a:endParaRPr lang="en-US" sz="900" kern="100" dirty="0" smtClean="0">
                        <a:solidFill>
                          <a:srgbClr val="C00000"/>
                        </a:solidFill>
                        <a:latin typeface="Calibri"/>
                        <a:ea typeface="宋体"/>
                        <a:cs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kern="100" dirty="0" smtClean="0">
                          <a:solidFill>
                            <a:srgbClr val="C00000"/>
                          </a:solidFill>
                          <a:latin typeface="Calibri"/>
                          <a:ea typeface="宋体"/>
                          <a:cs typeface="Times New Roman"/>
                        </a:rPr>
                        <a:t>Sprints</a:t>
                      </a:r>
                      <a:r>
                        <a:rPr lang="en-US" sz="900" kern="100" baseline="0" dirty="0" smtClean="0">
                          <a:solidFill>
                            <a:srgbClr val="C00000"/>
                          </a:solidFill>
                          <a:latin typeface="Calibri"/>
                          <a:ea typeface="宋体"/>
                          <a:cs typeface="Times New Roman"/>
                        </a:rPr>
                        <a:t> and Backlogs</a:t>
                      </a:r>
                      <a:r>
                        <a:rPr lang="en-US" sz="900" kern="100" dirty="0" smtClean="0">
                          <a:solidFill>
                            <a:srgbClr val="C00000"/>
                          </a:solidFill>
                          <a:latin typeface="Calibri"/>
                          <a:ea typeface="宋体"/>
                          <a:cs typeface="Times New Roman"/>
                        </a:rPr>
                        <a:t> </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4426">
                <a:tc vMerge="1">
                  <a:txBody>
                    <a:bodyPr/>
                    <a:lstStyle/>
                    <a:p>
                      <a:endParaRPr lang="en-US"/>
                    </a:p>
                  </a:txBody>
                  <a:tcPr/>
                </a:tc>
                <a:tc>
                  <a:txBody>
                    <a:bodyPr/>
                    <a:lstStyle/>
                    <a:p>
                      <a:pPr marL="0" marR="0" algn="ctr">
                        <a:spcBef>
                          <a:spcPts val="0"/>
                        </a:spcBef>
                        <a:spcAft>
                          <a:spcPts val="0"/>
                        </a:spcAft>
                      </a:pPr>
                      <a:r>
                        <a:rPr lang="en-US" sz="900" b="1" i="1" kern="100" dirty="0">
                          <a:solidFill>
                            <a:srgbClr val="996633"/>
                          </a:solidFill>
                          <a:latin typeface="Calibri"/>
                          <a:ea typeface="宋体"/>
                          <a:cs typeface="Times New Roman"/>
                        </a:rPr>
                        <a:t>4</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b="1" i="1" kern="100" dirty="0" err="1">
                          <a:solidFill>
                            <a:srgbClr val="996633"/>
                          </a:solidFill>
                          <a:latin typeface="Calibri"/>
                          <a:ea typeface="宋体"/>
                          <a:cs typeface="Times New Roman"/>
                        </a:rPr>
                        <a:t>RESTful</a:t>
                      </a:r>
                      <a:r>
                        <a:rPr lang="en-US" sz="900" b="1" i="1" kern="100" dirty="0">
                          <a:solidFill>
                            <a:srgbClr val="996633"/>
                          </a:solidFill>
                          <a:latin typeface="Calibri"/>
                          <a:ea typeface="宋体"/>
                          <a:cs typeface="Times New Roman"/>
                        </a:rPr>
                        <a:t> Web Service</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dirty="0" err="1" smtClean="0">
                          <a:solidFill>
                            <a:srgbClr val="00B050"/>
                          </a:solidFill>
                          <a:latin typeface="Calibri"/>
                          <a:ea typeface="宋体"/>
                          <a:cs typeface="Times New Roman"/>
                        </a:rPr>
                        <a:t>fastDev@WebService</a:t>
                      </a:r>
                      <a:endParaRPr lang="en-US" sz="900" kern="100" dirty="0">
                        <a:solidFill>
                          <a:srgbClr val="00B050"/>
                        </a:solidFill>
                        <a:latin typeface="Calibri"/>
                        <a:ea typeface="宋体"/>
                        <a:cs typeface="Times New Roman"/>
                      </a:endParaRPr>
                    </a:p>
                    <a:p>
                      <a:pPr marL="0" marR="0" algn="l">
                        <a:spcBef>
                          <a:spcPts val="0"/>
                        </a:spcBef>
                        <a:spcAft>
                          <a:spcPts val="0"/>
                        </a:spcAft>
                      </a:pPr>
                      <a:r>
                        <a:rPr lang="en-US" sz="900" kern="100" dirty="0">
                          <a:solidFill>
                            <a:srgbClr val="00B050"/>
                          </a:solidFill>
                          <a:latin typeface="Calibri"/>
                          <a:ea typeface="宋体"/>
                          <a:cs typeface="Times New Roman"/>
                        </a:rPr>
                        <a:t>-- </a:t>
                      </a:r>
                      <a:r>
                        <a:rPr lang="en-US" sz="900" kern="100" dirty="0" err="1">
                          <a:solidFill>
                            <a:srgbClr val="00B050"/>
                          </a:solidFill>
                          <a:latin typeface="Calibri"/>
                          <a:ea typeface="宋体"/>
                          <a:cs typeface="Times New Roman"/>
                        </a:rPr>
                        <a:t>Restify</a:t>
                      </a:r>
                      <a:endParaRPr lang="en-US" sz="900" kern="100" dirty="0">
                        <a:solidFill>
                          <a:srgbClr val="00B050"/>
                        </a:solidFill>
                        <a:latin typeface="Calibri"/>
                        <a:ea typeface="宋体"/>
                        <a:cs typeface="Times New Roman"/>
                      </a:endParaRP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dirty="0">
                          <a:solidFill>
                            <a:srgbClr val="C00000"/>
                          </a:solidFill>
                          <a:latin typeface="Calibri"/>
                          <a:ea typeface="宋体"/>
                          <a:cs typeface="Times New Roman"/>
                        </a:rPr>
                        <a:t>Node dev. server</a:t>
                      </a:r>
                    </a:p>
                    <a:p>
                      <a:pPr marL="0" marR="0" algn="l">
                        <a:spcBef>
                          <a:spcPts val="0"/>
                        </a:spcBef>
                        <a:spcAft>
                          <a:spcPts val="0"/>
                        </a:spcAft>
                      </a:pPr>
                      <a:r>
                        <a:rPr lang="en-US" sz="900" kern="100" dirty="0">
                          <a:solidFill>
                            <a:srgbClr val="C00000"/>
                          </a:solidFill>
                          <a:latin typeface="Calibri"/>
                          <a:ea typeface="宋体"/>
                          <a:cs typeface="Times New Roman"/>
                        </a:rPr>
                        <a:t>Sprint #1 iteration1</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4426">
                <a:tc vMerge="1">
                  <a:txBody>
                    <a:bodyPr/>
                    <a:lstStyle/>
                    <a:p>
                      <a:endParaRPr lang="en-US"/>
                    </a:p>
                  </a:txBody>
                  <a:tcPr/>
                </a:tc>
                <a:tc>
                  <a:txBody>
                    <a:bodyPr/>
                    <a:lstStyle/>
                    <a:p>
                      <a:pPr marL="0" marR="0" algn="ctr">
                        <a:spcBef>
                          <a:spcPts val="0"/>
                        </a:spcBef>
                        <a:spcAft>
                          <a:spcPts val="0"/>
                        </a:spcAft>
                      </a:pPr>
                      <a:r>
                        <a:rPr lang="en-US" sz="900" b="1" i="1" kern="100" dirty="0">
                          <a:solidFill>
                            <a:srgbClr val="996633"/>
                          </a:solidFill>
                          <a:latin typeface="Calibri"/>
                          <a:ea typeface="宋体"/>
                          <a:cs typeface="Times New Roman"/>
                        </a:rPr>
                        <a:t>5</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b="1" i="1" kern="100" dirty="0">
                          <a:solidFill>
                            <a:srgbClr val="996633"/>
                          </a:solidFill>
                          <a:latin typeface="Calibri"/>
                          <a:ea typeface="宋体"/>
                          <a:cs typeface="Times New Roman"/>
                        </a:rPr>
                        <a:t>Persistent </a:t>
                      </a:r>
                      <a:r>
                        <a:rPr lang="en-US" sz="900" b="1" i="1" kern="100" dirty="0" smtClean="0">
                          <a:solidFill>
                            <a:srgbClr val="996633"/>
                          </a:solidFill>
                          <a:latin typeface="Calibri"/>
                          <a:ea typeface="宋体"/>
                          <a:cs typeface="Times New Roman"/>
                        </a:rPr>
                        <a:t>Storage</a:t>
                      </a:r>
                      <a:endParaRPr lang="en-US" sz="900" b="1" i="1" kern="100" dirty="0">
                        <a:solidFill>
                          <a:srgbClr val="996633"/>
                        </a:solidFill>
                        <a:latin typeface="Calibri"/>
                        <a:ea typeface="宋体"/>
                        <a:cs typeface="Times New Roman"/>
                      </a:endParaRP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00B050"/>
                          </a:solidFill>
                          <a:latin typeface="Calibri"/>
                          <a:ea typeface="宋体"/>
                          <a:cs typeface="Times New Roman"/>
                        </a:rPr>
                        <a:t>fastDev@DB </a:t>
                      </a:r>
                    </a:p>
                    <a:p>
                      <a:pPr marL="0" marR="0" algn="l">
                        <a:spcBef>
                          <a:spcPts val="0"/>
                        </a:spcBef>
                        <a:spcAft>
                          <a:spcPts val="0"/>
                        </a:spcAft>
                      </a:pPr>
                      <a:r>
                        <a:rPr lang="en-US" sz="900" kern="100">
                          <a:solidFill>
                            <a:srgbClr val="00B050"/>
                          </a:solidFill>
                          <a:latin typeface="Calibri"/>
                          <a:ea typeface="宋体"/>
                          <a:cs typeface="Times New Roman"/>
                        </a:rPr>
                        <a:t>-- MongoDB+Mongoose</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dirty="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dirty="0" err="1">
                          <a:solidFill>
                            <a:srgbClr val="C00000"/>
                          </a:solidFill>
                          <a:latin typeface="Calibri"/>
                          <a:ea typeface="宋体"/>
                          <a:cs typeface="Times New Roman"/>
                        </a:rPr>
                        <a:t>RESTful</a:t>
                      </a:r>
                      <a:r>
                        <a:rPr lang="en-US" sz="900" kern="100" dirty="0">
                          <a:solidFill>
                            <a:srgbClr val="C00000"/>
                          </a:solidFill>
                          <a:latin typeface="Calibri"/>
                          <a:ea typeface="宋体"/>
                          <a:cs typeface="Times New Roman"/>
                        </a:rPr>
                        <a:t> API </a:t>
                      </a:r>
                    </a:p>
                    <a:p>
                      <a:pPr marL="0" marR="0" algn="l">
                        <a:spcBef>
                          <a:spcPts val="0"/>
                        </a:spcBef>
                        <a:spcAft>
                          <a:spcPts val="0"/>
                        </a:spcAft>
                      </a:pPr>
                      <a:r>
                        <a:rPr lang="en-US" sz="900" kern="100" dirty="0">
                          <a:solidFill>
                            <a:srgbClr val="C00000"/>
                          </a:solidFill>
                          <a:latin typeface="Calibri"/>
                          <a:ea typeface="宋体"/>
                          <a:cs typeface="Times New Roman"/>
                        </a:rPr>
                        <a:t>Sprint #1 iteration2</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4426">
                <a:tc vMerge="1">
                  <a:txBody>
                    <a:bodyPr/>
                    <a:lstStyle/>
                    <a:p>
                      <a:endParaRPr lang="en-US"/>
                    </a:p>
                  </a:txBody>
                  <a:tcPr/>
                </a:tc>
                <a:tc>
                  <a:txBody>
                    <a:bodyPr/>
                    <a:lstStyle/>
                    <a:p>
                      <a:pPr marL="0" marR="0" algn="ctr">
                        <a:spcBef>
                          <a:spcPts val="0"/>
                        </a:spcBef>
                        <a:spcAft>
                          <a:spcPts val="0"/>
                        </a:spcAft>
                      </a:pPr>
                      <a:r>
                        <a:rPr lang="en-US" sz="900" b="1" i="1" kern="100" dirty="0">
                          <a:solidFill>
                            <a:srgbClr val="996633"/>
                          </a:solidFill>
                          <a:latin typeface="Calibri"/>
                          <a:ea typeface="宋体"/>
                          <a:cs typeface="Times New Roman"/>
                        </a:rPr>
                        <a:t>6</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b="1" i="1" kern="100" dirty="0">
                          <a:solidFill>
                            <a:srgbClr val="996633"/>
                          </a:solidFill>
                          <a:latin typeface="Calibri"/>
                          <a:ea typeface="宋体"/>
                          <a:cs typeface="Times New Roman"/>
                        </a:rPr>
                        <a:t>Cloud Computing</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dirty="0" err="1">
                          <a:solidFill>
                            <a:srgbClr val="00B050"/>
                          </a:solidFill>
                          <a:latin typeface="Calibri"/>
                          <a:ea typeface="宋体"/>
                          <a:cs typeface="Times New Roman"/>
                        </a:rPr>
                        <a:t>fastDev@Cloud</a:t>
                      </a:r>
                      <a:r>
                        <a:rPr lang="en-US" sz="900" kern="100" dirty="0">
                          <a:solidFill>
                            <a:srgbClr val="00B050"/>
                          </a:solidFill>
                          <a:latin typeface="Calibri"/>
                          <a:ea typeface="宋体"/>
                          <a:cs typeface="Times New Roman"/>
                        </a:rPr>
                        <a:t> </a:t>
                      </a:r>
                    </a:p>
                    <a:p>
                      <a:pPr marL="0" marR="0" algn="l">
                        <a:spcBef>
                          <a:spcPts val="0"/>
                        </a:spcBef>
                        <a:spcAft>
                          <a:spcPts val="0"/>
                        </a:spcAft>
                      </a:pPr>
                      <a:r>
                        <a:rPr lang="en-US" sz="900" kern="100" dirty="0">
                          <a:solidFill>
                            <a:srgbClr val="00B050"/>
                          </a:solidFill>
                          <a:latin typeface="Calibri"/>
                          <a:ea typeface="宋体"/>
                          <a:cs typeface="Times New Roman"/>
                        </a:rPr>
                        <a:t>-- Amazon AWS </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dirty="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dirty="0">
                          <a:solidFill>
                            <a:srgbClr val="C00000"/>
                          </a:solidFill>
                          <a:latin typeface="Calibri"/>
                          <a:ea typeface="宋体"/>
                          <a:cs typeface="Times New Roman"/>
                        </a:rPr>
                        <a:t>Data modeling</a:t>
                      </a:r>
                    </a:p>
                    <a:p>
                      <a:pPr marL="0" marR="0" algn="l">
                        <a:spcBef>
                          <a:spcPts val="0"/>
                        </a:spcBef>
                        <a:spcAft>
                          <a:spcPts val="0"/>
                        </a:spcAft>
                      </a:pPr>
                      <a:r>
                        <a:rPr lang="en-US" sz="900" kern="100" dirty="0">
                          <a:solidFill>
                            <a:srgbClr val="C00000"/>
                          </a:solidFill>
                          <a:latin typeface="Calibri"/>
                          <a:ea typeface="宋体"/>
                          <a:cs typeface="Times New Roman"/>
                        </a:rPr>
                        <a:t>Sprint #1 iteration3</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4426">
                <a:tc rowSpan="4">
                  <a:txBody>
                    <a:bodyPr/>
                    <a:lstStyle/>
                    <a:p>
                      <a:pPr marL="0" marR="0" algn="l">
                        <a:spcBef>
                          <a:spcPts val="0"/>
                        </a:spcBef>
                        <a:spcAft>
                          <a:spcPts val="0"/>
                        </a:spcAft>
                      </a:pPr>
                      <a:r>
                        <a:rPr lang="en-US" sz="900" b="1" kern="100" dirty="0">
                          <a:solidFill>
                            <a:srgbClr val="996633"/>
                          </a:solidFill>
                          <a:latin typeface="Calibri"/>
                          <a:ea typeface="宋体"/>
                          <a:cs typeface="Times New Roman"/>
                        </a:rPr>
                        <a:t>Sprint #2</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b="1" i="1" kern="100" dirty="0">
                          <a:solidFill>
                            <a:srgbClr val="996633"/>
                          </a:solidFill>
                          <a:latin typeface="Calibri"/>
                          <a:ea typeface="宋体"/>
                          <a:cs typeface="Times New Roman"/>
                        </a:rPr>
                        <a:t>7</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b="1" i="1" kern="100">
                          <a:solidFill>
                            <a:srgbClr val="996633"/>
                          </a:solidFill>
                          <a:latin typeface="Calibri"/>
                          <a:ea typeface="宋体"/>
                          <a:cs typeface="Times New Roman"/>
                        </a:rPr>
                        <a:t>Web vs. Web App</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00B050"/>
                          </a:solidFill>
                          <a:latin typeface="Calibri"/>
                          <a:ea typeface="宋体"/>
                          <a:cs typeface="Times New Roman"/>
                        </a:rPr>
                        <a:t>fastDev@WebApp</a:t>
                      </a:r>
                    </a:p>
                    <a:p>
                      <a:pPr marL="0" marR="0" algn="l">
                        <a:spcBef>
                          <a:spcPts val="0"/>
                        </a:spcBef>
                        <a:spcAft>
                          <a:spcPts val="0"/>
                        </a:spcAft>
                      </a:pPr>
                      <a:r>
                        <a:rPr lang="en-US" sz="900" kern="100">
                          <a:solidFill>
                            <a:srgbClr val="00B050"/>
                          </a:solidFill>
                          <a:latin typeface="Calibri"/>
                          <a:ea typeface="宋体"/>
                          <a:cs typeface="Times New Roman"/>
                        </a:rPr>
                        <a:t>-- HTML5+JQuery</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dirty="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dirty="0">
                          <a:solidFill>
                            <a:srgbClr val="C00000"/>
                          </a:solidFill>
                          <a:latin typeface="Calibri"/>
                          <a:ea typeface="宋体"/>
                          <a:cs typeface="Times New Roman"/>
                        </a:rPr>
                        <a:t>Node production server</a:t>
                      </a:r>
                    </a:p>
                    <a:p>
                      <a:pPr marL="0" marR="0" algn="l">
                        <a:spcBef>
                          <a:spcPts val="0"/>
                        </a:spcBef>
                        <a:spcAft>
                          <a:spcPts val="0"/>
                        </a:spcAft>
                      </a:pPr>
                      <a:r>
                        <a:rPr lang="en-US" sz="900" kern="100" dirty="0">
                          <a:solidFill>
                            <a:srgbClr val="C00000"/>
                          </a:solidFill>
                          <a:latin typeface="Calibri"/>
                          <a:ea typeface="宋体"/>
                          <a:cs typeface="Times New Roman"/>
                        </a:rPr>
                        <a:t>Sprint #1 iteration4</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4426">
                <a:tc vMerge="1">
                  <a:txBody>
                    <a:bodyPr/>
                    <a:lstStyle/>
                    <a:p>
                      <a:endParaRPr lang="en-US"/>
                    </a:p>
                  </a:txBody>
                  <a:tcPr/>
                </a:tc>
                <a:tc>
                  <a:txBody>
                    <a:bodyPr/>
                    <a:lstStyle/>
                    <a:p>
                      <a:pPr marL="0" marR="0" algn="ctr">
                        <a:spcBef>
                          <a:spcPts val="0"/>
                        </a:spcBef>
                        <a:spcAft>
                          <a:spcPts val="0"/>
                        </a:spcAft>
                      </a:pPr>
                      <a:r>
                        <a:rPr lang="en-US" sz="900" b="1" i="1" kern="100" dirty="0">
                          <a:solidFill>
                            <a:srgbClr val="996633"/>
                          </a:solidFill>
                          <a:latin typeface="Calibri"/>
                          <a:ea typeface="宋体"/>
                          <a:cs typeface="Times New Roman"/>
                        </a:rPr>
                        <a:t>8</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b="1" i="1" kern="100">
                          <a:solidFill>
                            <a:srgbClr val="996633"/>
                          </a:solidFill>
                          <a:latin typeface="Calibri"/>
                          <a:ea typeface="宋体"/>
                          <a:cs typeface="Times New Roman"/>
                        </a:rPr>
                        <a:t>Data Binding </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00B050"/>
                          </a:solidFill>
                          <a:latin typeface="Calibri"/>
                          <a:ea typeface="宋体"/>
                          <a:cs typeface="Times New Roman"/>
                        </a:rPr>
                        <a:t>fastDev@ WebApp</a:t>
                      </a:r>
                    </a:p>
                    <a:p>
                      <a:pPr marL="0" marR="0" algn="l">
                        <a:spcBef>
                          <a:spcPts val="0"/>
                        </a:spcBef>
                        <a:spcAft>
                          <a:spcPts val="0"/>
                        </a:spcAft>
                      </a:pPr>
                      <a:r>
                        <a:rPr lang="en-US" sz="900" kern="100">
                          <a:solidFill>
                            <a:srgbClr val="00B050"/>
                          </a:solidFill>
                          <a:latin typeface="Calibri"/>
                          <a:ea typeface="宋体"/>
                          <a:cs typeface="Times New Roman"/>
                        </a:rPr>
                        <a:t>-- Knockout </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dirty="0">
                          <a:solidFill>
                            <a:srgbClr val="C00000"/>
                          </a:solidFill>
                          <a:latin typeface="Calibri"/>
                          <a:ea typeface="宋体"/>
                          <a:cs typeface="Times New Roman"/>
                        </a:rPr>
                        <a:t>Themed web app </a:t>
                      </a:r>
                    </a:p>
                    <a:p>
                      <a:pPr marL="0" marR="0" algn="l">
                        <a:spcBef>
                          <a:spcPts val="0"/>
                        </a:spcBef>
                        <a:spcAft>
                          <a:spcPts val="0"/>
                        </a:spcAft>
                      </a:pPr>
                      <a:r>
                        <a:rPr lang="en-US" sz="900" kern="100" dirty="0">
                          <a:solidFill>
                            <a:srgbClr val="C00000"/>
                          </a:solidFill>
                          <a:latin typeface="Calibri"/>
                          <a:ea typeface="宋体"/>
                          <a:cs typeface="Times New Roman"/>
                        </a:rPr>
                        <a:t>Sprint #2 iteration1</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4426">
                <a:tc vMerge="1">
                  <a:txBody>
                    <a:bodyPr/>
                    <a:lstStyle/>
                    <a:p>
                      <a:endParaRPr lang="en-US"/>
                    </a:p>
                  </a:txBody>
                  <a:tcPr/>
                </a:tc>
                <a:tc>
                  <a:txBody>
                    <a:bodyPr/>
                    <a:lstStyle/>
                    <a:p>
                      <a:pPr marL="0" marR="0" algn="ctr">
                        <a:spcBef>
                          <a:spcPts val="0"/>
                        </a:spcBef>
                        <a:spcAft>
                          <a:spcPts val="0"/>
                        </a:spcAft>
                      </a:pPr>
                      <a:r>
                        <a:rPr lang="en-US" sz="900" b="1" i="1" kern="100" dirty="0">
                          <a:solidFill>
                            <a:srgbClr val="996633"/>
                          </a:solidFill>
                          <a:latin typeface="Calibri"/>
                          <a:ea typeface="宋体"/>
                          <a:cs typeface="Times New Roman"/>
                        </a:rPr>
                        <a:t>9</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b="1" i="1" kern="100">
                          <a:solidFill>
                            <a:srgbClr val="996633"/>
                          </a:solidFill>
                          <a:latin typeface="Calibri"/>
                          <a:ea typeface="宋体"/>
                          <a:cs typeface="Times New Roman"/>
                        </a:rPr>
                        <a:t>Web App Responsiveness</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00B050"/>
                          </a:solidFill>
                          <a:latin typeface="Calibri"/>
                          <a:ea typeface="宋体"/>
                          <a:cs typeface="Times New Roman"/>
                        </a:rPr>
                        <a:t>fastDev@ WebApp</a:t>
                      </a:r>
                    </a:p>
                    <a:p>
                      <a:pPr marL="0" marR="0" algn="l">
                        <a:spcBef>
                          <a:spcPts val="0"/>
                        </a:spcBef>
                        <a:spcAft>
                          <a:spcPts val="0"/>
                        </a:spcAft>
                      </a:pPr>
                      <a:r>
                        <a:rPr lang="en-US" sz="900" kern="100">
                          <a:solidFill>
                            <a:srgbClr val="00B050"/>
                          </a:solidFill>
                          <a:latin typeface="Calibri"/>
                          <a:ea typeface="宋体"/>
                          <a:cs typeface="Times New Roman"/>
                        </a:rPr>
                        <a:t>-- Bootstrap</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dirty="0">
                          <a:solidFill>
                            <a:srgbClr val="C00000"/>
                          </a:solidFill>
                          <a:latin typeface="Calibri"/>
                          <a:ea typeface="宋体"/>
                          <a:cs typeface="Times New Roman"/>
                        </a:rPr>
                        <a:t>MVVM web app </a:t>
                      </a:r>
                    </a:p>
                    <a:p>
                      <a:pPr marL="0" marR="0" algn="l">
                        <a:spcBef>
                          <a:spcPts val="0"/>
                        </a:spcBef>
                        <a:spcAft>
                          <a:spcPts val="0"/>
                        </a:spcAft>
                      </a:pPr>
                      <a:r>
                        <a:rPr lang="en-US" sz="900" kern="100" dirty="0">
                          <a:solidFill>
                            <a:srgbClr val="C00000"/>
                          </a:solidFill>
                          <a:latin typeface="Calibri"/>
                          <a:ea typeface="宋体"/>
                          <a:cs typeface="Times New Roman"/>
                        </a:rPr>
                        <a:t>Sprint #2 iteration2</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4426">
                <a:tc vMerge="1">
                  <a:txBody>
                    <a:bodyPr/>
                    <a:lstStyle/>
                    <a:p>
                      <a:endParaRPr lang="en-US"/>
                    </a:p>
                  </a:txBody>
                  <a:tcPr/>
                </a:tc>
                <a:tc>
                  <a:txBody>
                    <a:bodyPr/>
                    <a:lstStyle/>
                    <a:p>
                      <a:pPr marL="0" marR="0" algn="ctr">
                        <a:spcBef>
                          <a:spcPts val="0"/>
                        </a:spcBef>
                        <a:spcAft>
                          <a:spcPts val="0"/>
                        </a:spcAft>
                      </a:pPr>
                      <a:r>
                        <a:rPr lang="en-US" sz="900" b="1" i="1" kern="100" dirty="0">
                          <a:solidFill>
                            <a:srgbClr val="996633"/>
                          </a:solidFill>
                          <a:latin typeface="Calibri"/>
                          <a:ea typeface="宋体"/>
                          <a:cs typeface="Times New Roman"/>
                        </a:rPr>
                        <a:t>10</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b="1" i="1" kern="100" dirty="0">
                          <a:solidFill>
                            <a:srgbClr val="996633"/>
                          </a:solidFill>
                          <a:latin typeface="Calibri"/>
                          <a:ea typeface="宋体"/>
                          <a:cs typeface="Times New Roman"/>
                        </a:rPr>
                        <a:t>Node Testing</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00B050"/>
                          </a:solidFill>
                          <a:latin typeface="Calibri"/>
                          <a:ea typeface="宋体"/>
                          <a:cs typeface="Times New Roman"/>
                        </a:rPr>
                        <a:t>fastDev@Test</a:t>
                      </a:r>
                    </a:p>
                    <a:p>
                      <a:pPr marL="0" marR="0" algn="l">
                        <a:spcBef>
                          <a:spcPts val="0"/>
                        </a:spcBef>
                        <a:spcAft>
                          <a:spcPts val="0"/>
                        </a:spcAft>
                      </a:pPr>
                      <a:r>
                        <a:rPr lang="en-US" sz="900" kern="100">
                          <a:solidFill>
                            <a:srgbClr val="00B050"/>
                          </a:solidFill>
                          <a:latin typeface="Calibri"/>
                          <a:ea typeface="宋体"/>
                          <a:cs typeface="Times New Roman"/>
                        </a:rPr>
                        <a:t>-- Grunt+Karma+Mocha</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dirty="0">
                          <a:solidFill>
                            <a:srgbClr val="C00000"/>
                          </a:solidFill>
                          <a:latin typeface="Calibri"/>
                          <a:ea typeface="宋体"/>
                          <a:cs typeface="Times New Roman"/>
                        </a:rPr>
                        <a:t>Responsive web app  </a:t>
                      </a:r>
                    </a:p>
                    <a:p>
                      <a:pPr marL="0" marR="0" algn="l">
                        <a:spcBef>
                          <a:spcPts val="0"/>
                        </a:spcBef>
                        <a:spcAft>
                          <a:spcPts val="0"/>
                        </a:spcAft>
                      </a:pPr>
                      <a:r>
                        <a:rPr lang="en-US" sz="900" kern="100" dirty="0">
                          <a:solidFill>
                            <a:srgbClr val="C00000"/>
                          </a:solidFill>
                          <a:latin typeface="Calibri"/>
                          <a:ea typeface="宋体"/>
                          <a:cs typeface="Times New Roman"/>
                        </a:rPr>
                        <a:t>Sprint #2 iteration3</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4426">
                <a:tc rowSpan="4">
                  <a:txBody>
                    <a:bodyPr/>
                    <a:lstStyle/>
                    <a:p>
                      <a:pPr marL="0" marR="0" algn="l">
                        <a:spcBef>
                          <a:spcPts val="0"/>
                        </a:spcBef>
                        <a:spcAft>
                          <a:spcPts val="0"/>
                        </a:spcAft>
                      </a:pPr>
                      <a:r>
                        <a:rPr lang="en-US" sz="900" b="1" kern="100" dirty="0">
                          <a:solidFill>
                            <a:srgbClr val="996633"/>
                          </a:solidFill>
                          <a:latin typeface="Calibri"/>
                          <a:ea typeface="宋体"/>
                          <a:cs typeface="Times New Roman"/>
                        </a:rPr>
                        <a:t>Sprint #3</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b="1" i="1" kern="100" dirty="0">
                          <a:solidFill>
                            <a:srgbClr val="996633"/>
                          </a:solidFill>
                          <a:latin typeface="Calibri"/>
                          <a:ea typeface="宋体"/>
                          <a:cs typeface="Times New Roman"/>
                        </a:rPr>
                        <a:t>11</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b="1" i="1" kern="100">
                          <a:solidFill>
                            <a:srgbClr val="996633"/>
                          </a:solidFill>
                          <a:latin typeface="Calibri"/>
                          <a:ea typeface="宋体"/>
                          <a:cs typeface="Times New Roman"/>
                        </a:rPr>
                        <a:t>Unlock Android</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00B050"/>
                          </a:solidFill>
                          <a:latin typeface="Calibri"/>
                          <a:ea typeface="宋体"/>
                          <a:cs typeface="Times New Roman"/>
                        </a:rPr>
                        <a:t>fastDev@AndroidApp</a:t>
                      </a:r>
                    </a:p>
                    <a:p>
                      <a:pPr marL="0" marR="0" algn="l">
                        <a:spcBef>
                          <a:spcPts val="0"/>
                        </a:spcBef>
                        <a:spcAft>
                          <a:spcPts val="0"/>
                        </a:spcAft>
                      </a:pPr>
                      <a:r>
                        <a:rPr lang="en-US" sz="900" kern="100">
                          <a:solidFill>
                            <a:srgbClr val="00B050"/>
                          </a:solidFill>
                          <a:latin typeface="Calibri"/>
                          <a:ea typeface="宋体"/>
                          <a:cs typeface="Times New Roman"/>
                        </a:rPr>
                        <a:t>-- Android fundamental</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dirty="0">
                          <a:solidFill>
                            <a:srgbClr val="C00000"/>
                          </a:solidFill>
                          <a:latin typeface="Calibri"/>
                          <a:ea typeface="宋体"/>
                          <a:cs typeface="Times New Roman"/>
                        </a:rPr>
                        <a:t>Testable web app</a:t>
                      </a:r>
                    </a:p>
                    <a:p>
                      <a:pPr marL="0" marR="0" algn="l">
                        <a:spcBef>
                          <a:spcPts val="0"/>
                        </a:spcBef>
                        <a:spcAft>
                          <a:spcPts val="0"/>
                        </a:spcAft>
                      </a:pPr>
                      <a:r>
                        <a:rPr lang="en-US" sz="900" kern="100" dirty="0">
                          <a:solidFill>
                            <a:srgbClr val="C00000"/>
                          </a:solidFill>
                          <a:latin typeface="Calibri"/>
                          <a:ea typeface="宋体"/>
                          <a:cs typeface="Times New Roman"/>
                        </a:rPr>
                        <a:t>Sprint #2 iteration4</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4426">
                <a:tc vMerge="1">
                  <a:txBody>
                    <a:bodyPr/>
                    <a:lstStyle/>
                    <a:p>
                      <a:endParaRPr lang="en-US"/>
                    </a:p>
                  </a:txBody>
                  <a:tcPr/>
                </a:tc>
                <a:tc>
                  <a:txBody>
                    <a:bodyPr/>
                    <a:lstStyle/>
                    <a:p>
                      <a:pPr marL="0" marR="0" algn="ctr">
                        <a:spcBef>
                          <a:spcPts val="0"/>
                        </a:spcBef>
                        <a:spcAft>
                          <a:spcPts val="0"/>
                        </a:spcAft>
                      </a:pPr>
                      <a:r>
                        <a:rPr lang="en-US" sz="900" b="1" i="1" kern="100" dirty="0">
                          <a:solidFill>
                            <a:srgbClr val="996633"/>
                          </a:solidFill>
                          <a:latin typeface="Calibri"/>
                          <a:ea typeface="宋体"/>
                          <a:cs typeface="Times New Roman"/>
                        </a:rPr>
                        <a:t>12</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b="1" i="1" kern="100">
                          <a:solidFill>
                            <a:srgbClr val="996633"/>
                          </a:solidFill>
                          <a:latin typeface="Calibri"/>
                          <a:ea typeface="宋体"/>
                          <a:cs typeface="Times New Roman"/>
                        </a:rPr>
                        <a:t>Android Mashup</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00B050"/>
                          </a:solidFill>
                          <a:latin typeface="Calibri"/>
                          <a:ea typeface="宋体"/>
                          <a:cs typeface="Times New Roman"/>
                        </a:rPr>
                        <a:t>fastDev@GoogleService</a:t>
                      </a:r>
                    </a:p>
                    <a:p>
                      <a:pPr marL="0" marR="0" algn="l">
                        <a:spcBef>
                          <a:spcPts val="0"/>
                        </a:spcBef>
                        <a:spcAft>
                          <a:spcPts val="0"/>
                        </a:spcAft>
                      </a:pPr>
                      <a:r>
                        <a:rPr lang="en-US" sz="900" kern="100">
                          <a:solidFill>
                            <a:srgbClr val="00B050"/>
                          </a:solidFill>
                          <a:latin typeface="Calibri"/>
                          <a:ea typeface="宋体"/>
                          <a:cs typeface="Times New Roman"/>
                        </a:rPr>
                        <a:t>-- Google Play Service</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dirty="0">
                          <a:solidFill>
                            <a:srgbClr val="C00000"/>
                          </a:solidFill>
                          <a:latin typeface="Calibri"/>
                          <a:ea typeface="宋体"/>
                          <a:cs typeface="Times New Roman"/>
                        </a:rPr>
                        <a:t>Pattern Android app</a:t>
                      </a:r>
                    </a:p>
                    <a:p>
                      <a:pPr marL="0" marR="0" algn="l">
                        <a:spcBef>
                          <a:spcPts val="0"/>
                        </a:spcBef>
                        <a:spcAft>
                          <a:spcPts val="0"/>
                        </a:spcAft>
                      </a:pPr>
                      <a:r>
                        <a:rPr lang="en-US" sz="900" kern="100" dirty="0">
                          <a:solidFill>
                            <a:srgbClr val="C00000"/>
                          </a:solidFill>
                          <a:latin typeface="Calibri"/>
                          <a:ea typeface="宋体"/>
                          <a:cs typeface="Times New Roman"/>
                        </a:rPr>
                        <a:t>Sprint #3 iteration1</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4426">
                <a:tc vMerge="1">
                  <a:txBody>
                    <a:bodyPr/>
                    <a:lstStyle/>
                    <a:p>
                      <a:endParaRPr lang="en-US"/>
                    </a:p>
                  </a:txBody>
                  <a:tcPr/>
                </a:tc>
                <a:tc>
                  <a:txBody>
                    <a:bodyPr/>
                    <a:lstStyle/>
                    <a:p>
                      <a:pPr marL="0" marR="0" algn="ctr">
                        <a:spcBef>
                          <a:spcPts val="0"/>
                        </a:spcBef>
                        <a:spcAft>
                          <a:spcPts val="0"/>
                        </a:spcAft>
                      </a:pPr>
                      <a:r>
                        <a:rPr lang="en-US" sz="900" b="1" i="1" kern="100" dirty="0">
                          <a:solidFill>
                            <a:srgbClr val="996633"/>
                          </a:solidFill>
                          <a:latin typeface="Calibri"/>
                          <a:ea typeface="宋体"/>
                          <a:cs typeface="Times New Roman"/>
                        </a:rPr>
                        <a:t>13</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b="1" i="1" kern="100">
                          <a:solidFill>
                            <a:srgbClr val="996633"/>
                          </a:solidFill>
                          <a:latin typeface="Calibri"/>
                          <a:ea typeface="宋体"/>
                          <a:cs typeface="Times New Roman"/>
                        </a:rPr>
                        <a:t>Androidnism </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00B050"/>
                          </a:solidFill>
                          <a:latin typeface="Calibri"/>
                          <a:ea typeface="宋体"/>
                          <a:cs typeface="Times New Roman"/>
                        </a:rPr>
                        <a:t>fastDev@AndroidApp</a:t>
                      </a:r>
                    </a:p>
                    <a:p>
                      <a:pPr marL="0" marR="0" algn="l">
                        <a:spcBef>
                          <a:spcPts val="0"/>
                        </a:spcBef>
                        <a:spcAft>
                          <a:spcPts val="0"/>
                        </a:spcAft>
                      </a:pPr>
                      <a:r>
                        <a:rPr lang="en-US" sz="900" kern="100">
                          <a:solidFill>
                            <a:srgbClr val="00B050"/>
                          </a:solidFill>
                          <a:latin typeface="Calibri"/>
                          <a:ea typeface="宋体"/>
                          <a:cs typeface="Times New Roman"/>
                        </a:rPr>
                        <a:t>-- Best Practice</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dirty="0" err="1">
                          <a:solidFill>
                            <a:srgbClr val="C00000"/>
                          </a:solidFill>
                          <a:latin typeface="Calibri"/>
                          <a:ea typeface="宋体"/>
                          <a:cs typeface="Times New Roman"/>
                        </a:rPr>
                        <a:t>Mashup</a:t>
                      </a:r>
                      <a:r>
                        <a:rPr lang="en-US" sz="900" kern="100" dirty="0">
                          <a:solidFill>
                            <a:srgbClr val="C00000"/>
                          </a:solidFill>
                          <a:latin typeface="Calibri"/>
                          <a:ea typeface="宋体"/>
                          <a:cs typeface="Times New Roman"/>
                        </a:rPr>
                        <a:t> Android app</a:t>
                      </a:r>
                    </a:p>
                    <a:p>
                      <a:pPr marL="0" marR="0" algn="l">
                        <a:spcBef>
                          <a:spcPts val="0"/>
                        </a:spcBef>
                        <a:spcAft>
                          <a:spcPts val="0"/>
                        </a:spcAft>
                      </a:pPr>
                      <a:r>
                        <a:rPr lang="en-US" sz="900" kern="100" dirty="0">
                          <a:solidFill>
                            <a:srgbClr val="C00000"/>
                          </a:solidFill>
                          <a:latin typeface="Calibri"/>
                          <a:ea typeface="宋体"/>
                          <a:cs typeface="Times New Roman"/>
                        </a:rPr>
                        <a:t>Sprint #3 iteration2</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4426">
                <a:tc vMerge="1">
                  <a:txBody>
                    <a:bodyPr/>
                    <a:lstStyle/>
                    <a:p>
                      <a:endParaRPr lang="en-US"/>
                    </a:p>
                  </a:txBody>
                  <a:tcPr/>
                </a:tc>
                <a:tc>
                  <a:txBody>
                    <a:bodyPr/>
                    <a:lstStyle/>
                    <a:p>
                      <a:pPr marL="0" marR="0" algn="ctr">
                        <a:spcBef>
                          <a:spcPts val="0"/>
                        </a:spcBef>
                        <a:spcAft>
                          <a:spcPts val="0"/>
                        </a:spcAft>
                      </a:pPr>
                      <a:r>
                        <a:rPr lang="en-US" sz="900" b="1" i="1" kern="100" dirty="0">
                          <a:solidFill>
                            <a:srgbClr val="996633"/>
                          </a:solidFill>
                          <a:latin typeface="Calibri"/>
                          <a:ea typeface="宋体"/>
                          <a:cs typeface="Times New Roman"/>
                        </a:rPr>
                        <a:t>14</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b="1" i="1" kern="100" dirty="0">
                          <a:solidFill>
                            <a:srgbClr val="996633"/>
                          </a:solidFill>
                          <a:latin typeface="Calibri"/>
                          <a:ea typeface="宋体"/>
                          <a:cs typeface="Times New Roman"/>
                        </a:rPr>
                        <a:t>Android Testing</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00B050"/>
                          </a:solidFill>
                          <a:latin typeface="Calibri"/>
                          <a:ea typeface="宋体"/>
                          <a:cs typeface="Times New Roman"/>
                        </a:rPr>
                        <a:t>fastDev@AndroidApp</a:t>
                      </a:r>
                    </a:p>
                    <a:p>
                      <a:pPr marL="0" marR="0" algn="l">
                        <a:spcBef>
                          <a:spcPts val="0"/>
                        </a:spcBef>
                        <a:spcAft>
                          <a:spcPts val="0"/>
                        </a:spcAft>
                      </a:pPr>
                      <a:r>
                        <a:rPr lang="en-US" sz="900" kern="100">
                          <a:solidFill>
                            <a:srgbClr val="00B050"/>
                          </a:solidFill>
                          <a:latin typeface="Calibri"/>
                          <a:ea typeface="宋体"/>
                          <a:cs typeface="Times New Roman"/>
                        </a:rPr>
                        <a:t>-- Robotium</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dirty="0">
                          <a:solidFill>
                            <a:srgbClr val="C00000"/>
                          </a:solidFill>
                          <a:latin typeface="Calibri"/>
                          <a:ea typeface="宋体"/>
                          <a:cs typeface="Times New Roman"/>
                        </a:rPr>
                        <a:t>Productive Android app</a:t>
                      </a:r>
                    </a:p>
                    <a:p>
                      <a:pPr marL="0" marR="0" algn="l">
                        <a:spcBef>
                          <a:spcPts val="0"/>
                        </a:spcBef>
                        <a:spcAft>
                          <a:spcPts val="0"/>
                        </a:spcAft>
                      </a:pPr>
                      <a:r>
                        <a:rPr lang="en-US" sz="900" kern="100" dirty="0">
                          <a:solidFill>
                            <a:srgbClr val="C00000"/>
                          </a:solidFill>
                          <a:latin typeface="Calibri"/>
                          <a:ea typeface="宋体"/>
                          <a:cs typeface="Times New Roman"/>
                        </a:rPr>
                        <a:t>Sprint #3 iteration3</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4426">
                <a:tc rowSpan="2">
                  <a:txBody>
                    <a:bodyPr/>
                    <a:lstStyle/>
                    <a:p>
                      <a:pPr marL="0" marR="0" algn="l">
                        <a:spcBef>
                          <a:spcPts val="0"/>
                        </a:spcBef>
                        <a:spcAft>
                          <a:spcPts val="0"/>
                        </a:spcAft>
                      </a:pPr>
                      <a:r>
                        <a:rPr lang="en-US" sz="900" b="1" kern="100" dirty="0">
                          <a:solidFill>
                            <a:schemeClr val="bg2"/>
                          </a:solidFill>
                          <a:latin typeface="Calibri"/>
                          <a:ea typeface="宋体"/>
                          <a:cs typeface="Times New Roman"/>
                        </a:rPr>
                        <a:t>Project Rollout</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b="1" i="1" kern="100">
                          <a:solidFill>
                            <a:schemeClr val="bg2"/>
                          </a:solidFill>
                          <a:latin typeface="Calibri"/>
                          <a:ea typeface="宋体"/>
                          <a:cs typeface="Times New Roman"/>
                        </a:rPr>
                        <a:t>15</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b="1" i="1" kern="100">
                          <a:solidFill>
                            <a:schemeClr val="bg2"/>
                          </a:solidFill>
                          <a:latin typeface="Calibri"/>
                          <a:ea typeface="宋体"/>
                          <a:cs typeface="Times New Roman"/>
                        </a:rPr>
                        <a:t>Wrap Up</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00" dirty="0" smtClean="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a:solidFill>
                            <a:srgbClr val="7030A0"/>
                          </a:solidFill>
                          <a:latin typeface="Calibri"/>
                          <a:ea typeface="宋体"/>
                          <a:cs typeface="Times New Roman"/>
                        </a:rPr>
                        <a:t>Onsite Backlogs Review</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dirty="0" err="1" smtClean="0">
                          <a:solidFill>
                            <a:srgbClr val="00B050"/>
                          </a:solidFill>
                          <a:latin typeface="Calibri"/>
                          <a:ea typeface="宋体"/>
                          <a:cs typeface="Times New Roman"/>
                        </a:rPr>
                        <a:t>fastDev@MISC</a:t>
                      </a:r>
                      <a:endParaRPr lang="en-US" sz="900" kern="100" dirty="0" smtClean="0">
                        <a:solidFill>
                          <a:srgbClr val="00B050"/>
                        </a:solidFill>
                        <a:latin typeface="Calibri"/>
                        <a:ea typeface="宋体"/>
                        <a:cs typeface="Times New Roman"/>
                      </a:endParaRPr>
                    </a:p>
                    <a:p>
                      <a:pPr marL="0" marR="0" algn="l">
                        <a:spcBef>
                          <a:spcPts val="0"/>
                        </a:spcBef>
                        <a:spcAft>
                          <a:spcPts val="0"/>
                        </a:spcAft>
                      </a:pPr>
                      <a:r>
                        <a:rPr lang="en-US" sz="900" kern="100" dirty="0" smtClean="0">
                          <a:solidFill>
                            <a:srgbClr val="00B050"/>
                          </a:solidFill>
                          <a:latin typeface="Calibri"/>
                          <a:ea typeface="宋体"/>
                          <a:cs typeface="Times New Roman"/>
                        </a:rPr>
                        <a:t>-- Lesson</a:t>
                      </a:r>
                      <a:r>
                        <a:rPr lang="en-US" sz="900" kern="100" baseline="0" dirty="0" smtClean="0">
                          <a:solidFill>
                            <a:srgbClr val="00B050"/>
                          </a:solidFill>
                          <a:latin typeface="Calibri"/>
                          <a:ea typeface="宋体"/>
                          <a:cs typeface="Times New Roman"/>
                        </a:rPr>
                        <a:t>  Learnt</a:t>
                      </a:r>
                      <a:endParaRPr lang="en-US" sz="900" kern="100" dirty="0" smtClean="0">
                        <a:solidFill>
                          <a:srgbClr val="00B050"/>
                        </a:solidFill>
                        <a:latin typeface="Calibri"/>
                        <a:ea typeface="宋体"/>
                        <a:cs typeface="Times New Roman"/>
                      </a:endParaRP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kern="100" dirty="0">
                          <a:solidFill>
                            <a:srgbClr val="C00000"/>
                          </a:solidFill>
                          <a:latin typeface="Calibri"/>
                          <a:ea typeface="宋体"/>
                          <a:cs typeface="Times New Roman"/>
                        </a:rPr>
                        <a:t>Testable Android app</a:t>
                      </a:r>
                    </a:p>
                    <a:p>
                      <a:pPr marL="0" marR="0" algn="l">
                        <a:spcBef>
                          <a:spcPts val="0"/>
                        </a:spcBef>
                        <a:spcAft>
                          <a:spcPts val="0"/>
                        </a:spcAft>
                      </a:pPr>
                      <a:r>
                        <a:rPr lang="en-US" sz="900" kern="100" dirty="0">
                          <a:solidFill>
                            <a:srgbClr val="C00000"/>
                          </a:solidFill>
                          <a:latin typeface="Calibri"/>
                          <a:ea typeface="宋体"/>
                          <a:cs typeface="Times New Roman"/>
                        </a:rPr>
                        <a:t>Sprint #3 iteration4</a:t>
                      </a: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8855">
                <a:tc vMerge="1">
                  <a:txBody>
                    <a:bodyPr/>
                    <a:lstStyle/>
                    <a:p>
                      <a:endParaRPr lang="en-US"/>
                    </a:p>
                  </a:txBody>
                  <a:tcPr/>
                </a:tc>
                <a:tc>
                  <a:txBody>
                    <a:bodyPr/>
                    <a:lstStyle/>
                    <a:p>
                      <a:pPr marL="0" marR="0" algn="ctr">
                        <a:spcBef>
                          <a:spcPts val="0"/>
                        </a:spcBef>
                        <a:spcAft>
                          <a:spcPts val="0"/>
                        </a:spcAft>
                      </a:pPr>
                      <a:r>
                        <a:rPr lang="en-US" sz="900" b="1" i="1" kern="100" dirty="0">
                          <a:solidFill>
                            <a:schemeClr val="bg2"/>
                          </a:solidFill>
                          <a:latin typeface="Calibri"/>
                          <a:ea typeface="宋体"/>
                          <a:cs typeface="Times New Roman"/>
                        </a:rPr>
                        <a:t>16</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900" b="1" i="1" kern="100" dirty="0">
                          <a:solidFill>
                            <a:schemeClr val="bg2"/>
                          </a:solidFill>
                          <a:latin typeface="Calibri"/>
                          <a:ea typeface="宋体"/>
                          <a:cs typeface="Times New Roman"/>
                        </a:rPr>
                        <a:t>Final Defense</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marR="0" algn="ctr">
                        <a:spcBef>
                          <a:spcPts val="0"/>
                        </a:spcBef>
                        <a:spcAft>
                          <a:spcPts val="0"/>
                        </a:spcAft>
                      </a:pPr>
                      <a:r>
                        <a:rPr lang="en-US" sz="900" kern="100" dirty="0">
                          <a:solidFill>
                            <a:srgbClr val="0070C0"/>
                          </a:solidFill>
                          <a:latin typeface="Calibri"/>
                          <a:ea typeface="宋体"/>
                          <a:cs typeface="Times New Roman"/>
                        </a:rPr>
                        <a:t>Onsite Project Review &amp; Live Demo</a:t>
                      </a:r>
                    </a:p>
                  </a:txBody>
                  <a:tcPr marL="40478" marR="404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l">
                        <a:spcBef>
                          <a:spcPts val="0"/>
                        </a:spcBef>
                        <a:spcAft>
                          <a:spcPts val="0"/>
                        </a:spcAft>
                      </a:pPr>
                      <a:r>
                        <a:rPr lang="en-US" sz="900" kern="100" dirty="0" smtClean="0">
                          <a:solidFill>
                            <a:srgbClr val="C00000"/>
                          </a:solidFill>
                          <a:latin typeface="Calibri"/>
                          <a:ea typeface="宋体"/>
                          <a:cs typeface="Times New Roman"/>
                        </a:rPr>
                        <a:t>Archived items</a:t>
                      </a:r>
                    </a:p>
                    <a:p>
                      <a:pPr marL="0" marR="0" algn="l">
                        <a:spcBef>
                          <a:spcPts val="0"/>
                        </a:spcBef>
                        <a:spcAft>
                          <a:spcPts val="0"/>
                        </a:spcAft>
                      </a:pPr>
                      <a:r>
                        <a:rPr lang="en-US" sz="900" kern="100" dirty="0" smtClean="0">
                          <a:solidFill>
                            <a:srgbClr val="C00000"/>
                          </a:solidFill>
                          <a:latin typeface="Calibri"/>
                          <a:ea typeface="宋体"/>
                          <a:cs typeface="Times New Roman"/>
                        </a:rPr>
                        <a:t>--User </a:t>
                      </a:r>
                      <a:r>
                        <a:rPr lang="en-US" sz="900" kern="100" dirty="0">
                          <a:solidFill>
                            <a:srgbClr val="C00000"/>
                          </a:solidFill>
                          <a:latin typeface="Calibri"/>
                          <a:ea typeface="宋体"/>
                          <a:cs typeface="Times New Roman"/>
                        </a:rPr>
                        <a:t>Story Card</a:t>
                      </a:r>
                    </a:p>
                    <a:p>
                      <a:pPr marL="0" marR="0" algn="l">
                        <a:spcBef>
                          <a:spcPts val="0"/>
                        </a:spcBef>
                        <a:spcAft>
                          <a:spcPts val="0"/>
                        </a:spcAft>
                      </a:pPr>
                      <a:r>
                        <a:rPr lang="en-US" sz="900" kern="100" dirty="0" smtClean="0">
                          <a:solidFill>
                            <a:srgbClr val="C00000"/>
                          </a:solidFill>
                          <a:latin typeface="Calibri"/>
                          <a:ea typeface="宋体"/>
                          <a:cs typeface="Times New Roman"/>
                        </a:rPr>
                        <a:t>--Design </a:t>
                      </a:r>
                      <a:r>
                        <a:rPr lang="en-US" sz="900" kern="100" dirty="0">
                          <a:solidFill>
                            <a:srgbClr val="C00000"/>
                          </a:solidFill>
                          <a:latin typeface="Calibri"/>
                          <a:ea typeface="宋体"/>
                          <a:cs typeface="Times New Roman"/>
                        </a:rPr>
                        <a:t>Docs</a:t>
                      </a:r>
                    </a:p>
                    <a:p>
                      <a:pPr marL="0" marR="0" algn="l">
                        <a:spcBef>
                          <a:spcPts val="0"/>
                        </a:spcBef>
                        <a:spcAft>
                          <a:spcPts val="0"/>
                        </a:spcAft>
                      </a:pPr>
                      <a:r>
                        <a:rPr lang="en-US" sz="900" kern="100" dirty="0" smtClean="0">
                          <a:solidFill>
                            <a:srgbClr val="C00000"/>
                          </a:solidFill>
                          <a:latin typeface="Calibri"/>
                          <a:ea typeface="宋体"/>
                          <a:cs typeface="Times New Roman"/>
                        </a:rPr>
                        <a:t>--Sprints</a:t>
                      </a:r>
                      <a:r>
                        <a:rPr lang="en-US" sz="900" kern="100" baseline="0" dirty="0" smtClean="0">
                          <a:solidFill>
                            <a:srgbClr val="C00000"/>
                          </a:solidFill>
                          <a:latin typeface="Calibri"/>
                          <a:ea typeface="宋体"/>
                          <a:cs typeface="Times New Roman"/>
                        </a:rPr>
                        <a:t> &amp; </a:t>
                      </a:r>
                      <a:r>
                        <a:rPr lang="en-US" sz="900" kern="100" dirty="0" smtClean="0">
                          <a:solidFill>
                            <a:srgbClr val="C00000"/>
                          </a:solidFill>
                          <a:latin typeface="Calibri"/>
                          <a:ea typeface="宋体"/>
                          <a:cs typeface="Times New Roman"/>
                        </a:rPr>
                        <a:t>Backlogs</a:t>
                      </a:r>
                      <a:endParaRPr lang="en-US" sz="900" kern="100" dirty="0">
                        <a:solidFill>
                          <a:srgbClr val="C00000"/>
                        </a:solidFill>
                        <a:latin typeface="Calibri"/>
                        <a:ea typeface="宋体"/>
                        <a:cs typeface="Times New Roman"/>
                      </a:endParaRPr>
                    </a:p>
                    <a:p>
                      <a:pPr marL="0" marR="0" algn="l">
                        <a:spcBef>
                          <a:spcPts val="0"/>
                        </a:spcBef>
                        <a:spcAft>
                          <a:spcPts val="0"/>
                        </a:spcAft>
                      </a:pPr>
                      <a:r>
                        <a:rPr lang="en-US" sz="900" kern="100" dirty="0">
                          <a:solidFill>
                            <a:srgbClr val="C00000"/>
                          </a:solidFill>
                          <a:latin typeface="Calibri"/>
                          <a:ea typeface="宋体"/>
                          <a:cs typeface="Times New Roman"/>
                        </a:rPr>
                        <a:t>Source in </a:t>
                      </a:r>
                      <a:r>
                        <a:rPr lang="en-US" sz="900" kern="100" dirty="0" err="1">
                          <a:solidFill>
                            <a:srgbClr val="C00000"/>
                          </a:solidFill>
                          <a:latin typeface="Calibri"/>
                          <a:ea typeface="宋体"/>
                          <a:cs typeface="Times New Roman"/>
                        </a:rPr>
                        <a:t>GitHub</a:t>
                      </a:r>
                      <a:endParaRPr lang="en-US" sz="900" kern="100" dirty="0">
                        <a:solidFill>
                          <a:srgbClr val="C00000"/>
                        </a:solidFill>
                        <a:latin typeface="Calibri"/>
                        <a:ea typeface="宋体"/>
                        <a:cs typeface="Times New Roman"/>
                      </a:endParaRPr>
                    </a:p>
                  </a:txBody>
                  <a:tcPr marL="40478" marR="404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31800" y="795647"/>
            <a:ext cx="8280400" cy="5370203"/>
          </a:xfrm>
        </p:spPr>
        <p:txBody>
          <a:bodyPr/>
          <a:lstStyle/>
          <a:p>
            <a:pPr marL="174625" lvl="1" indent="-174625"/>
            <a:r>
              <a:rPr lang="en-US" sz="2400" dirty="0" smtClean="0"/>
              <a:t>Purpose</a:t>
            </a:r>
          </a:p>
          <a:p>
            <a:pPr marL="174625" lvl="1" indent="-174625"/>
            <a:r>
              <a:rPr lang="en-US" sz="2400" dirty="0" smtClean="0"/>
              <a:t>Background</a:t>
            </a:r>
          </a:p>
          <a:p>
            <a:pPr marL="174625" lvl="1" indent="-174625"/>
            <a:r>
              <a:rPr lang="en-US" sz="2400" dirty="0" smtClean="0"/>
              <a:t>Scope</a:t>
            </a:r>
          </a:p>
          <a:p>
            <a:pPr marL="174625" lvl="1" indent="-174625"/>
            <a:r>
              <a:rPr lang="en-US" sz="2400" dirty="0" smtClean="0"/>
              <a:t>Approach</a:t>
            </a:r>
          </a:p>
          <a:p>
            <a:pPr marL="174625" lvl="1" indent="-174625"/>
            <a:r>
              <a:rPr lang="en-US" sz="2400" dirty="0" smtClean="0"/>
              <a:t>Project Phases and Milestones</a:t>
            </a:r>
          </a:p>
          <a:p>
            <a:pPr marL="174625" lvl="1" indent="-174625"/>
            <a:r>
              <a:rPr lang="en-US" sz="2400" dirty="0" smtClean="0"/>
              <a:t>Outputs/Deliverables</a:t>
            </a:r>
          </a:p>
          <a:p>
            <a:pPr marL="174625" lvl="1" indent="-174625"/>
            <a:r>
              <a:rPr lang="en-US" sz="2400" dirty="0" smtClean="0"/>
              <a:t>Roles and Responsibilities</a:t>
            </a:r>
          </a:p>
          <a:p>
            <a:pPr marL="174625" lvl="1" indent="-174625"/>
            <a:r>
              <a:rPr lang="en-US" sz="2400" dirty="0" smtClean="0"/>
              <a:t>Grading Policy</a:t>
            </a:r>
          </a:p>
          <a:p>
            <a:pPr marL="174625" lvl="1" indent="-174625"/>
            <a:r>
              <a:rPr lang="en-US" sz="2400" dirty="0" smtClean="0"/>
              <a:t>Pre-Study </a:t>
            </a:r>
            <a:endParaRPr lang="en-US" sz="1600" dirty="0" smtClean="0"/>
          </a:p>
        </p:txBody>
      </p:sp>
      <p:sp>
        <p:nvSpPr>
          <p:cNvPr id="4" name="Content Placeholder 3"/>
          <p:cNvSpPr>
            <a:spLocks noGrp="1"/>
          </p:cNvSpPr>
          <p:nvPr>
            <p:ph sz="quarter" idx="10"/>
          </p:nvPr>
        </p:nvSpPr>
        <p:spPr/>
        <p:txBody>
          <a:bodyPr/>
          <a:lstStyle/>
          <a:p>
            <a:pPr algn="ctr"/>
            <a:r>
              <a:rPr lang="en-US" dirty="0" smtClean="0"/>
              <a:t>Beijing Jiao Tong University </a:t>
            </a:r>
          </a:p>
          <a:p>
            <a:endParaRPr lang="en-US" dirty="0"/>
          </a:p>
        </p:txBody>
      </p:sp>
      <p:sp>
        <p:nvSpPr>
          <p:cNvPr id="5" name="Rounded Rectangle 4"/>
          <p:cNvSpPr/>
          <p:nvPr/>
        </p:nvSpPr>
        <p:spPr>
          <a:xfrm>
            <a:off x="408090" y="2943956"/>
            <a:ext cx="5118266" cy="40376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Trainer Introduction</a:t>
            </a:r>
            <a:endParaRPr lang="en-US" dirty="0"/>
          </a:p>
        </p:txBody>
      </p:sp>
      <p:sp>
        <p:nvSpPr>
          <p:cNvPr id="3" name="Content Placeholder 2"/>
          <p:cNvSpPr>
            <a:spLocks noGrp="1"/>
          </p:cNvSpPr>
          <p:nvPr>
            <p:ph idx="1"/>
          </p:nvPr>
        </p:nvSpPr>
        <p:spPr>
          <a:xfrm>
            <a:off x="431800" y="795647"/>
            <a:ext cx="8280400" cy="5370203"/>
          </a:xfrm>
        </p:spPr>
        <p:txBody>
          <a:bodyPr/>
          <a:lstStyle/>
          <a:p>
            <a:pPr>
              <a:buNone/>
            </a:pPr>
            <a:r>
              <a:rPr lang="en-US" dirty="0" smtClean="0"/>
              <a:t>Xing </a:t>
            </a:r>
            <a:r>
              <a:rPr lang="en-US" dirty="0" err="1" smtClean="0"/>
              <a:t>Xin</a:t>
            </a:r>
            <a:r>
              <a:rPr lang="en-US" dirty="0" smtClean="0"/>
              <a:t> (Lennon) </a:t>
            </a:r>
          </a:p>
          <a:p>
            <a:r>
              <a:rPr lang="en-US" dirty="0" smtClean="0"/>
              <a:t>Sony Mobile Communications </a:t>
            </a:r>
            <a:r>
              <a:rPr lang="en-US" b="1" dirty="0" smtClean="0"/>
              <a:t>Senior SW Architect</a:t>
            </a:r>
            <a:endParaRPr lang="en-US" dirty="0" smtClean="0"/>
          </a:p>
          <a:p>
            <a:pPr lvl="1"/>
            <a:r>
              <a:rPr lang="en-US" dirty="0" smtClean="0"/>
              <a:t>Be engaged in native system development, application &amp; service development and developer relationship management </a:t>
            </a:r>
            <a:r>
              <a:rPr lang="en-US" b="1" dirty="0" smtClean="0"/>
              <a:t>since 2007</a:t>
            </a:r>
          </a:p>
          <a:p>
            <a:r>
              <a:rPr lang="en-US" dirty="0" smtClean="0"/>
              <a:t>Beijing </a:t>
            </a:r>
            <a:r>
              <a:rPr lang="en-US" dirty="0" err="1" smtClean="0"/>
              <a:t>Jiaotong</a:t>
            </a:r>
            <a:r>
              <a:rPr lang="en-US" dirty="0" smtClean="0"/>
              <a:t> University </a:t>
            </a:r>
            <a:r>
              <a:rPr lang="en-US" b="1" dirty="0" smtClean="0"/>
              <a:t>Lecturer</a:t>
            </a:r>
            <a:endParaRPr lang="en-US" dirty="0" smtClean="0"/>
          </a:p>
          <a:p>
            <a:pPr lvl="1"/>
            <a:r>
              <a:rPr lang="en-US" dirty="0" smtClean="0"/>
              <a:t>Be engaged in teaching the series curriculum that practice in android app and system development </a:t>
            </a:r>
            <a:r>
              <a:rPr lang="en-US" b="1" dirty="0" smtClean="0"/>
              <a:t>since 2011</a:t>
            </a:r>
          </a:p>
          <a:p>
            <a:r>
              <a:rPr lang="en-US" dirty="0" smtClean="0"/>
              <a:t>China Electronic Information Industry Education Center </a:t>
            </a:r>
            <a:r>
              <a:rPr lang="en-US" b="1" dirty="0" smtClean="0"/>
              <a:t>Senior Consultant</a:t>
            </a:r>
          </a:p>
          <a:p>
            <a:pPr lvl="1"/>
            <a:r>
              <a:rPr lang="en-US" dirty="0" smtClean="0"/>
              <a:t>Consulting services to </a:t>
            </a:r>
            <a:r>
              <a:rPr lang="en-US" b="1" dirty="0" smtClean="0"/>
              <a:t>MIIT CEIAEC </a:t>
            </a:r>
            <a:r>
              <a:rPr lang="en-US" dirty="0" smtClean="0"/>
              <a:t>and help </a:t>
            </a:r>
            <a:r>
              <a:rPr lang="en-US" b="1" dirty="0" smtClean="0"/>
              <a:t>MIIT CEIAEC </a:t>
            </a:r>
            <a:r>
              <a:rPr lang="en-US" dirty="0" smtClean="0"/>
              <a:t>deploy Android Academy Certified Developer program in China mainland </a:t>
            </a:r>
            <a:r>
              <a:rPr lang="en-US" b="1" dirty="0" smtClean="0"/>
              <a:t>since 2012</a:t>
            </a:r>
          </a:p>
          <a:p>
            <a:r>
              <a:rPr lang="en-US" dirty="0" smtClean="0"/>
              <a:t>Polly Hugo Investment Consulting ltd </a:t>
            </a:r>
            <a:r>
              <a:rPr lang="en-US" b="1" dirty="0" smtClean="0"/>
              <a:t>Co-Founder</a:t>
            </a:r>
          </a:p>
        </p:txBody>
      </p:sp>
      <p:sp>
        <p:nvSpPr>
          <p:cNvPr id="4" name="Content Placeholder 3"/>
          <p:cNvSpPr>
            <a:spLocks noGrp="1"/>
          </p:cNvSpPr>
          <p:nvPr>
            <p:ph sz="quarter" idx="10"/>
          </p:nvPr>
        </p:nvSpPr>
        <p:spPr/>
        <p:txBody>
          <a:bodyPr/>
          <a:lstStyle/>
          <a:p>
            <a:pPr algn="ctr"/>
            <a:r>
              <a:rPr lang="en-US" dirty="0" smtClean="0"/>
              <a:t>Beijing Jiao Tong University </a:t>
            </a:r>
          </a:p>
          <a:p>
            <a:endParaRPr lang="en-US" dirty="0"/>
          </a:p>
        </p:txBody>
      </p:sp>
      <p:sp>
        <p:nvSpPr>
          <p:cNvPr id="5" name="TextBox 4"/>
          <p:cNvSpPr txBox="1"/>
          <p:nvPr/>
        </p:nvSpPr>
        <p:spPr>
          <a:xfrm>
            <a:off x="2338388" y="5772149"/>
            <a:ext cx="4467225" cy="646331"/>
          </a:xfrm>
          <a:prstGeom prst="rect">
            <a:avLst/>
          </a:prstGeom>
          <a:noFill/>
          <a:ln>
            <a:solidFill>
              <a:srgbClr val="C00000"/>
            </a:solidFill>
          </a:ln>
        </p:spPr>
        <p:txBody>
          <a:bodyPr wrap="square" rtlCol="0">
            <a:spAutoFit/>
          </a:bodyPr>
          <a:lstStyle/>
          <a:p>
            <a:r>
              <a:rPr lang="en-US" sz="1800" dirty="0" err="1" smtClean="0">
                <a:solidFill>
                  <a:schemeClr val="bg2"/>
                </a:solidFill>
              </a:rPr>
              <a:t>Facebook</a:t>
            </a:r>
            <a:r>
              <a:rPr lang="en-US" sz="1800" dirty="0" smtClean="0">
                <a:solidFill>
                  <a:schemeClr val="bg2"/>
                </a:solidFill>
              </a:rPr>
              <a:t>: 	</a:t>
            </a:r>
            <a:r>
              <a:rPr lang="en-US" sz="1800" dirty="0" err="1" smtClean="0">
                <a:solidFill>
                  <a:schemeClr val="bg2"/>
                </a:solidFill>
              </a:rPr>
              <a:t>xin.xing.lennon</a:t>
            </a:r>
            <a:endParaRPr lang="en-US" sz="1800" dirty="0" smtClean="0">
              <a:solidFill>
                <a:schemeClr val="bg2"/>
              </a:solidFill>
            </a:endParaRPr>
          </a:p>
          <a:p>
            <a:r>
              <a:rPr lang="en-US" sz="1800" dirty="0" smtClean="0">
                <a:solidFill>
                  <a:schemeClr val="bg2"/>
                </a:solidFill>
              </a:rPr>
              <a:t>LinkedIn: 	http://lnkd.in/bZqMgra</a:t>
            </a:r>
            <a:endParaRPr lang="en-US" sz="1800" dirty="0">
              <a:solidFill>
                <a:schemeClr val="bg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Outputs/Deliverables</a:t>
            </a:r>
            <a:endParaRPr lang="en-US" dirty="0"/>
          </a:p>
        </p:txBody>
      </p:sp>
      <p:sp>
        <p:nvSpPr>
          <p:cNvPr id="3" name="Content Placeholder 2"/>
          <p:cNvSpPr>
            <a:spLocks noGrp="1"/>
          </p:cNvSpPr>
          <p:nvPr>
            <p:ph idx="1"/>
          </p:nvPr>
        </p:nvSpPr>
        <p:spPr>
          <a:xfrm>
            <a:off x="431800" y="795647"/>
            <a:ext cx="8280400" cy="5370203"/>
          </a:xfrm>
        </p:spPr>
        <p:txBody>
          <a:bodyPr/>
          <a:lstStyle/>
          <a:p>
            <a:r>
              <a:rPr lang="en-US" sz="2800" dirty="0" smtClean="0"/>
              <a:t>Backlogs and Sprints in </a:t>
            </a:r>
            <a:r>
              <a:rPr lang="en-US" sz="2800" dirty="0" err="1" smtClean="0"/>
              <a:t>Trello</a:t>
            </a:r>
            <a:endParaRPr lang="en-US" sz="2800" dirty="0" smtClean="0"/>
          </a:p>
          <a:p>
            <a:pPr lvl="1">
              <a:buNone/>
            </a:pPr>
            <a:r>
              <a:rPr lang="en-US" dirty="0" smtClean="0"/>
              <a:t>--Archived sprint#1</a:t>
            </a:r>
          </a:p>
          <a:p>
            <a:pPr lvl="1">
              <a:buNone/>
            </a:pPr>
            <a:r>
              <a:rPr lang="en-US" dirty="0" smtClean="0"/>
              <a:t>--Archived sprint#2</a:t>
            </a:r>
          </a:p>
          <a:p>
            <a:pPr lvl="1">
              <a:buNone/>
            </a:pPr>
            <a:r>
              <a:rPr lang="en-US" dirty="0" smtClean="0"/>
              <a:t>--Archived sprint#3 </a:t>
            </a:r>
          </a:p>
          <a:p>
            <a:pPr lvl="1">
              <a:buNone/>
            </a:pPr>
            <a:r>
              <a:rPr lang="en-US" dirty="0" smtClean="0"/>
              <a:t>--Archived sprint#4 </a:t>
            </a:r>
          </a:p>
          <a:p>
            <a:pPr lvl="1">
              <a:buNone/>
            </a:pPr>
            <a:r>
              <a:rPr lang="en-US" dirty="0" smtClean="0"/>
              <a:t>--Archived user stories </a:t>
            </a:r>
          </a:p>
          <a:p>
            <a:pPr lvl="1">
              <a:buNone/>
            </a:pPr>
            <a:r>
              <a:rPr lang="en-US" dirty="0" smtClean="0"/>
              <a:t>--Slides for final defense</a:t>
            </a:r>
          </a:p>
          <a:p>
            <a:r>
              <a:rPr lang="en-US" sz="2800" dirty="0" smtClean="0"/>
              <a:t>Sources in GitHub</a:t>
            </a:r>
          </a:p>
          <a:p>
            <a:pPr lvl="1">
              <a:buNone/>
            </a:pPr>
            <a:r>
              <a:rPr lang="en-US" dirty="0" smtClean="0"/>
              <a:t>--</a:t>
            </a:r>
            <a:r>
              <a:rPr lang="en-US" dirty="0" err="1" smtClean="0"/>
              <a:t>Readme.md</a:t>
            </a:r>
            <a:r>
              <a:rPr lang="en-US" dirty="0" smtClean="0"/>
              <a:t>			//project readme </a:t>
            </a:r>
          </a:p>
          <a:p>
            <a:pPr lvl="1">
              <a:buNone/>
            </a:pPr>
            <a:r>
              <a:rPr lang="en-US" dirty="0" smtClean="0"/>
              <a:t>--</a:t>
            </a:r>
            <a:r>
              <a:rPr lang="en-US" dirty="0" err="1" smtClean="0"/>
              <a:t>History.md</a:t>
            </a:r>
            <a:r>
              <a:rPr lang="en-US" dirty="0" smtClean="0"/>
              <a:t>			//project history</a:t>
            </a:r>
          </a:p>
          <a:p>
            <a:pPr lvl="1">
              <a:buNone/>
            </a:pPr>
            <a:r>
              <a:rPr lang="en-US" dirty="0" smtClean="0"/>
              <a:t>--bin/ 			//shell utility to automatic setup dev </a:t>
            </a:r>
            <a:r>
              <a:rPr lang="en-US" dirty="0" err="1" smtClean="0"/>
              <a:t>Env</a:t>
            </a:r>
            <a:r>
              <a:rPr lang="en-US" dirty="0" smtClean="0"/>
              <a:t>.</a:t>
            </a:r>
          </a:p>
          <a:p>
            <a:pPr lvl="1">
              <a:buNone/>
            </a:pPr>
            <a:r>
              <a:rPr lang="en-US" dirty="0" smtClean="0"/>
              <a:t>--source/server/		//source and test of server </a:t>
            </a:r>
          </a:p>
          <a:p>
            <a:pPr lvl="1">
              <a:buNone/>
            </a:pPr>
            <a:r>
              <a:rPr lang="en-US" dirty="0" smtClean="0"/>
              <a:t>--source/web/			//source and test of web app</a:t>
            </a:r>
          </a:p>
          <a:p>
            <a:pPr lvl="1">
              <a:buNone/>
            </a:pPr>
            <a:r>
              <a:rPr lang="en-US" dirty="0" smtClean="0"/>
              <a:t>--source/android/		//source and test of android app</a:t>
            </a:r>
          </a:p>
          <a:p>
            <a:pPr lvl="1">
              <a:buNone/>
            </a:pPr>
            <a:r>
              <a:rPr lang="en-US" dirty="0" smtClean="0"/>
              <a:t>--.</a:t>
            </a:r>
            <a:r>
              <a:rPr lang="en-US" dirty="0" err="1" smtClean="0"/>
              <a:t>gitignore</a:t>
            </a:r>
            <a:r>
              <a:rPr lang="en-US" dirty="0" smtClean="0"/>
              <a:t>			//ignored files</a:t>
            </a:r>
          </a:p>
          <a:p>
            <a:pPr lvl="1">
              <a:buNone/>
            </a:pPr>
            <a:r>
              <a:rPr lang="en-US" dirty="0" smtClean="0"/>
              <a:t>--…				//other files on demand basis</a:t>
            </a:r>
          </a:p>
          <a:p>
            <a:pPr lvl="1">
              <a:buNone/>
            </a:pPr>
            <a:endParaRPr lang="en-US" dirty="0" smtClean="0"/>
          </a:p>
        </p:txBody>
      </p:sp>
      <p:sp>
        <p:nvSpPr>
          <p:cNvPr id="4" name="Content Placeholder 3"/>
          <p:cNvSpPr>
            <a:spLocks noGrp="1"/>
          </p:cNvSpPr>
          <p:nvPr>
            <p:ph sz="quarter" idx="10"/>
          </p:nvPr>
        </p:nvSpPr>
        <p:spPr/>
        <p:txBody>
          <a:bodyPr/>
          <a:lstStyle/>
          <a:p>
            <a:pPr algn="ctr"/>
            <a:r>
              <a:rPr lang="en-US" dirty="0" smtClean="0"/>
              <a:t>Beijing Jiao Tong University </a:t>
            </a:r>
          </a:p>
          <a:p>
            <a:pPr algn="ct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31800" y="795647"/>
            <a:ext cx="8280400" cy="5370203"/>
          </a:xfrm>
        </p:spPr>
        <p:txBody>
          <a:bodyPr/>
          <a:lstStyle/>
          <a:p>
            <a:pPr marL="174625" lvl="1" indent="-174625"/>
            <a:r>
              <a:rPr lang="en-US" sz="2400" dirty="0" smtClean="0"/>
              <a:t>Purpose</a:t>
            </a:r>
          </a:p>
          <a:p>
            <a:pPr marL="174625" lvl="1" indent="-174625"/>
            <a:r>
              <a:rPr lang="en-US" sz="2400" dirty="0" smtClean="0"/>
              <a:t>Background</a:t>
            </a:r>
          </a:p>
          <a:p>
            <a:pPr marL="174625" lvl="1" indent="-174625"/>
            <a:r>
              <a:rPr lang="en-US" sz="2400" dirty="0" smtClean="0"/>
              <a:t>Scope</a:t>
            </a:r>
          </a:p>
          <a:p>
            <a:pPr marL="174625" lvl="1" indent="-174625"/>
            <a:r>
              <a:rPr lang="en-US" sz="2400" dirty="0" smtClean="0"/>
              <a:t>Approach</a:t>
            </a:r>
          </a:p>
          <a:p>
            <a:pPr marL="174625" lvl="1" indent="-174625"/>
            <a:r>
              <a:rPr lang="en-US" sz="2400" dirty="0" smtClean="0"/>
              <a:t>Project Phases and Milestones</a:t>
            </a:r>
          </a:p>
          <a:p>
            <a:pPr marL="174625" lvl="1" indent="-174625"/>
            <a:r>
              <a:rPr lang="en-US" sz="2400" dirty="0" smtClean="0"/>
              <a:t>Outputs/Deliverables</a:t>
            </a:r>
          </a:p>
          <a:p>
            <a:pPr marL="174625" lvl="1" indent="-174625"/>
            <a:r>
              <a:rPr lang="en-US" sz="2400" dirty="0" smtClean="0"/>
              <a:t>Roles and Responsibilities</a:t>
            </a:r>
          </a:p>
          <a:p>
            <a:pPr marL="174625" lvl="1" indent="-174625"/>
            <a:r>
              <a:rPr lang="en-US" sz="2400" dirty="0" smtClean="0"/>
              <a:t>Grading Policy</a:t>
            </a:r>
          </a:p>
          <a:p>
            <a:pPr marL="174625" lvl="1" indent="-174625"/>
            <a:r>
              <a:rPr lang="en-US" sz="2400" dirty="0" smtClean="0"/>
              <a:t>Pre-Study </a:t>
            </a:r>
            <a:endParaRPr lang="en-US" sz="1600" dirty="0" smtClean="0"/>
          </a:p>
        </p:txBody>
      </p:sp>
      <p:sp>
        <p:nvSpPr>
          <p:cNvPr id="4" name="Content Placeholder 3"/>
          <p:cNvSpPr>
            <a:spLocks noGrp="1"/>
          </p:cNvSpPr>
          <p:nvPr>
            <p:ph sz="quarter" idx="10"/>
          </p:nvPr>
        </p:nvSpPr>
        <p:spPr/>
        <p:txBody>
          <a:bodyPr/>
          <a:lstStyle/>
          <a:p>
            <a:pPr algn="ctr"/>
            <a:r>
              <a:rPr lang="en-US" dirty="0" smtClean="0"/>
              <a:t>Beijing Jiao Tong University </a:t>
            </a:r>
          </a:p>
          <a:p>
            <a:endParaRPr lang="en-US" dirty="0"/>
          </a:p>
        </p:txBody>
      </p:sp>
      <p:sp>
        <p:nvSpPr>
          <p:cNvPr id="5" name="Rounded Rectangle 4"/>
          <p:cNvSpPr/>
          <p:nvPr/>
        </p:nvSpPr>
        <p:spPr>
          <a:xfrm>
            <a:off x="408090" y="3391631"/>
            <a:ext cx="5118266" cy="40376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and Responsibilities</a:t>
            </a:r>
            <a:endParaRPr lang="en-US" dirty="0"/>
          </a:p>
        </p:txBody>
      </p:sp>
      <p:sp>
        <p:nvSpPr>
          <p:cNvPr id="3" name="Content Placeholder 2"/>
          <p:cNvSpPr>
            <a:spLocks noGrp="1"/>
          </p:cNvSpPr>
          <p:nvPr>
            <p:ph idx="1"/>
          </p:nvPr>
        </p:nvSpPr>
        <p:spPr>
          <a:xfrm>
            <a:off x="431800" y="795647"/>
            <a:ext cx="8280400" cy="5370203"/>
          </a:xfrm>
        </p:spPr>
        <p:txBody>
          <a:bodyPr/>
          <a:lstStyle/>
          <a:p>
            <a:pPr>
              <a:buNone/>
            </a:pPr>
            <a:r>
              <a:rPr lang="en-US" sz="2800" dirty="0" smtClean="0"/>
              <a:t>	Moderator:</a:t>
            </a:r>
          </a:p>
          <a:p>
            <a:pPr lvl="1"/>
            <a:r>
              <a:rPr lang="en-US" dirty="0" smtClean="0"/>
              <a:t>Admin management</a:t>
            </a:r>
          </a:p>
          <a:p>
            <a:pPr lvl="1"/>
            <a:r>
              <a:rPr lang="en-US" dirty="0" smtClean="0"/>
              <a:t>MISC communication </a:t>
            </a:r>
          </a:p>
          <a:p>
            <a:pPr lvl="1"/>
            <a:r>
              <a:rPr lang="en-US" dirty="0" smtClean="0"/>
              <a:t>Live demo moderator</a:t>
            </a:r>
          </a:p>
          <a:p>
            <a:pPr marL="174625" lvl="1" indent="-174625">
              <a:buNone/>
            </a:pPr>
            <a:r>
              <a:rPr lang="en-US" sz="2800" dirty="0" smtClean="0">
                <a:ea typeface="+mn-ea"/>
                <a:cs typeface="+mn-cs"/>
              </a:rPr>
              <a:t>	Trainer:</a:t>
            </a:r>
          </a:p>
          <a:p>
            <a:pPr lvl="1"/>
            <a:r>
              <a:rPr lang="en-US" dirty="0" smtClean="0"/>
              <a:t>Project introduction</a:t>
            </a:r>
          </a:p>
          <a:p>
            <a:pPr lvl="1"/>
            <a:r>
              <a:rPr lang="en-US" dirty="0" smtClean="0"/>
              <a:t>Project breakdown</a:t>
            </a:r>
          </a:p>
          <a:p>
            <a:pPr lvl="1"/>
            <a:r>
              <a:rPr lang="en-US" dirty="0" smtClean="0"/>
              <a:t>Project review</a:t>
            </a:r>
          </a:p>
          <a:p>
            <a:pPr lvl="1"/>
            <a:r>
              <a:rPr lang="en-US" dirty="0" smtClean="0"/>
              <a:t>Technical support</a:t>
            </a:r>
          </a:p>
          <a:p>
            <a:pPr marL="174625" lvl="1" indent="-174625">
              <a:buNone/>
            </a:pPr>
            <a:r>
              <a:rPr lang="en-US" sz="2800" dirty="0" smtClean="0">
                <a:ea typeface="+mn-ea"/>
                <a:cs typeface="+mn-cs"/>
              </a:rPr>
              <a:t>	Students:</a:t>
            </a:r>
          </a:p>
          <a:p>
            <a:pPr lvl="1"/>
            <a:r>
              <a:rPr lang="en-US" dirty="0" smtClean="0"/>
              <a:t>Product owner to lead req. analysis and sprint planning</a:t>
            </a:r>
          </a:p>
          <a:p>
            <a:pPr lvl="1"/>
            <a:r>
              <a:rPr lang="en-US" dirty="0" smtClean="0"/>
              <a:t>Scrum master to lead daily scrum meeting and sort out the problems</a:t>
            </a:r>
          </a:p>
          <a:p>
            <a:pPr lvl="1"/>
            <a:r>
              <a:rPr lang="en-US" dirty="0" smtClean="0"/>
              <a:t>Scrum team do coding and testing to implement backlogs items, and </a:t>
            </a:r>
          </a:p>
        </p:txBody>
      </p:sp>
      <p:sp>
        <p:nvSpPr>
          <p:cNvPr id="4" name="Content Placeholder 3"/>
          <p:cNvSpPr>
            <a:spLocks noGrp="1"/>
          </p:cNvSpPr>
          <p:nvPr>
            <p:ph sz="quarter" idx="10"/>
          </p:nvPr>
        </p:nvSpPr>
        <p:spPr/>
        <p:txBody>
          <a:bodyPr/>
          <a:lstStyle/>
          <a:p>
            <a:pPr algn="ctr"/>
            <a:r>
              <a:rPr lang="en-US" dirty="0" smtClean="0"/>
              <a:t>Beijing Jiao Tong University </a:t>
            </a:r>
          </a:p>
          <a:p>
            <a:pPr algn="ct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31800" y="795647"/>
            <a:ext cx="8280400" cy="5370203"/>
          </a:xfrm>
        </p:spPr>
        <p:txBody>
          <a:bodyPr/>
          <a:lstStyle/>
          <a:p>
            <a:pPr marL="174625" lvl="1" indent="-174625"/>
            <a:r>
              <a:rPr lang="en-US" sz="2400" dirty="0" smtClean="0"/>
              <a:t>Purpose</a:t>
            </a:r>
          </a:p>
          <a:p>
            <a:pPr marL="174625" lvl="1" indent="-174625"/>
            <a:r>
              <a:rPr lang="en-US" sz="2400" dirty="0" smtClean="0"/>
              <a:t>Background</a:t>
            </a:r>
          </a:p>
          <a:p>
            <a:pPr marL="174625" lvl="1" indent="-174625"/>
            <a:r>
              <a:rPr lang="en-US" sz="2400" dirty="0" smtClean="0"/>
              <a:t>Scope</a:t>
            </a:r>
          </a:p>
          <a:p>
            <a:pPr marL="174625" lvl="1" indent="-174625"/>
            <a:r>
              <a:rPr lang="en-US" sz="2400" dirty="0" smtClean="0"/>
              <a:t>Approach</a:t>
            </a:r>
          </a:p>
          <a:p>
            <a:pPr marL="174625" lvl="1" indent="-174625"/>
            <a:r>
              <a:rPr lang="en-US" sz="2400" dirty="0" smtClean="0"/>
              <a:t>Project Phases and Milestones</a:t>
            </a:r>
          </a:p>
          <a:p>
            <a:pPr marL="174625" lvl="1" indent="-174625"/>
            <a:r>
              <a:rPr lang="en-US" sz="2400" dirty="0" smtClean="0"/>
              <a:t>Outputs/Deliverables</a:t>
            </a:r>
          </a:p>
          <a:p>
            <a:pPr marL="174625" lvl="1" indent="-174625"/>
            <a:r>
              <a:rPr lang="en-US" sz="2400" dirty="0" smtClean="0"/>
              <a:t>Roles and Responsibilities</a:t>
            </a:r>
          </a:p>
          <a:p>
            <a:pPr marL="174625" lvl="1" indent="-174625"/>
            <a:r>
              <a:rPr lang="en-US" sz="2400" dirty="0" smtClean="0"/>
              <a:t>Grading Policy</a:t>
            </a:r>
          </a:p>
          <a:p>
            <a:pPr marL="174625" lvl="1" indent="-174625"/>
            <a:r>
              <a:rPr lang="en-US" sz="2400" dirty="0" smtClean="0"/>
              <a:t>Pre-Study </a:t>
            </a:r>
            <a:endParaRPr lang="en-US" sz="1600" dirty="0" smtClean="0"/>
          </a:p>
        </p:txBody>
      </p:sp>
      <p:sp>
        <p:nvSpPr>
          <p:cNvPr id="4" name="Content Placeholder 3"/>
          <p:cNvSpPr>
            <a:spLocks noGrp="1"/>
          </p:cNvSpPr>
          <p:nvPr>
            <p:ph sz="quarter" idx="10"/>
          </p:nvPr>
        </p:nvSpPr>
        <p:spPr/>
        <p:txBody>
          <a:bodyPr/>
          <a:lstStyle/>
          <a:p>
            <a:pPr algn="ctr"/>
            <a:r>
              <a:rPr lang="en-US" dirty="0" smtClean="0"/>
              <a:t>Beijing Jiao Tong University</a:t>
            </a:r>
          </a:p>
        </p:txBody>
      </p:sp>
      <p:sp>
        <p:nvSpPr>
          <p:cNvPr id="5" name="Rounded Rectangle 4"/>
          <p:cNvSpPr/>
          <p:nvPr/>
        </p:nvSpPr>
        <p:spPr>
          <a:xfrm>
            <a:off x="341415" y="3853306"/>
            <a:ext cx="5118266" cy="40376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 Policy</a:t>
            </a:r>
            <a:endParaRPr lang="en-US" dirty="0"/>
          </a:p>
        </p:txBody>
      </p:sp>
      <p:sp>
        <p:nvSpPr>
          <p:cNvPr id="3" name="Content Placeholder 2"/>
          <p:cNvSpPr>
            <a:spLocks noGrp="1"/>
          </p:cNvSpPr>
          <p:nvPr>
            <p:ph idx="1"/>
          </p:nvPr>
        </p:nvSpPr>
        <p:spPr>
          <a:xfrm>
            <a:off x="193675" y="1162049"/>
            <a:ext cx="8636000" cy="4562476"/>
          </a:xfrm>
        </p:spPr>
        <p:txBody>
          <a:bodyPr/>
          <a:lstStyle/>
          <a:p>
            <a:pPr>
              <a:buNone/>
            </a:pPr>
            <a:r>
              <a:rPr lang="en-US" sz="2000" b="1" dirty="0" smtClean="0"/>
              <a:t>Final</a:t>
            </a:r>
            <a:r>
              <a:rPr lang="en-US" sz="2000" dirty="0" smtClean="0"/>
              <a:t> = Score of Weekly Review + Score from Trainer + Score from students</a:t>
            </a:r>
          </a:p>
          <a:p>
            <a:pPr>
              <a:buNone/>
            </a:pPr>
            <a:r>
              <a:rPr lang="en-US" sz="2000" dirty="0" smtClean="0"/>
              <a:t>Score Weight (100% ) = 30% + 40% + 30% </a:t>
            </a:r>
            <a:r>
              <a:rPr lang="en-US" sz="2000" b="1" dirty="0" smtClean="0"/>
              <a:t>on team basis</a:t>
            </a:r>
          </a:p>
          <a:p>
            <a:pPr>
              <a:buNone/>
            </a:pPr>
            <a:endParaRPr lang="en-US" sz="2000" dirty="0" smtClean="0"/>
          </a:p>
          <a:p>
            <a:pPr>
              <a:buNone/>
            </a:pPr>
            <a:r>
              <a:rPr lang="en-US" sz="2000" dirty="0" smtClean="0"/>
              <a:t>Score of </a:t>
            </a:r>
            <a:r>
              <a:rPr lang="en-US" sz="2000" b="1" dirty="0" smtClean="0"/>
              <a:t>Weekly Review</a:t>
            </a:r>
          </a:p>
          <a:p>
            <a:pPr lvl="1"/>
            <a:r>
              <a:rPr lang="en-US" sz="1600" dirty="0" smtClean="0"/>
              <a:t>Call-the-roll:      3 Score/Time * 16 Times = 48</a:t>
            </a:r>
          </a:p>
          <a:p>
            <a:pPr lvl="1"/>
            <a:r>
              <a:rPr lang="en-US" sz="1600" dirty="0" smtClean="0"/>
              <a:t>Deliverable:      7 Score (docs) + 15*3 Score (sprint #1, #2 and #3) = 52 </a:t>
            </a:r>
          </a:p>
          <a:p>
            <a:pPr>
              <a:buNone/>
            </a:pPr>
            <a:r>
              <a:rPr lang="en-US" sz="2000" dirty="0" smtClean="0"/>
              <a:t>Score from </a:t>
            </a:r>
            <a:r>
              <a:rPr lang="en-US" sz="2000" b="1" dirty="0" smtClean="0"/>
              <a:t>Trainer</a:t>
            </a:r>
          </a:p>
          <a:p>
            <a:pPr lvl="1"/>
            <a:r>
              <a:rPr lang="en-US" sz="1600" dirty="0" smtClean="0"/>
              <a:t>Off track:          0&lt;Score&lt;=10	//if any sprint is NOT accomplished </a:t>
            </a:r>
          </a:p>
          <a:p>
            <a:pPr lvl="1"/>
            <a:r>
              <a:rPr lang="en-US" sz="1600" dirty="0" smtClean="0"/>
              <a:t>Commit:           10&lt;Score&lt;=30	//all 4 sprints are accomplished but with minor issues</a:t>
            </a:r>
          </a:p>
          <a:p>
            <a:pPr lvl="1"/>
            <a:r>
              <a:rPr lang="en-US" sz="1600" dirty="0" smtClean="0"/>
              <a:t>Outstanding:    30&lt;Score&lt;=40	//all 4 sprints are accomplished without issues</a:t>
            </a:r>
          </a:p>
          <a:p>
            <a:pPr>
              <a:buNone/>
            </a:pPr>
            <a:r>
              <a:rPr lang="en-US" sz="2000" dirty="0" smtClean="0"/>
              <a:t>Score from </a:t>
            </a:r>
            <a:r>
              <a:rPr lang="en-US" sz="2000" b="1" dirty="0" smtClean="0"/>
              <a:t>Students</a:t>
            </a:r>
          </a:p>
          <a:p>
            <a:pPr lvl="1"/>
            <a:r>
              <a:rPr lang="en-US" sz="1600" dirty="0" smtClean="0"/>
              <a:t>Average of scores in team basis:     Score = (S1 + S2 + … + SN) / N</a:t>
            </a:r>
          </a:p>
          <a:p>
            <a:pPr lvl="1"/>
            <a:r>
              <a:rPr lang="en-US" sz="1600" dirty="0" smtClean="0"/>
              <a:t>UX poor:           1&lt;Score&lt;=10</a:t>
            </a:r>
          </a:p>
          <a:p>
            <a:pPr lvl="1"/>
            <a:r>
              <a:rPr lang="en-US" sz="1600" dirty="0" smtClean="0"/>
              <a:t>UX acceptable: 10&lt;Score&lt;=20</a:t>
            </a:r>
          </a:p>
          <a:p>
            <a:pPr lvl="1"/>
            <a:r>
              <a:rPr lang="en-US" sz="1600" dirty="0" smtClean="0"/>
              <a:t>UX friendly:       20&lt;Score&lt;=30</a:t>
            </a:r>
          </a:p>
        </p:txBody>
      </p:sp>
      <p:sp>
        <p:nvSpPr>
          <p:cNvPr id="4" name="Content Placeholder 3"/>
          <p:cNvSpPr>
            <a:spLocks noGrp="1"/>
          </p:cNvSpPr>
          <p:nvPr>
            <p:ph sz="quarter" idx="10"/>
          </p:nvPr>
        </p:nvSpPr>
        <p:spPr/>
        <p:txBody>
          <a:bodyPr/>
          <a:lstStyle/>
          <a:p>
            <a:pPr algn="ctr"/>
            <a:r>
              <a:rPr lang="en-US" dirty="0" smtClean="0"/>
              <a:t>Beijing Jiao Tong University </a:t>
            </a:r>
          </a:p>
          <a:p>
            <a:pPr algn="ct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31800" y="795647"/>
            <a:ext cx="8280400" cy="5370203"/>
          </a:xfrm>
        </p:spPr>
        <p:txBody>
          <a:bodyPr/>
          <a:lstStyle/>
          <a:p>
            <a:pPr marL="174625" lvl="1" indent="-174625"/>
            <a:r>
              <a:rPr lang="en-US" sz="2400" dirty="0" smtClean="0"/>
              <a:t>Purpose</a:t>
            </a:r>
          </a:p>
          <a:p>
            <a:pPr marL="174625" lvl="1" indent="-174625"/>
            <a:r>
              <a:rPr lang="en-US" sz="2400" dirty="0" smtClean="0"/>
              <a:t>Background</a:t>
            </a:r>
          </a:p>
          <a:p>
            <a:pPr marL="174625" lvl="1" indent="-174625"/>
            <a:r>
              <a:rPr lang="en-US" sz="2400" dirty="0" smtClean="0"/>
              <a:t>Scope</a:t>
            </a:r>
          </a:p>
          <a:p>
            <a:pPr marL="174625" lvl="1" indent="-174625"/>
            <a:r>
              <a:rPr lang="en-US" sz="2400" dirty="0" smtClean="0"/>
              <a:t>Approach</a:t>
            </a:r>
          </a:p>
          <a:p>
            <a:pPr marL="174625" lvl="1" indent="-174625"/>
            <a:r>
              <a:rPr lang="en-US" sz="2400" dirty="0" smtClean="0"/>
              <a:t>Project Phases and Milestones</a:t>
            </a:r>
          </a:p>
          <a:p>
            <a:pPr marL="174625" lvl="1" indent="-174625"/>
            <a:r>
              <a:rPr lang="en-US" sz="2400" dirty="0" smtClean="0"/>
              <a:t>Outputs/Deliverables</a:t>
            </a:r>
          </a:p>
          <a:p>
            <a:pPr marL="174625" lvl="1" indent="-174625"/>
            <a:r>
              <a:rPr lang="en-US" sz="2400" dirty="0" smtClean="0"/>
              <a:t>Roles and Responsibilities</a:t>
            </a:r>
          </a:p>
          <a:p>
            <a:pPr marL="174625" lvl="1" indent="-174625"/>
            <a:r>
              <a:rPr lang="en-US" sz="2400" dirty="0" smtClean="0"/>
              <a:t>Grading Policy</a:t>
            </a:r>
          </a:p>
          <a:p>
            <a:pPr marL="174625" lvl="1" indent="-174625"/>
            <a:r>
              <a:rPr lang="en-US" sz="2400" dirty="0" smtClean="0"/>
              <a:t>Pre-Study </a:t>
            </a:r>
            <a:endParaRPr lang="en-US" sz="1600" dirty="0" smtClean="0"/>
          </a:p>
        </p:txBody>
      </p:sp>
      <p:sp>
        <p:nvSpPr>
          <p:cNvPr id="4" name="Content Placeholder 3"/>
          <p:cNvSpPr>
            <a:spLocks noGrp="1"/>
          </p:cNvSpPr>
          <p:nvPr>
            <p:ph sz="quarter" idx="10"/>
          </p:nvPr>
        </p:nvSpPr>
        <p:spPr/>
        <p:txBody>
          <a:bodyPr/>
          <a:lstStyle/>
          <a:p>
            <a:pPr algn="ctr"/>
            <a:r>
              <a:rPr lang="en-US" dirty="0" smtClean="0"/>
              <a:t>Beijing Jiao Tong University</a:t>
            </a:r>
          </a:p>
        </p:txBody>
      </p:sp>
      <p:sp>
        <p:nvSpPr>
          <p:cNvPr id="5" name="Rounded Rectangle 4"/>
          <p:cNvSpPr/>
          <p:nvPr/>
        </p:nvSpPr>
        <p:spPr>
          <a:xfrm>
            <a:off x="341415" y="4320031"/>
            <a:ext cx="5118266" cy="40376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Pre-Study</a:t>
            </a:r>
            <a:endParaRPr lang="en-US" dirty="0"/>
          </a:p>
        </p:txBody>
      </p:sp>
      <p:sp>
        <p:nvSpPr>
          <p:cNvPr id="4" name="Content Placeholder 3"/>
          <p:cNvSpPr>
            <a:spLocks noGrp="1"/>
          </p:cNvSpPr>
          <p:nvPr>
            <p:ph sz="quarter" idx="10"/>
          </p:nvPr>
        </p:nvSpPr>
        <p:spPr/>
        <p:txBody>
          <a:bodyPr/>
          <a:lstStyle/>
          <a:p>
            <a:pPr algn="ctr"/>
            <a:r>
              <a:rPr lang="en-US" dirty="0" smtClean="0"/>
              <a:t>Beijing Jiao Tong University </a:t>
            </a:r>
          </a:p>
          <a:p>
            <a:pPr algn="ctr"/>
            <a:endParaRPr lang="en-US" dirty="0"/>
          </a:p>
        </p:txBody>
      </p:sp>
      <p:sp>
        <p:nvSpPr>
          <p:cNvPr id="7" name="Content Placeholder 2"/>
          <p:cNvSpPr>
            <a:spLocks noGrp="1"/>
          </p:cNvSpPr>
          <p:nvPr>
            <p:ph idx="1"/>
          </p:nvPr>
        </p:nvSpPr>
        <p:spPr>
          <a:xfrm>
            <a:off x="431800" y="795647"/>
            <a:ext cx="8280400" cy="5370203"/>
          </a:xfrm>
        </p:spPr>
        <p:txBody>
          <a:bodyPr/>
          <a:lstStyle/>
          <a:p>
            <a:r>
              <a:rPr lang="en-US" sz="2800" dirty="0" smtClean="0"/>
              <a:t>Agile &amp; Scrum</a:t>
            </a:r>
          </a:p>
          <a:p>
            <a:r>
              <a:rPr lang="en-US" sz="2800" dirty="0" smtClean="0"/>
              <a:t>Programming language</a:t>
            </a:r>
          </a:p>
          <a:p>
            <a:pPr lvl="1"/>
            <a:r>
              <a:rPr lang="en-US" dirty="0" smtClean="0"/>
              <a:t>Java programming</a:t>
            </a:r>
          </a:p>
          <a:p>
            <a:pPr lvl="1"/>
            <a:r>
              <a:rPr lang="en-US" dirty="0" smtClean="0"/>
              <a:t>JavaScript programming</a:t>
            </a:r>
          </a:p>
          <a:p>
            <a:pPr lvl="1"/>
            <a:r>
              <a:rPr lang="en-US" dirty="0" smtClean="0"/>
              <a:t>Python programming</a:t>
            </a:r>
          </a:p>
          <a:p>
            <a:pPr lvl="1"/>
            <a:r>
              <a:rPr lang="en-US" dirty="0" smtClean="0"/>
              <a:t>Shell scripting</a:t>
            </a:r>
          </a:p>
          <a:p>
            <a:r>
              <a:rPr lang="en-US" sz="2800" dirty="0" smtClean="0"/>
              <a:t>Android programming</a:t>
            </a:r>
          </a:p>
          <a:p>
            <a:pPr lvl="1"/>
            <a:r>
              <a:rPr lang="en-US" dirty="0" smtClean="0"/>
              <a:t>Android fundamental</a:t>
            </a:r>
          </a:p>
          <a:p>
            <a:pPr lvl="1"/>
            <a:r>
              <a:rPr lang="en-US" dirty="0" smtClean="0"/>
              <a:t>Android API demo </a:t>
            </a:r>
          </a:p>
          <a:p>
            <a:pPr lvl="1"/>
            <a:r>
              <a:rPr lang="en-US" dirty="0" smtClean="0"/>
              <a:t>Google Play Service</a:t>
            </a:r>
          </a:p>
          <a:p>
            <a:r>
              <a:rPr lang="en-US" sz="2800" dirty="0" smtClean="0"/>
              <a:t>Web programming</a:t>
            </a:r>
          </a:p>
          <a:p>
            <a:pPr lvl="1"/>
            <a:r>
              <a:rPr lang="en-US" dirty="0" smtClean="0"/>
              <a:t>MongoDB </a:t>
            </a:r>
            <a:r>
              <a:rPr lang="en-US" i="1" dirty="0" smtClean="0"/>
              <a:t>or alternatives</a:t>
            </a:r>
          </a:p>
          <a:p>
            <a:pPr lvl="1"/>
            <a:r>
              <a:rPr lang="en-US" dirty="0" smtClean="0"/>
              <a:t>Node + Express </a:t>
            </a:r>
            <a:r>
              <a:rPr lang="en-US" i="1" dirty="0" smtClean="0"/>
              <a:t>or alternatives</a:t>
            </a:r>
          </a:p>
          <a:p>
            <a:pPr lvl="1"/>
            <a:r>
              <a:rPr lang="en-US" dirty="0" smtClean="0"/>
              <a:t>Twitter Bootstrap + knockout + Jade + Less </a:t>
            </a:r>
            <a:r>
              <a:rPr lang="en-US" i="1" dirty="0" smtClean="0"/>
              <a:t>or alternatives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before We get started with the project</a:t>
            </a:r>
            <a:endParaRPr lang="en-US" dirty="0"/>
          </a:p>
        </p:txBody>
      </p:sp>
      <p:sp>
        <p:nvSpPr>
          <p:cNvPr id="3" name="Content Placeholder 2"/>
          <p:cNvSpPr>
            <a:spLocks noGrp="1"/>
          </p:cNvSpPr>
          <p:nvPr>
            <p:ph idx="1"/>
          </p:nvPr>
        </p:nvSpPr>
        <p:spPr>
          <a:xfrm>
            <a:off x="431800" y="795647"/>
            <a:ext cx="8280400" cy="5370203"/>
          </a:xfrm>
        </p:spPr>
        <p:txBody>
          <a:bodyPr/>
          <a:lstStyle/>
          <a:p>
            <a:r>
              <a:rPr lang="en-US" dirty="0" smtClean="0"/>
              <a:t>Call-the-roll in every class</a:t>
            </a:r>
          </a:p>
          <a:p>
            <a:pPr lvl="1"/>
            <a:r>
              <a:rPr lang="en-US" dirty="0" smtClean="0"/>
              <a:t> if any absence, please notify me by mail with the reason specified in advance </a:t>
            </a:r>
          </a:p>
          <a:p>
            <a:endParaRPr lang="en-US" dirty="0" smtClean="0"/>
          </a:p>
          <a:p>
            <a:r>
              <a:rPr lang="en-US" dirty="0" smtClean="0"/>
              <a:t>The SOC</a:t>
            </a:r>
          </a:p>
          <a:p>
            <a:pPr lvl="1"/>
            <a:r>
              <a:rPr lang="en-US" dirty="0" smtClean="0"/>
              <a:t>Be </a:t>
            </a:r>
            <a:r>
              <a:rPr lang="en-US" b="1" dirty="0" smtClean="0"/>
              <a:t>Strategic</a:t>
            </a:r>
            <a:r>
              <a:rPr lang="en-US" dirty="0" smtClean="0"/>
              <a:t>: before your team gets started with the development of this project, you need to set clear objective that why you are engaged in this training project.</a:t>
            </a:r>
          </a:p>
          <a:p>
            <a:pPr lvl="1"/>
            <a:r>
              <a:rPr lang="en-US" dirty="0" smtClean="0"/>
              <a:t>Be </a:t>
            </a:r>
            <a:r>
              <a:rPr lang="en-US" b="1" dirty="0" smtClean="0"/>
              <a:t>Open</a:t>
            </a:r>
            <a:r>
              <a:rPr lang="en-US" dirty="0" smtClean="0"/>
              <a:t>: If any problems you met, please don’t hesitate to come to me for the help. But you need to clearly know what do you want before you come to me</a:t>
            </a:r>
          </a:p>
          <a:p>
            <a:pPr lvl="1"/>
            <a:r>
              <a:rPr lang="en-US" dirty="0" smtClean="0">
                <a:ea typeface="+mn-ea"/>
                <a:cs typeface="+mn-cs"/>
              </a:rPr>
              <a:t>Be </a:t>
            </a:r>
            <a:r>
              <a:rPr lang="en-US" b="1" dirty="0" smtClean="0">
                <a:ea typeface="+mn-ea"/>
                <a:cs typeface="+mn-cs"/>
              </a:rPr>
              <a:t>Cooperative</a:t>
            </a:r>
            <a:r>
              <a:rPr lang="en-US" dirty="0" smtClean="0">
                <a:ea typeface="+mn-ea"/>
                <a:cs typeface="+mn-cs"/>
              </a:rPr>
              <a:t>: let’s help each other. The teacher can NOT satisfy every ones’ needs, but I will try my best to do that. Meanwhile I hope you could really learn something after this training project.</a:t>
            </a:r>
            <a:endParaRPr lang="en-US" b="1" dirty="0" smtClean="0">
              <a:ea typeface="+mn-ea"/>
              <a:cs typeface="+mn-cs"/>
            </a:endParaRPr>
          </a:p>
          <a:p>
            <a:pPr lvl="1"/>
            <a:endParaRPr lang="en-US" dirty="0" smtClean="0"/>
          </a:p>
          <a:p>
            <a:endParaRPr lang="en-US" dirty="0" smtClean="0"/>
          </a:p>
          <a:p>
            <a:endParaRPr lang="en-US" dirty="0" smtClean="0"/>
          </a:p>
        </p:txBody>
      </p:sp>
      <p:sp>
        <p:nvSpPr>
          <p:cNvPr id="4" name="Content Placeholder 3"/>
          <p:cNvSpPr>
            <a:spLocks noGrp="1"/>
          </p:cNvSpPr>
          <p:nvPr>
            <p:ph sz="quarter" idx="10"/>
          </p:nvPr>
        </p:nvSpPr>
        <p:spPr/>
        <p:txBody>
          <a:bodyPr/>
          <a:lstStyle/>
          <a:p>
            <a:pPr algn="ctr"/>
            <a:r>
              <a:rPr lang="en-US" dirty="0" smtClean="0"/>
              <a:t>Beijing Jiao Tong University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31800" y="795647"/>
            <a:ext cx="8280400" cy="5370203"/>
          </a:xfrm>
        </p:spPr>
        <p:txBody>
          <a:bodyPr/>
          <a:lstStyle/>
          <a:p>
            <a:pPr marL="174625" lvl="1" indent="-174625"/>
            <a:r>
              <a:rPr lang="en-US" sz="2400" dirty="0" smtClean="0"/>
              <a:t>Purpose</a:t>
            </a:r>
          </a:p>
          <a:p>
            <a:pPr marL="174625" lvl="1" indent="-174625"/>
            <a:r>
              <a:rPr lang="en-US" sz="2400" dirty="0" smtClean="0"/>
              <a:t>Background</a:t>
            </a:r>
          </a:p>
          <a:p>
            <a:pPr marL="174625" lvl="1" indent="-174625"/>
            <a:r>
              <a:rPr lang="en-US" sz="2400" dirty="0" smtClean="0"/>
              <a:t>Scope</a:t>
            </a:r>
          </a:p>
          <a:p>
            <a:pPr marL="174625" lvl="1" indent="-174625"/>
            <a:r>
              <a:rPr lang="en-US" sz="2400" dirty="0" smtClean="0"/>
              <a:t>Approach</a:t>
            </a:r>
          </a:p>
          <a:p>
            <a:pPr marL="174625" lvl="1" indent="-174625"/>
            <a:r>
              <a:rPr lang="en-US" sz="2400" dirty="0" smtClean="0"/>
              <a:t>Project Phases and Milestones</a:t>
            </a:r>
          </a:p>
          <a:p>
            <a:pPr marL="174625" lvl="1" indent="-174625"/>
            <a:r>
              <a:rPr lang="en-US" sz="2400" dirty="0" smtClean="0"/>
              <a:t>Outputs/Deliverables</a:t>
            </a:r>
          </a:p>
          <a:p>
            <a:pPr marL="174625" lvl="1" indent="-174625"/>
            <a:r>
              <a:rPr lang="en-US" sz="2400" dirty="0" smtClean="0"/>
              <a:t>Roles and Responsibilities</a:t>
            </a:r>
          </a:p>
          <a:p>
            <a:pPr marL="174625" lvl="1" indent="-174625"/>
            <a:r>
              <a:rPr lang="en-US" sz="2400" dirty="0" smtClean="0"/>
              <a:t>Grading Policy</a:t>
            </a:r>
          </a:p>
          <a:p>
            <a:pPr marL="174625" lvl="1" indent="-174625"/>
            <a:r>
              <a:rPr lang="en-US" sz="2400" dirty="0" smtClean="0"/>
              <a:t>Pre-Study </a:t>
            </a:r>
            <a:endParaRPr lang="en-US" sz="1600" dirty="0" smtClean="0"/>
          </a:p>
        </p:txBody>
      </p:sp>
      <p:sp>
        <p:nvSpPr>
          <p:cNvPr id="4" name="Content Placeholder 3"/>
          <p:cNvSpPr>
            <a:spLocks noGrp="1"/>
          </p:cNvSpPr>
          <p:nvPr>
            <p:ph sz="quarter" idx="10"/>
          </p:nvPr>
        </p:nvSpPr>
        <p:spPr/>
        <p:txBody>
          <a:bodyPr/>
          <a:lstStyle/>
          <a:p>
            <a:pPr algn="ctr"/>
            <a:r>
              <a:rPr lang="en-US" dirty="0" smtClean="0"/>
              <a:t>Beijing Jiao Tong University </a:t>
            </a:r>
            <a:endParaRPr lang="en-US" dirty="0"/>
          </a:p>
        </p:txBody>
      </p:sp>
      <p:sp>
        <p:nvSpPr>
          <p:cNvPr id="5" name="Rounded Rectangle 4"/>
          <p:cNvSpPr/>
          <p:nvPr/>
        </p:nvSpPr>
        <p:spPr>
          <a:xfrm>
            <a:off x="408090" y="781781"/>
            <a:ext cx="5118266" cy="40376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a:xfrm>
            <a:off x="431800" y="795647"/>
            <a:ext cx="8280400" cy="5370203"/>
          </a:xfrm>
        </p:spPr>
        <p:txBody>
          <a:bodyPr/>
          <a:lstStyle/>
          <a:p>
            <a:pPr>
              <a:buNone/>
            </a:pPr>
            <a:r>
              <a:rPr lang="en-US" dirty="0" smtClean="0"/>
              <a:t>	We are going to build a platform to connect people with ingredients. With </a:t>
            </a:r>
            <a:r>
              <a:rPr lang="en-US" b="1" dirty="0" smtClean="0"/>
              <a:t>Nourriture</a:t>
            </a:r>
            <a:r>
              <a:rPr lang="en-US" dirty="0" smtClean="0"/>
              <a:t>,</a:t>
            </a:r>
            <a:r>
              <a:rPr lang="en-US" b="1" dirty="0" smtClean="0"/>
              <a:t> </a:t>
            </a:r>
            <a:r>
              <a:rPr lang="en-US" dirty="0" smtClean="0"/>
              <a:t>innovative food suppliers and app developers have the most comprehensive platform from which they can quickly and accurately create relevant tools for consumers to make informed decisions about food.</a:t>
            </a:r>
          </a:p>
          <a:p>
            <a:pPr>
              <a:buNone/>
            </a:pPr>
            <a:r>
              <a:rPr lang="en-US" dirty="0" smtClean="0"/>
              <a:t>	</a:t>
            </a:r>
          </a:p>
          <a:p>
            <a:pPr>
              <a:buNone/>
            </a:pPr>
            <a:r>
              <a:rPr lang="en-US" dirty="0" smtClean="0"/>
              <a:t>	After hands on the project, you will get good command of below areas:</a:t>
            </a:r>
          </a:p>
          <a:p>
            <a:pPr lvl="1"/>
            <a:r>
              <a:rPr lang="en-US" sz="2400" dirty="0" smtClean="0"/>
              <a:t>Schemaless Database</a:t>
            </a:r>
            <a:r>
              <a:rPr lang="en-US" sz="2400" i="1" dirty="0" smtClean="0"/>
              <a:t> </a:t>
            </a:r>
            <a:r>
              <a:rPr lang="en-US" i="1" dirty="0" smtClean="0"/>
              <a:t>(MongoDB or </a:t>
            </a:r>
            <a:r>
              <a:rPr lang="en-US" i="1" dirty="0" err="1" smtClean="0"/>
              <a:t>Redis</a:t>
            </a:r>
            <a:r>
              <a:rPr lang="en-US" i="1" dirty="0" smtClean="0"/>
              <a:t>)</a:t>
            </a:r>
          </a:p>
          <a:p>
            <a:pPr lvl="1"/>
            <a:r>
              <a:rPr lang="en-US" sz="2400" dirty="0" smtClean="0"/>
              <a:t>Lightweight Web Server </a:t>
            </a:r>
            <a:r>
              <a:rPr lang="en-US" i="1" dirty="0" smtClean="0"/>
              <a:t>(Node, Express… on JavaScript basis or </a:t>
            </a:r>
            <a:r>
              <a:rPr lang="en-US" i="1" dirty="0" err="1" smtClean="0"/>
              <a:t>Django</a:t>
            </a:r>
            <a:r>
              <a:rPr lang="en-US" i="1" dirty="0" smtClean="0"/>
              <a:t> on Python basis)</a:t>
            </a:r>
          </a:p>
          <a:p>
            <a:pPr lvl="1"/>
            <a:r>
              <a:rPr lang="en-US" sz="2400" dirty="0" smtClean="0"/>
              <a:t>Single-page Web App </a:t>
            </a:r>
            <a:r>
              <a:rPr lang="en-US" i="1" dirty="0" smtClean="0"/>
              <a:t>(Twitter Bootstrap, knockout, Jade, Less… on Node basis)</a:t>
            </a:r>
          </a:p>
          <a:p>
            <a:pPr lvl="1"/>
            <a:r>
              <a:rPr lang="en-US" sz="2400" dirty="0" smtClean="0"/>
              <a:t>Android App with APIs Mashup </a:t>
            </a:r>
            <a:r>
              <a:rPr lang="en-US" i="1" dirty="0" smtClean="0"/>
              <a:t>(Kitkat4.4.x, Google Play Service…)</a:t>
            </a:r>
          </a:p>
        </p:txBody>
      </p:sp>
      <p:sp>
        <p:nvSpPr>
          <p:cNvPr id="4" name="Content Placeholder 3"/>
          <p:cNvSpPr>
            <a:spLocks noGrp="1"/>
          </p:cNvSpPr>
          <p:nvPr>
            <p:ph sz="quarter" idx="10"/>
          </p:nvPr>
        </p:nvSpPr>
        <p:spPr/>
        <p:txBody>
          <a:bodyPr/>
          <a:lstStyle/>
          <a:p>
            <a:pPr algn="ctr"/>
            <a:r>
              <a:rPr lang="en-US" dirty="0" smtClean="0"/>
              <a:t>Beijing Jiao Tong University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31800" y="795647"/>
            <a:ext cx="8280400" cy="5370203"/>
          </a:xfrm>
        </p:spPr>
        <p:txBody>
          <a:bodyPr/>
          <a:lstStyle/>
          <a:p>
            <a:pPr marL="174625" lvl="1" indent="-174625"/>
            <a:r>
              <a:rPr lang="en-US" sz="2400" dirty="0" smtClean="0"/>
              <a:t>Purpose</a:t>
            </a:r>
          </a:p>
          <a:p>
            <a:pPr marL="174625" lvl="1" indent="-174625"/>
            <a:r>
              <a:rPr lang="en-US" sz="2400" dirty="0" smtClean="0"/>
              <a:t>Background</a:t>
            </a:r>
          </a:p>
          <a:p>
            <a:pPr marL="174625" lvl="1" indent="-174625"/>
            <a:r>
              <a:rPr lang="en-US" sz="2400" dirty="0" smtClean="0"/>
              <a:t>Scope</a:t>
            </a:r>
          </a:p>
          <a:p>
            <a:pPr marL="174625" lvl="1" indent="-174625"/>
            <a:r>
              <a:rPr lang="en-US" sz="2400" dirty="0" smtClean="0"/>
              <a:t>Approach</a:t>
            </a:r>
          </a:p>
          <a:p>
            <a:pPr marL="174625" lvl="1" indent="-174625"/>
            <a:r>
              <a:rPr lang="en-US" sz="2400" dirty="0" smtClean="0"/>
              <a:t>Project Phases and Milestones</a:t>
            </a:r>
          </a:p>
          <a:p>
            <a:pPr marL="174625" lvl="1" indent="-174625"/>
            <a:r>
              <a:rPr lang="en-US" sz="2400" dirty="0" smtClean="0"/>
              <a:t>Outputs/Deliverables</a:t>
            </a:r>
          </a:p>
          <a:p>
            <a:pPr marL="174625" lvl="1" indent="-174625"/>
            <a:r>
              <a:rPr lang="en-US" sz="2400" dirty="0" smtClean="0"/>
              <a:t>Roles and Responsibilities</a:t>
            </a:r>
          </a:p>
          <a:p>
            <a:pPr marL="174625" lvl="1" indent="-174625"/>
            <a:r>
              <a:rPr lang="en-US" sz="2400" dirty="0" smtClean="0"/>
              <a:t>Grading Policy</a:t>
            </a:r>
          </a:p>
          <a:p>
            <a:pPr marL="174625" lvl="1" indent="-174625"/>
            <a:r>
              <a:rPr lang="en-US" sz="2400" dirty="0" smtClean="0"/>
              <a:t>Pre-Study </a:t>
            </a:r>
            <a:endParaRPr lang="en-US" sz="1600" dirty="0" smtClean="0"/>
          </a:p>
        </p:txBody>
      </p:sp>
      <p:sp>
        <p:nvSpPr>
          <p:cNvPr id="4" name="Content Placeholder 3"/>
          <p:cNvSpPr>
            <a:spLocks noGrp="1"/>
          </p:cNvSpPr>
          <p:nvPr>
            <p:ph sz="quarter" idx="10"/>
          </p:nvPr>
        </p:nvSpPr>
        <p:spPr/>
        <p:txBody>
          <a:bodyPr/>
          <a:lstStyle/>
          <a:p>
            <a:pPr algn="ctr"/>
            <a:r>
              <a:rPr lang="en-US" dirty="0" smtClean="0"/>
              <a:t>Beijing Jiao Tong University </a:t>
            </a:r>
          </a:p>
          <a:p>
            <a:pPr algn="ctr"/>
            <a:endParaRPr lang="en-US" dirty="0"/>
          </a:p>
        </p:txBody>
      </p:sp>
      <p:sp>
        <p:nvSpPr>
          <p:cNvPr id="5" name="Rounded Rectangle 4"/>
          <p:cNvSpPr/>
          <p:nvPr/>
        </p:nvSpPr>
        <p:spPr>
          <a:xfrm>
            <a:off x="408090" y="1172306"/>
            <a:ext cx="5118266" cy="40376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431800" y="795647"/>
            <a:ext cx="8280400" cy="5370203"/>
          </a:xfrm>
        </p:spPr>
        <p:txBody>
          <a:bodyPr/>
          <a:lstStyle/>
          <a:p>
            <a:pPr>
              <a:buNone/>
            </a:pPr>
            <a:r>
              <a:rPr lang="en-US" dirty="0" smtClean="0"/>
              <a:t>Why we build </a:t>
            </a:r>
            <a:r>
              <a:rPr lang="en-US" b="1" dirty="0" err="1" smtClean="0"/>
              <a:t>Nourriture</a:t>
            </a:r>
            <a:endParaRPr lang="en-US" b="1" dirty="0" smtClean="0"/>
          </a:p>
          <a:p>
            <a:r>
              <a:rPr lang="en-US" b="1" dirty="0" smtClean="0"/>
              <a:t>Transparency</a:t>
            </a:r>
          </a:p>
          <a:p>
            <a:pPr lvl="1"/>
            <a:r>
              <a:rPr lang="en-US" dirty="0" smtClean="0"/>
              <a:t>There is growing demand to access reliable information about product composition for both health and ethical reasons. There are, however, no tools available to supply this information.</a:t>
            </a:r>
          </a:p>
          <a:p>
            <a:r>
              <a:rPr lang="en-US" b="1" dirty="0" smtClean="0"/>
              <a:t>Health</a:t>
            </a:r>
          </a:p>
          <a:p>
            <a:pPr lvl="1"/>
            <a:r>
              <a:rPr lang="en-US" dirty="0" smtClean="0"/>
              <a:t>It is estimated that about 60% of people around the world could suffer from food intolerance or food related inflammation.</a:t>
            </a:r>
          </a:p>
          <a:p>
            <a:r>
              <a:rPr lang="en-US" b="1" dirty="0" smtClean="0"/>
              <a:t>Ethics and Religion</a:t>
            </a:r>
          </a:p>
          <a:p>
            <a:pPr lvl="1"/>
            <a:r>
              <a:rPr lang="en-US" dirty="0" smtClean="0"/>
              <a:t>Many others follow religious or weight based diets and people are increasingly becoming aware that the way we eat is one of the primary sources of many health problems and at the same time the primary tool for well-being.</a:t>
            </a:r>
          </a:p>
          <a:p>
            <a:pPr lvl="1"/>
            <a:endParaRPr lang="en-US" sz="1800" dirty="0" smtClean="0"/>
          </a:p>
        </p:txBody>
      </p:sp>
      <p:sp>
        <p:nvSpPr>
          <p:cNvPr id="4" name="Content Placeholder 3"/>
          <p:cNvSpPr>
            <a:spLocks noGrp="1"/>
          </p:cNvSpPr>
          <p:nvPr>
            <p:ph sz="quarter" idx="10"/>
          </p:nvPr>
        </p:nvSpPr>
        <p:spPr/>
        <p:txBody>
          <a:bodyPr/>
          <a:lstStyle/>
          <a:p>
            <a:pPr algn="ctr"/>
            <a:r>
              <a:rPr lang="en-US" dirty="0" smtClean="0"/>
              <a:t>Beijing Jiao Tong University </a:t>
            </a:r>
          </a:p>
          <a:p>
            <a:pPr algn="ct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31800" y="795647"/>
            <a:ext cx="8280400" cy="5370203"/>
          </a:xfrm>
        </p:spPr>
        <p:txBody>
          <a:bodyPr/>
          <a:lstStyle/>
          <a:p>
            <a:pPr marL="174625" lvl="1" indent="-174625"/>
            <a:r>
              <a:rPr lang="en-US" sz="2400" dirty="0" smtClean="0"/>
              <a:t>Purpose</a:t>
            </a:r>
          </a:p>
          <a:p>
            <a:pPr marL="174625" lvl="1" indent="-174625"/>
            <a:r>
              <a:rPr lang="en-US" sz="2400" dirty="0" smtClean="0"/>
              <a:t>Background</a:t>
            </a:r>
          </a:p>
          <a:p>
            <a:pPr marL="174625" lvl="1" indent="-174625"/>
            <a:r>
              <a:rPr lang="en-US" sz="2400" dirty="0" smtClean="0"/>
              <a:t>Scope</a:t>
            </a:r>
          </a:p>
          <a:p>
            <a:pPr marL="174625" lvl="1" indent="-174625"/>
            <a:r>
              <a:rPr lang="en-US" sz="2400" dirty="0" smtClean="0"/>
              <a:t>Approach</a:t>
            </a:r>
          </a:p>
          <a:p>
            <a:pPr marL="174625" lvl="1" indent="-174625"/>
            <a:r>
              <a:rPr lang="en-US" sz="2400" dirty="0" smtClean="0"/>
              <a:t>Project Phases and Milestones</a:t>
            </a:r>
          </a:p>
          <a:p>
            <a:pPr marL="174625" lvl="1" indent="-174625"/>
            <a:r>
              <a:rPr lang="en-US" sz="2400" dirty="0" smtClean="0"/>
              <a:t>Outputs/Deliverables</a:t>
            </a:r>
          </a:p>
          <a:p>
            <a:pPr marL="174625" lvl="1" indent="-174625"/>
            <a:r>
              <a:rPr lang="en-US" sz="2400" dirty="0" smtClean="0"/>
              <a:t>Roles and Responsibilities</a:t>
            </a:r>
          </a:p>
          <a:p>
            <a:pPr marL="174625" lvl="1" indent="-174625"/>
            <a:r>
              <a:rPr lang="en-US" sz="2400" dirty="0" smtClean="0"/>
              <a:t>Grading Policy</a:t>
            </a:r>
          </a:p>
          <a:p>
            <a:pPr marL="174625" lvl="1" indent="-174625"/>
            <a:r>
              <a:rPr lang="en-US" sz="2400" dirty="0" smtClean="0"/>
              <a:t>Pre-Study </a:t>
            </a:r>
            <a:endParaRPr lang="en-US" sz="1600" dirty="0" smtClean="0"/>
          </a:p>
        </p:txBody>
      </p:sp>
      <p:sp>
        <p:nvSpPr>
          <p:cNvPr id="4" name="Content Placeholder 3"/>
          <p:cNvSpPr>
            <a:spLocks noGrp="1"/>
          </p:cNvSpPr>
          <p:nvPr>
            <p:ph sz="quarter" idx="10"/>
          </p:nvPr>
        </p:nvSpPr>
        <p:spPr/>
        <p:txBody>
          <a:bodyPr/>
          <a:lstStyle/>
          <a:p>
            <a:pPr algn="ctr"/>
            <a:r>
              <a:rPr lang="en-US" dirty="0" smtClean="0"/>
              <a:t>Beijing Jiao Tong University </a:t>
            </a:r>
          </a:p>
          <a:p>
            <a:endParaRPr lang="en-US" dirty="0"/>
          </a:p>
        </p:txBody>
      </p:sp>
      <p:sp>
        <p:nvSpPr>
          <p:cNvPr id="5" name="Rounded Rectangle 4"/>
          <p:cNvSpPr/>
          <p:nvPr/>
        </p:nvSpPr>
        <p:spPr>
          <a:xfrm>
            <a:off x="408090" y="1648556"/>
            <a:ext cx="5118266" cy="40376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a:xfrm>
            <a:off x="431800" y="795647"/>
            <a:ext cx="8280400" cy="5370203"/>
          </a:xfrm>
        </p:spPr>
        <p:txBody>
          <a:bodyPr/>
          <a:lstStyle/>
          <a:p>
            <a:pPr>
              <a:buNone/>
            </a:pPr>
            <a:r>
              <a:rPr lang="en-US" dirty="0" smtClean="0"/>
              <a:t>	</a:t>
            </a:r>
            <a:r>
              <a:rPr lang="en-US" b="1" dirty="0" err="1" smtClean="0"/>
              <a:t>Nourriture</a:t>
            </a:r>
            <a:r>
              <a:rPr lang="en-US" dirty="0" smtClean="0"/>
              <a:t> is a platform for ingredients, which enables the development of applications that help people make educated and engaged choices about what they consume. The proposed features include as below:</a:t>
            </a:r>
          </a:p>
          <a:p>
            <a:pPr lvl="1"/>
            <a:r>
              <a:rPr lang="en-US" sz="1600" dirty="0" smtClean="0"/>
              <a:t>Ingredients from the countries worldwide including nutritional information</a:t>
            </a:r>
          </a:p>
          <a:p>
            <a:pPr lvl="1"/>
            <a:r>
              <a:rPr lang="en-US" sz="1600" dirty="0" smtClean="0"/>
              <a:t>Packaged products including detailed nutritional information, certifications and claims from labels</a:t>
            </a:r>
          </a:p>
          <a:p>
            <a:pPr lvl="1"/>
            <a:r>
              <a:rPr lang="en-US" sz="1600" dirty="0" smtClean="0"/>
              <a:t>Recipes are parsed and annotated with full lists of ingredients, their processing and nutritional information</a:t>
            </a:r>
          </a:p>
          <a:p>
            <a:pPr lvl="1"/>
            <a:r>
              <a:rPr lang="en-US" sz="1600" dirty="0" smtClean="0"/>
              <a:t>Natural Language Process engine allows real time mapping of recipes - from ingredient extraction to the prepared dish</a:t>
            </a:r>
          </a:p>
          <a:p>
            <a:pPr lvl="1"/>
            <a:r>
              <a:rPr lang="en-US" sz="1600" dirty="0" smtClean="0"/>
              <a:t>Understands food including the effects of combining ingredients, and of transformations</a:t>
            </a:r>
          </a:p>
          <a:p>
            <a:pPr lvl="1"/>
            <a:r>
              <a:rPr lang="en-US" sz="1600" dirty="0" smtClean="0"/>
              <a:t>Offers accurate, detailed and up to date information about the effect of nutrients on the human body</a:t>
            </a:r>
          </a:p>
          <a:p>
            <a:pPr lvl="1"/>
            <a:r>
              <a:rPr lang="en-US" sz="1600" dirty="0" smtClean="0"/>
              <a:t>Food and recipe data is mapped against potential intolerances and allergies</a:t>
            </a:r>
          </a:p>
          <a:p>
            <a:pPr lvl="1"/>
            <a:r>
              <a:rPr lang="en-US" sz="1600" dirty="0" smtClean="0"/>
              <a:t>Products and recipes can be filtered for health, faith or trend based diets</a:t>
            </a:r>
          </a:p>
          <a:p>
            <a:pPr lvl="1"/>
            <a:r>
              <a:rPr lang="en-US" sz="1600" dirty="0" smtClean="0"/>
              <a:t>Packaged products and recipes can be matched against personalized and unique user profiles</a:t>
            </a:r>
          </a:p>
          <a:p>
            <a:pPr lvl="1"/>
            <a:r>
              <a:rPr lang="en-US" sz="1600" dirty="0" smtClean="0"/>
              <a:t>... (YOUR INNOVATION)</a:t>
            </a:r>
          </a:p>
        </p:txBody>
      </p:sp>
      <p:sp>
        <p:nvSpPr>
          <p:cNvPr id="4" name="Content Placeholder 3"/>
          <p:cNvSpPr>
            <a:spLocks noGrp="1"/>
          </p:cNvSpPr>
          <p:nvPr>
            <p:ph sz="quarter" idx="10"/>
          </p:nvPr>
        </p:nvSpPr>
        <p:spPr/>
        <p:txBody>
          <a:bodyPr/>
          <a:lstStyle/>
          <a:p>
            <a:pPr algn="ctr"/>
            <a:r>
              <a:rPr lang="en-US" dirty="0" smtClean="0"/>
              <a:t>Beijing Jiao Tong University </a:t>
            </a:r>
          </a:p>
          <a:p>
            <a:pPr algn="ct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PT - Liquid Energy TEMPLATE">
  <a:themeElements>
    <a:clrScheme name="SE_Blue_ab">
      <a:dk1>
        <a:srgbClr val="000000"/>
      </a:dk1>
      <a:lt1>
        <a:srgbClr val="FFFFFF"/>
      </a:lt1>
      <a:dk2>
        <a:srgbClr val="00A8B5"/>
      </a:dk2>
      <a:lt2>
        <a:srgbClr val="FFFFFF"/>
      </a:lt2>
      <a:accent1>
        <a:srgbClr val="00A8B5"/>
      </a:accent1>
      <a:accent2>
        <a:srgbClr val="005960"/>
      </a:accent2>
      <a:accent3>
        <a:srgbClr val="68B5C2"/>
      </a:accent3>
      <a:accent4>
        <a:srgbClr val="99CBD3"/>
      </a:accent4>
      <a:accent5>
        <a:srgbClr val="CBE2E7"/>
      </a:accent5>
      <a:accent6>
        <a:srgbClr val="7E959C"/>
      </a:accent6>
      <a:hlink>
        <a:srgbClr val="0070C0"/>
      </a:hlink>
      <a:folHlink>
        <a:srgbClr val="CE0057"/>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E_Lime">
  <a:themeElements>
    <a:clrScheme name="SE_Lime_ab">
      <a:dk1>
        <a:srgbClr val="000000"/>
      </a:dk1>
      <a:lt1>
        <a:srgbClr val="FFFFFF"/>
      </a:lt1>
      <a:dk2>
        <a:srgbClr val="65BB10"/>
      </a:dk2>
      <a:lt2>
        <a:srgbClr val="FFFFFF"/>
      </a:lt2>
      <a:accent1>
        <a:srgbClr val="65BB10"/>
      </a:accent1>
      <a:accent2>
        <a:srgbClr val="206000"/>
      </a:accent2>
      <a:accent3>
        <a:srgbClr val="8EC76E"/>
      </a:accent3>
      <a:accent4>
        <a:srgbClr val="B2D69A"/>
      </a:accent4>
      <a:accent5>
        <a:srgbClr val="D7EACA"/>
      </a:accent5>
      <a:accent6>
        <a:srgbClr val="869C7D"/>
      </a:accent6>
      <a:hlink>
        <a:srgbClr val="0070C0"/>
      </a:hlink>
      <a:folHlink>
        <a:srgbClr val="CE0057"/>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E Orange">
  <a:themeElements>
    <a:clrScheme name="SE_Orange_ab">
      <a:dk1>
        <a:srgbClr val="000000"/>
      </a:dk1>
      <a:lt1>
        <a:srgbClr val="FFFFFF"/>
      </a:lt1>
      <a:dk2>
        <a:srgbClr val="EC7100"/>
      </a:dk2>
      <a:lt2>
        <a:srgbClr val="FFFFFF"/>
      </a:lt2>
      <a:accent1>
        <a:srgbClr val="EC7100"/>
      </a:accent1>
      <a:accent2>
        <a:srgbClr val="773B00"/>
      </a:accent2>
      <a:accent3>
        <a:srgbClr val="EF9152"/>
      </a:accent3>
      <a:accent4>
        <a:srgbClr val="F4B284"/>
      </a:accent4>
      <a:accent5>
        <a:srgbClr val="FAD6BB"/>
      </a:accent5>
      <a:accent6>
        <a:srgbClr val="AD876C"/>
      </a:accent6>
      <a:hlink>
        <a:srgbClr val="0070C0"/>
      </a:hlink>
      <a:folHlink>
        <a:srgbClr val="CE0057"/>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E_Red">
  <a:themeElements>
    <a:clrScheme name="SE_Red_ab">
      <a:dk1>
        <a:srgbClr val="000000"/>
      </a:dk1>
      <a:lt1>
        <a:srgbClr val="FFFFFF"/>
      </a:lt1>
      <a:dk2>
        <a:srgbClr val="D4041D"/>
      </a:dk2>
      <a:lt2>
        <a:srgbClr val="FFFFFF"/>
      </a:lt2>
      <a:accent1>
        <a:srgbClr val="D4041D"/>
      </a:accent1>
      <a:accent2>
        <a:srgbClr val="500000"/>
      </a:accent2>
      <a:accent3>
        <a:srgbClr val="DD6249"/>
      </a:accent3>
      <a:accent4>
        <a:srgbClr val="E69178"/>
      </a:accent4>
      <a:accent5>
        <a:srgbClr val="F2C5B4"/>
      </a:accent5>
      <a:accent6>
        <a:srgbClr val="926C65"/>
      </a:accent6>
      <a:hlink>
        <a:srgbClr val="0070C0"/>
      </a:hlink>
      <a:folHlink>
        <a:srgbClr val="CE0057"/>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SE_Purple">
  <a:themeElements>
    <a:clrScheme name="SE_Purple_ab">
      <a:dk1>
        <a:srgbClr val="000000"/>
      </a:dk1>
      <a:lt1>
        <a:srgbClr val="FFFFFF"/>
      </a:lt1>
      <a:dk2>
        <a:srgbClr val="96078E"/>
      </a:dk2>
      <a:lt2>
        <a:srgbClr val="FFFFFF"/>
      </a:lt2>
      <a:accent1>
        <a:srgbClr val="96078E"/>
      </a:accent1>
      <a:accent2>
        <a:srgbClr val="390049"/>
      </a:accent2>
      <a:accent3>
        <a:srgbClr val="A45EA2"/>
      </a:accent3>
      <a:accent4>
        <a:srgbClr val="BD8CBC"/>
      </a:accent4>
      <a:accent5>
        <a:srgbClr val="D8C0DD"/>
      </a:accent5>
      <a:accent6>
        <a:srgbClr val="826C8A"/>
      </a:accent6>
      <a:hlink>
        <a:srgbClr val="0070C0"/>
      </a:hlink>
      <a:folHlink>
        <a:srgbClr val="D4041D"/>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SE_Cherry">
  <a:themeElements>
    <a:clrScheme name="SE_Cherry_ab">
      <a:dk1>
        <a:srgbClr val="000000"/>
      </a:dk1>
      <a:lt1>
        <a:srgbClr val="FFFFFF"/>
      </a:lt1>
      <a:dk2>
        <a:srgbClr val="CE0057"/>
      </a:dk2>
      <a:lt2>
        <a:srgbClr val="FFFFFF"/>
      </a:lt2>
      <a:accent1>
        <a:srgbClr val="CE0057"/>
      </a:accent1>
      <a:accent2>
        <a:srgbClr val="7F0036"/>
      </a:accent2>
      <a:accent3>
        <a:srgbClr val="D76277"/>
      </a:accent3>
      <a:accent4>
        <a:srgbClr val="E1929A"/>
      </a:accent4>
      <a:accent5>
        <a:srgbClr val="EFC5C7"/>
      </a:accent5>
      <a:accent6>
        <a:srgbClr val="B27A80"/>
      </a:accent6>
      <a:hlink>
        <a:srgbClr val="0070C0"/>
      </a:hlink>
      <a:folHlink>
        <a:srgbClr val="96078E"/>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LiquidEnergyPPT V1 17-08-09">
  <a:themeElements>
    <a:clrScheme name="SE_Blue_ab">
      <a:dk1>
        <a:srgbClr val="000000"/>
      </a:dk1>
      <a:lt1>
        <a:srgbClr val="FFFFFF"/>
      </a:lt1>
      <a:dk2>
        <a:srgbClr val="00A8B5"/>
      </a:dk2>
      <a:lt2>
        <a:srgbClr val="FFFFFF"/>
      </a:lt2>
      <a:accent1>
        <a:srgbClr val="00A8B5"/>
      </a:accent1>
      <a:accent2>
        <a:srgbClr val="005960"/>
      </a:accent2>
      <a:accent3>
        <a:srgbClr val="68B5C2"/>
      </a:accent3>
      <a:accent4>
        <a:srgbClr val="99CBD3"/>
      </a:accent4>
      <a:accent5>
        <a:srgbClr val="CBE2E7"/>
      </a:accent5>
      <a:accent6>
        <a:srgbClr val="7E959C"/>
      </a:accent6>
      <a:hlink>
        <a:srgbClr val="0070C0"/>
      </a:hlink>
      <a:folHlink>
        <a:srgbClr val="CE0057"/>
      </a:folHlink>
    </a:clrScheme>
    <a:fontScheme name="SE Rebrand DNA">
      <a:majorFont>
        <a:latin typeface="American Typewriter SE"/>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MC brand template 2007 rev D 1">
        <a:dk1>
          <a:srgbClr val="000000"/>
        </a:dk1>
        <a:lt1>
          <a:srgbClr val="FFFFFF"/>
        </a:lt1>
        <a:dk2>
          <a:srgbClr val="AE0E14"/>
        </a:dk2>
        <a:lt2>
          <a:srgbClr val="FFFFFF"/>
        </a:lt2>
        <a:accent1>
          <a:srgbClr val="870000"/>
        </a:accent1>
        <a:accent2>
          <a:srgbClr val="AE1114"/>
        </a:accent2>
        <a:accent3>
          <a:srgbClr val="D3AAAA"/>
        </a:accent3>
        <a:accent4>
          <a:srgbClr val="DADADA"/>
        </a:accent4>
        <a:accent5>
          <a:srgbClr val="C3AAAA"/>
        </a:accent5>
        <a:accent6>
          <a:srgbClr val="9D0E11"/>
        </a:accent6>
        <a:hlink>
          <a:srgbClr val="DC0000"/>
        </a:hlink>
        <a:folHlink>
          <a:srgbClr val="FF3C00"/>
        </a:folHlink>
      </a:clrScheme>
      <a:clrMap bg1="dk2" tx1="lt1" bg2="dk1" tx2="lt2" accent1="accent1" accent2="accent2" accent3="accent3" accent4="accent4" accent5="accent5" accent6="accent6" hlink="hlink" folHlink="folHlink"/>
    </a:extraClrScheme>
    <a:extraClrScheme>
      <a:clrScheme name="SEMC brand template 2007 rev D 2">
        <a:dk1>
          <a:srgbClr val="000000"/>
        </a:dk1>
        <a:lt1>
          <a:srgbClr val="FFFFFF"/>
        </a:lt1>
        <a:dk2>
          <a:srgbClr val="DA6800"/>
        </a:dk2>
        <a:lt2>
          <a:srgbClr val="FFFFFF"/>
        </a:lt2>
        <a:accent1>
          <a:srgbClr val="D04F00"/>
        </a:accent1>
        <a:accent2>
          <a:srgbClr val="DA6800"/>
        </a:accent2>
        <a:accent3>
          <a:srgbClr val="EAB9AA"/>
        </a:accent3>
        <a:accent4>
          <a:srgbClr val="DADADA"/>
        </a:accent4>
        <a:accent5>
          <a:srgbClr val="E4B2AA"/>
        </a:accent5>
        <a:accent6>
          <a:srgbClr val="C55E00"/>
        </a:accent6>
        <a:hlink>
          <a:srgbClr val="FF9100"/>
        </a:hlink>
        <a:folHlink>
          <a:srgbClr val="FFAF00"/>
        </a:folHlink>
      </a:clrScheme>
      <a:clrMap bg1="dk2" tx1="lt1" bg2="dk1" tx2="lt2" accent1="accent1" accent2="accent2" accent3="accent3" accent4="accent4" accent5="accent5" accent6="accent6" hlink="hlink" folHlink="folHlink"/>
    </a:extraClrScheme>
    <a:extraClrScheme>
      <a:clrScheme name="SEMC brand template 2007 rev D 3">
        <a:dk1>
          <a:srgbClr val="000000"/>
        </a:dk1>
        <a:lt1>
          <a:srgbClr val="FFFFFF"/>
        </a:lt1>
        <a:dk2>
          <a:srgbClr val="499335"/>
        </a:dk2>
        <a:lt2>
          <a:srgbClr val="FFFFFF"/>
        </a:lt2>
        <a:accent1>
          <a:srgbClr val="3E7835"/>
        </a:accent1>
        <a:accent2>
          <a:srgbClr val="499335"/>
        </a:accent2>
        <a:accent3>
          <a:srgbClr val="B1C8AE"/>
        </a:accent3>
        <a:accent4>
          <a:srgbClr val="DADADA"/>
        </a:accent4>
        <a:accent5>
          <a:srgbClr val="AFBEAE"/>
        </a:accent5>
        <a:accent6>
          <a:srgbClr val="41852F"/>
        </a:accent6>
        <a:hlink>
          <a:srgbClr val="8CC63F"/>
        </a:hlink>
        <a:folHlink>
          <a:srgbClr val="B7CC00"/>
        </a:folHlink>
      </a:clrScheme>
      <a:clrMap bg1="dk2" tx1="lt1" bg2="dk1" tx2="lt2" accent1="accent1" accent2="accent2" accent3="accent3" accent4="accent4" accent5="accent5" accent6="accent6" hlink="hlink" folHlink="folHlink"/>
    </a:extraClrScheme>
    <a:extraClrScheme>
      <a:clrScheme name="SEMC brand template 2007 rev D 4">
        <a:dk1>
          <a:srgbClr val="000000"/>
        </a:dk1>
        <a:lt1>
          <a:srgbClr val="FFFFFF"/>
        </a:lt1>
        <a:dk2>
          <a:srgbClr val="009999"/>
        </a:dk2>
        <a:lt2>
          <a:srgbClr val="FFFFFF"/>
        </a:lt2>
        <a:accent1>
          <a:srgbClr val="006666"/>
        </a:accent1>
        <a:accent2>
          <a:srgbClr val="009999"/>
        </a:accent2>
        <a:accent3>
          <a:srgbClr val="AACACA"/>
        </a:accent3>
        <a:accent4>
          <a:srgbClr val="DADADA"/>
        </a:accent4>
        <a:accent5>
          <a:srgbClr val="AAB8B8"/>
        </a:accent5>
        <a:accent6>
          <a:srgbClr val="008A8A"/>
        </a:accent6>
        <a:hlink>
          <a:srgbClr val="00C2B4"/>
        </a:hlink>
        <a:folHlink>
          <a:srgbClr val="97CCCC"/>
        </a:folHlink>
      </a:clrScheme>
      <a:clrMap bg1="dk2" tx1="lt1" bg2="dk1" tx2="lt2" accent1="accent1" accent2="accent2" accent3="accent3" accent4="accent4" accent5="accent5" accent6="accent6" hlink="hlink" folHlink="folHlink"/>
    </a:extraClrScheme>
    <a:extraClrScheme>
      <a:clrScheme name="SEMC brand template 2007 rev D 5">
        <a:dk1>
          <a:srgbClr val="000000"/>
        </a:dk1>
        <a:lt1>
          <a:srgbClr val="FFFFFF"/>
        </a:lt1>
        <a:dk2>
          <a:srgbClr val="91004B"/>
        </a:dk2>
        <a:lt2>
          <a:srgbClr val="FFFFFF"/>
        </a:lt2>
        <a:accent1>
          <a:srgbClr val="660033"/>
        </a:accent1>
        <a:accent2>
          <a:srgbClr val="91004B"/>
        </a:accent2>
        <a:accent3>
          <a:srgbClr val="C7AAB1"/>
        </a:accent3>
        <a:accent4>
          <a:srgbClr val="DADADA"/>
        </a:accent4>
        <a:accent5>
          <a:srgbClr val="B8AAAD"/>
        </a:accent5>
        <a:accent6>
          <a:srgbClr val="830043"/>
        </a:accent6>
        <a:hlink>
          <a:srgbClr val="AF2B6B"/>
        </a:hlink>
        <a:folHlink>
          <a:srgbClr val="B9528B"/>
        </a:folHlink>
      </a:clrScheme>
      <a:clrMap bg1="dk2" tx1="lt1" bg2="dk1" tx2="lt2" accent1="accent1" accent2="accent2" accent3="accent3" accent4="accent4" accent5="accent5" accent6="accent6" hlink="hlink" folHlink="folHlink"/>
    </a:extraClrScheme>
    <a:extraClrScheme>
      <a:clrScheme name="SEMC brand template 2007 rev D 6">
        <a:dk1>
          <a:srgbClr val="000000"/>
        </a:dk1>
        <a:lt1>
          <a:srgbClr val="FFFFFF"/>
        </a:lt1>
        <a:dk2>
          <a:srgbClr val="552969"/>
        </a:dk2>
        <a:lt2>
          <a:srgbClr val="FFFFFF"/>
        </a:lt2>
        <a:accent1>
          <a:srgbClr val="361F51"/>
        </a:accent1>
        <a:accent2>
          <a:srgbClr val="552969"/>
        </a:accent2>
        <a:accent3>
          <a:srgbClr val="B4ACB9"/>
        </a:accent3>
        <a:accent4>
          <a:srgbClr val="DADADA"/>
        </a:accent4>
        <a:accent5>
          <a:srgbClr val="AEABB3"/>
        </a:accent5>
        <a:accent6>
          <a:srgbClr val="4C245E"/>
        </a:accent6>
        <a:hlink>
          <a:srgbClr val="99388C"/>
        </a:hlink>
        <a:folHlink>
          <a:srgbClr val="C73C90"/>
        </a:folHlink>
      </a:clrScheme>
      <a:clrMap bg1="dk2" tx1="lt1" bg2="dk1" tx2="lt2" accent1="accent1" accent2="accent2" accent3="accent3" accent4="accent4" accent5="accent5" accent6="accent6" hlink="hlink" folHlink="folHlink"/>
    </a:extraClrScheme>
    <a:extraClrScheme>
      <a:clrScheme name="SEMC brand template 2007 rev D 7">
        <a:dk1>
          <a:srgbClr val="DC0000"/>
        </a:dk1>
        <a:lt1>
          <a:srgbClr val="FFFFFF"/>
        </a:lt1>
        <a:dk2>
          <a:srgbClr val="AE1114"/>
        </a:dk2>
        <a:lt2>
          <a:srgbClr val="000000"/>
        </a:lt2>
        <a:accent1>
          <a:srgbClr val="870000"/>
        </a:accent1>
        <a:accent2>
          <a:srgbClr val="AE1114"/>
        </a:accent2>
        <a:accent3>
          <a:srgbClr val="FFFFFF"/>
        </a:accent3>
        <a:accent4>
          <a:srgbClr val="BC0000"/>
        </a:accent4>
        <a:accent5>
          <a:srgbClr val="C3AAAA"/>
        </a:accent5>
        <a:accent6>
          <a:srgbClr val="9D0E11"/>
        </a:accent6>
        <a:hlink>
          <a:srgbClr val="DC0000"/>
        </a:hlink>
        <a:folHlink>
          <a:srgbClr val="FF3C00"/>
        </a:folHlink>
      </a:clrScheme>
      <a:clrMap bg1="lt1" tx1="dk1" bg2="lt2" tx2="dk2" accent1="accent1" accent2="accent2" accent3="accent3" accent4="accent4" accent5="accent5" accent6="accent6" hlink="hlink" folHlink="folHlink"/>
    </a:extraClrScheme>
    <a:extraClrScheme>
      <a:clrScheme name="SEMC brand template 2007 rev D 8">
        <a:dk1>
          <a:srgbClr val="FF9100"/>
        </a:dk1>
        <a:lt1>
          <a:srgbClr val="FFFFFF"/>
        </a:lt1>
        <a:dk2>
          <a:srgbClr val="DA6800"/>
        </a:dk2>
        <a:lt2>
          <a:srgbClr val="000000"/>
        </a:lt2>
        <a:accent1>
          <a:srgbClr val="D04F00"/>
        </a:accent1>
        <a:accent2>
          <a:srgbClr val="DA6800"/>
        </a:accent2>
        <a:accent3>
          <a:srgbClr val="FFFFFF"/>
        </a:accent3>
        <a:accent4>
          <a:srgbClr val="DA7B00"/>
        </a:accent4>
        <a:accent5>
          <a:srgbClr val="E4B2AA"/>
        </a:accent5>
        <a:accent6>
          <a:srgbClr val="C55E00"/>
        </a:accent6>
        <a:hlink>
          <a:srgbClr val="FF9100"/>
        </a:hlink>
        <a:folHlink>
          <a:srgbClr val="FFAF00"/>
        </a:folHlink>
      </a:clrScheme>
      <a:clrMap bg1="lt1" tx1="dk1" bg2="lt2" tx2="dk2" accent1="accent1" accent2="accent2" accent3="accent3" accent4="accent4" accent5="accent5" accent6="accent6" hlink="hlink" folHlink="folHlink"/>
    </a:extraClrScheme>
    <a:extraClrScheme>
      <a:clrScheme name="SEMC brand template 2007 rev D 9">
        <a:dk1>
          <a:srgbClr val="8CC63F"/>
        </a:dk1>
        <a:lt1>
          <a:srgbClr val="FFFFFF"/>
        </a:lt1>
        <a:dk2>
          <a:srgbClr val="499335"/>
        </a:dk2>
        <a:lt2>
          <a:srgbClr val="000000"/>
        </a:lt2>
        <a:accent1>
          <a:srgbClr val="3E7835"/>
        </a:accent1>
        <a:accent2>
          <a:srgbClr val="499335"/>
        </a:accent2>
        <a:accent3>
          <a:srgbClr val="FFFFFF"/>
        </a:accent3>
        <a:accent4>
          <a:srgbClr val="77A934"/>
        </a:accent4>
        <a:accent5>
          <a:srgbClr val="AFBEAE"/>
        </a:accent5>
        <a:accent6>
          <a:srgbClr val="41852F"/>
        </a:accent6>
        <a:hlink>
          <a:srgbClr val="8CC63F"/>
        </a:hlink>
        <a:folHlink>
          <a:srgbClr val="B7CC00"/>
        </a:folHlink>
      </a:clrScheme>
      <a:clrMap bg1="lt1" tx1="dk1" bg2="lt2" tx2="dk2" accent1="accent1" accent2="accent2" accent3="accent3" accent4="accent4" accent5="accent5" accent6="accent6" hlink="hlink" folHlink="folHlink"/>
    </a:extraClrScheme>
    <a:extraClrScheme>
      <a:clrScheme name="SEMC brand template 2007 rev D 10">
        <a:dk1>
          <a:srgbClr val="00C2B4"/>
        </a:dk1>
        <a:lt1>
          <a:srgbClr val="FFFFFF"/>
        </a:lt1>
        <a:dk2>
          <a:srgbClr val="009999"/>
        </a:dk2>
        <a:lt2>
          <a:srgbClr val="000000"/>
        </a:lt2>
        <a:accent1>
          <a:srgbClr val="006666"/>
        </a:accent1>
        <a:accent2>
          <a:srgbClr val="009999"/>
        </a:accent2>
        <a:accent3>
          <a:srgbClr val="FFFFFF"/>
        </a:accent3>
        <a:accent4>
          <a:srgbClr val="00A599"/>
        </a:accent4>
        <a:accent5>
          <a:srgbClr val="AAB8B8"/>
        </a:accent5>
        <a:accent6>
          <a:srgbClr val="008A8A"/>
        </a:accent6>
        <a:hlink>
          <a:srgbClr val="00C2B4"/>
        </a:hlink>
        <a:folHlink>
          <a:srgbClr val="97CCCC"/>
        </a:folHlink>
      </a:clrScheme>
      <a:clrMap bg1="lt1" tx1="dk1" bg2="lt2" tx2="dk2" accent1="accent1" accent2="accent2" accent3="accent3" accent4="accent4" accent5="accent5" accent6="accent6" hlink="hlink" folHlink="folHlink"/>
    </a:extraClrScheme>
    <a:extraClrScheme>
      <a:clrScheme name="SEMC brand template 2007 rev D 11">
        <a:dk1>
          <a:srgbClr val="AF2B6B"/>
        </a:dk1>
        <a:lt1>
          <a:srgbClr val="FFFFFF"/>
        </a:lt1>
        <a:dk2>
          <a:srgbClr val="91004B"/>
        </a:dk2>
        <a:lt2>
          <a:srgbClr val="000000"/>
        </a:lt2>
        <a:accent1>
          <a:srgbClr val="660033"/>
        </a:accent1>
        <a:accent2>
          <a:srgbClr val="91004B"/>
        </a:accent2>
        <a:accent3>
          <a:srgbClr val="FFFFFF"/>
        </a:accent3>
        <a:accent4>
          <a:srgbClr val="95235A"/>
        </a:accent4>
        <a:accent5>
          <a:srgbClr val="B8AAAD"/>
        </a:accent5>
        <a:accent6>
          <a:srgbClr val="830043"/>
        </a:accent6>
        <a:hlink>
          <a:srgbClr val="AF2B6B"/>
        </a:hlink>
        <a:folHlink>
          <a:srgbClr val="B9528B"/>
        </a:folHlink>
      </a:clrScheme>
      <a:clrMap bg1="lt1" tx1="dk1" bg2="lt2" tx2="dk2" accent1="accent1" accent2="accent2" accent3="accent3" accent4="accent4" accent5="accent5" accent6="accent6" hlink="hlink" folHlink="folHlink"/>
    </a:extraClrScheme>
    <a:extraClrScheme>
      <a:clrScheme name="SEMC brand template 2007 rev D 12">
        <a:dk1>
          <a:srgbClr val="99388C"/>
        </a:dk1>
        <a:lt1>
          <a:srgbClr val="FFFFFF"/>
        </a:lt1>
        <a:dk2>
          <a:srgbClr val="552969"/>
        </a:dk2>
        <a:lt2>
          <a:srgbClr val="000000"/>
        </a:lt2>
        <a:accent1>
          <a:srgbClr val="361F51"/>
        </a:accent1>
        <a:accent2>
          <a:srgbClr val="552969"/>
        </a:accent2>
        <a:accent3>
          <a:srgbClr val="FFFFFF"/>
        </a:accent3>
        <a:accent4>
          <a:srgbClr val="822E77"/>
        </a:accent4>
        <a:accent5>
          <a:srgbClr val="AEABB3"/>
        </a:accent5>
        <a:accent6>
          <a:srgbClr val="4C245E"/>
        </a:accent6>
        <a:hlink>
          <a:srgbClr val="99388C"/>
        </a:hlink>
        <a:folHlink>
          <a:srgbClr val="C73C9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3B1936BC6A3674D9D095E5A89BD8B8A" ma:contentTypeVersion="1" ma:contentTypeDescription="Create a new document." ma:contentTypeScope="" ma:versionID="c2e3eb12613c1b174384d1487473fb06">
  <xsd:schema xmlns:xsd="http://www.w3.org/2001/XMLSchema" xmlns:p="http://schemas.microsoft.com/office/2006/metadata/properties" xmlns:ns1="http://schemas.microsoft.com/sharepoint/v3" targetNamespace="http://schemas.microsoft.com/office/2006/metadata/properties" ma:root="true" ma:fieldsID="949202dcc3c1780e91e58fb2af340b1d"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63A28C3-7298-4AE7-889F-409D23CEA9A3}">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microsoft.com/sharepoint/v3"/>
    <ds:schemaRef ds:uri="http://schemas.openxmlformats.org/package/2006/metadata/core-properties"/>
  </ds:schemaRefs>
</ds:datastoreItem>
</file>

<file path=customXml/itemProps2.xml><?xml version="1.0" encoding="utf-8"?>
<ds:datastoreItem xmlns:ds="http://schemas.openxmlformats.org/officeDocument/2006/customXml" ds:itemID="{807E9B76-B933-47EA-B8C8-B5D5CA3F2B71}">
  <ds:schemaRefs>
    <ds:schemaRef ds:uri="http://schemas.microsoft.com/sharepoint/v3/contenttype/forms"/>
  </ds:schemaRefs>
</ds:datastoreItem>
</file>

<file path=customXml/itemProps3.xml><?xml version="1.0" encoding="utf-8"?>
<ds:datastoreItem xmlns:ds="http://schemas.openxmlformats.org/officeDocument/2006/customXml" ds:itemID="{4D5B1BAB-20D1-4041-858C-3DF7A9DD09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PPT - Liquid Energy TEMPLATE</Template>
  <TotalTime>0</TotalTime>
  <Words>1687</Words>
  <Application>Microsoft Office PowerPoint</Application>
  <PresentationFormat>全屏显示(4:3)</PresentationFormat>
  <Paragraphs>615</Paragraphs>
  <Slides>26</Slides>
  <Notes>9</Notes>
  <HiddenSlides>0</HiddenSlides>
  <MMClips>0</MMClips>
  <ScaleCrop>false</ScaleCrop>
  <HeadingPairs>
    <vt:vector size="4" baseType="variant">
      <vt:variant>
        <vt:lpstr>主题</vt:lpstr>
      </vt:variant>
      <vt:variant>
        <vt:i4>7</vt:i4>
      </vt:variant>
      <vt:variant>
        <vt:lpstr>幻灯片标题</vt:lpstr>
      </vt:variant>
      <vt:variant>
        <vt:i4>26</vt:i4>
      </vt:variant>
    </vt:vector>
  </HeadingPairs>
  <TitlesOfParts>
    <vt:vector size="33" baseType="lpstr">
      <vt:lpstr>PPT - Liquid Energy TEMPLATE</vt:lpstr>
      <vt:lpstr>SE_Lime</vt:lpstr>
      <vt:lpstr>SE Orange</vt:lpstr>
      <vt:lpstr>SE_Red</vt:lpstr>
      <vt:lpstr>SE_Purple</vt:lpstr>
      <vt:lpstr>SE_Cherry</vt:lpstr>
      <vt:lpstr>LiquidEnergyPPT V1 17-08-09</vt:lpstr>
      <vt:lpstr>Nourriture - Connect People with Ingredients</vt:lpstr>
      <vt:lpstr>Trainer Introduction</vt:lpstr>
      <vt:lpstr>Rules before We get started with the project</vt:lpstr>
      <vt:lpstr>Outline</vt:lpstr>
      <vt:lpstr>Purpose</vt:lpstr>
      <vt:lpstr>Outline</vt:lpstr>
      <vt:lpstr>Background</vt:lpstr>
      <vt:lpstr>Outline</vt:lpstr>
      <vt:lpstr>Scope</vt:lpstr>
      <vt:lpstr>Sprint#1</vt:lpstr>
      <vt:lpstr>Sprint#2</vt:lpstr>
      <vt:lpstr>Sprint#3</vt:lpstr>
      <vt:lpstr>Sprint#4</vt:lpstr>
      <vt:lpstr>Outline</vt:lpstr>
      <vt:lpstr>Approach </vt:lpstr>
      <vt:lpstr>Outline</vt:lpstr>
      <vt:lpstr>Project Milestones</vt:lpstr>
      <vt:lpstr>Project Schedule</vt:lpstr>
      <vt:lpstr>Outline</vt:lpstr>
      <vt:lpstr>Outputs/Deliverables</vt:lpstr>
      <vt:lpstr>Outline</vt:lpstr>
      <vt:lpstr>Roles and Responsibilities</vt:lpstr>
      <vt:lpstr>Outline</vt:lpstr>
      <vt:lpstr>Grading Policy</vt:lpstr>
      <vt:lpstr>Outline</vt:lpstr>
      <vt:lpstr>Pre-Study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subject>One way QA and Delivery of Apps</dc:subject>
  <dc:creator/>
  <dc:description>3/155 01-LXE 110 1400 Uen_x000d_Rev A</dc:description>
  <cp:lastModifiedBy/>
  <cp:revision>1</cp:revision>
  <dcterms:created xsi:type="dcterms:W3CDTF">2011-11-30T11:01:39Z</dcterms:created>
  <dcterms:modified xsi:type="dcterms:W3CDTF">2014-09-21T03:20:18Z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x">
    <vt:lpwstr>1</vt:lpwstr>
  </property>
  <property fmtid="{D5CDD505-2E9C-101B-9397-08002B2CF9AE}" pid="3" name="Checked">
    <vt:lpwstr/>
  </property>
  <property fmtid="{D5CDD505-2E9C-101B-9397-08002B2CF9AE}" pid="4" name="Reference">
    <vt:lpwstr/>
  </property>
  <property fmtid="{D5CDD505-2E9C-101B-9397-08002B2CF9AE}" pid="5" name="LeftFooterField">
    <vt:lpwstr>DocNo</vt:lpwstr>
  </property>
  <property fmtid="{D5CDD505-2E9C-101B-9397-08002B2CF9AE}" pid="6" name="RightFooterField">
    <vt:lpwstr>Title</vt:lpwstr>
  </property>
  <property fmtid="{D5CDD505-2E9C-101B-9397-08002B2CF9AE}" pid="7" name="MiddleFooterField">
    <vt:lpwstr>Date</vt:lpwstr>
  </property>
  <property fmtid="{D5CDD505-2E9C-101B-9397-08002B2CF9AE}" pid="8" name="SecClassViewType">
    <vt:lpwstr>False</vt:lpwstr>
  </property>
  <property fmtid="{D5CDD505-2E9C-101B-9397-08002B2CF9AE}" pid="9" name="FooterType">
    <vt:lpwstr>CVL</vt:lpwstr>
  </property>
  <property fmtid="{D5CDD505-2E9C-101B-9397-08002B2CF9AE}" pid="10" name="DocumentType">
    <vt:lpwstr>EnOHLogoNew2001</vt:lpwstr>
  </property>
  <property fmtid="{D5CDD505-2E9C-101B-9397-08002B2CF9AE}" pid="11" name="TemplateName">
    <vt:lpwstr>EN/FAD 109 0015/8</vt:lpwstr>
  </property>
  <property fmtid="{D5CDD505-2E9C-101B-9397-08002B2CF9AE}" pid="12" name="TemplateVersion">
    <vt:lpwstr>R1A</vt:lpwstr>
  </property>
  <property fmtid="{D5CDD505-2E9C-101B-9397-08002B2CF9AE}" pid="13" name="TotalNumb">
    <vt:lpwstr>False</vt:lpwstr>
  </property>
  <property fmtid="{D5CDD505-2E9C-101B-9397-08002B2CF9AE}" pid="14" name="TemplateFileRevState">
    <vt:lpwstr>E</vt:lpwstr>
  </property>
  <property fmtid="{D5CDD505-2E9C-101B-9397-08002B2CF9AE}" pid="15" name="ContentTypeId">
    <vt:lpwstr>0x01010033B1936BC6A3674D9D095E5A89BD8B8A</vt:lpwstr>
  </property>
  <property fmtid="{D5CDD505-2E9C-101B-9397-08002B2CF9AE}" pid="16" name="DocumentSource">
    <vt:lpwstr>This document is managed in metaDoc.</vt:lpwstr>
  </property>
  <property fmtid="{D5CDD505-2E9C-101B-9397-08002B2CF9AE}" pid="17" name="SecurityClass">
    <vt:lpwstr>Company Internal</vt:lpwstr>
  </property>
  <property fmtid="{D5CDD505-2E9C-101B-9397-08002B2CF9AE}" pid="18" name="Prepared">
    <vt:lpwstr>SEM/CVEIO JOHAN HAMMER</vt:lpwstr>
  </property>
  <property fmtid="{D5CDD505-2E9C-101B-9397-08002B2CF9AE}" pid="19" name="Date">
    <vt:lpwstr>2011-12-13</vt:lpwstr>
  </property>
  <property fmtid="{D5CDD505-2E9C-101B-9397-08002B2CF9AE}" pid="20" name="Revision">
    <vt:lpwstr>A</vt:lpwstr>
  </property>
  <property fmtid="{D5CDD505-2E9C-101B-9397-08002B2CF9AE}" pid="21" name="Title">
    <vt:lpwstr>One way QA and Delivery of Apps</vt:lpwstr>
  </property>
  <property fmtid="{D5CDD505-2E9C-101B-9397-08002B2CF9AE}" pid="22" name="DocName">
    <vt:lpwstr>PROCESS DESCRIPTION</vt:lpwstr>
  </property>
  <property fmtid="{D5CDD505-2E9C-101B-9397-08002B2CF9AE}" pid="23" name="DocNo">
    <vt:lpwstr>3/155 01-LXE 110 1400 Uen</vt:lpwstr>
  </property>
  <property fmtid="{D5CDD505-2E9C-101B-9397-08002B2CF9AE}" pid="24" name="ApprovedBy">
    <vt:lpwstr>SEM/CVEIO (JOHAN HAMMER)</vt:lpwstr>
  </property>
  <property fmtid="{D5CDD505-2E9C-101B-9397-08002B2CF9AE}" pid="25" name="Keyword">
    <vt:lpwstr>ONE WAY QA AND DELIVERY OF APPS_x000d_
UNIFIED</vt:lpwstr>
  </property>
</Properties>
</file>