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customXml/itemProps1.xml" ContentType="application/vnd.openxmlformats-officedocument.customXmlProperties+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slideLayouts/slideLayout85.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theme/theme9.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 id="2147483743" r:id="rId5"/>
    <p:sldMasterId id="2147483752" r:id="rId6"/>
    <p:sldMasterId id="2147483761" r:id="rId7"/>
    <p:sldMasterId id="2147483770" r:id="rId8"/>
    <p:sldMasterId id="2147483779" r:id="rId9"/>
    <p:sldMasterId id="2147483843" r:id="rId10"/>
  </p:sldMasterIdLst>
  <p:notesMasterIdLst>
    <p:notesMasterId r:id="rId26"/>
  </p:notesMasterIdLst>
  <p:handoutMasterIdLst>
    <p:handoutMasterId r:id="rId27"/>
  </p:handoutMasterIdLst>
  <p:sldIdLst>
    <p:sldId id="257" r:id="rId11"/>
    <p:sldId id="487" r:id="rId12"/>
    <p:sldId id="486" r:id="rId13"/>
    <p:sldId id="477" r:id="rId14"/>
    <p:sldId id="488" r:id="rId15"/>
    <p:sldId id="491" r:id="rId16"/>
    <p:sldId id="489" r:id="rId17"/>
    <p:sldId id="492" r:id="rId18"/>
    <p:sldId id="493" r:id="rId19"/>
    <p:sldId id="494" r:id="rId20"/>
    <p:sldId id="495" r:id="rId21"/>
    <p:sldId id="496" r:id="rId22"/>
    <p:sldId id="497" r:id="rId23"/>
    <p:sldId id="498" r:id="rId24"/>
    <p:sldId id="490" r:id="rId25"/>
  </p:sldIdLst>
  <p:sldSz cx="9144000" cy="6858000" type="screen4x3"/>
  <p:notesSz cx="6858000" cy="9144000"/>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6633"/>
    <a:srgbClr val="77787B"/>
    <a:srgbClr val="EAF3E7"/>
    <a:srgbClr val="D3E7CC"/>
    <a:srgbClr val="FF00FF"/>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4943" autoAdjust="0"/>
    <p:restoredTop sz="99492" autoAdjust="0"/>
  </p:normalViewPr>
  <p:slideViewPr>
    <p:cSldViewPr snapToGrid="0">
      <p:cViewPr varScale="1">
        <p:scale>
          <a:sx n="89" d="100"/>
          <a:sy n="89" d="100"/>
        </p:scale>
        <p:origin x="-1992" y="-77"/>
      </p:cViewPr>
      <p:guideLst>
        <p:guide orient="horz" pos="935"/>
        <p:guide orient="horz" pos="3884"/>
        <p:guide orient="horz" pos="4020"/>
        <p:guide orient="horz" pos="4156"/>
        <p:guide orient="horz" pos="809"/>
        <p:guide orient="horz" pos="300"/>
        <p:guide orient="horz" pos="142"/>
        <p:guide orient="horz" pos="2160"/>
        <p:guide pos="2880"/>
        <p:guide pos="136"/>
        <p:guide pos="272"/>
        <p:guide pos="5624"/>
        <p:guide pos="4940"/>
        <p:guide pos="5618"/>
        <p:guide pos="101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65 Medium" pitchFamily="34" charset="0"/>
              </a:defRPr>
            </a:lvl1pPr>
          </a:lstStyle>
          <a:p>
            <a:pPr>
              <a:defRPr/>
            </a:pPr>
            <a:endParaRPr lang="en-GB"/>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65 Medium" pitchFamily="34" charset="0"/>
              </a:defRPr>
            </a:lvl1pPr>
          </a:lstStyle>
          <a:p>
            <a:pPr>
              <a:defRPr/>
            </a:pPr>
            <a:endParaRPr lang="en-GB"/>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65 Medium" pitchFamily="34" charset="0"/>
              </a:defRPr>
            </a:lvl1pPr>
          </a:lstStyle>
          <a:p>
            <a:pPr>
              <a:defRPr/>
            </a:pPr>
            <a:r>
              <a:rPr lang="en-GB"/>
              <a:t>   Rev </a:t>
            </a:r>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65 Medium" pitchFamily="34" charset="0"/>
              </a:defRPr>
            </a:lvl1pPr>
          </a:lstStyle>
          <a:p>
            <a:pPr>
              <a:defRPr/>
            </a:pPr>
            <a:fld id="{6E9BC4E0-6123-476C-81FC-255E11AB695F}"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65 Medium" pitchFamily="34" charset="0"/>
              </a:defRPr>
            </a:lvl1pPr>
          </a:lstStyle>
          <a:p>
            <a:pPr>
              <a:defRPr/>
            </a:pPr>
            <a:r>
              <a:rPr lang="en-GB"/>
              <a:t>Test Presentation</a:t>
            </a:r>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65 Medium" pitchFamily="34" charset="0"/>
              </a:defRPr>
            </a:lvl1pPr>
          </a:lstStyle>
          <a:p>
            <a:pPr>
              <a:defRPr/>
            </a:pPr>
            <a:r>
              <a:rPr lang="en-GB"/>
              <a:t>2008-08-21</a:t>
            </a:r>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65 Medium" pitchFamily="34" charset="0"/>
              </a:defRPr>
            </a:lvl1pPr>
          </a:lstStyle>
          <a:p>
            <a:pPr>
              <a:defRPr/>
            </a:pPr>
            <a:r>
              <a:rPr lang="en-GB"/>
              <a:t>1/152 43-LXE 108 236 Uen  Rev PA1</a:t>
            </a: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65 Medium" pitchFamily="34" charset="0"/>
              </a:defRPr>
            </a:lvl1pPr>
          </a:lstStyle>
          <a:p>
            <a:pPr>
              <a:defRPr/>
            </a:pPr>
            <a:fld id="{74A263B4-D0EB-4C6F-92B6-7AA329CF6000}" type="slidenum">
              <a:rPr lang="en-GB"/>
              <a:pPr>
                <a:defRPr/>
              </a:pPr>
              <a:t>‹#›</a:t>
            </a:fld>
            <a:endParaRPr lang="en-GB"/>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Helvetica 65 Medium"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e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jpe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 name="Picture 8" descr="cover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3" name="Picture 12"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1" name="Picture 10" descr="cover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9" name="Picture 8"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8" name="Picture 7" descr="divider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10" name="Picture 9" descr="dividerinside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2"/>
          <p:cNvSpPr>
            <a:spLocks noGrp="1"/>
          </p:cNvSpPr>
          <p:nvPr>
            <p:ph idx="1"/>
          </p:nvPr>
        </p:nvSpPr>
        <p:spPr>
          <a:xfrm>
            <a:off x="431800" y="1484313"/>
            <a:ext cx="8280400" cy="4681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chemeClr val="bg1"/>
                </a:solidFill>
                <a:latin typeface="Arial"/>
              </a:rPr>
              <a:t>CONFIDENTIAL</a:t>
            </a:r>
            <a:endParaRPr lang="sv-SE" sz="1100" b="1" dirty="0">
              <a:solidFill>
                <a:schemeClr val="bg1"/>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0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8" name="Picture 7" descr="divider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10" name="Picture 9" descr="dividerinside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5" name="Picture 4" descr="divider_blue.jpg"/>
          <p:cNvPicPr>
            <a:picLocks noChangeAspect="1"/>
          </p:cNvPicPr>
          <p:nvPr userDrawn="1"/>
        </p:nvPicPr>
        <p:blipFill>
          <a:blip r:embed="rId2" cstate="print"/>
          <a:stretch>
            <a:fillRect/>
          </a:stretch>
        </p:blipFill>
        <p:spPr>
          <a:xfrm>
            <a:off x="0" y="0"/>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chemeClr val="bg1"/>
                </a:solidFill>
                <a:latin typeface="Arial"/>
              </a:rPr>
              <a:t>CONFIDENTIAL</a:t>
            </a:r>
            <a:endParaRPr lang="sv-SE" sz="1100" b="1" dirty="0">
              <a:solidFill>
                <a:schemeClr val="bg1"/>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16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8" name="Picture 7" descr="dividerinside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8" name="Picture 7" descr="divider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0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10" name="Picture 9" descr="dividerinside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en-GB" sz="1100" b="1" noProof="0" dirty="0" smtClean="0">
                <a:solidFill>
                  <a:srgbClr val="FFFFFF"/>
                </a:solidFill>
                <a:latin typeface="Arial"/>
              </a:rPr>
              <a:t>CONFIDENTIAL</a:t>
            </a:r>
            <a:endParaRPr lang="en-GB" sz="1100" b="1" noProof="0"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8" name="Picture 7" descr="divider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10" name="Picture 9" descr="dividerinside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8" name="Picture 7" descr="divid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10" name="Picture 9" descr="dividerinside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13" name="Picture 12" descr="thankyou.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chemeClr val="bg1"/>
                </a:solidFill>
                <a:latin typeface="Arial"/>
              </a:rPr>
              <a:t>CONFIDENTIAL</a:t>
            </a:r>
            <a:endParaRPr lang="sv-SE" sz="1100" b="1" dirty="0">
              <a:solidFill>
                <a:schemeClr val="bg1"/>
              </a:solidFill>
              <a:latin typeface="Arial"/>
            </a:endParaRPr>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1_Final Slide">
    <p:spTree>
      <p:nvGrpSpPr>
        <p:cNvPr id="1" name=""/>
        <p:cNvGrpSpPr/>
        <p:nvPr/>
      </p:nvGrpSpPr>
      <p:grpSpPr>
        <a:xfrm>
          <a:off x="0" y="0"/>
          <a:ext cx="0" cy="0"/>
          <a:chOff x="0" y="0"/>
          <a:chExt cx="0" cy="0"/>
        </a:xfrm>
      </p:grpSpPr>
      <p:pic>
        <p:nvPicPr>
          <p:cNvPr id="8" name="Picture 7" descr="thankyou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 name="Picture 8" descr="cover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3" name="Picture 12"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2"/>
          <p:cNvSpPr>
            <a:spLocks noGrp="1"/>
          </p:cNvSpPr>
          <p:nvPr>
            <p:ph idx="1"/>
          </p:nvPr>
        </p:nvSpPr>
        <p:spPr>
          <a:xfrm>
            <a:off x="431800" y="1484313"/>
            <a:ext cx="8280400" cy="4681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5" name="Picture 4" descr="divider_blue.jpg"/>
          <p:cNvPicPr>
            <a:picLocks noChangeAspect="1"/>
          </p:cNvPicPr>
          <p:nvPr userDrawn="1"/>
        </p:nvPicPr>
        <p:blipFill>
          <a:blip r:embed="rId2" cstate="print"/>
          <a:stretch>
            <a:fillRect/>
          </a:stretch>
        </p:blipFill>
        <p:spPr>
          <a:xfrm>
            <a:off x="0" y="0"/>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8" name="Picture 7" descr="dividerinside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13" name="Picture 12" descr="thankyou.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image" Target="../media/image1.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3.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image" Target="../media/image1.pn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4.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6" Type="http://schemas.openxmlformats.org/officeDocument/2006/relationships/image" Target="../media/image1.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5.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image" Target="../media/image1.png"/><Relationship Id="rId2" Type="http://schemas.openxmlformats.org/officeDocument/2006/relationships/slideLayout" Target="../slideLayouts/slideLayout67.xml"/><Relationship Id="rId16" Type="http://schemas.openxmlformats.org/officeDocument/2006/relationships/theme" Target="../theme/theme6.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5" Type="http://schemas.openxmlformats.org/officeDocument/2006/relationships/slideLayout" Target="../slideLayouts/slideLayout85.xml"/><Relationship Id="rId10" Type="http://schemas.openxmlformats.org/officeDocument/2006/relationships/image" Target="../media/image1.png"/><Relationship Id="rId4" Type="http://schemas.openxmlformats.org/officeDocument/2006/relationships/slideLayout" Target="../slideLayouts/slideLayout84.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pic>
        <p:nvPicPr>
          <p:cNvPr id="7" name="Picture 6"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
        <p:nvSpPr>
          <p:cNvPr id="14" name="txtHeaderSecClass"/>
          <p:cNvSpPr txBox="1"/>
          <p:nvPr userDrawn="1"/>
        </p:nvSpPr>
        <p:spPr>
          <a:xfrm>
            <a:off x="8255000" y="6638290"/>
            <a:ext cx="889000" cy="115416"/>
          </a:xfrm>
          <a:prstGeom prst="rect">
            <a:avLst/>
          </a:prstGeom>
          <a:noFill/>
        </p:spPr>
        <p:txBody>
          <a:bodyPr vert="horz" lIns="0" tIns="0" rIns="0" bIns="0" rtlCol="0">
            <a:spAutoFit/>
          </a:bodyPr>
          <a:lstStyle/>
          <a:p>
            <a:r>
              <a:rPr lang="en-US" sz="750" smtClean="0">
                <a:solidFill>
                  <a:srgbClr val="000000"/>
                </a:solidFill>
                <a:latin typeface="Arial"/>
              </a:rPr>
              <a:t>Company Internal</a:t>
            </a:r>
            <a:endParaRPr lang="en-US" sz="750">
              <a:solidFill>
                <a:srgbClr val="000000"/>
              </a:solidFill>
              <a:latin typeface="Arial"/>
            </a:endParaRPr>
          </a:p>
        </p:txBody>
      </p:sp>
      <p:sp>
        <p:nvSpPr>
          <p:cNvPr id="11" name="txtFooterLeft"/>
          <p:cNvSpPr txBox="1"/>
          <p:nvPr userDrawn="1"/>
        </p:nvSpPr>
        <p:spPr>
          <a:xfrm>
            <a:off x="979169" y="6638290"/>
            <a:ext cx="1933194" cy="115416"/>
          </a:xfrm>
          <a:prstGeom prst="rect">
            <a:avLst/>
          </a:prstGeom>
          <a:noFill/>
        </p:spPr>
        <p:txBody>
          <a:bodyPr vert="horz" lIns="0" tIns="0" rIns="0" bIns="0" rtlCol="0">
            <a:spAutoFit/>
          </a:bodyPr>
          <a:lstStyle/>
          <a:p>
            <a:r>
              <a:rPr lang="en-US" sz="750" b="0" smtClean="0">
                <a:solidFill>
                  <a:srgbClr val="7F7F7F"/>
                </a:solidFill>
                <a:latin typeface="Arial"/>
              </a:rPr>
              <a:t>3/155 01-LXE 110 1400 Uen A</a:t>
            </a:r>
            <a:endParaRPr lang="en-US" sz="750" b="0">
              <a:solidFill>
                <a:srgbClr val="7F7F7F"/>
              </a:solidFill>
              <a:latin typeface="Arial"/>
            </a:endParaRPr>
          </a:p>
        </p:txBody>
      </p:sp>
      <p:sp>
        <p:nvSpPr>
          <p:cNvPr id="12" name="txtFooterRight"/>
          <p:cNvSpPr txBox="1"/>
          <p:nvPr userDrawn="1"/>
        </p:nvSpPr>
        <p:spPr>
          <a:xfrm>
            <a:off x="2977260" y="6638290"/>
            <a:ext cx="4633214" cy="115416"/>
          </a:xfrm>
          <a:prstGeom prst="rect">
            <a:avLst/>
          </a:prstGeom>
          <a:noFill/>
        </p:spPr>
        <p:txBody>
          <a:bodyPr vert="horz" lIns="0" tIns="0" rIns="0" bIns="0" rtlCol="0">
            <a:spAutoFit/>
          </a:bodyPr>
          <a:lstStyle/>
          <a:p>
            <a:r>
              <a:rPr lang="en-US" sz="750" b="0" smtClean="0">
                <a:solidFill>
                  <a:srgbClr val="7F7F7F"/>
                </a:solidFill>
                <a:latin typeface="Arial"/>
              </a:rPr>
              <a:t>One way QA and Delivery of Apps</a:t>
            </a:r>
            <a:endParaRPr lang="en-US" sz="750" b="0">
              <a:solidFill>
                <a:srgbClr val="7F7F7F"/>
              </a:solidFill>
              <a:latin typeface="Arial"/>
            </a:endParaRPr>
          </a:p>
        </p:txBody>
      </p:sp>
      <p:sp>
        <p:nvSpPr>
          <p:cNvPr id="13" name="txtFooterDate"/>
          <p:cNvSpPr txBox="1"/>
          <p:nvPr userDrawn="1"/>
        </p:nvSpPr>
        <p:spPr>
          <a:xfrm>
            <a:off x="385190" y="6638290"/>
            <a:ext cx="529208" cy="115416"/>
          </a:xfrm>
          <a:prstGeom prst="rect">
            <a:avLst/>
          </a:prstGeom>
          <a:noFill/>
        </p:spPr>
        <p:txBody>
          <a:bodyPr vert="horz" lIns="0" tIns="0" rIns="0" bIns="0" rtlCol="0">
            <a:spAutoFit/>
          </a:bodyPr>
          <a:lstStyle/>
          <a:p>
            <a:r>
              <a:rPr lang="en-US" sz="750" b="0" smtClean="0">
                <a:solidFill>
                  <a:srgbClr val="7F7F7F"/>
                </a:solidFill>
                <a:latin typeface="Arial"/>
              </a:rPr>
              <a:t>2011-12-13</a:t>
            </a:r>
            <a:endParaRPr lang="en-US" sz="750" b="0">
              <a:solidFill>
                <a:srgbClr val="7F7F7F"/>
              </a:solidFill>
              <a:latin typeface="Arial"/>
            </a:endParaRPr>
          </a:p>
        </p:txBody>
      </p:sp>
      <p:sp>
        <p:nvSpPr>
          <p:cNvPr id="18" name="txtFooterCVLPage"/>
          <p:cNvSpPr txBox="1"/>
          <p:nvPr userDrawn="1"/>
        </p:nvSpPr>
        <p:spPr>
          <a:xfrm>
            <a:off x="93598" y="6638290"/>
            <a:ext cx="187197" cy="115416"/>
          </a:xfrm>
          <a:prstGeom prst="rect">
            <a:avLst/>
          </a:prstGeom>
          <a:noFill/>
        </p:spPr>
        <p:txBody>
          <a:bodyPr vert="horz" lIns="0" tIns="0" rIns="0" bIns="0" rtlCol="0">
            <a:spAutoFit/>
          </a:bodyPr>
          <a:lstStyle/>
          <a:p>
            <a:pPr algn="r"/>
            <a:fld id="{4692D631-9189-49CC-A8E0-000778C2B424}" type="slidenum">
              <a:rPr lang="en-US" sz="750" b="0" smtClean="0">
                <a:solidFill>
                  <a:srgbClr val="7F7F7F"/>
                </a:solidFill>
                <a:latin typeface="Arial"/>
              </a:rPr>
              <a:pPr algn="r"/>
              <a:t>‹#›</a:t>
            </a:fld>
            <a:endParaRPr lang="en-US" sz="750" b="0">
              <a:solidFill>
                <a:srgbClr val="7F7F7F"/>
              </a:solidFill>
              <a:latin typeface="Arial"/>
            </a:endParaRPr>
          </a:p>
        </p:txBody>
      </p:sp>
    </p:spTree>
  </p:cSld>
  <p:clrMap bg1="dk2" tx1="lt1" bg2="dk1" tx2="lt2" accent1="accent1" accent2="accent2" accent3="accent3" accent4="accent4" accent5="accent5" accent6="accent6" hlink="hlink" folHlink="folHlink"/>
  <p:sldLayoutIdLst>
    <p:sldLayoutId id="2147483740" r:id="rId1"/>
    <p:sldLayoutId id="2147483719" r:id="rId2"/>
    <p:sldLayoutId id="2147483720" r:id="rId3"/>
    <p:sldLayoutId id="2147483741" r:id="rId4"/>
    <p:sldLayoutId id="2147483721" r:id="rId5"/>
    <p:sldLayoutId id="2147483723" r:id="rId6"/>
    <p:sldLayoutId id="2147483724" r:id="rId7"/>
    <p:sldLayoutId id="2147483742" r:id="rId8"/>
    <p:sldLayoutId id="2147483837" r:id="rId9"/>
    <p:sldLayoutId id="2147483838" r:id="rId10"/>
    <p:sldLayoutId id="2147483839" r:id="rId11"/>
    <p:sldLayoutId id="2147483840" r:id="rId12"/>
    <p:sldLayoutId id="2147483841" r:id="rId13"/>
    <p:sldLayoutId id="2147483842" r:id="rId14"/>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1"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832" r:id="rId9"/>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825" r:id="rId9"/>
    <p:sldLayoutId id="2147483826" r:id="rId10"/>
    <p:sldLayoutId id="2147483827" r:id="rId11"/>
    <p:sldLayoutId id="2147483828" r:id="rId12"/>
    <p:sldLayoutId id="2147483829" r:id="rId13"/>
    <p:sldLayoutId id="2147483830" r:id="rId14"/>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819" r:id="rId9"/>
    <p:sldLayoutId id="2147483820" r:id="rId10"/>
    <p:sldLayoutId id="2147483821" r:id="rId11"/>
    <p:sldLayoutId id="2147483822" r:id="rId12"/>
    <p:sldLayoutId id="2147483823" r:id="rId13"/>
    <p:sldLayoutId id="2147483824" r:id="rId14"/>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813" r:id="rId9"/>
    <p:sldLayoutId id="2147483814" r:id="rId10"/>
    <p:sldLayoutId id="2147483815" r:id="rId11"/>
    <p:sldLayoutId id="2147483816" r:id="rId12"/>
    <p:sldLayoutId id="2147483817" r:id="rId13"/>
    <p:sldLayoutId id="2147483818" r:id="rId14"/>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7"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807" r:id="rId9"/>
    <p:sldLayoutId id="2147483808" r:id="rId10"/>
    <p:sldLayoutId id="2147483809" r:id="rId11"/>
    <p:sldLayoutId id="2147483810" r:id="rId12"/>
    <p:sldLayoutId id="2147483811" r:id="rId13"/>
    <p:sldLayoutId id="2147483812" r:id="rId14"/>
    <p:sldLayoutId id="2147483803" r:id="rId15"/>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7" name="Picture 6" descr="SE_makebelieve(2).png"/>
          <p:cNvPicPr>
            <a:picLocks noChangeAspect="1"/>
          </p:cNvPicPr>
          <p:nvPr userDrawn="1"/>
        </p:nvPicPr>
        <p:blipFill>
          <a:blip r:embed="rId10"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hyperlink" Target="http://www.redmine.org/projects/redmine/wiki/Download" TargetMode="External"/><Relationship Id="rId2" Type="http://schemas.openxmlformats.org/officeDocument/2006/relationships/hyperlink" Target="https://www.atlassian.com/software/jira/try/" TargetMode="External"/><Relationship Id="rId1" Type="http://schemas.openxmlformats.org/officeDocument/2006/relationships/slideLayout" Target="../slideLayouts/slideLayout16.xml"/><Relationship Id="rId4" Type="http://schemas.openxmlformats.org/officeDocument/2006/relationships/hyperlink" Target="http://www.bugzilla.org/download/"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onedesk.com/2013/06/scrum-methodology-vs-agile-methodology/" TargetMode="External"/><Relationship Id="rId2" Type="http://schemas.openxmlformats.org/officeDocument/2006/relationships/hyperlink" Target="https://www.cprime.com/resources/what-is-agile-what-is-scrum/" TargetMode="External"/><Relationship Id="rId1" Type="http://schemas.openxmlformats.org/officeDocument/2006/relationships/slideLayout" Target="../slideLayouts/slideLayout16.xml"/><Relationship Id="rId5" Type="http://schemas.openxmlformats.org/officeDocument/2006/relationships/hyperlink" Target="http://en.wikipedia.org/wiki/Agile_software_development" TargetMode="External"/><Relationship Id="rId4" Type="http://schemas.openxmlformats.org/officeDocument/2006/relationships/hyperlink" Target="http://en.wikipedia.org/wiki/Scrum_(software_develop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hyperlink" Target="https://trello.com/" TargetMode="External"/><Relationship Id="rId2" Type="http://schemas.openxmlformats.org/officeDocument/2006/relationships/image" Target="../media/image27.jpe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b="1" dirty="0" smtClean="0"/>
              <a:t>Nourriture - </a:t>
            </a:r>
            <a:r>
              <a:rPr lang="en-US" dirty="0" smtClean="0"/>
              <a:t>Connect People with Ingredients</a:t>
            </a:r>
            <a:endParaRPr lang="en-US" dirty="0"/>
          </a:p>
        </p:txBody>
      </p:sp>
      <p:sp>
        <p:nvSpPr>
          <p:cNvPr id="7" name="Subtitle 6"/>
          <p:cNvSpPr>
            <a:spLocks noGrp="1"/>
          </p:cNvSpPr>
          <p:nvPr>
            <p:ph type="subTitle" idx="1"/>
          </p:nvPr>
        </p:nvSpPr>
        <p:spPr/>
        <p:txBody>
          <a:bodyPr>
            <a:normAutofit/>
          </a:bodyPr>
          <a:lstStyle/>
          <a:p>
            <a:r>
              <a:rPr lang="en-US" dirty="0" err="1" smtClean="0">
                <a:solidFill>
                  <a:schemeClr val="tx1">
                    <a:lumMod val="50000"/>
                    <a:lumOff val="50000"/>
                  </a:schemeClr>
                </a:solidFill>
              </a:rPr>
              <a:t>fastDev@Agile_Scrum</a:t>
            </a:r>
            <a:endParaRPr lang="en-US" dirty="0">
              <a:solidFill>
                <a:schemeClr val="tx1">
                  <a:lumMod val="50000"/>
                  <a:lumOff val="50000"/>
                </a:schemeClr>
              </a:solidFill>
            </a:endParaRPr>
          </a:p>
        </p:txBody>
      </p:sp>
      <p:sp>
        <p:nvSpPr>
          <p:cNvPr id="24" name="Content Placeholder 23"/>
          <p:cNvSpPr>
            <a:spLocks noGrp="1"/>
          </p:cNvSpPr>
          <p:nvPr>
            <p:ph sz="quarter" idx="10"/>
          </p:nvPr>
        </p:nvSpPr>
        <p:spPr/>
        <p:txBody>
          <a:bodyPr/>
          <a:lstStyle/>
          <a:p>
            <a:pPr algn="ctr"/>
            <a:r>
              <a:rPr lang="en-US" dirty="0" smtClean="0"/>
              <a:t>Beijing Jiao Tong University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t>
            </a:r>
            <a:r>
              <a:rPr lang="en-US" sz="1400" dirty="0" smtClean="0"/>
              <a:t>“Scrum Team,” refers to the </a:t>
            </a:r>
            <a:r>
              <a:rPr lang="en-US" sz="1400" b="1" dirty="0" smtClean="0"/>
              <a:t>Team</a:t>
            </a:r>
            <a:r>
              <a:rPr lang="en-US" sz="1400" dirty="0" smtClean="0"/>
              <a:t> plus the </a:t>
            </a:r>
            <a:r>
              <a:rPr lang="en-US" sz="1400" b="1" dirty="0" err="1" smtClean="0"/>
              <a:t>ScrumMaster</a:t>
            </a:r>
            <a:r>
              <a:rPr lang="en-US" sz="1400" dirty="0" smtClean="0"/>
              <a:t> and </a:t>
            </a:r>
            <a:r>
              <a:rPr lang="en-US" sz="1400" b="1" dirty="0" smtClean="0"/>
              <a:t>Product Owner</a:t>
            </a:r>
            <a:r>
              <a:rPr lang="en-US" sz="1400" dirty="0" smtClean="0"/>
              <a:t>.</a:t>
            </a:r>
            <a:endParaRPr lang="en-US" sz="1400" dirty="0"/>
          </a:p>
        </p:txBody>
      </p:sp>
      <p:sp>
        <p:nvSpPr>
          <p:cNvPr id="4" name="Content Placeholder 3"/>
          <p:cNvSpPr>
            <a:spLocks noGrp="1"/>
          </p:cNvSpPr>
          <p:nvPr>
            <p:ph sz="quarter" idx="10"/>
          </p:nvPr>
        </p:nvSpPr>
        <p:spPr/>
        <p:txBody>
          <a:bodyPr/>
          <a:lstStyle/>
          <a:p>
            <a:pPr algn="ctr"/>
            <a:r>
              <a:rPr lang="en-US" dirty="0" smtClean="0"/>
              <a:t>Beijing Jiao Tong University </a:t>
            </a:r>
          </a:p>
          <a:p>
            <a:endParaRPr lang="en-US" dirty="0"/>
          </a:p>
        </p:txBody>
      </p:sp>
      <p:sp>
        <p:nvSpPr>
          <p:cNvPr id="2050" name="AutoShape 2" descr="scrum development"/>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1032295" y="928777"/>
            <a:ext cx="1518249" cy="34505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13209" y="1121433"/>
            <a:ext cx="2130672" cy="301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431800" y="795648"/>
            <a:ext cx="4206240" cy="3836738"/>
          </a:xfrm>
        </p:spPr>
        <p:txBody>
          <a:bodyPr/>
          <a:lstStyle/>
          <a:p>
            <a:r>
              <a:rPr lang="en-US" sz="1600" b="1" dirty="0" smtClean="0"/>
              <a:t>The Product Owner </a:t>
            </a:r>
            <a:r>
              <a:rPr lang="en-US" sz="1600" dirty="0" smtClean="0"/>
              <a:t>is </a:t>
            </a:r>
            <a:r>
              <a:rPr lang="en-US" sz="1600" dirty="0" smtClean="0">
                <a:solidFill>
                  <a:srgbClr val="0070C0"/>
                </a:solidFill>
              </a:rPr>
              <a:t>the keeper of the requirements</a:t>
            </a:r>
            <a:r>
              <a:rPr lang="en-US" sz="1600" dirty="0" smtClean="0"/>
              <a:t>. </a:t>
            </a:r>
          </a:p>
          <a:p>
            <a:pPr>
              <a:buNone/>
            </a:pPr>
            <a:r>
              <a:rPr lang="en-US" sz="1600" dirty="0" smtClean="0"/>
              <a:t>	</a:t>
            </a:r>
            <a:r>
              <a:rPr lang="en-US" sz="1200" dirty="0" smtClean="0"/>
              <a:t>-- The </a:t>
            </a:r>
            <a:r>
              <a:rPr lang="en-US" sz="1200" dirty="0" smtClean="0">
                <a:solidFill>
                  <a:srgbClr val="C00000"/>
                </a:solidFill>
              </a:rPr>
              <a:t>single contact </a:t>
            </a:r>
            <a:r>
              <a:rPr lang="en-US" sz="1200" dirty="0" smtClean="0"/>
              <a:t>for all questions about product req.</a:t>
            </a:r>
          </a:p>
          <a:p>
            <a:pPr>
              <a:buNone/>
            </a:pPr>
            <a:r>
              <a:rPr lang="en-US" sz="1200" dirty="0" smtClean="0"/>
              <a:t>	-- Works closely with the team to </a:t>
            </a:r>
            <a:r>
              <a:rPr lang="en-US" sz="1200" dirty="0" smtClean="0">
                <a:solidFill>
                  <a:srgbClr val="C00000"/>
                </a:solidFill>
              </a:rPr>
              <a:t>define the user-facing and technical requirements</a:t>
            </a:r>
            <a:r>
              <a:rPr lang="en-US" sz="1200" dirty="0" smtClean="0"/>
              <a:t>, to document the requirements as needed, and to </a:t>
            </a:r>
            <a:r>
              <a:rPr lang="en-US" sz="1200" dirty="0" smtClean="0">
                <a:solidFill>
                  <a:srgbClr val="C00000"/>
                </a:solidFill>
              </a:rPr>
              <a:t>determine the order </a:t>
            </a:r>
            <a:r>
              <a:rPr lang="en-US" sz="1200" dirty="0" smtClean="0"/>
              <a:t>of their implementation.</a:t>
            </a:r>
          </a:p>
          <a:p>
            <a:pPr>
              <a:buNone/>
            </a:pPr>
            <a:r>
              <a:rPr lang="en-US" sz="1200" dirty="0" smtClean="0"/>
              <a:t>	-- </a:t>
            </a:r>
            <a:r>
              <a:rPr lang="en-US" sz="1200" dirty="0" smtClean="0">
                <a:solidFill>
                  <a:srgbClr val="C00000"/>
                </a:solidFill>
              </a:rPr>
              <a:t>Maintains the Product Backlog </a:t>
            </a:r>
            <a:r>
              <a:rPr lang="en-US" sz="1200" dirty="0" smtClean="0"/>
              <a:t>(which is the repository for all of this information), keeping it </a:t>
            </a:r>
            <a:r>
              <a:rPr lang="en-US" sz="1200" dirty="0" smtClean="0">
                <a:solidFill>
                  <a:srgbClr val="C00000"/>
                </a:solidFill>
              </a:rPr>
              <a:t>up to date </a:t>
            </a:r>
            <a:r>
              <a:rPr lang="en-US" sz="1200" dirty="0" smtClean="0"/>
              <a:t>and at the level of detail and quality the Team requires.</a:t>
            </a:r>
          </a:p>
          <a:p>
            <a:pPr>
              <a:buNone/>
            </a:pPr>
            <a:endParaRPr lang="en-US" sz="800" dirty="0" smtClean="0"/>
          </a:p>
          <a:p>
            <a:r>
              <a:rPr lang="en-US" sz="1600" b="1" dirty="0" smtClean="0"/>
              <a:t>The Team </a:t>
            </a:r>
            <a:r>
              <a:rPr lang="en-US" sz="1600" dirty="0" smtClean="0"/>
              <a:t>is a </a:t>
            </a:r>
            <a:r>
              <a:rPr lang="en-US" sz="1600" dirty="0" smtClean="0">
                <a:solidFill>
                  <a:srgbClr val="0070C0"/>
                </a:solidFill>
              </a:rPr>
              <a:t>self-organizing group of people</a:t>
            </a:r>
            <a:r>
              <a:rPr lang="en-US" sz="1600" dirty="0" smtClean="0"/>
              <a:t> who do the hands-on work of developing and testing the product.</a:t>
            </a:r>
          </a:p>
          <a:p>
            <a:pPr>
              <a:buNone/>
            </a:pPr>
            <a:r>
              <a:rPr lang="en-US" sz="1200" dirty="0" smtClean="0"/>
              <a:t>	-- Team members </a:t>
            </a:r>
            <a:r>
              <a:rPr lang="en-US" sz="1200" dirty="0" smtClean="0">
                <a:solidFill>
                  <a:srgbClr val="C00000"/>
                </a:solidFill>
              </a:rPr>
              <a:t>decide how to break work</a:t>
            </a:r>
            <a:r>
              <a:rPr lang="en-US" sz="1200" dirty="0" smtClean="0"/>
              <a:t> into tasks, and </a:t>
            </a:r>
            <a:r>
              <a:rPr lang="en-US" sz="1200" dirty="0" smtClean="0">
                <a:solidFill>
                  <a:srgbClr val="C00000"/>
                </a:solidFill>
              </a:rPr>
              <a:t>how to allocate tasks </a:t>
            </a:r>
            <a:r>
              <a:rPr lang="en-US" sz="1200" dirty="0" smtClean="0"/>
              <a:t>to individuals, throughout the Sprint.</a:t>
            </a:r>
          </a:p>
          <a:p>
            <a:pPr>
              <a:buNone/>
            </a:pPr>
            <a:endParaRPr lang="en-US" sz="1200" dirty="0"/>
          </a:p>
        </p:txBody>
      </p:sp>
      <p:sp>
        <p:nvSpPr>
          <p:cNvPr id="13" name="Content Placeholder 2"/>
          <p:cNvSpPr txBox="1">
            <a:spLocks/>
          </p:cNvSpPr>
          <p:nvPr/>
        </p:nvSpPr>
        <p:spPr bwMode="auto">
          <a:xfrm>
            <a:off x="385792" y="4398623"/>
            <a:ext cx="8758208" cy="21747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74625" indent="-174625">
              <a:spcBef>
                <a:spcPct val="20000"/>
              </a:spcBef>
              <a:buClr>
                <a:schemeClr val="bg1"/>
              </a:buClr>
              <a:buFont typeface="Arial" pitchFamily="34" charset="0"/>
              <a:buChar char="•"/>
            </a:pPr>
            <a:r>
              <a:rPr lang="en-US" sz="1600" b="1" dirty="0" smtClean="0">
                <a:solidFill>
                  <a:srgbClr val="77787B"/>
                </a:solidFill>
                <a:latin typeface="+mn-lt"/>
              </a:rPr>
              <a:t>The </a:t>
            </a:r>
            <a:r>
              <a:rPr lang="en-US" sz="1600" b="1" dirty="0" err="1" smtClean="0">
                <a:solidFill>
                  <a:srgbClr val="77787B"/>
                </a:solidFill>
                <a:latin typeface="+mn-lt"/>
              </a:rPr>
              <a:t>ScrumMaster</a:t>
            </a:r>
            <a:r>
              <a:rPr lang="en-US" sz="1600" b="1" dirty="0" smtClean="0">
                <a:solidFill>
                  <a:srgbClr val="77787B"/>
                </a:solidFill>
                <a:latin typeface="+mn-lt"/>
              </a:rPr>
              <a:t> </a:t>
            </a:r>
            <a:r>
              <a:rPr lang="en-US" sz="1600" dirty="0" smtClean="0">
                <a:solidFill>
                  <a:srgbClr val="77787B"/>
                </a:solidFill>
                <a:latin typeface="+mn-lt"/>
              </a:rPr>
              <a:t>(sometimes written “Scrum Master,” although the official term has no space after “Scrum”) is </a:t>
            </a:r>
            <a:r>
              <a:rPr lang="en-US" sz="1600" dirty="0" smtClean="0">
                <a:solidFill>
                  <a:srgbClr val="0070C0"/>
                </a:solidFill>
                <a:latin typeface="+mn-lt"/>
              </a:rPr>
              <a:t>the keeper of the process</a:t>
            </a:r>
            <a:r>
              <a:rPr lang="en-US" sz="1600" dirty="0" smtClean="0">
                <a:solidFill>
                  <a:srgbClr val="77787B"/>
                </a:solidFill>
                <a:latin typeface="+mn-lt"/>
              </a:rPr>
              <a:t>. </a:t>
            </a:r>
          </a:p>
          <a:p>
            <a:pPr>
              <a:buNone/>
            </a:pPr>
            <a:r>
              <a:rPr lang="en-US" sz="1200" dirty="0" smtClean="0">
                <a:solidFill>
                  <a:schemeClr val="tx1">
                    <a:lumMod val="50000"/>
                  </a:schemeClr>
                </a:solidFill>
              </a:rPr>
              <a:t>-- </a:t>
            </a:r>
            <a:r>
              <a:rPr lang="en-US" sz="1200" dirty="0" smtClean="0">
                <a:solidFill>
                  <a:srgbClr val="C00000"/>
                </a:solidFill>
              </a:rPr>
              <a:t>Making</a:t>
            </a:r>
            <a:r>
              <a:rPr lang="en-US" sz="1200" dirty="0" smtClean="0">
                <a:solidFill>
                  <a:schemeClr val="tx1">
                    <a:lumMod val="50000"/>
                  </a:schemeClr>
                </a:solidFill>
              </a:rPr>
              <a:t> the process run smoothly, </a:t>
            </a:r>
          </a:p>
          <a:p>
            <a:pPr>
              <a:buNone/>
            </a:pPr>
            <a:r>
              <a:rPr lang="en-US" sz="1200" dirty="0" smtClean="0">
                <a:solidFill>
                  <a:schemeClr val="tx1">
                    <a:lumMod val="50000"/>
                  </a:schemeClr>
                </a:solidFill>
              </a:rPr>
              <a:t>-- </a:t>
            </a:r>
            <a:r>
              <a:rPr lang="en-US" sz="1200" dirty="0" smtClean="0">
                <a:solidFill>
                  <a:srgbClr val="C00000"/>
                </a:solidFill>
              </a:rPr>
              <a:t>Removing</a:t>
            </a:r>
            <a:r>
              <a:rPr lang="en-US" sz="1200" dirty="0" smtClean="0">
                <a:solidFill>
                  <a:schemeClr val="tx1">
                    <a:lumMod val="50000"/>
                  </a:schemeClr>
                </a:solidFill>
              </a:rPr>
              <a:t> obstacles that impact productivity</a:t>
            </a:r>
          </a:p>
          <a:p>
            <a:pPr>
              <a:buNone/>
            </a:pPr>
            <a:r>
              <a:rPr lang="en-US" sz="1200" dirty="0" smtClean="0">
                <a:solidFill>
                  <a:schemeClr val="tx1">
                    <a:lumMod val="50000"/>
                  </a:schemeClr>
                </a:solidFill>
              </a:rPr>
              <a:t>-- </a:t>
            </a:r>
            <a:r>
              <a:rPr lang="en-US" sz="1200" dirty="0" smtClean="0">
                <a:solidFill>
                  <a:srgbClr val="C00000"/>
                </a:solidFill>
              </a:rPr>
              <a:t>Improving</a:t>
            </a:r>
            <a:r>
              <a:rPr lang="en-US" sz="1200" dirty="0" smtClean="0">
                <a:solidFill>
                  <a:schemeClr val="tx1">
                    <a:lumMod val="50000"/>
                  </a:schemeClr>
                </a:solidFill>
              </a:rPr>
              <a:t> the engineering practices and tools</a:t>
            </a:r>
          </a:p>
          <a:p>
            <a:r>
              <a:rPr lang="en-US" sz="1200" dirty="0" smtClean="0">
                <a:solidFill>
                  <a:schemeClr val="tx1">
                    <a:lumMod val="50000"/>
                  </a:schemeClr>
                </a:solidFill>
              </a:rPr>
              <a:t>-- </a:t>
            </a:r>
            <a:r>
              <a:rPr lang="en-US" sz="1200" dirty="0" smtClean="0">
                <a:solidFill>
                  <a:srgbClr val="C00000"/>
                </a:solidFill>
              </a:rPr>
              <a:t>Keeping</a:t>
            </a:r>
            <a:r>
              <a:rPr lang="en-US" sz="1200" dirty="0" smtClean="0">
                <a:solidFill>
                  <a:schemeClr val="tx1">
                    <a:lumMod val="50000"/>
                  </a:schemeClr>
                </a:solidFill>
              </a:rPr>
              <a:t> information about the Team’s progress up to date and visible to all parties</a:t>
            </a:r>
          </a:p>
          <a:p>
            <a:endParaRPr lang="en-US" sz="1600" dirty="0" smtClean="0">
              <a:solidFill>
                <a:schemeClr val="tx1">
                  <a:lumMod val="50000"/>
                </a:schemeClr>
              </a:solidFill>
            </a:endParaRPr>
          </a:p>
          <a:p>
            <a:r>
              <a:rPr lang="en-US" sz="1600" dirty="0" smtClean="0">
                <a:solidFill>
                  <a:schemeClr val="tx1">
                    <a:lumMod val="50000"/>
                  </a:schemeClr>
                </a:solidFill>
              </a:rPr>
              <a:t>Notice: The </a:t>
            </a:r>
            <a:r>
              <a:rPr lang="en-US" sz="1600" dirty="0" err="1" smtClean="0">
                <a:solidFill>
                  <a:schemeClr val="tx1">
                    <a:lumMod val="50000"/>
                  </a:schemeClr>
                </a:solidFill>
              </a:rPr>
              <a:t>ScrumMaster</a:t>
            </a:r>
            <a:r>
              <a:rPr lang="en-US" sz="1600" dirty="0" smtClean="0">
                <a:solidFill>
                  <a:schemeClr val="tx1">
                    <a:lumMod val="50000"/>
                  </a:schemeClr>
                </a:solidFill>
              </a:rPr>
              <a:t> </a:t>
            </a:r>
            <a:r>
              <a:rPr lang="en-US" sz="1600" i="1" dirty="0" smtClean="0">
                <a:solidFill>
                  <a:srgbClr val="7030A0"/>
                </a:solidFill>
              </a:rPr>
              <a:t>does not assign tasks to Team members</a:t>
            </a:r>
            <a:r>
              <a:rPr lang="en-US" sz="1600" dirty="0" smtClean="0">
                <a:solidFill>
                  <a:schemeClr val="tx1">
                    <a:lumMod val="50000"/>
                  </a:schemeClr>
                </a:solidFill>
              </a:rPr>
              <a:t>, as task assignment is a Team responsibility. His general approach towards the Team is to </a:t>
            </a:r>
            <a:r>
              <a:rPr lang="en-US" sz="1600" i="1" dirty="0" smtClean="0">
                <a:solidFill>
                  <a:srgbClr val="7030A0"/>
                </a:solidFill>
              </a:rPr>
              <a:t>encourage</a:t>
            </a:r>
            <a:r>
              <a:rPr lang="en-US" sz="1600" dirty="0" smtClean="0">
                <a:solidFill>
                  <a:schemeClr val="tx1">
                    <a:lumMod val="50000"/>
                  </a:schemeClr>
                </a:solidFill>
              </a:rPr>
              <a:t> and </a:t>
            </a:r>
            <a:r>
              <a:rPr lang="en-US" sz="1600" i="1" dirty="0" smtClean="0">
                <a:solidFill>
                  <a:srgbClr val="7030A0"/>
                </a:solidFill>
              </a:rPr>
              <a:t>facilitate</a:t>
            </a:r>
            <a:r>
              <a:rPr lang="en-US" sz="1600" dirty="0" smtClean="0">
                <a:solidFill>
                  <a:schemeClr val="tx1">
                    <a:lumMod val="50000"/>
                  </a:schemeClr>
                </a:solidFill>
              </a:rPr>
              <a:t> their decision-making and problem-solving capabilities</a:t>
            </a:r>
          </a:p>
        </p:txBody>
      </p:sp>
      <p:pic>
        <p:nvPicPr>
          <p:cNvPr id="14" name="Picture 13" descr="ScrumRoles.jpg"/>
          <p:cNvPicPr>
            <a:picLocks noChangeAspect="1"/>
          </p:cNvPicPr>
          <p:nvPr/>
        </p:nvPicPr>
        <p:blipFill>
          <a:blip r:embed="rId2" cstate="print"/>
          <a:stretch>
            <a:fillRect/>
          </a:stretch>
        </p:blipFill>
        <p:spPr>
          <a:xfrm>
            <a:off x="4715173" y="683044"/>
            <a:ext cx="4021137" cy="370780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sz="1400" dirty="0"/>
          </a:p>
        </p:txBody>
      </p:sp>
      <p:sp>
        <p:nvSpPr>
          <p:cNvPr id="4" name="Content Placeholder 3"/>
          <p:cNvSpPr>
            <a:spLocks noGrp="1"/>
          </p:cNvSpPr>
          <p:nvPr>
            <p:ph sz="quarter" idx="10"/>
          </p:nvPr>
        </p:nvSpPr>
        <p:spPr/>
        <p:txBody>
          <a:bodyPr/>
          <a:lstStyle/>
          <a:p>
            <a:pPr algn="ctr"/>
            <a:r>
              <a:rPr lang="en-US" dirty="0" smtClean="0"/>
              <a:t>Beijing Jiao Tong University </a:t>
            </a:r>
          </a:p>
          <a:p>
            <a:endParaRPr lang="en-US" dirty="0"/>
          </a:p>
        </p:txBody>
      </p:sp>
      <p:sp>
        <p:nvSpPr>
          <p:cNvPr id="2050" name="AutoShape 2" descr="scrum development"/>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1032295" y="928777"/>
            <a:ext cx="1518249" cy="34505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13209" y="1121433"/>
            <a:ext cx="2130672" cy="301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p:cNvSpPr>
            <a:spLocks noGrp="1"/>
          </p:cNvSpPr>
          <p:nvPr>
            <p:ph idx="1"/>
          </p:nvPr>
        </p:nvSpPr>
        <p:spPr>
          <a:xfrm>
            <a:off x="431800" y="795647"/>
            <a:ext cx="8280400" cy="5370203"/>
          </a:xfrm>
        </p:spPr>
        <p:txBody>
          <a:bodyPr/>
          <a:lstStyle/>
          <a:p>
            <a:endParaRPr lang="en-US" dirty="0" smtClean="0"/>
          </a:p>
          <a:p>
            <a:endParaRPr lang="en-US" dirty="0" smtClean="0"/>
          </a:p>
          <a:p>
            <a:endParaRPr lang="en-US" dirty="0" smtClean="0"/>
          </a:p>
          <a:p>
            <a:r>
              <a:rPr lang="en-US" dirty="0" smtClean="0"/>
              <a:t>Scrum does </a:t>
            </a:r>
            <a:r>
              <a:rPr lang="en-US" i="1" dirty="0" smtClean="0">
                <a:solidFill>
                  <a:srgbClr val="FF0000"/>
                </a:solidFill>
              </a:rPr>
              <a:t>not</a:t>
            </a:r>
            <a:r>
              <a:rPr lang="en-US" dirty="0" smtClean="0"/>
              <a:t> define just what form requirements are to take, </a:t>
            </a:r>
            <a:r>
              <a:rPr lang="en-US" i="1" dirty="0" smtClean="0">
                <a:solidFill>
                  <a:srgbClr val="00B050"/>
                </a:solidFill>
              </a:rPr>
              <a:t>but</a:t>
            </a:r>
            <a:r>
              <a:rPr lang="en-US" dirty="0" smtClean="0"/>
              <a:t> simply says that they are gathered into the Product Backlog, and referred to generically as “</a:t>
            </a:r>
            <a:r>
              <a:rPr lang="en-US" i="1" dirty="0" smtClean="0">
                <a:solidFill>
                  <a:srgbClr val="0070C0"/>
                </a:solidFill>
              </a:rPr>
              <a:t>Product Backlog Items</a:t>
            </a:r>
            <a:r>
              <a:rPr lang="en-US" dirty="0" smtClean="0"/>
              <a:t>,” or “</a:t>
            </a:r>
            <a:r>
              <a:rPr lang="en-US" i="1" dirty="0" smtClean="0">
                <a:solidFill>
                  <a:srgbClr val="0070C0"/>
                </a:solidFill>
              </a:rPr>
              <a:t>PBIs</a:t>
            </a:r>
            <a:r>
              <a:rPr lang="en-US" dirty="0" smtClean="0"/>
              <a:t>” for short. </a:t>
            </a:r>
          </a:p>
          <a:p>
            <a:endParaRPr lang="en-US" sz="2000" i="1" dirty="0" smtClean="0">
              <a:solidFill>
                <a:srgbClr val="C00000"/>
              </a:solidFill>
            </a:endParaRPr>
          </a:p>
          <a:p>
            <a:r>
              <a:rPr lang="en-US" dirty="0" smtClean="0"/>
              <a:t>Most Scrum projects borrow the “XP” (Extreme Programming) practice of describing a feature request as a “</a:t>
            </a:r>
            <a:r>
              <a:rPr lang="en-US" dirty="0" smtClean="0">
                <a:solidFill>
                  <a:srgbClr val="C00000"/>
                </a:solidFill>
              </a:rPr>
              <a:t>User Story</a:t>
            </a:r>
            <a:r>
              <a:rPr lang="en-US" dirty="0" smtClean="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User Story</a:t>
            </a:r>
            <a:endParaRPr lang="en-US" sz="1400" dirty="0"/>
          </a:p>
        </p:txBody>
      </p:sp>
      <p:sp>
        <p:nvSpPr>
          <p:cNvPr id="4" name="Content Placeholder 3"/>
          <p:cNvSpPr>
            <a:spLocks noGrp="1"/>
          </p:cNvSpPr>
          <p:nvPr>
            <p:ph sz="quarter" idx="10"/>
          </p:nvPr>
        </p:nvSpPr>
        <p:spPr/>
        <p:txBody>
          <a:bodyPr/>
          <a:lstStyle/>
          <a:p>
            <a:pPr algn="ctr"/>
            <a:r>
              <a:rPr lang="en-US" dirty="0" smtClean="0"/>
              <a:t>Beijing Jiao Tong University </a:t>
            </a:r>
          </a:p>
          <a:p>
            <a:endParaRPr lang="en-US" dirty="0"/>
          </a:p>
        </p:txBody>
      </p:sp>
      <p:sp>
        <p:nvSpPr>
          <p:cNvPr id="2050" name="AutoShape 2" descr="scrum development"/>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1032295" y="928777"/>
            <a:ext cx="1518249" cy="34505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13209" y="1121433"/>
            <a:ext cx="2130672" cy="301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p:cNvSpPr>
            <a:spLocks noGrp="1"/>
          </p:cNvSpPr>
          <p:nvPr>
            <p:ph idx="1"/>
          </p:nvPr>
        </p:nvSpPr>
        <p:spPr>
          <a:xfrm>
            <a:off x="431800" y="795647"/>
            <a:ext cx="8280400" cy="5370203"/>
          </a:xfrm>
        </p:spPr>
        <p:txBody>
          <a:bodyPr/>
          <a:lstStyle/>
          <a:p>
            <a:r>
              <a:rPr lang="en-US" dirty="0" smtClean="0"/>
              <a:t>A User Story describes a desired feature (</a:t>
            </a:r>
            <a:r>
              <a:rPr lang="en-US" i="1" dirty="0" smtClean="0">
                <a:solidFill>
                  <a:srgbClr val="0070C0"/>
                </a:solidFill>
              </a:rPr>
              <a:t>functional requirement</a:t>
            </a:r>
            <a:r>
              <a:rPr lang="en-US" dirty="0" smtClean="0"/>
              <a:t>) in narrative form. </a:t>
            </a:r>
            <a:r>
              <a:rPr lang="en-US" dirty="0" smtClean="0">
                <a:solidFill>
                  <a:srgbClr val="C00000"/>
                </a:solidFill>
              </a:rPr>
              <a:t>User Stories are usually written by the Product Owner</a:t>
            </a:r>
            <a:r>
              <a:rPr lang="en-US" dirty="0" smtClean="0"/>
              <a:t>, and are the Product Owner’s responsibility. </a:t>
            </a:r>
          </a:p>
          <a:p>
            <a:endParaRPr lang="en-US" dirty="0" smtClean="0"/>
          </a:p>
          <a:p>
            <a:r>
              <a:rPr lang="en-US" dirty="0" smtClean="0"/>
              <a:t>Let’s take an example as below</a:t>
            </a:r>
          </a:p>
        </p:txBody>
      </p:sp>
      <p:pic>
        <p:nvPicPr>
          <p:cNvPr id="107522" name="Picture 2"/>
          <p:cNvPicPr>
            <a:picLocks noChangeAspect="1" noChangeArrowheads="1"/>
          </p:cNvPicPr>
          <p:nvPr/>
        </p:nvPicPr>
        <p:blipFill>
          <a:blip r:embed="rId2" cstate="print"/>
          <a:srcRect/>
          <a:stretch>
            <a:fillRect/>
          </a:stretch>
        </p:blipFill>
        <p:spPr bwMode="auto">
          <a:xfrm>
            <a:off x="479549" y="3360543"/>
            <a:ext cx="8184903" cy="22121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Elements in User Story</a:t>
            </a:r>
            <a:endParaRPr lang="en-US" sz="1400" dirty="0"/>
          </a:p>
        </p:txBody>
      </p:sp>
      <p:sp>
        <p:nvSpPr>
          <p:cNvPr id="4" name="Content Placeholder 3"/>
          <p:cNvSpPr>
            <a:spLocks noGrp="1"/>
          </p:cNvSpPr>
          <p:nvPr>
            <p:ph sz="quarter" idx="10"/>
          </p:nvPr>
        </p:nvSpPr>
        <p:spPr/>
        <p:txBody>
          <a:bodyPr/>
          <a:lstStyle/>
          <a:p>
            <a:pPr algn="ctr"/>
            <a:r>
              <a:rPr lang="en-US" dirty="0" smtClean="0"/>
              <a:t>Beijing Jiao Tong University </a:t>
            </a:r>
          </a:p>
          <a:p>
            <a:endParaRPr lang="en-US" dirty="0"/>
          </a:p>
        </p:txBody>
      </p:sp>
      <p:sp>
        <p:nvSpPr>
          <p:cNvPr id="2050" name="AutoShape 2" descr="scrum development"/>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1032295" y="928777"/>
            <a:ext cx="1518249" cy="34505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13209" y="1121433"/>
            <a:ext cx="2130672" cy="301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p:cNvSpPr>
            <a:spLocks noGrp="1"/>
          </p:cNvSpPr>
          <p:nvPr>
            <p:ph idx="1"/>
          </p:nvPr>
        </p:nvSpPr>
        <p:spPr>
          <a:xfrm>
            <a:off x="431800" y="795647"/>
            <a:ext cx="8280400" cy="5370203"/>
          </a:xfrm>
        </p:spPr>
        <p:txBody>
          <a:bodyPr/>
          <a:lstStyle/>
          <a:p>
            <a:r>
              <a:rPr lang="en-US" sz="1600" b="1" dirty="0" smtClean="0"/>
              <a:t>Name</a:t>
            </a:r>
            <a:r>
              <a:rPr lang="en-US" sz="1600" dirty="0" smtClean="0"/>
              <a:t> </a:t>
            </a:r>
          </a:p>
          <a:p>
            <a:pPr>
              <a:buNone/>
            </a:pPr>
            <a:r>
              <a:rPr lang="en-US" sz="1400" dirty="0" smtClean="0"/>
              <a:t>	-- The example uses a basic “</a:t>
            </a:r>
            <a:r>
              <a:rPr lang="en-US" sz="1400" dirty="0" smtClean="0">
                <a:solidFill>
                  <a:srgbClr val="C00000"/>
                </a:solidFill>
              </a:rPr>
              <a:t>Role-Action-Reason</a:t>
            </a:r>
            <a:r>
              <a:rPr lang="en-US" sz="1400" dirty="0" smtClean="0"/>
              <a:t>” organization. </a:t>
            </a:r>
          </a:p>
          <a:p>
            <a:pPr>
              <a:buNone/>
            </a:pPr>
            <a:r>
              <a:rPr lang="en-US" sz="1400" dirty="0" smtClean="0"/>
              <a:t>	-- Another common style, popularized by Mike Cohn, follows the template “</a:t>
            </a:r>
            <a:r>
              <a:rPr lang="en-US" sz="1400" dirty="0" smtClean="0">
                <a:solidFill>
                  <a:srgbClr val="C00000"/>
                </a:solidFill>
              </a:rPr>
              <a:t>As a &lt;type of user&gt;, I want &lt;some goal&gt; so that &lt;some reason&gt;</a:t>
            </a:r>
            <a:r>
              <a:rPr lang="en-US" sz="1400" dirty="0" smtClean="0"/>
              <a:t>.”</a:t>
            </a:r>
          </a:p>
          <a:p>
            <a:pPr>
              <a:buNone/>
            </a:pPr>
            <a:endParaRPr lang="en-US" sz="800" dirty="0" smtClean="0"/>
          </a:p>
          <a:p>
            <a:r>
              <a:rPr lang="en-US" sz="1600" b="1" dirty="0" smtClean="0"/>
              <a:t>Description</a:t>
            </a:r>
            <a:r>
              <a:rPr lang="en-US" sz="1600" dirty="0" smtClean="0"/>
              <a:t> </a:t>
            </a:r>
          </a:p>
          <a:p>
            <a:pPr>
              <a:buNone/>
            </a:pPr>
            <a:r>
              <a:rPr lang="en-US" sz="1600" dirty="0" smtClean="0"/>
              <a:t>	</a:t>
            </a:r>
            <a:r>
              <a:rPr lang="en-US" sz="1400" dirty="0" smtClean="0"/>
              <a:t>-- This is a high-level (low-detail) description of the need to be met. </a:t>
            </a:r>
          </a:p>
          <a:p>
            <a:pPr lvl="1"/>
            <a:r>
              <a:rPr lang="en-US" sz="1400" dirty="0" smtClean="0"/>
              <a:t>For </a:t>
            </a:r>
            <a:r>
              <a:rPr lang="en-US" sz="1400" i="1" dirty="0" smtClean="0">
                <a:solidFill>
                  <a:srgbClr val="0070C0"/>
                </a:solidFill>
              </a:rPr>
              <a:t>functional (user-facing) requirements</a:t>
            </a:r>
            <a:r>
              <a:rPr lang="en-US" sz="1400" dirty="0" smtClean="0"/>
              <a:t>, the description is put </a:t>
            </a:r>
            <a:r>
              <a:rPr lang="en-US" sz="1400" dirty="0" smtClean="0">
                <a:solidFill>
                  <a:srgbClr val="C00000"/>
                </a:solidFill>
              </a:rPr>
              <a:t>in narrative form</a:t>
            </a:r>
            <a:r>
              <a:rPr lang="en-US" sz="1400" dirty="0" smtClean="0"/>
              <a:t>. </a:t>
            </a:r>
          </a:p>
          <a:p>
            <a:pPr lvl="1"/>
            <a:r>
              <a:rPr lang="en-US" sz="1400" dirty="0" smtClean="0"/>
              <a:t>For </a:t>
            </a:r>
            <a:r>
              <a:rPr lang="en-US" sz="1400" i="1" dirty="0" smtClean="0">
                <a:solidFill>
                  <a:srgbClr val="0070C0"/>
                </a:solidFill>
              </a:rPr>
              <a:t>non-functional requirements</a:t>
            </a:r>
            <a:r>
              <a:rPr lang="en-US" sz="1400" dirty="0" smtClean="0"/>
              <a:t>, the description can be worded </a:t>
            </a:r>
            <a:r>
              <a:rPr lang="en-US" sz="1400" dirty="0" smtClean="0">
                <a:solidFill>
                  <a:srgbClr val="C00000"/>
                </a:solidFill>
              </a:rPr>
              <a:t>in any form</a:t>
            </a:r>
            <a:r>
              <a:rPr lang="en-US" sz="1400" dirty="0" smtClean="0"/>
              <a:t>. </a:t>
            </a:r>
          </a:p>
          <a:p>
            <a:pPr>
              <a:buNone/>
            </a:pPr>
            <a:r>
              <a:rPr lang="en-US" sz="1400" dirty="0" smtClean="0"/>
              <a:t>	</a:t>
            </a:r>
            <a:r>
              <a:rPr lang="en-US" sz="1400" dirty="0" smtClean="0">
                <a:solidFill>
                  <a:srgbClr val="FF0000"/>
                </a:solidFill>
              </a:rPr>
              <a:t>Notice</a:t>
            </a:r>
            <a:r>
              <a:rPr lang="en-US" sz="1400" dirty="0" smtClean="0"/>
              <a:t>: In both cases, the key is that </a:t>
            </a:r>
            <a:r>
              <a:rPr lang="en-US" sz="1400" dirty="0" smtClean="0">
                <a:solidFill>
                  <a:srgbClr val="C00000"/>
                </a:solidFill>
              </a:rPr>
              <a:t>the level of detail is modest</a:t>
            </a:r>
            <a:r>
              <a:rPr lang="en-US" sz="1400" dirty="0" smtClean="0"/>
              <a:t>, because the fine details are worked out during the implementation phase, in discussions between team members, product owners, and anyone else who is involved. (</a:t>
            </a:r>
            <a:r>
              <a:rPr lang="en-US" sz="1400" i="1" dirty="0" smtClean="0">
                <a:solidFill>
                  <a:srgbClr val="0070C0"/>
                </a:solidFill>
              </a:rPr>
              <a:t>This is one of the core concepts of Scrum</a:t>
            </a:r>
            <a:r>
              <a:rPr lang="en-US" sz="1400" dirty="0" smtClean="0"/>
              <a:t>)</a:t>
            </a:r>
          </a:p>
          <a:p>
            <a:pPr>
              <a:buNone/>
            </a:pPr>
            <a:endParaRPr lang="en-US" sz="800" dirty="0" smtClean="0"/>
          </a:p>
          <a:p>
            <a:r>
              <a:rPr lang="en-US" sz="1600" b="1" dirty="0" smtClean="0"/>
              <a:t>Screens and External Documents</a:t>
            </a:r>
            <a:r>
              <a:rPr lang="en-US" sz="1600" dirty="0" smtClean="0"/>
              <a:t> </a:t>
            </a:r>
          </a:p>
          <a:p>
            <a:pPr>
              <a:buNone/>
            </a:pPr>
            <a:r>
              <a:rPr lang="en-US" sz="1600" dirty="0" smtClean="0"/>
              <a:t>	</a:t>
            </a:r>
            <a:r>
              <a:rPr lang="en-US" sz="1400" dirty="0" smtClean="0"/>
              <a:t>-- If the Story requires user-interface changes (especially non-trivial ones), the Story should contain or link to </a:t>
            </a:r>
            <a:r>
              <a:rPr lang="en-US" sz="1400" dirty="0" smtClean="0">
                <a:solidFill>
                  <a:srgbClr val="C00000"/>
                </a:solidFill>
              </a:rPr>
              <a:t>a prototype of the changes</a:t>
            </a:r>
            <a:r>
              <a:rPr lang="en-US" sz="1400" dirty="0" smtClean="0"/>
              <a:t> or any external documents required to implement the Story should also be listed.</a:t>
            </a:r>
          </a:p>
          <a:p>
            <a:endParaRPr lang="en-US" sz="800" b="1" dirty="0" smtClean="0"/>
          </a:p>
          <a:p>
            <a:r>
              <a:rPr lang="en-US" sz="1600" b="1" dirty="0" smtClean="0"/>
              <a:t>How to test</a:t>
            </a:r>
            <a:r>
              <a:rPr lang="en-US" sz="1600" dirty="0" smtClean="0"/>
              <a:t> </a:t>
            </a:r>
          </a:p>
          <a:p>
            <a:pPr>
              <a:buNone/>
            </a:pPr>
            <a:r>
              <a:rPr lang="en-US" sz="1600" dirty="0" smtClean="0"/>
              <a:t>	-- This section provides a brief description of how the story will be tested. The implementation of a Story is defined to be complete if, and only if, </a:t>
            </a:r>
            <a:r>
              <a:rPr lang="en-US" sz="1600" dirty="0" smtClean="0">
                <a:solidFill>
                  <a:srgbClr val="C00000"/>
                </a:solidFill>
              </a:rPr>
              <a:t>it passes all acceptance tests developed for it</a:t>
            </a: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Defect</a:t>
            </a:r>
            <a:endParaRPr lang="en-US" sz="1400" dirty="0"/>
          </a:p>
        </p:txBody>
      </p:sp>
      <p:sp>
        <p:nvSpPr>
          <p:cNvPr id="4" name="Content Placeholder 3"/>
          <p:cNvSpPr>
            <a:spLocks noGrp="1"/>
          </p:cNvSpPr>
          <p:nvPr>
            <p:ph sz="quarter" idx="10"/>
          </p:nvPr>
        </p:nvSpPr>
        <p:spPr/>
        <p:txBody>
          <a:bodyPr/>
          <a:lstStyle/>
          <a:p>
            <a:pPr algn="ctr"/>
            <a:r>
              <a:rPr lang="en-US" dirty="0" smtClean="0"/>
              <a:t>Beijing Jiao Tong University </a:t>
            </a:r>
          </a:p>
          <a:p>
            <a:endParaRPr lang="en-US" dirty="0"/>
          </a:p>
        </p:txBody>
      </p:sp>
      <p:sp>
        <p:nvSpPr>
          <p:cNvPr id="2050" name="AutoShape 2" descr="scrum development"/>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1032295" y="928777"/>
            <a:ext cx="1518249" cy="34505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13209" y="1121433"/>
            <a:ext cx="2130672" cy="301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p:cNvSpPr>
            <a:spLocks noGrp="1"/>
          </p:cNvSpPr>
          <p:nvPr>
            <p:ph idx="1"/>
          </p:nvPr>
        </p:nvSpPr>
        <p:spPr>
          <a:xfrm>
            <a:off x="431800" y="795647"/>
            <a:ext cx="8280400" cy="5370203"/>
          </a:xfrm>
        </p:spPr>
        <p:txBody>
          <a:bodyPr/>
          <a:lstStyle/>
          <a:p>
            <a:r>
              <a:rPr lang="en-US" dirty="0" smtClean="0"/>
              <a:t>A Defect, or bug report, is a description of a failure of the product to behave in the expected fashion. </a:t>
            </a:r>
          </a:p>
          <a:p>
            <a:endParaRPr lang="en-US" dirty="0" smtClean="0"/>
          </a:p>
          <a:p>
            <a:r>
              <a:rPr lang="en-US" dirty="0" smtClean="0"/>
              <a:t>Defects are stored in a bug-tracking system, which may or may not be physically the same system used to store the Product Backlog. If not, then someone (usually the Product Owner) must enter each Defect into the Product Backlog, for sequencing and scheduling.</a:t>
            </a:r>
          </a:p>
          <a:p>
            <a:endParaRPr lang="en-US" dirty="0" smtClean="0"/>
          </a:p>
          <a:p>
            <a:r>
              <a:rPr lang="en-US" dirty="0" smtClean="0"/>
              <a:t>Suggested tool as proprietary: </a:t>
            </a:r>
          </a:p>
          <a:p>
            <a:pPr lvl="1"/>
            <a:r>
              <a:rPr lang="en-US" dirty="0" smtClean="0"/>
              <a:t>JIRA: </a:t>
            </a:r>
            <a:r>
              <a:rPr lang="en-US" dirty="0" smtClean="0">
                <a:hlinkClick r:id="rId2"/>
              </a:rPr>
              <a:t>https://www.atlassian.com/software/jira/try/</a:t>
            </a:r>
            <a:endParaRPr lang="en-US" dirty="0" smtClean="0"/>
          </a:p>
          <a:p>
            <a:r>
              <a:rPr lang="en-US" dirty="0" smtClean="0"/>
              <a:t>Suggested tool as open source:</a:t>
            </a:r>
          </a:p>
          <a:p>
            <a:pPr lvl="1"/>
            <a:r>
              <a:rPr lang="en-US" dirty="0" err="1" smtClean="0"/>
              <a:t>Redmine</a:t>
            </a:r>
            <a:r>
              <a:rPr lang="en-US" dirty="0" smtClean="0"/>
              <a:t>: </a:t>
            </a:r>
            <a:r>
              <a:rPr lang="en-US" dirty="0" smtClean="0">
                <a:hlinkClick r:id="rId3"/>
              </a:rPr>
              <a:t>http://www.redmine.org/projects/redmine/wiki/Download</a:t>
            </a:r>
            <a:endParaRPr lang="en-US" dirty="0" smtClean="0"/>
          </a:p>
          <a:p>
            <a:pPr lvl="1"/>
            <a:r>
              <a:rPr lang="en-US" dirty="0" err="1" smtClean="0"/>
              <a:t>Bugzilla</a:t>
            </a:r>
            <a:r>
              <a:rPr lang="en-US" dirty="0" smtClean="0"/>
              <a:t>: </a:t>
            </a:r>
            <a:r>
              <a:rPr lang="en-US" dirty="0" smtClean="0">
                <a:hlinkClick r:id="rId4"/>
              </a:rPr>
              <a:t>http://www.bugzilla.org/download/</a:t>
            </a: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4" name="Content Placeholder 3"/>
          <p:cNvSpPr>
            <a:spLocks noGrp="1"/>
          </p:cNvSpPr>
          <p:nvPr>
            <p:ph sz="quarter" idx="10"/>
          </p:nvPr>
        </p:nvSpPr>
        <p:spPr/>
        <p:txBody>
          <a:bodyPr/>
          <a:lstStyle/>
          <a:p>
            <a:pPr algn="ctr"/>
            <a:r>
              <a:rPr lang="en-US" dirty="0" smtClean="0"/>
              <a:t>Beijing Jiao Tong University </a:t>
            </a:r>
          </a:p>
          <a:p>
            <a:endParaRPr lang="en-US" dirty="0"/>
          </a:p>
        </p:txBody>
      </p:sp>
      <p:sp>
        <p:nvSpPr>
          <p:cNvPr id="5" name="Content Placeholder 4"/>
          <p:cNvSpPr>
            <a:spLocks noGrp="1"/>
          </p:cNvSpPr>
          <p:nvPr>
            <p:ph idx="1"/>
          </p:nvPr>
        </p:nvSpPr>
        <p:spPr/>
        <p:txBody>
          <a:bodyPr/>
          <a:lstStyle/>
          <a:p>
            <a:r>
              <a:rPr lang="en-US" dirty="0" smtClean="0">
                <a:hlinkClick r:id="rId2"/>
              </a:rPr>
              <a:t>https://www.cprime.com/resources/what-is-agile-what-is-scrum/</a:t>
            </a:r>
            <a:endParaRPr lang="en-US" dirty="0" smtClean="0"/>
          </a:p>
          <a:p>
            <a:r>
              <a:rPr lang="en-US" dirty="0" smtClean="0">
                <a:hlinkClick r:id="rId3"/>
              </a:rPr>
              <a:t>http://www.onedesk.com/2013/06/scrum-methodology-vs-agile-methodology/</a:t>
            </a:r>
            <a:endParaRPr lang="en-US" dirty="0" smtClean="0"/>
          </a:p>
          <a:p>
            <a:r>
              <a:rPr lang="en-US" dirty="0" smtClean="0">
                <a:hlinkClick r:id="rId4"/>
              </a:rPr>
              <a:t>http://en.wikipedia.org/wiki/Scrum_(software_development)</a:t>
            </a:r>
            <a:endParaRPr lang="en-US" dirty="0" smtClean="0"/>
          </a:p>
          <a:p>
            <a:r>
              <a:rPr lang="en-US" dirty="0" smtClean="0">
                <a:hlinkClick r:id="rId5"/>
              </a:rPr>
              <a:t>http://en.wikipedia.org/wiki/Agile_software_development</a:t>
            </a:r>
            <a:endParaRPr lang="en-US" dirty="0" smtClean="0"/>
          </a:p>
          <a:p>
            <a:endParaRPr lang="en-US" dirty="0" smtClean="0"/>
          </a:p>
          <a:p>
            <a:endParaRPr lang="en-US" dirty="0" smtClean="0"/>
          </a:p>
          <a:p>
            <a:endParaRPr lang="en-US" dirty="0"/>
          </a:p>
        </p:txBody>
      </p:sp>
      <p:sp>
        <p:nvSpPr>
          <p:cNvPr id="2050" name="AutoShape 2" descr="scrum development"/>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vs. Scrum</a:t>
            </a:r>
            <a:endParaRPr lang="en-US" dirty="0"/>
          </a:p>
        </p:txBody>
      </p:sp>
      <p:sp>
        <p:nvSpPr>
          <p:cNvPr id="3" name="Content Placeholder 2"/>
          <p:cNvSpPr>
            <a:spLocks noGrp="1"/>
          </p:cNvSpPr>
          <p:nvPr>
            <p:ph idx="1"/>
          </p:nvPr>
        </p:nvSpPr>
        <p:spPr>
          <a:xfrm>
            <a:off x="431800" y="795647"/>
            <a:ext cx="8280400" cy="5370203"/>
          </a:xfrm>
        </p:spPr>
        <p:txBody>
          <a:bodyPr/>
          <a:lstStyle/>
          <a:p>
            <a:endParaRPr lang="en-US" b="1" dirty="0" smtClean="0"/>
          </a:p>
          <a:p>
            <a:endParaRPr lang="en-US" b="1" dirty="0" smtClean="0"/>
          </a:p>
          <a:p>
            <a:endParaRPr lang="en-US" b="1" dirty="0" smtClean="0"/>
          </a:p>
          <a:p>
            <a:endParaRPr lang="en-US" b="1" dirty="0" smtClean="0"/>
          </a:p>
          <a:p>
            <a:r>
              <a:rPr lang="en-US" b="1" dirty="0" smtClean="0"/>
              <a:t>Scrum</a:t>
            </a:r>
            <a:r>
              <a:rPr lang="en-US" dirty="0" smtClean="0"/>
              <a:t> is just one of the many iterative and incremental </a:t>
            </a:r>
            <a:r>
              <a:rPr lang="en-US" b="1" dirty="0" smtClean="0"/>
              <a:t>agile</a:t>
            </a:r>
            <a:r>
              <a:rPr lang="en-US" dirty="0" smtClean="0"/>
              <a:t> software development method.</a:t>
            </a:r>
          </a:p>
          <a:p>
            <a:endParaRPr lang="en-US" sz="2000" dirty="0" smtClean="0"/>
          </a:p>
          <a:p>
            <a:r>
              <a:rPr lang="en-US" b="1" dirty="0" smtClean="0"/>
              <a:t>Scrum</a:t>
            </a:r>
            <a:r>
              <a:rPr lang="en-US" dirty="0" smtClean="0"/>
              <a:t>, </a:t>
            </a:r>
            <a:r>
              <a:rPr lang="en-US" dirty="0" err="1" smtClean="0"/>
              <a:t>Kanban</a:t>
            </a:r>
            <a:r>
              <a:rPr lang="en-US" dirty="0" smtClean="0"/>
              <a:t>, etc are the well known methods that applied in agile software development.</a:t>
            </a:r>
            <a:endParaRPr lang="en-US" dirty="0"/>
          </a:p>
        </p:txBody>
      </p:sp>
      <p:sp>
        <p:nvSpPr>
          <p:cNvPr id="4" name="Content Placeholder 3"/>
          <p:cNvSpPr>
            <a:spLocks noGrp="1"/>
          </p:cNvSpPr>
          <p:nvPr>
            <p:ph sz="quarter" idx="10"/>
          </p:nvPr>
        </p:nvSpPr>
        <p:spPr/>
        <p:txBody>
          <a:bodyPr/>
          <a:lstStyle/>
          <a:p>
            <a:pPr algn="ctr"/>
            <a:r>
              <a:rPr lang="en-US" dirty="0" smtClean="0"/>
              <a:t>Beijing Jiao Tong University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Agile Software Development</a:t>
            </a:r>
            <a:endParaRPr lang="en-US" dirty="0"/>
          </a:p>
        </p:txBody>
      </p:sp>
      <p:sp>
        <p:nvSpPr>
          <p:cNvPr id="3" name="Content Placeholder 2"/>
          <p:cNvSpPr>
            <a:spLocks noGrp="1"/>
          </p:cNvSpPr>
          <p:nvPr>
            <p:ph idx="1"/>
          </p:nvPr>
        </p:nvSpPr>
        <p:spPr>
          <a:xfrm>
            <a:off x="431800" y="795647"/>
            <a:ext cx="8280400" cy="5370203"/>
          </a:xfrm>
        </p:spPr>
        <p:txBody>
          <a:bodyPr/>
          <a:lstStyle/>
          <a:p>
            <a:pPr marL="0">
              <a:buNone/>
            </a:pPr>
            <a:r>
              <a:rPr lang="en-US" dirty="0" smtClean="0"/>
              <a:t>"Agile software development" refers to a group of software development methodologies based on </a:t>
            </a:r>
            <a:r>
              <a:rPr lang="en-US" b="1" dirty="0" smtClean="0"/>
              <a:t>iterative development</a:t>
            </a:r>
            <a:r>
              <a:rPr lang="en-US" dirty="0" smtClean="0"/>
              <a:t>, where requirements and solutions evolve via collaboration between self-organizing and cross-functional teams. </a:t>
            </a:r>
          </a:p>
          <a:p>
            <a:pPr marL="0">
              <a:buNone/>
            </a:pPr>
            <a:endParaRPr lang="en-US" dirty="0" smtClean="0"/>
          </a:p>
          <a:p>
            <a:pPr marL="0">
              <a:buNone/>
            </a:pPr>
            <a:r>
              <a:rPr lang="en-US" dirty="0" smtClean="0"/>
              <a:t>The term was coined in the year 2001 when the </a:t>
            </a:r>
            <a:r>
              <a:rPr lang="en-US" b="1" dirty="0" smtClean="0"/>
              <a:t>Agile Manifesto</a:t>
            </a:r>
            <a:r>
              <a:rPr lang="en-US" dirty="0" smtClean="0"/>
              <a:t> was formulated.</a:t>
            </a:r>
          </a:p>
          <a:p>
            <a:pPr lvl="1"/>
            <a:r>
              <a:rPr lang="en-US" sz="2400" b="1" dirty="0" smtClean="0"/>
              <a:t>Individuals and interactions</a:t>
            </a:r>
            <a:r>
              <a:rPr lang="en-US" sz="2400" dirty="0" smtClean="0"/>
              <a:t> over Processes and tools</a:t>
            </a:r>
          </a:p>
          <a:p>
            <a:pPr lvl="1"/>
            <a:r>
              <a:rPr lang="en-US" sz="2400" b="1" dirty="0" smtClean="0"/>
              <a:t>Working software</a:t>
            </a:r>
            <a:r>
              <a:rPr lang="en-US" sz="2400" dirty="0" smtClean="0"/>
              <a:t> over Comprehensive documentation</a:t>
            </a:r>
          </a:p>
          <a:p>
            <a:pPr lvl="1"/>
            <a:r>
              <a:rPr lang="en-US" sz="2400" b="1" dirty="0" smtClean="0"/>
              <a:t>Customer collaboration</a:t>
            </a:r>
            <a:r>
              <a:rPr lang="en-US" sz="2400" dirty="0" smtClean="0"/>
              <a:t> over Contract negotiation</a:t>
            </a:r>
          </a:p>
          <a:p>
            <a:pPr lvl="1"/>
            <a:r>
              <a:rPr lang="en-US" sz="2400" b="1" dirty="0" smtClean="0"/>
              <a:t>Responding to change</a:t>
            </a:r>
            <a:r>
              <a:rPr lang="en-US" sz="2400" dirty="0" smtClean="0"/>
              <a:t> over Following a plan</a:t>
            </a:r>
          </a:p>
        </p:txBody>
      </p:sp>
      <p:sp>
        <p:nvSpPr>
          <p:cNvPr id="4" name="Content Placeholder 3"/>
          <p:cNvSpPr>
            <a:spLocks noGrp="1"/>
          </p:cNvSpPr>
          <p:nvPr>
            <p:ph sz="quarter" idx="10"/>
          </p:nvPr>
        </p:nvSpPr>
        <p:spPr/>
        <p:txBody>
          <a:bodyPr/>
          <a:lstStyle/>
          <a:p>
            <a:pPr algn="ctr"/>
            <a:r>
              <a:rPr lang="en-US" dirty="0" smtClean="0"/>
              <a:t>Beijing Jiao Tong University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Manifesto within SW Development Context</a:t>
            </a:r>
            <a:endParaRPr lang="en-US" dirty="0"/>
          </a:p>
        </p:txBody>
      </p:sp>
      <p:sp>
        <p:nvSpPr>
          <p:cNvPr id="3" name="Content Placeholder 2"/>
          <p:cNvSpPr>
            <a:spLocks noGrp="1"/>
          </p:cNvSpPr>
          <p:nvPr>
            <p:ph idx="1"/>
          </p:nvPr>
        </p:nvSpPr>
        <p:spPr>
          <a:xfrm>
            <a:off x="431800" y="795647"/>
            <a:ext cx="8280400" cy="5370203"/>
          </a:xfrm>
        </p:spPr>
        <p:txBody>
          <a:bodyPr/>
          <a:lstStyle/>
          <a:p>
            <a:r>
              <a:rPr lang="en-US" dirty="0" smtClean="0"/>
              <a:t>Individuals and interactions</a:t>
            </a:r>
          </a:p>
          <a:p>
            <a:pPr>
              <a:buNone/>
            </a:pPr>
            <a:r>
              <a:rPr lang="en-US" sz="2000" dirty="0" smtClean="0"/>
              <a:t>	-- In agile development, </a:t>
            </a:r>
            <a:r>
              <a:rPr lang="en-US" sz="2000" dirty="0" smtClean="0">
                <a:solidFill>
                  <a:srgbClr val="FF0000"/>
                </a:solidFill>
              </a:rPr>
              <a:t>self-organization and motivation </a:t>
            </a:r>
            <a:r>
              <a:rPr lang="en-US" sz="2000" dirty="0" smtClean="0"/>
              <a:t>are important, as are interactions like co-location and pair programming.</a:t>
            </a:r>
          </a:p>
          <a:p>
            <a:endParaRPr lang="en-US" sz="1200" dirty="0" smtClean="0"/>
          </a:p>
          <a:p>
            <a:r>
              <a:rPr lang="en-US" dirty="0" smtClean="0"/>
              <a:t>Working software </a:t>
            </a:r>
          </a:p>
          <a:p>
            <a:pPr>
              <a:buNone/>
            </a:pPr>
            <a:r>
              <a:rPr lang="en-US" sz="2000" dirty="0" smtClean="0"/>
              <a:t>	-- </a:t>
            </a:r>
            <a:r>
              <a:rPr lang="en-US" sz="2000" dirty="0" smtClean="0">
                <a:solidFill>
                  <a:srgbClr val="FF0000"/>
                </a:solidFill>
              </a:rPr>
              <a:t>Working software</a:t>
            </a:r>
            <a:r>
              <a:rPr lang="en-US" sz="2000" dirty="0" smtClean="0"/>
              <a:t> will be more useful and welcome </a:t>
            </a:r>
            <a:r>
              <a:rPr lang="en-US" sz="2000" dirty="0" smtClean="0">
                <a:solidFill>
                  <a:srgbClr val="FF0000"/>
                </a:solidFill>
              </a:rPr>
              <a:t>than just presenting documents to clients </a:t>
            </a:r>
            <a:r>
              <a:rPr lang="en-US" sz="2000" dirty="0" smtClean="0"/>
              <a:t>in meetings.</a:t>
            </a:r>
          </a:p>
          <a:p>
            <a:endParaRPr lang="en-US" sz="1200" dirty="0" smtClean="0"/>
          </a:p>
          <a:p>
            <a:r>
              <a:rPr lang="en-US" dirty="0" smtClean="0"/>
              <a:t>Customer collaboration </a:t>
            </a:r>
          </a:p>
          <a:p>
            <a:pPr>
              <a:buNone/>
            </a:pPr>
            <a:r>
              <a:rPr lang="en-US" sz="2000" dirty="0" smtClean="0"/>
              <a:t>	-- Requirements </a:t>
            </a:r>
            <a:r>
              <a:rPr lang="en-US" sz="2000" dirty="0" smtClean="0">
                <a:solidFill>
                  <a:srgbClr val="FF0000"/>
                </a:solidFill>
              </a:rPr>
              <a:t>cannot be fully collected at the beginning of the software development cycle</a:t>
            </a:r>
            <a:r>
              <a:rPr lang="en-US" sz="2000" dirty="0" smtClean="0"/>
              <a:t>, therefore continuous customer or stakeholder involvement is very important.</a:t>
            </a:r>
          </a:p>
          <a:p>
            <a:endParaRPr lang="en-US" sz="1200" dirty="0" smtClean="0"/>
          </a:p>
          <a:p>
            <a:r>
              <a:rPr lang="en-US" dirty="0" smtClean="0"/>
              <a:t>Responding to change </a:t>
            </a:r>
          </a:p>
          <a:p>
            <a:pPr>
              <a:buNone/>
            </a:pPr>
            <a:r>
              <a:rPr lang="en-US" sz="2000" dirty="0" smtClean="0"/>
              <a:t>	-- Agile development is focused on </a:t>
            </a:r>
            <a:r>
              <a:rPr lang="en-US" sz="2000" dirty="0" smtClean="0">
                <a:solidFill>
                  <a:srgbClr val="FF0000"/>
                </a:solidFill>
              </a:rPr>
              <a:t>quick responses to change and continuous development.</a:t>
            </a:r>
            <a:endParaRPr lang="en-US" sz="2000" dirty="0">
              <a:solidFill>
                <a:srgbClr val="FF0000"/>
              </a:solidFill>
            </a:endParaRPr>
          </a:p>
        </p:txBody>
      </p:sp>
      <p:sp>
        <p:nvSpPr>
          <p:cNvPr id="4" name="Content Placeholder 3"/>
          <p:cNvSpPr>
            <a:spLocks noGrp="1"/>
          </p:cNvSpPr>
          <p:nvPr>
            <p:ph sz="quarter" idx="10"/>
          </p:nvPr>
        </p:nvSpPr>
        <p:spPr/>
        <p:txBody>
          <a:bodyPr/>
          <a:lstStyle/>
          <a:p>
            <a:pPr algn="ctr"/>
            <a:r>
              <a:rPr lang="en-US" dirty="0" smtClean="0"/>
              <a:t>Beijing Jiao Tong University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Scrum</a:t>
            </a:r>
            <a:endParaRPr lang="en-US" dirty="0"/>
          </a:p>
        </p:txBody>
      </p:sp>
      <p:sp>
        <p:nvSpPr>
          <p:cNvPr id="3" name="Content Placeholder 2"/>
          <p:cNvSpPr>
            <a:spLocks noGrp="1"/>
          </p:cNvSpPr>
          <p:nvPr>
            <p:ph idx="1"/>
          </p:nvPr>
        </p:nvSpPr>
        <p:spPr>
          <a:xfrm>
            <a:off x="431800" y="795647"/>
            <a:ext cx="8280400" cy="5370203"/>
          </a:xfrm>
        </p:spPr>
        <p:txBody>
          <a:bodyPr/>
          <a:lstStyle/>
          <a:p>
            <a:r>
              <a:rPr lang="en-US" b="1" dirty="0" smtClean="0"/>
              <a:t>Scrum</a:t>
            </a:r>
            <a:r>
              <a:rPr lang="en-US" dirty="0" smtClean="0"/>
              <a:t> is an iterative and incremental agile software development framework</a:t>
            </a:r>
          </a:p>
          <a:p>
            <a:endParaRPr lang="en-US" sz="1200" dirty="0" smtClean="0"/>
          </a:p>
          <a:p>
            <a:r>
              <a:rPr lang="en-US" dirty="0" smtClean="0"/>
              <a:t>It enables teams to self-organize by </a:t>
            </a:r>
            <a:r>
              <a:rPr lang="en-US" i="1" dirty="0" smtClean="0">
                <a:solidFill>
                  <a:srgbClr val="C00000"/>
                </a:solidFill>
              </a:rPr>
              <a:t>encouraging</a:t>
            </a:r>
            <a:r>
              <a:rPr lang="en-US" dirty="0" smtClean="0"/>
              <a:t> physical co-location or </a:t>
            </a:r>
            <a:r>
              <a:rPr lang="en-US" b="1" dirty="0" smtClean="0"/>
              <a:t>close online collaboration </a:t>
            </a:r>
            <a:r>
              <a:rPr lang="en-US" dirty="0" smtClean="0"/>
              <a:t>of all team members, as well as </a:t>
            </a:r>
            <a:r>
              <a:rPr lang="en-US" b="1" dirty="0" smtClean="0"/>
              <a:t>daily face-to-face communication </a:t>
            </a:r>
            <a:r>
              <a:rPr lang="en-US" dirty="0" smtClean="0"/>
              <a:t>among all team members and disciplines in the project.</a:t>
            </a:r>
          </a:p>
          <a:p>
            <a:endParaRPr lang="en-US" sz="1200" dirty="0" smtClean="0"/>
          </a:p>
          <a:p>
            <a:r>
              <a:rPr lang="en-US" dirty="0" smtClean="0"/>
              <a:t>The </a:t>
            </a:r>
            <a:r>
              <a:rPr lang="en-US" i="1" dirty="0" smtClean="0">
                <a:solidFill>
                  <a:srgbClr val="C00000"/>
                </a:solidFill>
              </a:rPr>
              <a:t>key principle </a:t>
            </a:r>
            <a:r>
              <a:rPr lang="en-US" dirty="0" smtClean="0"/>
              <a:t>is that during a project the customers can change their minds about what they want and need (often called "</a:t>
            </a:r>
            <a:r>
              <a:rPr lang="en-US" b="1" dirty="0" smtClean="0"/>
              <a:t>requirements churn</a:t>
            </a:r>
            <a:r>
              <a:rPr lang="en-US" dirty="0" smtClean="0"/>
              <a:t>"), because requirements are hard to be addressed by customers. </a:t>
            </a:r>
          </a:p>
          <a:p>
            <a:pPr>
              <a:buNone/>
            </a:pPr>
            <a:r>
              <a:rPr lang="en-US" dirty="0" smtClean="0"/>
              <a:t>  </a:t>
            </a:r>
            <a:r>
              <a:rPr lang="en-US" sz="2000" dirty="0" smtClean="0"/>
              <a:t>-- Scrum adopts an empirical approach: </a:t>
            </a:r>
            <a:r>
              <a:rPr lang="en-US" sz="2000" i="1" dirty="0" smtClean="0">
                <a:solidFill>
                  <a:srgbClr val="C00000"/>
                </a:solidFill>
              </a:rPr>
              <a:t>accepting that the problem cannot be fully understood or defined, focusing instead on maximizing the team's ability to deliver quickly and respond to emerging req.</a:t>
            </a:r>
            <a:endParaRPr lang="en-US" sz="2000" i="1" dirty="0">
              <a:solidFill>
                <a:srgbClr val="C00000"/>
              </a:solidFill>
            </a:endParaRPr>
          </a:p>
        </p:txBody>
      </p:sp>
      <p:sp>
        <p:nvSpPr>
          <p:cNvPr id="4" name="Content Placeholder 3"/>
          <p:cNvSpPr>
            <a:spLocks noGrp="1"/>
          </p:cNvSpPr>
          <p:nvPr>
            <p:ph sz="quarter" idx="10"/>
          </p:nvPr>
        </p:nvSpPr>
        <p:spPr/>
        <p:txBody>
          <a:bodyPr/>
          <a:lstStyle/>
          <a:p>
            <a:pPr algn="ctr"/>
            <a:r>
              <a:rPr lang="en-US" dirty="0" smtClean="0"/>
              <a:t>Beijing Jiao Tong University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Process Overview</a:t>
            </a:r>
            <a:endParaRPr lang="en-US" dirty="0"/>
          </a:p>
        </p:txBody>
      </p:sp>
      <p:sp>
        <p:nvSpPr>
          <p:cNvPr id="4" name="Content Placeholder 3"/>
          <p:cNvSpPr>
            <a:spLocks noGrp="1"/>
          </p:cNvSpPr>
          <p:nvPr>
            <p:ph sz="quarter" idx="10"/>
          </p:nvPr>
        </p:nvSpPr>
        <p:spPr/>
        <p:txBody>
          <a:bodyPr/>
          <a:lstStyle/>
          <a:p>
            <a:pPr algn="ctr"/>
            <a:r>
              <a:rPr lang="en-US" dirty="0" smtClean="0"/>
              <a:t>Beijing Jiao Tong University </a:t>
            </a:r>
          </a:p>
          <a:p>
            <a:endParaRPr lang="en-US" dirty="0"/>
          </a:p>
        </p:txBody>
      </p:sp>
      <p:sp>
        <p:nvSpPr>
          <p:cNvPr id="2050" name="AutoShape 2" descr="scrum development"/>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Content Placeholder 6" descr="ScrumCycle.jpg"/>
          <p:cNvPicPr>
            <a:picLocks noGrp="1" noChangeAspect="1"/>
          </p:cNvPicPr>
          <p:nvPr>
            <p:ph idx="1"/>
          </p:nvPr>
        </p:nvPicPr>
        <p:blipFill>
          <a:blip r:embed="rId2" cstate="print"/>
          <a:stretch>
            <a:fillRect/>
          </a:stretch>
        </p:blipFill>
        <p:spPr>
          <a:xfrm>
            <a:off x="1203358" y="1292993"/>
            <a:ext cx="6737285" cy="4707598"/>
          </a:xfrm>
        </p:spPr>
      </p:pic>
      <p:sp>
        <p:nvSpPr>
          <p:cNvPr id="10" name="Rectangle 9"/>
          <p:cNvSpPr/>
          <p:nvPr/>
        </p:nvSpPr>
        <p:spPr>
          <a:xfrm>
            <a:off x="1319843" y="1337094"/>
            <a:ext cx="2130672" cy="301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txBox="1">
            <a:spLocks/>
          </p:cNvSpPr>
          <p:nvPr/>
        </p:nvSpPr>
        <p:spPr bwMode="auto">
          <a:xfrm>
            <a:off x="733723" y="950923"/>
            <a:ext cx="6038013" cy="16370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74625" marR="0" lvl="0" indent="-174625" algn="l" defTabSz="914400" rtl="0" eaLnBrk="1" fontAlgn="base" latinLnBrk="0" hangingPunct="1">
              <a:lnSpc>
                <a:spcPct val="100000"/>
              </a:lnSpc>
              <a:spcBef>
                <a:spcPct val="20000"/>
              </a:spcBef>
              <a:spcAft>
                <a:spcPct val="0"/>
              </a:spcAft>
              <a:buClr>
                <a:schemeClr val="bg1"/>
              </a:buClr>
              <a:buSzTx/>
              <a:buFontTx/>
              <a:buChar char="•"/>
              <a:tabLst/>
              <a:defRPr/>
            </a:pPr>
            <a:r>
              <a:rPr lang="en-US" sz="2400" kern="0" baseline="0" dirty="0" smtClean="0">
                <a:solidFill>
                  <a:srgbClr val="77787B"/>
                </a:solidFill>
                <a:latin typeface="+mn-lt"/>
              </a:rPr>
              <a:t>Suggested tool to manage the below stuff</a:t>
            </a:r>
            <a:r>
              <a:rPr lang="en-US" sz="2400" kern="0" dirty="0" smtClean="0">
                <a:solidFill>
                  <a:srgbClr val="77787B"/>
                </a:solidFill>
                <a:latin typeface="+mn-lt"/>
              </a:rPr>
              <a:t> </a:t>
            </a:r>
            <a:r>
              <a:rPr lang="en-US" sz="2400" kern="0" baseline="0" dirty="0" smtClean="0">
                <a:solidFill>
                  <a:srgbClr val="77787B"/>
                </a:solidFill>
                <a:latin typeface="+mn-lt"/>
              </a:rPr>
              <a:t> </a:t>
            </a:r>
          </a:p>
          <a:p>
            <a:pPr marL="174625" lvl="0" indent="-174625">
              <a:spcBef>
                <a:spcPct val="20000"/>
              </a:spcBef>
              <a:buClr>
                <a:schemeClr val="bg1"/>
              </a:buClr>
            </a:pPr>
            <a:r>
              <a:rPr lang="en-US" sz="2400" kern="0" dirty="0" smtClean="0">
                <a:solidFill>
                  <a:srgbClr val="77787B"/>
                </a:solidFill>
                <a:latin typeface="+mn-lt"/>
              </a:rPr>
              <a:t>	</a:t>
            </a:r>
            <a:r>
              <a:rPr lang="en-US" sz="2400" kern="0" dirty="0" smtClean="0">
                <a:solidFill>
                  <a:srgbClr val="77787B"/>
                </a:solidFill>
                <a:latin typeface="+mn-lt"/>
                <a:hlinkClick r:id="rId3"/>
              </a:rPr>
              <a:t>https://trello.com/</a:t>
            </a:r>
            <a:endParaRPr lang="en-US" sz="2400" kern="0" dirty="0" smtClean="0">
              <a:solidFill>
                <a:srgbClr val="77787B"/>
              </a:solidFill>
              <a:latin typeface="+mn-lt"/>
            </a:endParaRPr>
          </a:p>
          <a:p>
            <a:pPr marL="174625" lvl="0" indent="-174625">
              <a:spcBef>
                <a:spcPct val="20000"/>
              </a:spcBef>
              <a:buClr>
                <a:schemeClr val="bg1"/>
              </a:buClr>
              <a:defRPr/>
            </a:pPr>
            <a:r>
              <a:rPr lang="en-US" sz="2400" kern="0" dirty="0" smtClean="0">
                <a:solidFill>
                  <a:srgbClr val="77787B"/>
                </a:solidFill>
              </a:rPr>
              <a:t>	-- Product Backlog Items</a:t>
            </a:r>
          </a:p>
          <a:p>
            <a:pPr marL="174625" lvl="0" indent="-174625">
              <a:spcBef>
                <a:spcPct val="20000"/>
              </a:spcBef>
              <a:buClr>
                <a:schemeClr val="bg1"/>
              </a:buClr>
              <a:defRPr/>
            </a:pPr>
            <a:r>
              <a:rPr lang="en-US" sz="2400" kern="0" dirty="0" smtClean="0">
                <a:solidFill>
                  <a:srgbClr val="77787B"/>
                </a:solidFill>
              </a:rPr>
              <a:t>	-- Sprint Backlog</a:t>
            </a:r>
          </a:p>
          <a:p>
            <a:pPr marL="174625" lvl="0" indent="-174625">
              <a:spcBef>
                <a:spcPct val="20000"/>
              </a:spcBef>
              <a:buClr>
                <a:schemeClr val="bg1"/>
              </a:buClr>
              <a:defRPr/>
            </a:pPr>
            <a:r>
              <a:rPr lang="en-US" sz="2400" kern="0" dirty="0" smtClean="0">
                <a:solidFill>
                  <a:srgbClr val="77787B"/>
                </a:solidFill>
              </a:rPr>
              <a:t>	-- Backlog Item</a:t>
            </a:r>
          </a:p>
          <a:p>
            <a:pPr marL="174625" lvl="0" indent="-174625">
              <a:spcBef>
                <a:spcPct val="20000"/>
              </a:spcBef>
              <a:buClr>
                <a:schemeClr val="bg1"/>
              </a:buClr>
            </a:pPr>
            <a:endParaRPr kumimoji="0" lang="en-US" sz="2400" b="0" i="0" u="none" strike="noStrike" kern="0" cap="none" spc="0" normalizeH="0" baseline="0" noProof="0" dirty="0" smtClean="0">
              <a:ln>
                <a:noFill/>
              </a:ln>
              <a:solidFill>
                <a:srgbClr val="77787B"/>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Steps of Scrum Process </a:t>
            </a:r>
            <a:endParaRPr lang="en-US" dirty="0"/>
          </a:p>
        </p:txBody>
      </p:sp>
      <p:sp>
        <p:nvSpPr>
          <p:cNvPr id="4" name="Content Placeholder 3"/>
          <p:cNvSpPr>
            <a:spLocks noGrp="1"/>
          </p:cNvSpPr>
          <p:nvPr>
            <p:ph sz="quarter" idx="10"/>
          </p:nvPr>
        </p:nvSpPr>
        <p:spPr/>
        <p:txBody>
          <a:bodyPr/>
          <a:lstStyle/>
          <a:p>
            <a:pPr algn="ctr"/>
            <a:r>
              <a:rPr lang="en-US" dirty="0" smtClean="0"/>
              <a:t>Beijing Jiao Tong University </a:t>
            </a:r>
          </a:p>
          <a:p>
            <a:endParaRPr lang="en-US" dirty="0"/>
          </a:p>
        </p:txBody>
      </p:sp>
      <p:sp>
        <p:nvSpPr>
          <p:cNvPr id="2050" name="AutoShape 2" descr="scrum development"/>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ScrumOverviewResized.jpg"/>
          <p:cNvPicPr>
            <a:picLocks noChangeAspect="1"/>
          </p:cNvPicPr>
          <p:nvPr/>
        </p:nvPicPr>
        <p:blipFill>
          <a:blip r:embed="rId2" cstate="print"/>
          <a:stretch>
            <a:fillRect/>
          </a:stretch>
        </p:blipFill>
        <p:spPr>
          <a:xfrm>
            <a:off x="4330842" y="1119784"/>
            <a:ext cx="4813158" cy="3357326"/>
          </a:xfrm>
          <a:prstGeom prst="rect">
            <a:avLst/>
          </a:prstGeom>
        </p:spPr>
      </p:pic>
      <p:sp>
        <p:nvSpPr>
          <p:cNvPr id="11" name="Rectangle 10"/>
          <p:cNvSpPr/>
          <p:nvPr/>
        </p:nvSpPr>
        <p:spPr>
          <a:xfrm>
            <a:off x="1032295" y="928777"/>
            <a:ext cx="1518249" cy="34505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a:spLocks noGrp="1"/>
          </p:cNvSpPr>
          <p:nvPr>
            <p:ph idx="1"/>
          </p:nvPr>
        </p:nvSpPr>
        <p:spPr>
          <a:xfrm>
            <a:off x="431800" y="795648"/>
            <a:ext cx="3855528" cy="3836738"/>
          </a:xfrm>
        </p:spPr>
        <p:txBody>
          <a:bodyPr/>
          <a:lstStyle/>
          <a:p>
            <a:r>
              <a:rPr lang="en-US" sz="1600" dirty="0" smtClean="0"/>
              <a:t>Backlog refinement</a:t>
            </a:r>
          </a:p>
          <a:p>
            <a:pPr>
              <a:buNone/>
            </a:pPr>
            <a:r>
              <a:rPr lang="en-US" sz="1200" dirty="0" smtClean="0"/>
              <a:t>	-- This process allows </a:t>
            </a:r>
            <a:r>
              <a:rPr lang="en-US" sz="1200" dirty="0" smtClean="0">
                <a:solidFill>
                  <a:srgbClr val="C00000"/>
                </a:solidFill>
              </a:rPr>
              <a:t>all team members </a:t>
            </a:r>
            <a:r>
              <a:rPr lang="en-US" sz="1200" dirty="0" smtClean="0"/>
              <a:t>to share thoughts and concerns, and properly understand the workflow.</a:t>
            </a:r>
          </a:p>
          <a:p>
            <a:r>
              <a:rPr lang="en-US" sz="1600" dirty="0" smtClean="0"/>
              <a:t>Sprint planning</a:t>
            </a:r>
          </a:p>
          <a:p>
            <a:pPr>
              <a:buNone/>
            </a:pPr>
            <a:r>
              <a:rPr lang="en-US" sz="1200" dirty="0" smtClean="0"/>
              <a:t>	-- Every iteration starts with a sprint planning meeting. The </a:t>
            </a:r>
            <a:r>
              <a:rPr lang="en-US" sz="1200" dirty="0" smtClean="0">
                <a:solidFill>
                  <a:srgbClr val="C00000"/>
                </a:solidFill>
              </a:rPr>
              <a:t>product owner </a:t>
            </a:r>
            <a:r>
              <a:rPr lang="en-US" sz="1200" dirty="0" smtClean="0"/>
              <a:t>holds a conversation with the team and decides </a:t>
            </a:r>
            <a:r>
              <a:rPr lang="en-US" sz="1200" b="1" dirty="0" smtClean="0"/>
              <a:t>which stories are highest in priority</a:t>
            </a:r>
            <a:r>
              <a:rPr lang="en-US" sz="1200" dirty="0" smtClean="0"/>
              <a:t>, and which ones they will tackle first. Stories are added to the sprint backlog, and </a:t>
            </a:r>
            <a:r>
              <a:rPr lang="en-US" sz="1200" b="1" dirty="0" smtClean="0"/>
              <a:t>the team then breaks down the stories and turn them into tasks</a:t>
            </a:r>
            <a:r>
              <a:rPr lang="en-US" sz="1200" dirty="0" smtClean="0"/>
              <a:t>.</a:t>
            </a:r>
          </a:p>
          <a:p>
            <a:r>
              <a:rPr lang="en-US" sz="1600" dirty="0" smtClean="0"/>
              <a:t>Daily Scrum</a:t>
            </a:r>
          </a:p>
          <a:p>
            <a:pPr>
              <a:buNone/>
            </a:pPr>
            <a:r>
              <a:rPr lang="en-US" sz="1200" dirty="0" smtClean="0"/>
              <a:t>	-- The daily scrum is also known as the daily standup meeting. This serves to tighten communication and ensure that the entire team is on the same page. </a:t>
            </a:r>
            <a:r>
              <a:rPr lang="en-US" sz="1200" dirty="0" smtClean="0">
                <a:solidFill>
                  <a:srgbClr val="C00000"/>
                </a:solidFill>
              </a:rPr>
              <a:t>Each member </a:t>
            </a:r>
            <a:r>
              <a:rPr lang="en-US" sz="1200" dirty="0" smtClean="0"/>
              <a:t>goes through </a:t>
            </a:r>
            <a:r>
              <a:rPr lang="en-US" sz="1200" b="1" dirty="0" smtClean="0"/>
              <a:t>what they have done </a:t>
            </a:r>
            <a:r>
              <a:rPr lang="en-US" sz="1200" dirty="0" smtClean="0"/>
              <a:t>since the last standup, </a:t>
            </a:r>
            <a:r>
              <a:rPr lang="en-US" sz="1200" b="1" dirty="0" smtClean="0"/>
              <a:t>what they plan to work </a:t>
            </a:r>
            <a:r>
              <a:rPr lang="en-US" sz="1200" dirty="0" smtClean="0"/>
              <a:t>on before the next one, and outline any obstacles.</a:t>
            </a:r>
          </a:p>
        </p:txBody>
      </p:sp>
      <p:sp>
        <p:nvSpPr>
          <p:cNvPr id="14" name="Content Placeholder 2"/>
          <p:cNvSpPr txBox="1">
            <a:spLocks/>
          </p:cNvSpPr>
          <p:nvPr/>
        </p:nvSpPr>
        <p:spPr bwMode="auto">
          <a:xfrm>
            <a:off x="385792" y="4597021"/>
            <a:ext cx="8758208" cy="201713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74625" marR="0" lvl="0" indent="-174625" defTabSz="914400" latinLnBrk="0">
              <a:lnSpc>
                <a:spcPct val="100000"/>
              </a:lnSpc>
              <a:spcBef>
                <a:spcPct val="20000"/>
              </a:spcBef>
              <a:buClr>
                <a:schemeClr val="bg1"/>
              </a:buClr>
              <a:buSzTx/>
              <a:buFontTx/>
              <a:buChar char="•"/>
              <a:tabLst/>
              <a:defRPr/>
            </a:pPr>
            <a:r>
              <a:rPr lang="en-US" sz="1600" dirty="0" smtClean="0">
                <a:solidFill>
                  <a:srgbClr val="77787B"/>
                </a:solidFill>
                <a:latin typeface="+mn-lt"/>
              </a:rPr>
              <a:t>Sprint review meeting</a:t>
            </a:r>
          </a:p>
          <a:p>
            <a:pPr marL="174625" marR="0" lvl="0" indent="-174625" algn="l" defTabSz="914400" rtl="0" eaLnBrk="1" fontAlgn="base" latinLnBrk="0" hangingPunct="1">
              <a:lnSpc>
                <a:spcPct val="100000"/>
              </a:lnSpc>
              <a:spcBef>
                <a:spcPct val="20000"/>
              </a:spcBef>
              <a:spcAft>
                <a:spcPct val="0"/>
              </a:spcAft>
              <a:buClr>
                <a:schemeClr val="bg1"/>
              </a:buClr>
              <a:buSzTx/>
              <a:tabLst/>
              <a:defRPr/>
            </a:pPr>
            <a:r>
              <a:rPr kumimoji="0" lang="en-US" sz="1200" b="0" i="0" u="none" strike="noStrike" kern="0" cap="none" spc="0" normalizeH="0" baseline="0" noProof="0" dirty="0" smtClean="0">
                <a:ln>
                  <a:noFill/>
                </a:ln>
                <a:solidFill>
                  <a:srgbClr val="77787B"/>
                </a:solidFill>
                <a:effectLst/>
                <a:uLnTx/>
                <a:uFillTx/>
                <a:latin typeface="+mn-lt"/>
                <a:ea typeface="+mn-ea"/>
                <a:cs typeface="+mn-cs"/>
              </a:rPr>
              <a:t>	-- At the end of a sprint, the team presents their work to the product owner. </a:t>
            </a:r>
            <a:r>
              <a:rPr kumimoji="0" lang="en-US" sz="1200" i="0" u="none" strike="noStrike" kern="0" cap="none" spc="0" normalizeH="0" baseline="0" noProof="0" dirty="0" smtClean="0">
                <a:ln>
                  <a:noFill/>
                </a:ln>
                <a:solidFill>
                  <a:srgbClr val="77787B"/>
                </a:solidFill>
                <a:effectLst/>
                <a:uLnTx/>
                <a:uFillTx/>
                <a:latin typeface="+mn-lt"/>
                <a:ea typeface="+mn-ea"/>
                <a:cs typeface="+mn-cs"/>
              </a:rPr>
              <a:t>The</a:t>
            </a:r>
            <a:r>
              <a:rPr kumimoji="0" lang="en-US" sz="1200" b="1" i="0" u="none" strike="noStrike" kern="0" cap="none" spc="0" normalizeH="0" baseline="0" noProof="0" dirty="0" smtClean="0">
                <a:ln>
                  <a:noFill/>
                </a:ln>
                <a:solidFill>
                  <a:srgbClr val="77787B"/>
                </a:solidFill>
                <a:effectLst/>
                <a:uLnTx/>
                <a:uFillTx/>
                <a:latin typeface="+mn-lt"/>
                <a:ea typeface="+mn-ea"/>
                <a:cs typeface="+mn-cs"/>
              </a:rPr>
              <a:t> </a:t>
            </a:r>
            <a:r>
              <a:rPr kumimoji="0" lang="en-US" sz="1200" i="0" u="none" strike="noStrike" kern="0" cap="none" spc="0" normalizeH="0" baseline="0" noProof="0" dirty="0" smtClean="0">
                <a:ln>
                  <a:noFill/>
                </a:ln>
                <a:solidFill>
                  <a:srgbClr val="C00000"/>
                </a:solidFill>
                <a:effectLst/>
                <a:uLnTx/>
                <a:uFillTx/>
                <a:latin typeface="+mn-lt"/>
                <a:ea typeface="+mn-ea"/>
                <a:cs typeface="+mn-cs"/>
              </a:rPr>
              <a:t>product owner </a:t>
            </a:r>
            <a:r>
              <a:rPr kumimoji="0" lang="en-US" sz="1200" b="1" i="0" u="none" strike="noStrike" kern="0" cap="none" spc="0" normalizeH="0" baseline="0" noProof="0" dirty="0" smtClean="0">
                <a:ln>
                  <a:noFill/>
                </a:ln>
                <a:solidFill>
                  <a:srgbClr val="77787B"/>
                </a:solidFill>
                <a:effectLst/>
                <a:uLnTx/>
                <a:uFillTx/>
                <a:latin typeface="+mn-lt"/>
                <a:ea typeface="+mn-ea"/>
                <a:cs typeface="+mn-cs"/>
              </a:rPr>
              <a:t>goes through the sprint backlog and either accepts or rejects the work</a:t>
            </a:r>
            <a:r>
              <a:rPr kumimoji="0" lang="en-US" sz="1200" b="0" i="0" u="none" strike="noStrike" kern="0" cap="none" spc="0" normalizeH="0" baseline="0" noProof="0" dirty="0" smtClean="0">
                <a:ln>
                  <a:noFill/>
                </a:ln>
                <a:solidFill>
                  <a:srgbClr val="77787B"/>
                </a:solidFill>
                <a:effectLst/>
                <a:uLnTx/>
                <a:uFillTx/>
                <a:latin typeface="+mn-lt"/>
                <a:ea typeface="+mn-ea"/>
                <a:cs typeface="+mn-cs"/>
              </a:rPr>
              <a:t>. All uncompleted stories are rejected by the product owner.</a:t>
            </a:r>
          </a:p>
          <a:p>
            <a:pPr marL="174625" indent="-174625" eaLnBrk="1" hangingPunct="1">
              <a:spcBef>
                <a:spcPct val="20000"/>
              </a:spcBef>
              <a:buClr>
                <a:schemeClr val="bg1"/>
              </a:buClr>
              <a:buFontTx/>
              <a:buChar char="•"/>
            </a:pPr>
            <a:r>
              <a:rPr lang="en-US" sz="1600" dirty="0" smtClean="0">
                <a:solidFill>
                  <a:srgbClr val="77787B"/>
                </a:solidFill>
                <a:latin typeface="+mn-lt"/>
              </a:rPr>
              <a:t>Sprint retrospective meeting</a:t>
            </a:r>
          </a:p>
          <a:p>
            <a:pPr marL="174625" marR="0" lvl="0" indent="-174625" algn="l" defTabSz="914400" rtl="0" eaLnBrk="1" fontAlgn="base" latinLnBrk="0" hangingPunct="1">
              <a:lnSpc>
                <a:spcPct val="100000"/>
              </a:lnSpc>
              <a:spcBef>
                <a:spcPct val="20000"/>
              </a:spcBef>
              <a:spcAft>
                <a:spcPct val="0"/>
              </a:spcAft>
              <a:buClr>
                <a:schemeClr val="bg1"/>
              </a:buClr>
              <a:buSzTx/>
              <a:tabLst/>
              <a:defRPr/>
            </a:pPr>
            <a:r>
              <a:rPr kumimoji="0" lang="en-US" sz="1200" b="0" i="0" u="none" strike="noStrike" kern="0" cap="none" spc="0" normalizeH="0" baseline="0" noProof="0" dirty="0" smtClean="0">
                <a:ln>
                  <a:noFill/>
                </a:ln>
                <a:solidFill>
                  <a:srgbClr val="77787B"/>
                </a:solidFill>
                <a:effectLst/>
                <a:uLnTx/>
                <a:uFillTx/>
                <a:latin typeface="+mn-lt"/>
                <a:ea typeface="+mn-ea"/>
                <a:cs typeface="+mn-cs"/>
              </a:rPr>
              <a:t>	-- Finally, after a sprint, </a:t>
            </a:r>
            <a:r>
              <a:rPr kumimoji="0" lang="en-US" sz="1200" i="0" u="none" strike="noStrike" kern="0" cap="none" spc="0" normalizeH="0" baseline="0" noProof="0" dirty="0" smtClean="0">
                <a:ln>
                  <a:noFill/>
                </a:ln>
                <a:solidFill>
                  <a:srgbClr val="77787B"/>
                </a:solidFill>
                <a:effectLst/>
                <a:uLnTx/>
                <a:uFillTx/>
                <a:latin typeface="+mn-lt"/>
                <a:ea typeface="+mn-ea"/>
                <a:cs typeface="+mn-cs"/>
              </a:rPr>
              <a:t>the</a:t>
            </a:r>
            <a:r>
              <a:rPr kumimoji="0" lang="en-US" sz="1200" b="1" i="0" u="none" strike="noStrike" kern="0" cap="none" spc="0" normalizeH="0" baseline="0" noProof="0" dirty="0" smtClean="0">
                <a:ln>
                  <a:noFill/>
                </a:ln>
                <a:solidFill>
                  <a:srgbClr val="77787B"/>
                </a:solidFill>
                <a:effectLst/>
                <a:uLnTx/>
                <a:uFillTx/>
                <a:latin typeface="+mn-lt"/>
                <a:ea typeface="+mn-ea"/>
                <a:cs typeface="+mn-cs"/>
              </a:rPr>
              <a:t> </a:t>
            </a:r>
            <a:r>
              <a:rPr kumimoji="0" lang="en-US" sz="1200" i="0" u="none" strike="noStrike" kern="0" cap="none" spc="0" normalizeH="0" baseline="0" noProof="0" dirty="0" smtClean="0">
                <a:ln>
                  <a:noFill/>
                </a:ln>
                <a:solidFill>
                  <a:srgbClr val="C00000"/>
                </a:solidFill>
                <a:effectLst/>
                <a:uLnTx/>
                <a:uFillTx/>
                <a:latin typeface="+mn-lt"/>
                <a:ea typeface="+mn-ea"/>
                <a:cs typeface="+mn-cs"/>
              </a:rPr>
              <a:t>scrum master </a:t>
            </a:r>
            <a:r>
              <a:rPr kumimoji="0" lang="en-US" sz="1200" b="0" i="0" u="none" strike="noStrike" kern="0" cap="none" spc="0" normalizeH="0" baseline="0" noProof="0" dirty="0" smtClean="0">
                <a:ln>
                  <a:noFill/>
                </a:ln>
                <a:solidFill>
                  <a:srgbClr val="77787B"/>
                </a:solidFill>
                <a:effectLst/>
                <a:uLnTx/>
                <a:uFillTx/>
                <a:latin typeface="+mn-lt"/>
                <a:ea typeface="+mn-ea"/>
                <a:cs typeface="+mn-cs"/>
              </a:rPr>
              <a:t>meets with the team for a retrospective meeting. </a:t>
            </a:r>
            <a:r>
              <a:rPr kumimoji="0" lang="en-US" sz="1200" b="1" i="0" u="none" strike="noStrike" kern="0" cap="none" spc="0" normalizeH="0" baseline="0" noProof="0" dirty="0" smtClean="0">
                <a:ln>
                  <a:noFill/>
                </a:ln>
                <a:solidFill>
                  <a:srgbClr val="77787B"/>
                </a:solidFill>
                <a:effectLst/>
                <a:uLnTx/>
                <a:uFillTx/>
                <a:latin typeface="+mn-lt"/>
                <a:ea typeface="+mn-ea"/>
                <a:cs typeface="+mn-cs"/>
              </a:rPr>
              <a:t>They go over what went well, what did not, and what can be improved in the next sprint</a:t>
            </a:r>
            <a:r>
              <a:rPr kumimoji="0" lang="en-US" sz="1200" b="0" i="0" u="none" strike="noStrike" kern="0" cap="none" spc="0" normalizeH="0" baseline="0" noProof="0" dirty="0" smtClean="0">
                <a:ln>
                  <a:noFill/>
                </a:ln>
                <a:solidFill>
                  <a:srgbClr val="77787B"/>
                </a:solidFill>
                <a:effectLst/>
                <a:uLnTx/>
                <a:uFillTx/>
                <a:latin typeface="+mn-lt"/>
                <a:ea typeface="+mn-ea"/>
                <a:cs typeface="+mn-cs"/>
              </a:rPr>
              <a:t>. The product owner is also present, and will listen to the team lay out the good and bad aspects of the sprint. This process allows the entire team to focus on its overall performance and identify strategies for improvement</a:t>
            </a:r>
            <a:r>
              <a:rPr kumimoji="0" lang="en-US" sz="1200" b="1" i="0" u="none" strike="noStrike" kern="0" cap="none" spc="0" normalizeH="0" baseline="0" noProof="0" dirty="0" smtClean="0">
                <a:ln>
                  <a:noFill/>
                </a:ln>
                <a:solidFill>
                  <a:srgbClr val="77787B"/>
                </a:solidFill>
                <a:effectLst/>
                <a:uLnTx/>
                <a:uFillTx/>
                <a:latin typeface="+mn-lt"/>
                <a:ea typeface="+mn-ea"/>
                <a:cs typeface="+mn-cs"/>
              </a:rPr>
              <a:t>. </a:t>
            </a:r>
            <a:r>
              <a:rPr kumimoji="0" lang="en-US" sz="1200" b="1" i="1" u="none" strike="noStrike" kern="0" cap="none" spc="0" normalizeH="0" baseline="0" noProof="0" dirty="0" smtClean="0">
                <a:ln>
                  <a:noFill/>
                </a:ln>
                <a:solidFill>
                  <a:srgbClr val="0070C0"/>
                </a:solidFill>
                <a:effectLst/>
                <a:uLnTx/>
                <a:uFillTx/>
                <a:latin typeface="+mn-lt"/>
                <a:ea typeface="+mn-ea"/>
                <a:cs typeface="+mn-cs"/>
              </a:rPr>
              <a:t>It is crucial as the </a:t>
            </a:r>
            <a:r>
              <a:rPr kumimoji="0" lang="en-US" sz="1200" b="1" i="1" u="none" strike="noStrike" kern="0" cap="none" spc="0" normalizeH="0" baseline="0" noProof="0" dirty="0" err="1" smtClean="0">
                <a:ln>
                  <a:noFill/>
                </a:ln>
                <a:solidFill>
                  <a:srgbClr val="0070C0"/>
                </a:solidFill>
                <a:effectLst/>
                <a:uLnTx/>
                <a:uFillTx/>
                <a:latin typeface="+mn-lt"/>
                <a:ea typeface="+mn-ea"/>
                <a:cs typeface="+mn-cs"/>
              </a:rPr>
              <a:t>ScrumMaster</a:t>
            </a:r>
            <a:r>
              <a:rPr kumimoji="0" lang="en-US" sz="1200" b="1" i="1" u="none" strike="noStrike" kern="0" cap="none" spc="0" normalizeH="0" baseline="0" noProof="0" dirty="0" smtClean="0">
                <a:ln>
                  <a:noFill/>
                </a:ln>
                <a:solidFill>
                  <a:srgbClr val="0070C0"/>
                </a:solidFill>
                <a:effectLst/>
                <a:uLnTx/>
                <a:uFillTx/>
                <a:latin typeface="+mn-lt"/>
                <a:ea typeface="+mn-ea"/>
                <a:cs typeface="+mn-cs"/>
              </a:rPr>
              <a:t> can observe common impediments and work to resolve them</a:t>
            </a:r>
            <a:r>
              <a:rPr kumimoji="0" lang="en-US" sz="1200" b="0" i="1" u="none" strike="noStrike" kern="0" cap="none" spc="0" normalizeH="0" baseline="0" noProof="0" dirty="0" smtClean="0">
                <a:ln>
                  <a:noFill/>
                </a:ln>
                <a:solidFill>
                  <a:srgbClr val="0070C0"/>
                </a:solidFill>
                <a:effectLst/>
                <a:uLnTx/>
                <a:uFillTx/>
                <a:latin typeface="+mn-lt"/>
                <a:ea typeface="+mn-ea"/>
                <a:cs typeface="+mn-cs"/>
              </a:rPr>
              <a:t>.</a:t>
            </a:r>
            <a:endParaRPr kumimoji="0" lang="en-US" sz="1200" b="0" i="1" u="none" strike="noStrike" kern="0" cap="none" spc="0" normalizeH="0" baseline="0" noProof="0" dirty="0">
              <a:ln>
                <a:noFill/>
              </a:ln>
              <a:solidFill>
                <a:srgbClr val="0070C0"/>
              </a:solidFill>
              <a:effectLst/>
              <a:uLnTx/>
              <a:uFillTx/>
              <a:latin typeface="+mn-lt"/>
              <a:ea typeface="+mn-ea"/>
              <a:cs typeface="+mn-cs"/>
            </a:endParaRPr>
          </a:p>
        </p:txBody>
      </p:sp>
      <p:sp>
        <p:nvSpPr>
          <p:cNvPr id="15" name="Rectangle 14"/>
          <p:cNvSpPr/>
          <p:nvPr/>
        </p:nvSpPr>
        <p:spPr>
          <a:xfrm>
            <a:off x="4313209" y="1121433"/>
            <a:ext cx="2130672" cy="301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Major Diff. from Other Methodologies</a:t>
            </a:r>
            <a:endParaRPr lang="en-US" dirty="0"/>
          </a:p>
        </p:txBody>
      </p:sp>
      <p:sp>
        <p:nvSpPr>
          <p:cNvPr id="4" name="Content Placeholder 3"/>
          <p:cNvSpPr>
            <a:spLocks noGrp="1"/>
          </p:cNvSpPr>
          <p:nvPr>
            <p:ph sz="quarter" idx="10"/>
          </p:nvPr>
        </p:nvSpPr>
        <p:spPr/>
        <p:txBody>
          <a:bodyPr/>
          <a:lstStyle/>
          <a:p>
            <a:pPr algn="ctr"/>
            <a:r>
              <a:rPr lang="en-US" dirty="0" smtClean="0"/>
              <a:t>Beijing Jiao Tong University </a:t>
            </a:r>
          </a:p>
          <a:p>
            <a:endParaRPr lang="en-US" dirty="0"/>
          </a:p>
        </p:txBody>
      </p:sp>
      <p:sp>
        <p:nvSpPr>
          <p:cNvPr id="2050" name="AutoShape 2" descr="scrum development"/>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1032295" y="928777"/>
            <a:ext cx="1518249" cy="34505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13209" y="1121433"/>
            <a:ext cx="2130672" cy="301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a:spLocks noGrp="1"/>
          </p:cNvSpPr>
          <p:nvPr>
            <p:ph idx="1"/>
          </p:nvPr>
        </p:nvSpPr>
        <p:spPr>
          <a:xfrm>
            <a:off x="431800" y="795647"/>
            <a:ext cx="8280400" cy="5370203"/>
          </a:xfrm>
        </p:spPr>
        <p:txBody>
          <a:bodyPr/>
          <a:lstStyle/>
          <a:p>
            <a:r>
              <a:rPr lang="en-US" dirty="0" smtClean="0"/>
              <a:t>Scrum has three roles: </a:t>
            </a:r>
            <a:r>
              <a:rPr lang="en-US" dirty="0" smtClean="0">
                <a:solidFill>
                  <a:srgbClr val="C00000"/>
                </a:solidFill>
              </a:rPr>
              <a:t>Product owner, team members, scrum master</a:t>
            </a:r>
            <a:r>
              <a:rPr lang="en-US" dirty="0" smtClean="0"/>
              <a:t>.</a:t>
            </a:r>
          </a:p>
          <a:p>
            <a:endParaRPr lang="en-US" sz="1200" dirty="0" smtClean="0"/>
          </a:p>
          <a:p>
            <a:r>
              <a:rPr lang="en-US" dirty="0" smtClean="0"/>
              <a:t>Projects are divided into sprints, which </a:t>
            </a:r>
            <a:r>
              <a:rPr lang="en-US" dirty="0" smtClean="0">
                <a:solidFill>
                  <a:srgbClr val="C00000"/>
                </a:solidFill>
              </a:rPr>
              <a:t>typically last one, two or three weeks</a:t>
            </a:r>
            <a:r>
              <a:rPr lang="en-US" dirty="0" smtClean="0"/>
              <a:t>.</a:t>
            </a:r>
          </a:p>
          <a:p>
            <a:endParaRPr lang="en-US" sz="1200" dirty="0" smtClean="0"/>
          </a:p>
          <a:p>
            <a:r>
              <a:rPr lang="en-US" dirty="0" smtClean="0"/>
              <a:t>At the end of each sprint, all stakeholders meet to assess the progress and plan its next steps.</a:t>
            </a:r>
          </a:p>
          <a:p>
            <a:endParaRPr lang="en-US" sz="1200" dirty="0" smtClean="0"/>
          </a:p>
          <a:p>
            <a:r>
              <a:rPr lang="en-US" dirty="0" smtClean="0"/>
              <a:t>The advantage of scrum is that a project’s direction to </a:t>
            </a:r>
            <a:r>
              <a:rPr lang="en-US" dirty="0" smtClean="0">
                <a:solidFill>
                  <a:srgbClr val="C00000"/>
                </a:solidFill>
              </a:rPr>
              <a:t>be adjusted based on completed work, not on speculation or predictions</a:t>
            </a: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of Scrum</a:t>
            </a:r>
            <a:endParaRPr lang="en-US" dirty="0"/>
          </a:p>
        </p:txBody>
      </p:sp>
      <p:sp>
        <p:nvSpPr>
          <p:cNvPr id="4" name="Content Placeholder 3"/>
          <p:cNvSpPr>
            <a:spLocks noGrp="1"/>
          </p:cNvSpPr>
          <p:nvPr>
            <p:ph sz="quarter" idx="10"/>
          </p:nvPr>
        </p:nvSpPr>
        <p:spPr/>
        <p:txBody>
          <a:bodyPr/>
          <a:lstStyle/>
          <a:p>
            <a:pPr algn="ctr"/>
            <a:r>
              <a:rPr lang="en-US" dirty="0" smtClean="0"/>
              <a:t>Beijing Jiao Tong University </a:t>
            </a:r>
          </a:p>
          <a:p>
            <a:endParaRPr lang="en-US" dirty="0"/>
          </a:p>
        </p:txBody>
      </p:sp>
      <p:sp>
        <p:nvSpPr>
          <p:cNvPr id="2050" name="AutoShape 2" descr="scrum development"/>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1032295" y="928777"/>
            <a:ext cx="1518249" cy="34505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13209" y="1121433"/>
            <a:ext cx="2130672" cy="301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a:spLocks noGrp="1"/>
          </p:cNvSpPr>
          <p:nvPr>
            <p:ph idx="1"/>
          </p:nvPr>
        </p:nvSpPr>
        <p:spPr>
          <a:xfrm>
            <a:off x="431800" y="795647"/>
            <a:ext cx="8280400" cy="5370203"/>
          </a:xfrm>
        </p:spPr>
        <p:txBody>
          <a:bodyPr/>
          <a:lstStyle/>
          <a:p>
            <a:r>
              <a:rPr lang="en-US" sz="1600" b="1" dirty="0" smtClean="0"/>
              <a:t>Benefits to Customer</a:t>
            </a:r>
          </a:p>
          <a:p>
            <a:pPr>
              <a:buNone/>
            </a:pPr>
            <a:r>
              <a:rPr lang="en-US" sz="1200" dirty="0" smtClean="0"/>
              <a:t>	-- Customers find that the vendor is </a:t>
            </a:r>
            <a:r>
              <a:rPr lang="en-US" sz="1200" dirty="0" smtClean="0">
                <a:solidFill>
                  <a:srgbClr val="C00000"/>
                </a:solidFill>
              </a:rPr>
              <a:t>more responsive to development requests</a:t>
            </a:r>
            <a:r>
              <a:rPr lang="en-US" sz="1200" dirty="0" smtClean="0"/>
              <a:t>. High-value features are developed and delivered more quickly with short cycles, than with the longer cycles favored by classic “waterfall” processes.</a:t>
            </a:r>
          </a:p>
          <a:p>
            <a:endParaRPr lang="en-US" sz="1200" dirty="0" smtClean="0"/>
          </a:p>
          <a:p>
            <a:r>
              <a:rPr lang="en-US" sz="1600" b="1" dirty="0" smtClean="0"/>
              <a:t>Benefits to Vendors</a:t>
            </a:r>
          </a:p>
          <a:p>
            <a:pPr>
              <a:buNone/>
            </a:pPr>
            <a:r>
              <a:rPr lang="en-US" sz="1200" dirty="0" smtClean="0"/>
              <a:t>	-- Vendors reduce wastage by focusing development effort on high-value features, and </a:t>
            </a:r>
            <a:r>
              <a:rPr lang="en-US" sz="1200" dirty="0" smtClean="0">
                <a:solidFill>
                  <a:srgbClr val="C00000"/>
                </a:solidFill>
              </a:rPr>
              <a:t>reduce time-to-market relative to waterfall processes due to decreased overhead and increased efficiency</a:t>
            </a:r>
            <a:r>
              <a:rPr lang="en-US" sz="1200" dirty="0" smtClean="0"/>
              <a:t>. Improved customer satisfaction translates to better customer retention and more positive customer references.</a:t>
            </a:r>
          </a:p>
          <a:p>
            <a:pPr>
              <a:buNone/>
            </a:pPr>
            <a:endParaRPr lang="en-US" sz="1200" dirty="0" smtClean="0"/>
          </a:p>
          <a:p>
            <a:r>
              <a:rPr lang="en-US" sz="1600" b="1" dirty="0" smtClean="0"/>
              <a:t>Benefits to Development Teams</a:t>
            </a:r>
          </a:p>
          <a:p>
            <a:pPr>
              <a:buNone/>
            </a:pPr>
            <a:r>
              <a:rPr lang="en-US" sz="1200" dirty="0" smtClean="0"/>
              <a:t>	-- Team members </a:t>
            </a:r>
            <a:r>
              <a:rPr lang="en-US" sz="1200" dirty="0" smtClean="0">
                <a:solidFill>
                  <a:srgbClr val="C00000"/>
                </a:solidFill>
              </a:rPr>
              <a:t>enjoy development work</a:t>
            </a:r>
            <a:r>
              <a:rPr lang="en-US" sz="1200" dirty="0" smtClean="0"/>
              <a:t>, and like to see their work used and valued. Scrum benefits Team members </a:t>
            </a:r>
            <a:r>
              <a:rPr lang="en-US" sz="1200" dirty="0" smtClean="0">
                <a:solidFill>
                  <a:srgbClr val="C00000"/>
                </a:solidFill>
              </a:rPr>
              <a:t>by reducing non-productive work </a:t>
            </a:r>
            <a:r>
              <a:rPr lang="en-US" sz="1200" dirty="0" smtClean="0"/>
              <a:t>(e.g., writing specifications or other artifacts that no one uses), and giving them more time to do the work they enjoy. Team members also know their work is valued, because requirements are chosen to maximize value to customers.</a:t>
            </a:r>
          </a:p>
          <a:p>
            <a:pPr>
              <a:buNone/>
            </a:pPr>
            <a:endParaRPr lang="en-US" sz="1200" dirty="0" smtClean="0"/>
          </a:p>
          <a:p>
            <a:r>
              <a:rPr lang="en-US" sz="1600" b="1" dirty="0" smtClean="0"/>
              <a:t>Benefits to Product Managers</a:t>
            </a:r>
          </a:p>
          <a:p>
            <a:pPr>
              <a:buNone/>
            </a:pPr>
            <a:r>
              <a:rPr lang="en-US" sz="1200" dirty="0" smtClean="0"/>
              <a:t>	-- </a:t>
            </a:r>
            <a:r>
              <a:rPr lang="en-US" sz="1200" i="1" dirty="0" smtClean="0">
                <a:solidFill>
                  <a:srgbClr val="0070C0"/>
                </a:solidFill>
              </a:rPr>
              <a:t>Product Managers, who typically fill the Product Owner role</a:t>
            </a:r>
            <a:r>
              <a:rPr lang="en-US" sz="1200" dirty="0" smtClean="0"/>
              <a:t>, are responsible for making customers happy by ensuring that development work is aligned with customer needs. Scrum </a:t>
            </a:r>
            <a:r>
              <a:rPr lang="en-US" sz="1200" dirty="0" smtClean="0">
                <a:solidFill>
                  <a:srgbClr val="C00000"/>
                </a:solidFill>
              </a:rPr>
              <a:t>makes this alignment easier </a:t>
            </a:r>
            <a:r>
              <a:rPr lang="en-US" sz="1200" dirty="0" smtClean="0"/>
              <a:t>by providing frequent opportunities to re-prioritize work, to ensure maximum delivery of value.</a:t>
            </a:r>
          </a:p>
          <a:p>
            <a:endParaRPr lang="en-US" sz="1200" b="1" dirty="0" smtClean="0"/>
          </a:p>
          <a:p>
            <a:r>
              <a:rPr lang="en-US" sz="1600" b="1" dirty="0" smtClean="0"/>
              <a:t>Benefits to Project Managers</a:t>
            </a:r>
          </a:p>
          <a:p>
            <a:pPr>
              <a:buNone/>
            </a:pPr>
            <a:r>
              <a:rPr lang="en-US" sz="1200" dirty="0" smtClean="0"/>
              <a:t>	-- </a:t>
            </a:r>
            <a:r>
              <a:rPr lang="en-US" sz="1200" i="1" dirty="0" smtClean="0">
                <a:solidFill>
                  <a:srgbClr val="0070C0"/>
                </a:solidFill>
              </a:rPr>
              <a:t>Project Managers (and others) who fill the </a:t>
            </a:r>
            <a:r>
              <a:rPr lang="en-US" sz="1200" i="1" dirty="0" err="1" smtClean="0">
                <a:solidFill>
                  <a:srgbClr val="0070C0"/>
                </a:solidFill>
              </a:rPr>
              <a:t>ScrumMaster</a:t>
            </a:r>
            <a:r>
              <a:rPr lang="en-US" sz="1200" i="1" dirty="0" smtClean="0">
                <a:solidFill>
                  <a:srgbClr val="0070C0"/>
                </a:solidFill>
              </a:rPr>
              <a:t> role</a:t>
            </a:r>
            <a:r>
              <a:rPr lang="en-US" sz="1200" i="1" dirty="0" smtClean="0"/>
              <a:t> </a:t>
            </a:r>
            <a:r>
              <a:rPr lang="en-US" sz="1200" dirty="0" smtClean="0"/>
              <a:t>find that planning and tracking are easier and more concrete, compared to waterfall processes. The focus on task-level tracking, the use of </a:t>
            </a:r>
            <a:r>
              <a:rPr lang="en-US" sz="1200" dirty="0" err="1" smtClean="0"/>
              <a:t>Burndown</a:t>
            </a:r>
            <a:r>
              <a:rPr lang="en-US" sz="1200" dirty="0" smtClean="0"/>
              <a:t> Charts to display daily progress, and the Daily Scrum meetings, </a:t>
            </a:r>
            <a:r>
              <a:rPr lang="en-US" sz="1200" dirty="0" smtClean="0">
                <a:solidFill>
                  <a:srgbClr val="C00000"/>
                </a:solidFill>
              </a:rPr>
              <a:t>all together give the Project Manager tremendous awareness about the state of the project at all times</a:t>
            </a:r>
            <a:r>
              <a:rPr lang="en-US" sz="1200" dirty="0" smtClean="0"/>
              <a:t>. This awareness is key to monitoring the project, and to catching and addressing issues quickly.</a:t>
            </a:r>
            <a:endParaRPr lang="en-US"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 - Liquid Energy TEMPLATE">
  <a:themeElements>
    <a:clrScheme name="SE_Blue_ab">
      <a:dk1>
        <a:srgbClr val="000000"/>
      </a:dk1>
      <a:lt1>
        <a:srgbClr val="FFFFFF"/>
      </a:lt1>
      <a:dk2>
        <a:srgbClr val="00A8B5"/>
      </a:dk2>
      <a:lt2>
        <a:srgbClr val="FFFFFF"/>
      </a:lt2>
      <a:accent1>
        <a:srgbClr val="00A8B5"/>
      </a:accent1>
      <a:accent2>
        <a:srgbClr val="005960"/>
      </a:accent2>
      <a:accent3>
        <a:srgbClr val="68B5C2"/>
      </a:accent3>
      <a:accent4>
        <a:srgbClr val="99CBD3"/>
      </a:accent4>
      <a:accent5>
        <a:srgbClr val="CBE2E7"/>
      </a:accent5>
      <a:accent6>
        <a:srgbClr val="7E959C"/>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_Lime">
  <a:themeElements>
    <a:clrScheme name="SE_Lime_ab">
      <a:dk1>
        <a:srgbClr val="000000"/>
      </a:dk1>
      <a:lt1>
        <a:srgbClr val="FFFFFF"/>
      </a:lt1>
      <a:dk2>
        <a:srgbClr val="65BB10"/>
      </a:dk2>
      <a:lt2>
        <a:srgbClr val="FFFFFF"/>
      </a:lt2>
      <a:accent1>
        <a:srgbClr val="65BB10"/>
      </a:accent1>
      <a:accent2>
        <a:srgbClr val="206000"/>
      </a:accent2>
      <a:accent3>
        <a:srgbClr val="8EC76E"/>
      </a:accent3>
      <a:accent4>
        <a:srgbClr val="B2D69A"/>
      </a:accent4>
      <a:accent5>
        <a:srgbClr val="D7EACA"/>
      </a:accent5>
      <a:accent6>
        <a:srgbClr val="869C7D"/>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E Orange">
  <a:themeElements>
    <a:clrScheme name="SE_Orange_ab">
      <a:dk1>
        <a:srgbClr val="000000"/>
      </a:dk1>
      <a:lt1>
        <a:srgbClr val="FFFFFF"/>
      </a:lt1>
      <a:dk2>
        <a:srgbClr val="EC7100"/>
      </a:dk2>
      <a:lt2>
        <a:srgbClr val="FFFFFF"/>
      </a:lt2>
      <a:accent1>
        <a:srgbClr val="EC7100"/>
      </a:accent1>
      <a:accent2>
        <a:srgbClr val="773B00"/>
      </a:accent2>
      <a:accent3>
        <a:srgbClr val="EF9152"/>
      </a:accent3>
      <a:accent4>
        <a:srgbClr val="F4B284"/>
      </a:accent4>
      <a:accent5>
        <a:srgbClr val="FAD6BB"/>
      </a:accent5>
      <a:accent6>
        <a:srgbClr val="AD876C"/>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E_Red">
  <a:themeElements>
    <a:clrScheme name="SE_Red_ab">
      <a:dk1>
        <a:srgbClr val="000000"/>
      </a:dk1>
      <a:lt1>
        <a:srgbClr val="FFFFFF"/>
      </a:lt1>
      <a:dk2>
        <a:srgbClr val="D4041D"/>
      </a:dk2>
      <a:lt2>
        <a:srgbClr val="FFFFFF"/>
      </a:lt2>
      <a:accent1>
        <a:srgbClr val="D4041D"/>
      </a:accent1>
      <a:accent2>
        <a:srgbClr val="500000"/>
      </a:accent2>
      <a:accent3>
        <a:srgbClr val="DD6249"/>
      </a:accent3>
      <a:accent4>
        <a:srgbClr val="E69178"/>
      </a:accent4>
      <a:accent5>
        <a:srgbClr val="F2C5B4"/>
      </a:accent5>
      <a:accent6>
        <a:srgbClr val="926C65"/>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SE_Purple">
  <a:themeElements>
    <a:clrScheme name="SE_Purple_ab">
      <a:dk1>
        <a:srgbClr val="000000"/>
      </a:dk1>
      <a:lt1>
        <a:srgbClr val="FFFFFF"/>
      </a:lt1>
      <a:dk2>
        <a:srgbClr val="96078E"/>
      </a:dk2>
      <a:lt2>
        <a:srgbClr val="FFFFFF"/>
      </a:lt2>
      <a:accent1>
        <a:srgbClr val="96078E"/>
      </a:accent1>
      <a:accent2>
        <a:srgbClr val="390049"/>
      </a:accent2>
      <a:accent3>
        <a:srgbClr val="A45EA2"/>
      </a:accent3>
      <a:accent4>
        <a:srgbClr val="BD8CBC"/>
      </a:accent4>
      <a:accent5>
        <a:srgbClr val="D8C0DD"/>
      </a:accent5>
      <a:accent6>
        <a:srgbClr val="826C8A"/>
      </a:accent6>
      <a:hlink>
        <a:srgbClr val="0070C0"/>
      </a:hlink>
      <a:folHlink>
        <a:srgbClr val="D4041D"/>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SE_Cherry">
  <a:themeElements>
    <a:clrScheme name="SE_Cherry_ab">
      <a:dk1>
        <a:srgbClr val="000000"/>
      </a:dk1>
      <a:lt1>
        <a:srgbClr val="FFFFFF"/>
      </a:lt1>
      <a:dk2>
        <a:srgbClr val="CE0057"/>
      </a:dk2>
      <a:lt2>
        <a:srgbClr val="FFFFFF"/>
      </a:lt2>
      <a:accent1>
        <a:srgbClr val="CE0057"/>
      </a:accent1>
      <a:accent2>
        <a:srgbClr val="7F0036"/>
      </a:accent2>
      <a:accent3>
        <a:srgbClr val="D76277"/>
      </a:accent3>
      <a:accent4>
        <a:srgbClr val="E1929A"/>
      </a:accent4>
      <a:accent5>
        <a:srgbClr val="EFC5C7"/>
      </a:accent5>
      <a:accent6>
        <a:srgbClr val="B27A80"/>
      </a:accent6>
      <a:hlink>
        <a:srgbClr val="0070C0"/>
      </a:hlink>
      <a:folHlink>
        <a:srgbClr val="96078E"/>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LiquidEnergyPPT V1 17-08-09">
  <a:themeElements>
    <a:clrScheme name="SE_Blue_ab">
      <a:dk1>
        <a:srgbClr val="000000"/>
      </a:dk1>
      <a:lt1>
        <a:srgbClr val="FFFFFF"/>
      </a:lt1>
      <a:dk2>
        <a:srgbClr val="00A8B5"/>
      </a:dk2>
      <a:lt2>
        <a:srgbClr val="FFFFFF"/>
      </a:lt2>
      <a:accent1>
        <a:srgbClr val="00A8B5"/>
      </a:accent1>
      <a:accent2>
        <a:srgbClr val="005960"/>
      </a:accent2>
      <a:accent3>
        <a:srgbClr val="68B5C2"/>
      </a:accent3>
      <a:accent4>
        <a:srgbClr val="99CBD3"/>
      </a:accent4>
      <a:accent5>
        <a:srgbClr val="CBE2E7"/>
      </a:accent5>
      <a:accent6>
        <a:srgbClr val="7E959C"/>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B1936BC6A3674D9D095E5A89BD8B8A" ma:contentTypeVersion="1" ma:contentTypeDescription="Create a new document." ma:contentTypeScope="" ma:versionID="c2e3eb12613c1b174384d1487473fb06">
  <xsd:schema xmlns:xsd="http://www.w3.org/2001/XMLSchema" xmlns:p="http://schemas.microsoft.com/office/2006/metadata/properties" xmlns:ns1="http://schemas.microsoft.com/sharepoint/v3" targetNamespace="http://schemas.microsoft.com/office/2006/metadata/properties" ma:root="true" ma:fieldsID="949202dcc3c1780e91e58fb2af340b1d"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4D5B1BAB-20D1-4041-858C-3DF7A9DD09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07E9B76-B933-47EA-B8C8-B5D5CA3F2B71}">
  <ds:schemaRefs>
    <ds:schemaRef ds:uri="http://schemas.microsoft.com/sharepoint/v3/contenttype/forms"/>
  </ds:schemaRefs>
</ds:datastoreItem>
</file>

<file path=customXml/itemProps3.xml><?xml version="1.0" encoding="utf-8"?>
<ds:datastoreItem xmlns:ds="http://schemas.openxmlformats.org/officeDocument/2006/customXml" ds:itemID="{163A28C3-7298-4AE7-889F-409D23CEA9A3}">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microsoft.com/sharepoint/v3"/>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PPT - Liquid Energy TEMPLATE</Template>
  <TotalTime>0</TotalTime>
  <Words>577</Words>
  <Application>Microsoft Office PowerPoint</Application>
  <PresentationFormat>On-screen Show (4:3)</PresentationFormat>
  <Paragraphs>150</Paragraphs>
  <Slides>15</Slides>
  <Notes>0</Notes>
  <HiddenSlides>0</HiddenSlides>
  <MMClips>0</MMClips>
  <ScaleCrop>false</ScaleCrop>
  <HeadingPairs>
    <vt:vector size="4" baseType="variant">
      <vt:variant>
        <vt:lpstr>Theme</vt:lpstr>
      </vt:variant>
      <vt:variant>
        <vt:i4>7</vt:i4>
      </vt:variant>
      <vt:variant>
        <vt:lpstr>Slide Titles</vt:lpstr>
      </vt:variant>
      <vt:variant>
        <vt:i4>15</vt:i4>
      </vt:variant>
    </vt:vector>
  </HeadingPairs>
  <TitlesOfParts>
    <vt:vector size="22" baseType="lpstr">
      <vt:lpstr>PPT - Liquid Energy TEMPLATE</vt:lpstr>
      <vt:lpstr>SE_Lime</vt:lpstr>
      <vt:lpstr>SE Orange</vt:lpstr>
      <vt:lpstr>SE_Red</vt:lpstr>
      <vt:lpstr>SE_Purple</vt:lpstr>
      <vt:lpstr>SE_Cherry</vt:lpstr>
      <vt:lpstr>LiquidEnergyPPT V1 17-08-09</vt:lpstr>
      <vt:lpstr>Nourriture - Connect People with Ingredients</vt:lpstr>
      <vt:lpstr>Agile vs. Scrum</vt:lpstr>
      <vt:lpstr>What Agile Software Development</vt:lpstr>
      <vt:lpstr>Manifesto within SW Development Context</vt:lpstr>
      <vt:lpstr>What Scrum</vt:lpstr>
      <vt:lpstr>Scrum Process Overview</vt:lpstr>
      <vt:lpstr>The Steps of Scrum Process </vt:lpstr>
      <vt:lpstr>The Major Diff. from Other Methodologies</vt:lpstr>
      <vt:lpstr>Benefit of Scrum</vt:lpstr>
      <vt:lpstr>Roles “Scrum Team,” refers to the Team plus the ScrumMaster and Product Owner.</vt:lpstr>
      <vt:lpstr>Requirements</vt:lpstr>
      <vt:lpstr>What User Story</vt:lpstr>
      <vt:lpstr>The Elements in User Story</vt:lpstr>
      <vt:lpstr>The Defect</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One way QA and Delivery of Apps</dc:subject>
  <dc:creator/>
  <dc:description>3/155 01-LXE 110 1400 Uen_x000d_Rev A</dc:description>
  <cp:lastModifiedBy/>
  <cp:revision>1</cp:revision>
  <dcterms:created xsi:type="dcterms:W3CDTF">2011-11-30T11:01:39Z</dcterms:created>
  <dcterms:modified xsi:type="dcterms:W3CDTF">2014-09-20T14:00:15Z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
    <vt:lpwstr>1</vt:lpwstr>
  </property>
  <property fmtid="{D5CDD505-2E9C-101B-9397-08002B2CF9AE}" pid="3" name="Checked">
    <vt:lpwstr/>
  </property>
  <property fmtid="{D5CDD505-2E9C-101B-9397-08002B2CF9AE}" pid="4" name="Reference">
    <vt:lpwstr/>
  </property>
  <property fmtid="{D5CDD505-2E9C-101B-9397-08002B2CF9AE}" pid="5" name="LeftFooterField">
    <vt:lpwstr>DocNo</vt:lpwstr>
  </property>
  <property fmtid="{D5CDD505-2E9C-101B-9397-08002B2CF9AE}" pid="6" name="RightFooterField">
    <vt:lpwstr>Title</vt:lpwstr>
  </property>
  <property fmtid="{D5CDD505-2E9C-101B-9397-08002B2CF9AE}" pid="7" name="MiddleFooterField">
    <vt:lpwstr>Date</vt:lpwstr>
  </property>
  <property fmtid="{D5CDD505-2E9C-101B-9397-08002B2CF9AE}" pid="8" name="SecClassViewType">
    <vt:lpwstr>False</vt:lpwstr>
  </property>
  <property fmtid="{D5CDD505-2E9C-101B-9397-08002B2CF9AE}" pid="9" name="FooterType">
    <vt:lpwstr>CVL</vt:lpwstr>
  </property>
  <property fmtid="{D5CDD505-2E9C-101B-9397-08002B2CF9AE}" pid="10" name="DocumentType">
    <vt:lpwstr>EnOHLogoNew2001</vt:lpwstr>
  </property>
  <property fmtid="{D5CDD505-2E9C-101B-9397-08002B2CF9AE}" pid="11" name="TemplateName">
    <vt:lpwstr>EN/FAD 109 0015/8</vt:lpwstr>
  </property>
  <property fmtid="{D5CDD505-2E9C-101B-9397-08002B2CF9AE}" pid="12" name="TemplateVersion">
    <vt:lpwstr>R1A</vt:lpwstr>
  </property>
  <property fmtid="{D5CDD505-2E9C-101B-9397-08002B2CF9AE}" pid="13" name="TotalNumb">
    <vt:lpwstr>False</vt:lpwstr>
  </property>
  <property fmtid="{D5CDD505-2E9C-101B-9397-08002B2CF9AE}" pid="14" name="TemplateFileRevState">
    <vt:lpwstr>E</vt:lpwstr>
  </property>
  <property fmtid="{D5CDD505-2E9C-101B-9397-08002B2CF9AE}" pid="15" name="ContentTypeId">
    <vt:lpwstr>0x01010033B1936BC6A3674D9D095E5A89BD8B8A</vt:lpwstr>
  </property>
  <property fmtid="{D5CDD505-2E9C-101B-9397-08002B2CF9AE}" pid="16" name="DocumentSource">
    <vt:lpwstr>This document is managed in metaDoc.</vt:lpwstr>
  </property>
  <property fmtid="{D5CDD505-2E9C-101B-9397-08002B2CF9AE}" pid="17" name="SecurityClass">
    <vt:lpwstr>Company Internal</vt:lpwstr>
  </property>
  <property fmtid="{D5CDD505-2E9C-101B-9397-08002B2CF9AE}" pid="18" name="Prepared">
    <vt:lpwstr>SEM/CVEIO JOHAN HAMMER</vt:lpwstr>
  </property>
  <property fmtid="{D5CDD505-2E9C-101B-9397-08002B2CF9AE}" pid="19" name="Date">
    <vt:lpwstr>2011-12-13</vt:lpwstr>
  </property>
  <property fmtid="{D5CDD505-2E9C-101B-9397-08002B2CF9AE}" pid="20" name="Revision">
    <vt:lpwstr>A</vt:lpwstr>
  </property>
  <property fmtid="{D5CDD505-2E9C-101B-9397-08002B2CF9AE}" pid="21" name="Title">
    <vt:lpwstr>One way QA and Delivery of Apps</vt:lpwstr>
  </property>
  <property fmtid="{D5CDD505-2E9C-101B-9397-08002B2CF9AE}" pid="22" name="DocName">
    <vt:lpwstr>PROCESS DESCRIPTION</vt:lpwstr>
  </property>
  <property fmtid="{D5CDD505-2E9C-101B-9397-08002B2CF9AE}" pid="23" name="DocNo">
    <vt:lpwstr>3/155 01-LXE 110 1400 Uen</vt:lpwstr>
  </property>
  <property fmtid="{D5CDD505-2E9C-101B-9397-08002B2CF9AE}" pid="24" name="ApprovedBy">
    <vt:lpwstr>SEM/CVEIO (JOHAN HAMMER)</vt:lpwstr>
  </property>
  <property fmtid="{D5CDD505-2E9C-101B-9397-08002B2CF9AE}" pid="25" name="Keyword">
    <vt:lpwstr>ONE WAY QA AND DELIVERY OF APPS_x000d_
UNIFIED</vt:lpwstr>
  </property>
</Properties>
</file>