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Trebuchet MS" panose="020B0603020202020204" pitchFamily="34" charset="0"/>
      <p:regular r:id="rId16"/>
      <p:bold r:id="rId17"/>
      <p:italic r:id="rId18"/>
      <p:boldItalic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0" name="Shape 3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1" name="Shape 3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4" name="Shape 3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2" name="Shape 3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5423634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0680793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8806821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5724140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81739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9767788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904946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3820994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extLst>
      <p:ext uri="{BB962C8B-B14F-4D97-AF65-F5344CB8AC3E}">
        <p14:creationId xmlns:p14="http://schemas.microsoft.com/office/powerpoint/2010/main" val="48940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831436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670485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1211024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1825931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344331292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4066073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24223536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5/17/2018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8553828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5/17/2018</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spcBef>
                <a:spcPts val="0"/>
              </a:spcBef>
              <a:spcAft>
                <a:spcPts val="0"/>
              </a:spcAft>
              <a:buNone/>
            </a:pPr>
            <a:fld id="{00000000-1234-1234-1234-123412341234}" type="slidenum">
              <a:rPr lang="es-CO" smtClean="0"/>
              <a:t>‹Nº›</a:t>
            </a:fld>
            <a:endParaRPr lang="es-CO"/>
          </a:p>
        </p:txBody>
      </p:sp>
    </p:spTree>
    <p:extLst>
      <p:ext uri="{BB962C8B-B14F-4D97-AF65-F5344CB8AC3E}">
        <p14:creationId xmlns:p14="http://schemas.microsoft.com/office/powerpoint/2010/main" val="12631117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hyperlink" Target="https://moviltronics.com.co/varios/193-modulo-wifi-esp8266.html" TargetMode="External"/><Relationship Id="rId13" Type="http://schemas.openxmlformats.org/officeDocument/2006/relationships/hyperlink" Target="https://www.arduino-board.com/arduino/esp8266" TargetMode="External"/><Relationship Id="rId3" Type="http://schemas.openxmlformats.org/officeDocument/2006/relationships/hyperlink" Target="https://www.geekfactory.mx/tutoriales/tutoriales-arduino/sensor-ultrasonico-hc-sr04-y-arduino/" TargetMode="External"/><Relationship Id="rId7" Type="http://schemas.openxmlformats.org/officeDocument/2006/relationships/hyperlink" Target="https://store.arduino.cc/usa/arduino-uno-rev3" TargetMode="External"/><Relationship Id="rId12" Type="http://schemas.openxmlformats.org/officeDocument/2006/relationships/hyperlink" Target="http://artefactos.leame.com/protoboard/"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hyperlink" Target="https://www.leantec.es/blog/54_Tutorial-Arduino--Modulo-GPS-GPS6MV2.html" TargetMode="External"/><Relationship Id="rId11" Type="http://schemas.openxmlformats.org/officeDocument/2006/relationships/hyperlink" Target="https://www.electronicaembajadores.com/es/Productos/Detalle/SA41S05/sistemas-de-alimentacion/energia-solar-paneles-solares-/panel-solar-5v-3w" TargetMode="External"/><Relationship Id="rId5" Type="http://schemas.openxmlformats.org/officeDocument/2006/relationships/hyperlink" Target="http://playground.arduino.cc/Code/NewPing" TargetMode="External"/><Relationship Id="rId15" Type="http://schemas.openxmlformats.org/officeDocument/2006/relationships/hyperlink" Target="https://naylampmechatronics.com/blog/54_arduino-y-esp8266-como-cliente-web.html" TargetMode="External"/><Relationship Id="rId10" Type="http://schemas.openxmlformats.org/officeDocument/2006/relationships/hyperlink" Target="http://www.electrontools.com/Home/WP/2016/03/09/codigo-de-colores-resistencias/" TargetMode="External"/><Relationship Id="rId4" Type="http://schemas.openxmlformats.org/officeDocument/2006/relationships/hyperlink" Target="https://naylampmechatronics.com/blog/10_Tutorial-de-Arduino-y-sensor-ultras%C3%B3nico-HC-S.html" TargetMode="External"/><Relationship Id="rId9" Type="http://schemas.openxmlformats.org/officeDocument/2006/relationships/hyperlink" Target="https://www.prometec.net/arduino-wifi/" TargetMode="External"/><Relationship Id="rId14" Type="http://schemas.openxmlformats.org/officeDocument/2006/relationships/hyperlink" Target="https://hetpro-store.com/comandos-at-esp8266-esp8266ex/#AT+CIPSTA=i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s"/>
              <a:t>Basuras Inteligentes</a:t>
            </a:r>
            <a:endParaRPr/>
          </a:p>
        </p:txBody>
      </p:sp>
      <p:sp>
        <p:nvSpPr>
          <p:cNvPr id="278" name="Shape 278"/>
          <p:cNvSpPr txBox="1">
            <a:spLocks noGrp="1"/>
          </p:cNvSpPr>
          <p:nvPr>
            <p:ph type="subTitle" idx="1"/>
          </p:nvPr>
        </p:nvSpPr>
        <p:spPr>
          <a:xfrm>
            <a:off x="2026650" y="3641456"/>
            <a:ext cx="5090700" cy="1227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sz="1400" b="1" dirty="0"/>
              <a:t>Jonathan Steven Capera Quintana - 20151020001</a:t>
            </a:r>
            <a:endParaRPr sz="1400" b="1" dirty="0"/>
          </a:p>
          <a:p>
            <a:pPr marL="0" lvl="0" indent="0">
              <a:spcBef>
                <a:spcPts val="0"/>
              </a:spcBef>
              <a:spcAft>
                <a:spcPts val="0"/>
              </a:spcAft>
              <a:buNone/>
            </a:pPr>
            <a:r>
              <a:rPr lang="es" sz="1400" b="1" dirty="0"/>
              <a:t>Sebastian Camilo Vanegas Ayala - 20151020016</a:t>
            </a:r>
            <a:endParaRPr sz="1400" b="1" dirty="0"/>
          </a:p>
          <a:p>
            <a:pPr marL="0" lvl="0" indent="0">
              <a:spcBef>
                <a:spcPts val="0"/>
              </a:spcBef>
              <a:spcAft>
                <a:spcPts val="0"/>
              </a:spcAft>
              <a:buNone/>
            </a:pPr>
            <a:r>
              <a:rPr lang="es" sz="1400" b="1" dirty="0"/>
              <a:t>Camilo Enrique Rocha Calderón - 20151020035</a:t>
            </a:r>
            <a:endParaRPr sz="1400" b="1" dirty="0"/>
          </a:p>
          <a:p>
            <a:pPr marL="0" lvl="0" indent="0">
              <a:spcBef>
                <a:spcPts val="0"/>
              </a:spcBef>
              <a:spcAft>
                <a:spcPts val="0"/>
              </a:spcAft>
              <a:buNone/>
            </a:pPr>
            <a:r>
              <a:rPr lang="es" sz="1400" b="1" dirty="0"/>
              <a:t>Brayan Leonardo Sierra Forero - 20151020059</a:t>
            </a:r>
            <a:endParaRPr sz="1400" b="1" dirty="0"/>
          </a:p>
          <a:p>
            <a:pPr marL="0" lvl="0" indent="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Persistencia de datos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43" name="Shape 343"/>
          <p:cNvSpPr txBox="1">
            <a:spLocks noGrp="1"/>
          </p:cNvSpPr>
          <p:nvPr>
            <p:ph type="body" idx="1"/>
          </p:nvPr>
        </p:nvSpPr>
        <p:spPr>
          <a:xfrm>
            <a:off x="387223" y="1683447"/>
            <a:ext cx="33960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se encarga de guardar la información asignada a los múltiples botes de basura y las personas que interactúan con el sistema, permitiendo realizar  envíos de información desde el módulo WiFi hacia el servidor de la base de datos, la cual almacena y distribuye está según las peticiones que se realicen</a:t>
            </a:r>
            <a:r>
              <a:rPr lang="es" dirty="0"/>
              <a:t>.</a:t>
            </a:r>
            <a:endParaRPr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44" name="Shape 344"/>
          <p:cNvSpPr txBox="1"/>
          <p:nvPr/>
        </p:nvSpPr>
        <p:spPr>
          <a:xfrm>
            <a:off x="4392942" y="3999625"/>
            <a:ext cx="4153800" cy="5453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8.</a:t>
            </a:r>
            <a:r>
              <a:rPr lang="es" sz="1200" dirty="0"/>
              <a:t> Esquema Base de datos relacional. Desarrollada en uml. Autoría propia.</a:t>
            </a:r>
            <a:endParaRPr baseline="30000" dirty="0"/>
          </a:p>
        </p:txBody>
      </p:sp>
      <p:pic>
        <p:nvPicPr>
          <p:cNvPr id="345" name="Shape 345"/>
          <p:cNvPicPr preferRelativeResize="0"/>
          <p:nvPr/>
        </p:nvPicPr>
        <p:blipFill>
          <a:blip r:embed="rId3">
            <a:alphaModFix/>
          </a:blip>
          <a:stretch>
            <a:fillRect/>
          </a:stretch>
        </p:blipFill>
        <p:spPr>
          <a:xfrm>
            <a:off x="4236230" y="1987459"/>
            <a:ext cx="4467225" cy="1933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Resultados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51" name="Shape 351"/>
          <p:cNvSpPr txBox="1">
            <a:spLocks noGrp="1"/>
          </p:cNvSpPr>
          <p:nvPr>
            <p:ph type="body" idx="1"/>
          </p:nvPr>
        </p:nvSpPr>
        <p:spPr>
          <a:xfrm>
            <a:off x="522688" y="1597875"/>
            <a:ext cx="33960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Se desarrolló un proyecto basado en componentes, se lograron desarrollar los componentes de interacción humano máquina, ubicación geoespacial, control del nivel de basuras, generación de rutas óptimas para la recolección de las basuras y una correcta gestión de la información.</a:t>
            </a:r>
            <a:endParaRPr sz="1600"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52" name="Shape 352"/>
          <p:cNvSpPr txBox="1"/>
          <p:nvPr/>
        </p:nvSpPr>
        <p:spPr>
          <a:xfrm>
            <a:off x="4290638" y="4326471"/>
            <a:ext cx="4153800" cy="436908"/>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8.</a:t>
            </a:r>
            <a:r>
              <a:rPr lang="es" sz="1200" dirty="0"/>
              <a:t> </a:t>
            </a:r>
            <a:r>
              <a:rPr lang="es-CO" sz="1200" dirty="0"/>
              <a:t>Prototipo Final Ensamblado</a:t>
            </a:r>
            <a:r>
              <a:rPr lang="es" sz="1200" dirty="0"/>
              <a:t>. Autoría propia.</a:t>
            </a:r>
            <a:endParaRPr baseline="30000" dirty="0"/>
          </a:p>
        </p:txBody>
      </p:sp>
      <p:pic>
        <p:nvPicPr>
          <p:cNvPr id="353" name="Shape 353"/>
          <p:cNvPicPr preferRelativeResize="0"/>
          <p:nvPr/>
        </p:nvPicPr>
        <p:blipFill>
          <a:blip r:embed="rId3">
            <a:alphaModFix/>
          </a:blip>
          <a:stretch>
            <a:fillRect/>
          </a:stretch>
        </p:blipFill>
        <p:spPr>
          <a:xfrm>
            <a:off x="4490913" y="1391288"/>
            <a:ext cx="3753250" cy="281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Conclusiones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59" name="Shape 359"/>
          <p:cNvSpPr txBox="1">
            <a:spLocks noGrp="1"/>
          </p:cNvSpPr>
          <p:nvPr>
            <p:ph type="body" idx="1"/>
          </p:nvPr>
        </p:nvSpPr>
        <p:spPr>
          <a:xfrm>
            <a:off x="352050" y="1868224"/>
            <a:ext cx="6669639" cy="167740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800" dirty="0"/>
              <a:t>Se desarrolló un proyecto basado en componentes, se lograron desarrollar los componentes de interacción humano máquina, ubicación geoespacial, control del nivel de basuras, generación de rutas óptimas para la recolección de las basuras y una correcta gestión de la información.</a:t>
            </a:r>
            <a:endParaRPr sz="1800"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Bibliografía</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65" name="Shape 365"/>
          <p:cNvSpPr txBox="1">
            <a:spLocks noGrp="1"/>
          </p:cNvSpPr>
          <p:nvPr>
            <p:ph type="body" idx="1"/>
          </p:nvPr>
        </p:nvSpPr>
        <p:spPr>
          <a:xfrm>
            <a:off x="330777" y="1310264"/>
            <a:ext cx="7266644" cy="2923069"/>
          </a:xfrm>
          <a:prstGeom prst="rect">
            <a:avLst/>
          </a:prstGeom>
        </p:spPr>
        <p:txBody>
          <a:bodyPr spcFirstLastPara="1" wrap="square" lIns="91425" tIns="91425" rIns="91425" bIns="91425" anchor="t" anchorCtr="0">
            <a:noAutofit/>
          </a:bodyPr>
          <a:lstStyle/>
          <a:p>
            <a:pPr marL="457200" lvl="0" indent="-292100" algn="just" rtl="0">
              <a:spcBef>
                <a:spcPts val="0"/>
              </a:spcBef>
              <a:spcAft>
                <a:spcPts val="0"/>
              </a:spcAft>
              <a:buSzPts val="1000"/>
              <a:buChar char="-"/>
            </a:pPr>
            <a:r>
              <a:rPr lang="es" sz="1100" dirty="0"/>
              <a:t>Ultrasónico-</a:t>
            </a:r>
            <a:r>
              <a:rPr lang="es" sz="1100" u="sng" dirty="0">
                <a:solidFill>
                  <a:schemeClr val="hlink"/>
                </a:solidFill>
                <a:hlinkClick r:id="rId3"/>
              </a:rPr>
              <a:t>https://www.geekfactory.mx/tutoriales/tutoriales-arduino/sensor-ultrasonico-hc-sr04-y-arduino/</a:t>
            </a:r>
            <a:endParaRPr sz="1100" dirty="0"/>
          </a:p>
          <a:p>
            <a:pPr marL="457200" lvl="0" indent="-292100" algn="just" rtl="0">
              <a:spcBef>
                <a:spcPts val="0"/>
              </a:spcBef>
              <a:spcAft>
                <a:spcPts val="0"/>
              </a:spcAft>
              <a:buSzPts val="1000"/>
              <a:buChar char="-"/>
            </a:pPr>
            <a:r>
              <a:rPr lang="es" sz="1100" u="sng" dirty="0">
                <a:solidFill>
                  <a:schemeClr val="hlink"/>
                </a:solidFill>
                <a:hlinkClick r:id="rId4"/>
              </a:rPr>
              <a:t>https://naylampmechatronics.com/blog/10_Tutorial-de-Arduino-y-sensor-ultras%C3%B3nico-HC-S.html</a:t>
            </a:r>
            <a:endParaRPr sz="1100" dirty="0"/>
          </a:p>
          <a:p>
            <a:pPr marL="457200" lvl="0" indent="-292100" algn="just" rtl="0">
              <a:spcBef>
                <a:spcPts val="0"/>
              </a:spcBef>
              <a:spcAft>
                <a:spcPts val="0"/>
              </a:spcAft>
              <a:buSzPts val="1000"/>
              <a:buChar char="-"/>
            </a:pPr>
            <a:r>
              <a:rPr lang="es" sz="1100" dirty="0"/>
              <a:t>Librería NewPing-</a:t>
            </a:r>
            <a:r>
              <a:rPr lang="es" sz="1100" u="sng" dirty="0">
                <a:solidFill>
                  <a:schemeClr val="hlink"/>
                </a:solidFill>
                <a:hlinkClick r:id="rId5"/>
              </a:rPr>
              <a:t>http://playground.arduino.cc/Code/NewPing</a:t>
            </a:r>
            <a:endParaRPr sz="1100" dirty="0"/>
          </a:p>
          <a:p>
            <a:pPr marL="457200" lvl="0" indent="-292100" algn="just" rtl="0">
              <a:spcBef>
                <a:spcPts val="0"/>
              </a:spcBef>
              <a:spcAft>
                <a:spcPts val="0"/>
              </a:spcAft>
              <a:buSzPts val="1000"/>
              <a:buChar char="-"/>
            </a:pPr>
            <a:r>
              <a:rPr lang="es" sz="1100" dirty="0"/>
              <a:t>GPS - </a:t>
            </a:r>
            <a:r>
              <a:rPr lang="es" sz="1100" u="sng" dirty="0">
                <a:solidFill>
                  <a:schemeClr val="hlink"/>
                </a:solidFill>
                <a:hlinkClick r:id="rId6"/>
              </a:rPr>
              <a:t>https://www.leantec.es/blog/54_Tutorial-Arduino--Modulo-GPS-GPS6MV2.html</a:t>
            </a:r>
            <a:endParaRPr sz="1100" dirty="0"/>
          </a:p>
          <a:p>
            <a:pPr marL="457200" lvl="0" indent="-292100" algn="just" rtl="0">
              <a:spcBef>
                <a:spcPts val="0"/>
              </a:spcBef>
              <a:spcAft>
                <a:spcPts val="0"/>
              </a:spcAft>
              <a:buSzPts val="1000"/>
              <a:buChar char="-"/>
            </a:pPr>
            <a:r>
              <a:rPr lang="es" sz="1100" dirty="0"/>
              <a:t>Arduino UNO - </a:t>
            </a:r>
            <a:r>
              <a:rPr lang="es" sz="1100" u="sng" dirty="0">
                <a:solidFill>
                  <a:schemeClr val="hlink"/>
                </a:solidFill>
                <a:hlinkClick r:id="rId7"/>
              </a:rPr>
              <a:t>https://store.arduino.cc/usa/arduino-uno-rev3</a:t>
            </a:r>
            <a:endParaRPr sz="1100" dirty="0"/>
          </a:p>
          <a:p>
            <a:pPr marL="457200" lvl="0" indent="-292100" algn="just" rtl="0">
              <a:spcBef>
                <a:spcPts val="0"/>
              </a:spcBef>
              <a:spcAft>
                <a:spcPts val="0"/>
              </a:spcAft>
              <a:buSzPts val="1000"/>
              <a:buChar char="-"/>
            </a:pPr>
            <a:r>
              <a:rPr lang="es" sz="1100" dirty="0"/>
              <a:t>Modulo WIFI- </a:t>
            </a:r>
            <a:r>
              <a:rPr lang="es" sz="1100" u="sng" dirty="0">
                <a:solidFill>
                  <a:schemeClr val="hlink"/>
                </a:solidFill>
                <a:hlinkClick r:id="rId8"/>
              </a:rPr>
              <a:t>https://moviltronics.com.co/varios/193-modulo-wifi-esp8266.html</a:t>
            </a:r>
            <a:endParaRPr sz="1100" dirty="0"/>
          </a:p>
          <a:p>
            <a:pPr marL="457200" lvl="0" indent="-292100" algn="just" rtl="0">
              <a:spcBef>
                <a:spcPts val="0"/>
              </a:spcBef>
              <a:spcAft>
                <a:spcPts val="0"/>
              </a:spcAft>
              <a:buSzPts val="1000"/>
              <a:buChar char="-"/>
            </a:pPr>
            <a:r>
              <a:rPr lang="es" sz="1100" dirty="0"/>
              <a:t>Modulo WIFI - </a:t>
            </a:r>
            <a:r>
              <a:rPr lang="es" sz="1100" u="sng" dirty="0">
                <a:solidFill>
                  <a:schemeClr val="hlink"/>
                </a:solidFill>
                <a:hlinkClick r:id="rId9"/>
              </a:rPr>
              <a:t>https://www.prometec.net/arduino-wifi/</a:t>
            </a:r>
            <a:endParaRPr sz="1100" dirty="0"/>
          </a:p>
          <a:p>
            <a:pPr marL="457200" lvl="0" indent="-292100" algn="just" rtl="0">
              <a:spcBef>
                <a:spcPts val="0"/>
              </a:spcBef>
              <a:spcAft>
                <a:spcPts val="0"/>
              </a:spcAft>
              <a:buSzPts val="1000"/>
              <a:buChar char="-"/>
            </a:pPr>
            <a:r>
              <a:rPr lang="es" sz="1100" dirty="0"/>
              <a:t>Resistencias Electricas </a:t>
            </a:r>
            <a:r>
              <a:rPr lang="es" sz="1100" u="sng" dirty="0">
                <a:solidFill>
                  <a:schemeClr val="hlink"/>
                </a:solidFill>
                <a:hlinkClick r:id="rId10"/>
              </a:rPr>
              <a:t>http://www.electrontools.com/Home/WP/2016/03/09/codigo-de-colores-resistencias/</a:t>
            </a:r>
            <a:endParaRPr sz="1100" dirty="0"/>
          </a:p>
          <a:p>
            <a:pPr marL="457200" lvl="0" indent="-292100" algn="just" rtl="0">
              <a:spcBef>
                <a:spcPts val="0"/>
              </a:spcBef>
              <a:spcAft>
                <a:spcPts val="0"/>
              </a:spcAft>
              <a:buSzPts val="1000"/>
              <a:buChar char="-"/>
            </a:pPr>
            <a:r>
              <a:rPr lang="es" sz="1100" dirty="0"/>
              <a:t>Mini Panel Solar - </a:t>
            </a:r>
            <a:r>
              <a:rPr lang="es" sz="1100" u="sng" dirty="0">
                <a:solidFill>
                  <a:schemeClr val="hlink"/>
                </a:solidFill>
                <a:hlinkClick r:id="rId11"/>
              </a:rPr>
              <a:t>https://www.electronicaembajadores.com/es/Productos/Detalle/SA41S05/sistemas-de-alimentacion/energia-solar-paneles-solares-/panel-solar-5v-3w</a:t>
            </a:r>
            <a:endParaRPr sz="1100" dirty="0"/>
          </a:p>
          <a:p>
            <a:pPr marL="457200" lvl="0" indent="-292100" algn="just" rtl="0">
              <a:spcBef>
                <a:spcPts val="0"/>
              </a:spcBef>
              <a:spcAft>
                <a:spcPts val="0"/>
              </a:spcAft>
              <a:buSzPts val="1000"/>
              <a:buChar char="-"/>
            </a:pPr>
            <a:r>
              <a:rPr lang="es" sz="1100" dirty="0"/>
              <a:t>Protoboard- </a:t>
            </a:r>
            <a:r>
              <a:rPr lang="es" sz="1100" u="sng" dirty="0">
                <a:solidFill>
                  <a:schemeClr val="hlink"/>
                </a:solidFill>
                <a:hlinkClick r:id="rId12"/>
              </a:rPr>
              <a:t>http://artefactos.leame.com/protoboard/</a:t>
            </a:r>
            <a:endParaRPr sz="1100" dirty="0"/>
          </a:p>
          <a:p>
            <a:pPr marL="457200" lvl="0" indent="-292100" algn="just" rtl="0">
              <a:spcBef>
                <a:spcPts val="0"/>
              </a:spcBef>
              <a:spcAft>
                <a:spcPts val="0"/>
              </a:spcAft>
              <a:buSzPts val="1000"/>
              <a:buChar char="-"/>
            </a:pPr>
            <a:r>
              <a:rPr lang="es" sz="1100" dirty="0"/>
              <a:t>Comandos AT- </a:t>
            </a:r>
            <a:r>
              <a:rPr lang="es" sz="1100" u="sng" dirty="0">
                <a:solidFill>
                  <a:schemeClr val="hlink"/>
                </a:solidFill>
                <a:hlinkClick r:id="rId13"/>
              </a:rPr>
              <a:t>https://www.arduino-board.com/arduino/esp8266</a:t>
            </a:r>
            <a:endParaRPr sz="1100" dirty="0"/>
          </a:p>
          <a:p>
            <a:pPr marL="457200" lvl="0" indent="-292100" algn="just" rtl="0">
              <a:spcBef>
                <a:spcPts val="0"/>
              </a:spcBef>
              <a:spcAft>
                <a:spcPts val="0"/>
              </a:spcAft>
              <a:buSzPts val="1000"/>
              <a:buChar char="-"/>
            </a:pPr>
            <a:r>
              <a:rPr lang="es" sz="1100" u="sng" dirty="0">
                <a:solidFill>
                  <a:schemeClr val="hlink"/>
                </a:solidFill>
                <a:hlinkClick r:id="rId14"/>
              </a:rPr>
              <a:t>https://hetpro-store.com/comandos-at-esp8266-esp8266ex/#AT+CIPSTA=ip</a:t>
            </a:r>
            <a:endParaRPr sz="1100" dirty="0"/>
          </a:p>
          <a:p>
            <a:pPr marL="457200" lvl="0" indent="-292100" algn="just" rtl="0">
              <a:spcBef>
                <a:spcPts val="0"/>
              </a:spcBef>
              <a:spcAft>
                <a:spcPts val="0"/>
              </a:spcAft>
              <a:buSzPts val="1000"/>
              <a:buChar char="-"/>
            </a:pPr>
            <a:r>
              <a:rPr lang="es" sz="1100" dirty="0"/>
              <a:t>ESP8266 - </a:t>
            </a:r>
            <a:r>
              <a:rPr lang="es" sz="1100" u="sng" dirty="0">
                <a:solidFill>
                  <a:schemeClr val="hlink"/>
                </a:solidFill>
                <a:hlinkClick r:id="rId15"/>
              </a:rPr>
              <a:t>https://naylampmechatronics.com/blog/54_arduino-y-esp8266-como-cliente-web.html</a:t>
            </a:r>
            <a:endParaRPr sz="1100"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Agenda</a:t>
            </a:r>
            <a:endParaRPr/>
          </a:p>
        </p:txBody>
      </p:sp>
      <p:sp>
        <p:nvSpPr>
          <p:cNvPr id="284" name="Shape 284"/>
          <p:cNvSpPr txBox="1">
            <a:spLocks noGrp="1"/>
          </p:cNvSpPr>
          <p:nvPr>
            <p:ph type="body" idx="1"/>
          </p:nvPr>
        </p:nvSpPr>
        <p:spPr>
          <a:xfrm>
            <a:off x="1303800" y="1597875"/>
            <a:ext cx="3268200" cy="1653325"/>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s" sz="1800" dirty="0"/>
              <a:t>Objetivos.</a:t>
            </a:r>
            <a:endParaRPr sz="1800" dirty="0"/>
          </a:p>
          <a:p>
            <a:pPr marL="457200" lvl="0" indent="-311150" rtl="0">
              <a:spcBef>
                <a:spcPts val="0"/>
              </a:spcBef>
              <a:spcAft>
                <a:spcPts val="0"/>
              </a:spcAft>
              <a:buSzPts val="1300"/>
              <a:buChar char="-"/>
            </a:pPr>
            <a:r>
              <a:rPr lang="es" sz="1800" dirty="0"/>
              <a:t>Contexto del problema.</a:t>
            </a:r>
            <a:endParaRPr sz="1800" dirty="0"/>
          </a:p>
          <a:p>
            <a:pPr marL="457200" lvl="0" indent="-311150" rtl="0">
              <a:spcBef>
                <a:spcPts val="0"/>
              </a:spcBef>
              <a:spcAft>
                <a:spcPts val="0"/>
              </a:spcAft>
              <a:buSzPts val="1300"/>
              <a:buChar char="-"/>
            </a:pPr>
            <a:r>
              <a:rPr lang="es" sz="1800" dirty="0"/>
              <a:t>Metodología.</a:t>
            </a:r>
            <a:endParaRPr sz="1800" dirty="0"/>
          </a:p>
          <a:p>
            <a:pPr marL="457200" lvl="0" indent="-311150" rtl="0">
              <a:spcBef>
                <a:spcPts val="0"/>
              </a:spcBef>
              <a:spcAft>
                <a:spcPts val="0"/>
              </a:spcAft>
              <a:buSzPts val="1300"/>
              <a:buChar char="-"/>
            </a:pPr>
            <a:r>
              <a:rPr lang="es" sz="1800" dirty="0"/>
              <a:t>Desarrollo.</a:t>
            </a:r>
            <a:endParaRPr sz="1800" dirty="0"/>
          </a:p>
          <a:p>
            <a:pPr marL="457200" lvl="0" indent="-311150">
              <a:spcBef>
                <a:spcPts val="0"/>
              </a:spcBef>
              <a:spcAft>
                <a:spcPts val="0"/>
              </a:spcAft>
              <a:buSzPts val="1300"/>
              <a:buChar char="-"/>
            </a:pPr>
            <a:r>
              <a:rPr lang="es" sz="1800" dirty="0"/>
              <a:t>Conclusiones.</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Objetivos</a:t>
            </a:r>
            <a:endParaRPr/>
          </a:p>
        </p:txBody>
      </p:sp>
      <p:sp>
        <p:nvSpPr>
          <p:cNvPr id="290" name="Shape 290"/>
          <p:cNvSpPr txBox="1">
            <a:spLocks noGrp="1"/>
          </p:cNvSpPr>
          <p:nvPr>
            <p:ph type="body" idx="1"/>
          </p:nvPr>
        </p:nvSpPr>
        <p:spPr>
          <a:xfrm>
            <a:off x="395111" y="1444979"/>
            <a:ext cx="7445089" cy="3086672"/>
          </a:xfrm>
          <a:prstGeom prst="rect">
            <a:avLst/>
          </a:prstGeom>
        </p:spPr>
        <p:txBody>
          <a:bodyPr spcFirstLastPara="1" wrap="square" lIns="91425" tIns="91425" rIns="91425" bIns="91425" anchor="t" anchorCtr="0">
            <a:noAutofit/>
          </a:bodyPr>
          <a:lstStyle/>
          <a:p>
            <a:pPr marL="457200" lvl="0" indent="-311150" algn="just" rtl="0">
              <a:spcBef>
                <a:spcPts val="600"/>
              </a:spcBef>
              <a:spcAft>
                <a:spcPts val="0"/>
              </a:spcAft>
              <a:buSzPts val="1300"/>
              <a:buChar char="-"/>
            </a:pPr>
            <a:r>
              <a:rPr lang="es" sz="1500" dirty="0"/>
              <a:t>Identificar los elementos necesarios para implementar una solución al problema de residuos sólidos y reciclables de  una manera consciente y amigable con el medio ambiente, sin dejar de lado el ambiente tecnológico haciendo uso de IoT con elementos libres de Software y Hardware.</a:t>
            </a:r>
            <a:endParaRPr sz="1500" dirty="0"/>
          </a:p>
          <a:p>
            <a:pPr marL="457200" lvl="0" indent="-311150" algn="just" rtl="0">
              <a:spcBef>
                <a:spcPts val="600"/>
              </a:spcBef>
              <a:spcAft>
                <a:spcPts val="0"/>
              </a:spcAft>
              <a:buSzPts val="1300"/>
              <a:buChar char="-"/>
            </a:pPr>
            <a:r>
              <a:rPr lang="es" sz="1500" dirty="0"/>
              <a:t>Proponer un modelo de recolección de reciclaje que permita ser sustentable desde el punto economico y tecnologico.</a:t>
            </a:r>
            <a:endParaRPr sz="1500" dirty="0"/>
          </a:p>
          <a:p>
            <a:pPr marL="457200" lvl="0" indent="-311150" algn="just" rtl="0">
              <a:spcBef>
                <a:spcPts val="600"/>
              </a:spcBef>
              <a:spcAft>
                <a:spcPts val="0"/>
              </a:spcAft>
              <a:buSzPts val="1300"/>
              <a:buChar char="-"/>
            </a:pPr>
            <a:r>
              <a:rPr lang="es" sz="1500" dirty="0"/>
              <a:t>Construir un prototipo de Software libre que implemente un modelo de recolección de reciclaje en conjunto con hardware establecido por componentes.</a:t>
            </a:r>
            <a:endParaRPr sz="1500" dirty="0"/>
          </a:p>
          <a:p>
            <a:pPr marL="457200" lvl="0" indent="-311150" algn="just" rtl="0">
              <a:spcBef>
                <a:spcPts val="600"/>
              </a:spcBef>
              <a:spcAft>
                <a:spcPts val="0"/>
              </a:spcAft>
              <a:buSzPts val="1300"/>
              <a:buChar char="-"/>
            </a:pPr>
            <a:r>
              <a:rPr lang="es" sz="1500" dirty="0"/>
              <a:t>Solucionar la problemática del manejo de residuos reciclables en el sistema de basuras de una ciudad, mediante nuevas tecnologías e IoT.</a:t>
            </a:r>
            <a:endParaRPr sz="1500" dirty="0"/>
          </a:p>
          <a:p>
            <a:pPr marL="0" lvl="0" indent="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Contexto del problema</a:t>
            </a:r>
            <a:endParaRPr/>
          </a:p>
        </p:txBody>
      </p:sp>
      <p:sp>
        <p:nvSpPr>
          <p:cNvPr id="298" name="Shape 298"/>
          <p:cNvSpPr txBox="1"/>
          <p:nvPr/>
        </p:nvSpPr>
        <p:spPr>
          <a:xfrm>
            <a:off x="4390381" y="4346221"/>
            <a:ext cx="4341563" cy="609825"/>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 b="1" dirty="0"/>
              <a:t>Figura. 1.</a:t>
            </a:r>
            <a:r>
              <a:rPr lang="es" dirty="0"/>
              <a:t> Prototipo caneca inteligente. Autoría propia.</a:t>
            </a:r>
            <a:endParaRPr baseline="30000" dirty="0"/>
          </a:p>
        </p:txBody>
      </p:sp>
      <p:sp>
        <p:nvSpPr>
          <p:cNvPr id="7" name="Shape 296">
            <a:extLst>
              <a:ext uri="{FF2B5EF4-FFF2-40B4-BE49-F238E27FC236}">
                <a16:creationId xmlns:a16="http://schemas.microsoft.com/office/drawing/2014/main" id="{EEADAA9A-999D-4657-80C7-8920426ADC01}"/>
              </a:ext>
            </a:extLst>
          </p:cNvPr>
          <p:cNvSpPr txBox="1">
            <a:spLocks noGrp="1"/>
          </p:cNvSpPr>
          <p:nvPr>
            <p:ph type="body" idx="1"/>
          </p:nvPr>
        </p:nvSpPr>
        <p:spPr>
          <a:xfrm>
            <a:off x="616544" y="1300950"/>
            <a:ext cx="3507000" cy="2541600"/>
          </a:xfrm>
          <a:prstGeom prst="rect">
            <a:avLst/>
          </a:prstGeom>
        </p:spPr>
        <p:txBody>
          <a:bodyPr spcFirstLastPara="1" wrap="square" lIns="91425" tIns="91425" rIns="91425" bIns="91425" anchor="t" anchorCtr="0">
            <a:noAutofit/>
          </a:bodyPr>
          <a:lstStyle/>
          <a:p>
            <a:pPr marL="0" lvl="0" indent="0" algn="just">
              <a:spcBef>
                <a:spcPts val="0"/>
              </a:spcBef>
              <a:spcAft>
                <a:spcPts val="1600"/>
              </a:spcAft>
              <a:buNone/>
            </a:pPr>
            <a:r>
              <a:rPr lang="es" dirty="0"/>
              <a:t> En las grandes metrópolis tercermundistas, se evidencia una gran deficiencia en la recolección y el tratamiento de residuos sólidos, como consecuencia de esto las economías de estos países han  adoptado iniciativas tecnológicas que con su innovación sean capaces de dar una solución  a esta problemática, de una manera amigable con el ambiente. Por otra parte estas metrópolis suelen tener una gran dificultad en su movilidad, por diferentes variables, entre ellas los métodos ineficientes de recolección de basura. Con la propuesta planteada en este ejercicio se busca brindar una solución a estas problemáticas.</a:t>
            </a:r>
            <a:endParaRPr dirty="0"/>
          </a:p>
        </p:txBody>
      </p:sp>
      <p:pic>
        <p:nvPicPr>
          <p:cNvPr id="8" name="Shape 297">
            <a:extLst>
              <a:ext uri="{FF2B5EF4-FFF2-40B4-BE49-F238E27FC236}">
                <a16:creationId xmlns:a16="http://schemas.microsoft.com/office/drawing/2014/main" id="{DF2BCEEA-775A-4E70-994D-30686C8C6E08}"/>
              </a:ext>
            </a:extLst>
          </p:cNvPr>
          <p:cNvPicPr preferRelativeResize="0"/>
          <p:nvPr/>
        </p:nvPicPr>
        <p:blipFill>
          <a:blip r:embed="rId3">
            <a:alphaModFix/>
          </a:blip>
          <a:stretch>
            <a:fillRect/>
          </a:stretch>
        </p:blipFill>
        <p:spPr>
          <a:xfrm>
            <a:off x="4443163" y="1597875"/>
            <a:ext cx="4236000" cy="254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Metodología </a:t>
            </a:r>
            <a:endParaRPr/>
          </a:p>
        </p:txBody>
      </p:sp>
      <p:pic>
        <p:nvPicPr>
          <p:cNvPr id="304" name="Shape 304" title="Entrega incremental"/>
          <p:cNvPicPr preferRelativeResize="0"/>
          <p:nvPr/>
        </p:nvPicPr>
        <p:blipFill>
          <a:blip r:embed="rId3">
            <a:alphaModFix/>
          </a:blip>
          <a:stretch>
            <a:fillRect/>
          </a:stretch>
        </p:blipFill>
        <p:spPr>
          <a:xfrm>
            <a:off x="165075" y="1448092"/>
            <a:ext cx="8870275" cy="2476525"/>
          </a:xfrm>
          <a:prstGeom prst="rect">
            <a:avLst/>
          </a:prstGeom>
          <a:noFill/>
          <a:ln>
            <a:noFill/>
          </a:ln>
        </p:spPr>
      </p:pic>
      <p:sp>
        <p:nvSpPr>
          <p:cNvPr id="305" name="Shape 305"/>
          <p:cNvSpPr txBox="1"/>
          <p:nvPr/>
        </p:nvSpPr>
        <p:spPr>
          <a:xfrm>
            <a:off x="329400" y="3924617"/>
            <a:ext cx="8979300" cy="62030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 b="1" dirty="0"/>
              <a:t>Figura. 2.</a:t>
            </a:r>
            <a:r>
              <a:rPr lang="es" dirty="0"/>
              <a:t> Entrega incremental.(Sommerville, Campos Olguín &amp; Fuenlabrada Velázquez, 2011)</a:t>
            </a:r>
            <a:endParaRPr baseline="30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a:t>Subsistema - Detector de nivel de llenado</a:t>
            </a:r>
            <a:endParaRPr/>
          </a:p>
          <a:p>
            <a:pPr marL="0" lvl="0" indent="0" rtl="0">
              <a:spcBef>
                <a:spcPts val="0"/>
              </a:spcBef>
              <a:spcAft>
                <a:spcPts val="0"/>
              </a:spcAft>
              <a:buNone/>
            </a:pPr>
            <a:endParaRPr/>
          </a:p>
          <a:p>
            <a:pPr marL="0" lvl="0" indent="0">
              <a:spcBef>
                <a:spcPts val="0"/>
              </a:spcBef>
              <a:spcAft>
                <a:spcPts val="0"/>
              </a:spcAft>
              <a:buNone/>
            </a:pPr>
            <a:endParaRPr/>
          </a:p>
        </p:txBody>
      </p:sp>
      <p:sp>
        <p:nvSpPr>
          <p:cNvPr id="311" name="Shape 311"/>
          <p:cNvSpPr txBox="1">
            <a:spLocks noGrp="1"/>
          </p:cNvSpPr>
          <p:nvPr>
            <p:ph type="body" idx="1"/>
          </p:nvPr>
        </p:nvSpPr>
        <p:spPr>
          <a:xfrm>
            <a:off x="457134" y="1478575"/>
            <a:ext cx="3523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se encarga de detectar la cantidad de basura reciclable existente en el recipiente (caneca de basura reciclable).</a:t>
            </a:r>
            <a:endParaRPr sz="1600" dirty="0"/>
          </a:p>
          <a:p>
            <a:pPr marL="0" lvl="0" indent="0" algn="just" rtl="0">
              <a:spcBef>
                <a:spcPts val="1600"/>
              </a:spcBef>
              <a:spcAft>
                <a:spcPts val="0"/>
              </a:spcAft>
              <a:buNone/>
            </a:pPr>
            <a:r>
              <a:rPr lang="es" sz="1600" dirty="0"/>
              <a:t>Elementos:</a:t>
            </a:r>
            <a:endParaRPr sz="1600" dirty="0"/>
          </a:p>
          <a:p>
            <a:pPr marL="457200" lvl="0" indent="-311150" algn="just" rtl="0">
              <a:spcBef>
                <a:spcPts val="1600"/>
              </a:spcBef>
              <a:spcAft>
                <a:spcPts val="0"/>
              </a:spcAft>
              <a:buSzPts val="1300"/>
              <a:buChar char="●"/>
            </a:pPr>
            <a:r>
              <a:rPr lang="es" sz="1600" dirty="0"/>
              <a:t>Sensor Ultrasónico HC-SR04.</a:t>
            </a:r>
            <a:endParaRPr sz="1600" dirty="0"/>
          </a:p>
          <a:p>
            <a:pPr marL="457200" lvl="0" indent="-311150" algn="just" rtl="0">
              <a:spcBef>
                <a:spcPts val="0"/>
              </a:spcBef>
              <a:spcAft>
                <a:spcPts val="0"/>
              </a:spcAft>
              <a:buSzPts val="1300"/>
              <a:buChar char="●"/>
            </a:pPr>
            <a:r>
              <a:rPr lang="es" sz="1600" dirty="0"/>
              <a:t>Recipiente (Contenedor de basura).</a:t>
            </a:r>
            <a:endParaRPr sz="1600" dirty="0"/>
          </a:p>
          <a:p>
            <a:pPr marL="0" lvl="0" indent="0" rtl="0">
              <a:spcBef>
                <a:spcPts val="1600"/>
              </a:spcBef>
              <a:spcAft>
                <a:spcPts val="0"/>
              </a:spcAft>
              <a:buNone/>
            </a:pPr>
            <a:endParaRPr dirty="0"/>
          </a:p>
          <a:p>
            <a:pPr marL="0" lvl="0" indent="0" rtl="0">
              <a:spcBef>
                <a:spcPts val="1600"/>
              </a:spcBef>
              <a:spcAft>
                <a:spcPts val="1600"/>
              </a:spcAft>
              <a:buNone/>
            </a:pPr>
            <a:endParaRPr dirty="0"/>
          </a:p>
        </p:txBody>
      </p:sp>
      <p:pic>
        <p:nvPicPr>
          <p:cNvPr id="312" name="Shape 312"/>
          <p:cNvPicPr preferRelativeResize="0"/>
          <p:nvPr/>
        </p:nvPicPr>
        <p:blipFill>
          <a:blip r:embed="rId3">
            <a:alphaModFix/>
          </a:blip>
          <a:stretch>
            <a:fillRect/>
          </a:stretch>
        </p:blipFill>
        <p:spPr>
          <a:xfrm>
            <a:off x="4438167" y="1358850"/>
            <a:ext cx="4011900" cy="2425800"/>
          </a:xfrm>
          <a:prstGeom prst="rect">
            <a:avLst/>
          </a:prstGeom>
          <a:noFill/>
          <a:ln>
            <a:noFill/>
          </a:ln>
        </p:spPr>
      </p:pic>
      <p:sp>
        <p:nvSpPr>
          <p:cNvPr id="313" name="Shape 313"/>
          <p:cNvSpPr txBox="1"/>
          <p:nvPr/>
        </p:nvSpPr>
        <p:spPr>
          <a:xfrm>
            <a:off x="4328766" y="3815904"/>
            <a:ext cx="4358100" cy="99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 b="1" dirty="0"/>
              <a:t>Figura. 3.</a:t>
            </a:r>
            <a:r>
              <a:rPr lang="es" dirty="0"/>
              <a:t> Esquema Detector nivel de llenado. Elaborado en fritzing. Autoría propia.</a:t>
            </a:r>
            <a:endParaRPr baseline="30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Método de carga</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19" name="Shape 319"/>
          <p:cNvSpPr txBox="1">
            <a:spLocks noGrp="1"/>
          </p:cNvSpPr>
          <p:nvPr>
            <p:ph type="body" idx="1"/>
          </p:nvPr>
        </p:nvSpPr>
        <p:spPr>
          <a:xfrm>
            <a:off x="871489" y="1866316"/>
            <a:ext cx="3396000" cy="193848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se encarga de establecer una conexión de energía entre la fuente (Celdas solares) con el microcontrolador Arduino Uno, el cual brinda energía a los demás componentes de los otros subsistemas.</a:t>
            </a:r>
            <a:endParaRPr sz="1600" dirty="0"/>
          </a:p>
          <a:p>
            <a:pPr marL="0" lvl="0" indent="0" rtl="0">
              <a:spcBef>
                <a:spcPts val="1600"/>
              </a:spcBef>
              <a:spcAft>
                <a:spcPts val="1600"/>
              </a:spcAft>
              <a:buNone/>
            </a:pPr>
            <a:endParaRPr dirty="0"/>
          </a:p>
        </p:txBody>
      </p:sp>
      <p:sp>
        <p:nvSpPr>
          <p:cNvPr id="320" name="Shape 320"/>
          <p:cNvSpPr txBox="1"/>
          <p:nvPr/>
        </p:nvSpPr>
        <p:spPr>
          <a:xfrm>
            <a:off x="4267489" y="4212915"/>
            <a:ext cx="4153800" cy="664019"/>
          </a:xfrm>
          <a:prstGeom prst="rect">
            <a:avLst/>
          </a:prstGeom>
          <a:noFill/>
          <a:ln>
            <a:noFill/>
          </a:ln>
        </p:spPr>
        <p:txBody>
          <a:bodyPr spcFirstLastPara="1" wrap="square" lIns="91425" tIns="91425" rIns="91425" bIns="91425" anchor="ctr" anchorCtr="0">
            <a:noAutofit/>
          </a:bodyPr>
          <a:lstStyle/>
          <a:p>
            <a:pPr marL="0" lvl="0" indent="0" algn="just">
              <a:spcBef>
                <a:spcPts val="0"/>
              </a:spcBef>
              <a:spcAft>
                <a:spcPts val="0"/>
              </a:spcAft>
              <a:buNone/>
            </a:pPr>
            <a:r>
              <a:rPr lang="es" sz="1200" b="1" dirty="0"/>
              <a:t>Figura. 5.</a:t>
            </a:r>
            <a:r>
              <a:rPr lang="es" sz="1200" dirty="0"/>
              <a:t> Esquema Método de carga. Elaborado en fritzing. Tomado de: https://www.pinterest.es/pin/496240452672592804/</a:t>
            </a:r>
            <a:endParaRPr sz="1200" dirty="0"/>
          </a:p>
        </p:txBody>
      </p:sp>
      <p:pic>
        <p:nvPicPr>
          <p:cNvPr id="321" name="Shape 321"/>
          <p:cNvPicPr preferRelativeResize="0"/>
          <p:nvPr/>
        </p:nvPicPr>
        <p:blipFill>
          <a:blip r:embed="rId3">
            <a:alphaModFix/>
          </a:blip>
          <a:stretch>
            <a:fillRect/>
          </a:stretch>
        </p:blipFill>
        <p:spPr>
          <a:xfrm>
            <a:off x="4848578" y="1597875"/>
            <a:ext cx="2991622" cy="24753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GPS</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27" name="Shape 327"/>
          <p:cNvSpPr txBox="1">
            <a:spLocks noGrp="1"/>
          </p:cNvSpPr>
          <p:nvPr>
            <p:ph type="body" idx="1"/>
          </p:nvPr>
        </p:nvSpPr>
        <p:spPr>
          <a:xfrm>
            <a:off x="1049800" y="1941174"/>
            <a:ext cx="3396000" cy="18707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brinda la ubicación exacta de los botes de basura, necesario para establecer un mapeo de estos y así determinar qué ruta es mejor a seguir por los camiones de reciclaje.</a:t>
            </a:r>
            <a:endParaRPr sz="1600" dirty="0"/>
          </a:p>
          <a:p>
            <a:pPr marL="0" lvl="0" indent="0" algn="just" rtl="0">
              <a:spcBef>
                <a:spcPts val="1600"/>
              </a:spcBef>
              <a:spcAft>
                <a:spcPts val="0"/>
              </a:spcAft>
              <a:buNone/>
            </a:pPr>
            <a:endParaRPr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28" name="Shape 328"/>
          <p:cNvSpPr txBox="1"/>
          <p:nvPr/>
        </p:nvSpPr>
        <p:spPr>
          <a:xfrm>
            <a:off x="5166239" y="4314515"/>
            <a:ext cx="3024836" cy="460819"/>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6.</a:t>
            </a:r>
            <a:r>
              <a:rPr lang="es" sz="1200" dirty="0"/>
              <a:t> Esquema GPS. Autoría propia.</a:t>
            </a:r>
            <a:endParaRPr sz="1200" dirty="0"/>
          </a:p>
        </p:txBody>
      </p:sp>
      <p:pic>
        <p:nvPicPr>
          <p:cNvPr id="329" name="Shape 329"/>
          <p:cNvPicPr preferRelativeResize="0"/>
          <p:nvPr/>
        </p:nvPicPr>
        <p:blipFill>
          <a:blip r:embed="rId3">
            <a:alphaModFix/>
          </a:blip>
          <a:stretch>
            <a:fillRect/>
          </a:stretch>
        </p:blipFill>
        <p:spPr>
          <a:xfrm>
            <a:off x="5166239" y="1444305"/>
            <a:ext cx="3024836" cy="26761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1303800" y="598575"/>
            <a:ext cx="7603800" cy="999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a:t>Subsistema - Conexión a Internet con el Usuario.</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335" name="Shape 335"/>
          <p:cNvSpPr txBox="1">
            <a:spLocks noGrp="1"/>
          </p:cNvSpPr>
          <p:nvPr>
            <p:ph type="body" idx="1"/>
          </p:nvPr>
        </p:nvSpPr>
        <p:spPr>
          <a:xfrm>
            <a:off x="330777" y="1955673"/>
            <a:ext cx="3396000" cy="216190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600" dirty="0"/>
              <a:t>Este subsistema implementa una aplicación que permite al usuario de esta, visualizar en qué puntos se encuentran determinados botes de basura, que nivel de llenado tienen y cuáles son las mejores rutas a seguir según los botes más cercanos. </a:t>
            </a:r>
            <a:endParaRPr sz="1600" dirty="0"/>
          </a:p>
          <a:p>
            <a:pPr marL="0" lvl="0" indent="0" algn="just" rtl="0">
              <a:spcBef>
                <a:spcPts val="1600"/>
              </a:spcBef>
              <a:spcAft>
                <a:spcPts val="0"/>
              </a:spcAft>
              <a:buNone/>
            </a:pPr>
            <a:endParaRPr dirty="0"/>
          </a:p>
          <a:p>
            <a:pPr marL="0" lvl="0" indent="0" algn="just" rtl="0">
              <a:spcBef>
                <a:spcPts val="1600"/>
              </a:spcBef>
              <a:spcAft>
                <a:spcPts val="0"/>
              </a:spcAft>
              <a:buNone/>
            </a:pPr>
            <a:endParaRPr dirty="0"/>
          </a:p>
          <a:p>
            <a:pPr marL="0" lvl="0" indent="0" rtl="0">
              <a:spcBef>
                <a:spcPts val="1600"/>
              </a:spcBef>
              <a:spcAft>
                <a:spcPts val="1600"/>
              </a:spcAft>
              <a:buNone/>
            </a:pPr>
            <a:endParaRPr dirty="0"/>
          </a:p>
        </p:txBody>
      </p:sp>
      <p:sp>
        <p:nvSpPr>
          <p:cNvPr id="336" name="Shape 336"/>
          <p:cNvSpPr txBox="1"/>
          <p:nvPr/>
        </p:nvSpPr>
        <p:spPr>
          <a:xfrm>
            <a:off x="4990200" y="4197178"/>
            <a:ext cx="4153800" cy="528553"/>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 sz="1200" b="1" dirty="0"/>
              <a:t>Figura. 7.</a:t>
            </a:r>
            <a:r>
              <a:rPr lang="es" sz="1200" dirty="0"/>
              <a:t> Esquema Conexión a Internet con el usuario. Autoría propia.</a:t>
            </a:r>
            <a:endParaRPr baseline="30000" dirty="0"/>
          </a:p>
        </p:txBody>
      </p:sp>
      <p:pic>
        <p:nvPicPr>
          <p:cNvPr id="337" name="Shape 337"/>
          <p:cNvPicPr preferRelativeResize="0"/>
          <p:nvPr/>
        </p:nvPicPr>
        <p:blipFill>
          <a:blip r:embed="rId3">
            <a:alphaModFix/>
          </a:blip>
          <a:stretch>
            <a:fillRect/>
          </a:stretch>
        </p:blipFill>
        <p:spPr>
          <a:xfrm>
            <a:off x="4144354" y="1876077"/>
            <a:ext cx="4763246" cy="2321101"/>
          </a:xfrm>
          <a:prstGeom prst="rect">
            <a:avLst/>
          </a:prstGeom>
          <a:noFill/>
          <a:ln>
            <a:noFill/>
          </a:ln>
        </p:spPr>
      </p:pic>
    </p:spTree>
  </p:cSld>
  <p:clrMapOvr>
    <a:masterClrMapping/>
  </p:clrMapOvr>
</p:sld>
</file>

<file path=ppt/theme/theme1.xml><?xml version="1.0" encoding="utf-8"?>
<a:theme xmlns:a="http://schemas.openxmlformats.org/drawingml/2006/main" name="Faceta">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9</TotalTime>
  <Words>900</Words>
  <Application>Microsoft Office PowerPoint</Application>
  <PresentationFormat>Presentación en pantalla (16:9)</PresentationFormat>
  <Paragraphs>60</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Trebuchet MS</vt:lpstr>
      <vt:lpstr>Wingdings 3</vt:lpstr>
      <vt:lpstr>Arial</vt:lpstr>
      <vt:lpstr>Faceta</vt:lpstr>
      <vt:lpstr>Basuras Inteligentes</vt:lpstr>
      <vt:lpstr>Agenda</vt:lpstr>
      <vt:lpstr>Objetivos</vt:lpstr>
      <vt:lpstr>Contexto del problema</vt:lpstr>
      <vt:lpstr>Metodología </vt:lpstr>
      <vt:lpstr>Subsistema - Detector de nivel de llenado  </vt:lpstr>
      <vt:lpstr>Subsistema - Método de carga  </vt:lpstr>
      <vt:lpstr>Subsistema - GPS  </vt:lpstr>
      <vt:lpstr>Subsistema - Conexión a Internet con el Usuario.  </vt:lpstr>
      <vt:lpstr>Subsistema - Persistencia de datos  </vt:lpstr>
      <vt:lpstr>Resultados  </vt:lpstr>
      <vt:lpstr>Conclusiones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Basuras Inteligentes</dc:title>
  <cp:lastModifiedBy>HOME</cp:lastModifiedBy>
  <cp:revision>3</cp:revision>
  <dcterms:modified xsi:type="dcterms:W3CDTF">2018-05-17T21:27:10Z</dcterms:modified>
</cp:coreProperties>
</file>