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8" r:id="rId2"/>
    <p:sldId id="256" r:id="rId3"/>
    <p:sldId id="264" r:id="rId4"/>
    <p:sldId id="257" r:id="rId5"/>
    <p:sldId id="265" r:id="rId6"/>
    <p:sldId id="261" r:id="rId7"/>
    <p:sldId id="262" r:id="rId8"/>
    <p:sldId id="4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C"/>
    <a:srgbClr val="00A651"/>
    <a:srgbClr val="A54399"/>
    <a:srgbClr val="ED1C24"/>
    <a:srgbClr val="0090BC"/>
    <a:srgbClr val="F69EA1"/>
    <a:srgbClr val="FF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2DC5A-0A6A-AB3F-95FC-2B9874508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D1B2A-2FA3-3393-76B2-23E41EDEC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483FA5-A9F2-D2B6-F9B9-DD5E008C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252-2785-4E95-88F1-A0CB3F3B1C06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4F7D51-A533-D7FE-6966-685A2069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DC1E4E-EAD7-F9FB-1AFD-0AA9421B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6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03E43-F3DD-A0DD-3F23-FE16941A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ED6E7D-D19F-ACC1-9B28-16BCDAB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C177A-84F0-465B-0A1B-4BFEAF17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252-2785-4E95-88F1-A0CB3F3B1C06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808570-755E-D80D-D000-229264E6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F265F8-3C89-6A7C-112C-E1F6C2C1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4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E688A4-0810-282C-0FBA-0343064BF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2FA234-A9A7-6535-5A01-192A6463E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041AA1-FD1C-2DAE-AF58-ACED0F2B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252-2785-4E95-88F1-A0CB3F3B1C06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67D68F-BF31-8A62-FAB1-A68DD195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097DA6-7EF7-B527-FD93-ECB7BC8F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70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1F504-DB17-AB72-8DB2-42E828ED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F91307-AF50-7D44-E842-BEDB0A023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B33195-09B7-9BC1-1210-3DB25EAF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252-2785-4E95-88F1-A0CB3F3B1C06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165008-A515-CA0C-8E4E-5328510C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B29E3E-FE97-B58A-47B8-41BAB184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0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A8382-AF01-87CC-FD93-2474349E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7CE245-C471-CB99-759B-350B5325B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BF69FA-3A60-F760-61E8-7C491F2C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252-2785-4E95-88F1-A0CB3F3B1C06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9D19BB-A26A-8E66-2C5A-95E201BE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319FB9-5269-B4F6-D277-054C34E4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09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28059-B627-98EB-53BB-A4093DA5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6434DB-F657-0EE1-4DDE-395CB72D6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14676B-D08A-6776-716A-03FCC553A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DAF782-A8E9-F6D0-1FDE-294C3D13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252-2785-4E95-88F1-A0CB3F3B1C06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8EFA7D-C528-D8AF-A63D-DBD812E7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4B2B70-6754-FCBC-2B75-52CFCFF3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13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72B6A-2489-AA48-4725-F612E173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4F2F4-4986-8587-FBDB-9207C43AA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293216-D57E-E25A-7F5F-E0116143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FC5337-24ED-32EC-0A8A-E3B5B2D1F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E61F4C-50A7-C0C5-C9D3-9E97BACEF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FB67C9-5DED-306F-32CA-D63F4114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252-2785-4E95-88F1-A0CB3F3B1C06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FD1990-D89A-3C88-7F21-6836F4F3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DE4A84-3052-7600-FD9B-D278CFDF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3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75A82-551C-0F4E-904E-A555B665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99AC51-D17B-B1DC-D6B0-87D33AC9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252-2785-4E95-88F1-A0CB3F3B1C06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1C82FC-3FF5-1A36-5D36-5FFE6DAE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824FB2-AE0C-AC64-7415-30766B0E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8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B7AE9E-1768-B8A6-2356-7EC01D0E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252-2785-4E95-88F1-A0CB3F3B1C06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BC35F5-3022-85E5-3DD9-D9184A72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8E6FE5-2481-6C00-4E8B-DE2F34D5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25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BB0E1-0710-C369-5C2B-1BAE20B4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4212AB-E640-D3D9-0AE5-199004E5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7BA039-E372-2D63-5DF8-3C179ADFE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417D80-DCCE-A438-6D77-8F134B97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252-2785-4E95-88F1-A0CB3F3B1C06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1F4C19-B16A-A311-AD58-E60805A7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EAB6F8-0700-94E4-7F13-1F05F88B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74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C5288-C799-8623-41DC-FE33DA70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4113E8-34ED-FE30-BB0A-51B5892B6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6A587C-2EF4-1149-E217-1187A5446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7BA017-7031-49D0-C12A-AD5D33AD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1252-2785-4E95-88F1-A0CB3F3B1C06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68BA0-5984-624E-BBB9-1A07373E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542F8C-8803-2CB7-137B-4414A1FC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22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6FFDAC-09B6-0E22-6D54-C87182A7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480457-14C2-4238-D7D5-DA98B46EF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50C6F-CACE-B2A1-9333-F409D1B7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91252-2785-4E95-88F1-A0CB3F3B1C06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5CA363-34A0-D764-7546-92A58781D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322E57-B0DA-DF9E-FC35-DD6A066E1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D5E3FA-B7CF-4ED1-831E-B45E8E55D1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91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19.emf"/><Relationship Id="rId7" Type="http://schemas.openxmlformats.org/officeDocument/2006/relationships/image" Target="../media/image21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5A2729E-1435-D7EF-EA75-32CD926B175B}"/>
              </a:ext>
            </a:extLst>
          </p:cNvPr>
          <p:cNvSpPr txBox="1"/>
          <p:nvPr/>
        </p:nvSpPr>
        <p:spPr>
          <a:xfrm>
            <a:off x="152649" y="221386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 err="1">
                <a:latin typeface="Arial Nova Cond" panose="020B0506020202020204" pitchFamily="34" charset="0"/>
              </a:rPr>
              <a:t>Bacterial</a:t>
            </a:r>
            <a:r>
              <a:rPr lang="es-ES" sz="2800" dirty="0">
                <a:latin typeface="Arial Nova Cond" panose="020B0506020202020204" pitchFamily="34" charset="0"/>
              </a:rPr>
              <a:t> </a:t>
            </a:r>
            <a:r>
              <a:rPr lang="es-ES" sz="2800" dirty="0" err="1">
                <a:latin typeface="Arial Nova Cond" panose="020B0506020202020204" pitchFamily="34" charset="0"/>
              </a:rPr>
              <a:t>monosaccharides</a:t>
            </a:r>
            <a:r>
              <a:rPr lang="es-ES" sz="2800" dirty="0">
                <a:latin typeface="Arial Nova Cond" panose="020B0506020202020204" pitchFamily="34" charset="0"/>
              </a:rPr>
              <a:t> </a:t>
            </a:r>
            <a:r>
              <a:rPr lang="es-ES" sz="2800" dirty="0" err="1">
                <a:latin typeface="Arial Nova Cond" panose="020B0506020202020204" pitchFamily="34" charset="0"/>
              </a:rPr>
              <a:t>letter</a:t>
            </a:r>
            <a:r>
              <a:rPr lang="es-ES" sz="2800" dirty="0">
                <a:latin typeface="Arial Nova Cond" panose="020B0506020202020204" pitchFamily="34" charset="0"/>
              </a:rPr>
              <a:t> </a:t>
            </a:r>
            <a:r>
              <a:rPr lang="es-ES" sz="2800" dirty="0" err="1">
                <a:latin typeface="Arial Nova Cond" panose="020B0506020202020204" pitchFamily="34" charset="0"/>
              </a:rPr>
              <a:t>code</a:t>
            </a:r>
            <a:endParaRPr lang="es-ES" sz="2800" dirty="0">
              <a:latin typeface="Arial Nova Cond" panose="020B0506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56DA0B-58AD-9FB7-C838-ED26A513415A}"/>
              </a:ext>
            </a:extLst>
          </p:cNvPr>
          <p:cNvSpPr txBox="1"/>
          <p:nvPr/>
        </p:nvSpPr>
        <p:spPr>
          <a:xfrm>
            <a:off x="634904" y="3316837"/>
            <a:ext cx="13985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Arial Nova Cond" panose="020B0506020202020204" pitchFamily="34" charset="0"/>
              </a:rPr>
              <a:t>Three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letter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code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FD36816-5DC1-0C1B-CE15-C49EF7CE0104}"/>
              </a:ext>
            </a:extLst>
          </p:cNvPr>
          <p:cNvSpPr txBox="1"/>
          <p:nvPr/>
        </p:nvSpPr>
        <p:spPr>
          <a:xfrm>
            <a:off x="2417827" y="1730148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ova Cond" panose="020B0506020202020204" pitchFamily="34" charset="0"/>
              </a:rPr>
              <a:t>1st: </a:t>
            </a:r>
            <a:r>
              <a:rPr lang="es-ES" sz="1400" dirty="0" err="1">
                <a:latin typeface="Arial Nova Cond" panose="020B0506020202020204" pitchFamily="34" charset="0"/>
              </a:rPr>
              <a:t>connection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C3338C1-CCBA-A25D-46CE-DF7DB0A0384B}"/>
              </a:ext>
            </a:extLst>
          </p:cNvPr>
          <p:cNvSpPr txBox="1"/>
          <p:nvPr/>
        </p:nvSpPr>
        <p:spPr>
          <a:xfrm>
            <a:off x="2341831" y="4117299"/>
            <a:ext cx="131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 Nova Cond" panose="020B0506020202020204" pitchFamily="34" charset="0"/>
              </a:rPr>
              <a:t>3rd: </a:t>
            </a:r>
            <a:r>
              <a:rPr lang="es-ES" sz="1400" dirty="0" err="1">
                <a:latin typeface="Arial Nova Cond" panose="020B0506020202020204" pitchFamily="34" charset="0"/>
              </a:rPr>
              <a:t>anomeric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configuration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2C765E-369E-905C-E72C-867A7B6E68C8}"/>
              </a:ext>
            </a:extLst>
          </p:cNvPr>
          <p:cNvSpPr txBox="1"/>
          <p:nvPr/>
        </p:nvSpPr>
        <p:spPr>
          <a:xfrm>
            <a:off x="2477893" y="2669983"/>
            <a:ext cx="111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 Nova Cond" panose="020B0506020202020204" pitchFamily="34" charset="0"/>
              </a:rPr>
              <a:t>2nd: </a:t>
            </a:r>
            <a:r>
              <a:rPr lang="es-ES" sz="1400" dirty="0" err="1">
                <a:latin typeface="Arial Nova Cond" panose="020B0506020202020204" pitchFamily="34" charset="0"/>
              </a:rPr>
              <a:t>name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of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sugar</a:t>
            </a:r>
            <a:r>
              <a:rPr lang="es-ES" sz="1400" dirty="0">
                <a:latin typeface="Arial Nova Cond" panose="020B0506020202020204" pitchFamily="34" charset="0"/>
              </a:rPr>
              <a:t>  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13996D0-1993-232A-C56E-420CCD17F6FB}"/>
              </a:ext>
            </a:extLst>
          </p:cNvPr>
          <p:cNvSpPr txBox="1"/>
          <p:nvPr/>
        </p:nvSpPr>
        <p:spPr>
          <a:xfrm>
            <a:off x="4345438" y="1702988"/>
            <a:ext cx="1218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Arial Nova Cond" panose="020B0506020202020204" pitchFamily="34" charset="0"/>
              </a:rPr>
              <a:t>Number</a:t>
            </a:r>
            <a:r>
              <a:rPr lang="es-ES" sz="1400" dirty="0">
                <a:latin typeface="Arial Nova Cond" panose="020B0506020202020204" pitchFamily="34" charset="0"/>
              </a:rPr>
              <a:t>/</a:t>
            </a:r>
            <a:r>
              <a:rPr lang="es-ES" sz="1400" dirty="0" err="1">
                <a:latin typeface="Arial Nova Cond" panose="020B0506020202020204" pitchFamily="34" charset="0"/>
              </a:rPr>
              <a:t>Letter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A027A11-04BA-4B71-E425-559142862FD4}"/>
              </a:ext>
            </a:extLst>
          </p:cNvPr>
          <p:cNvSpPr txBox="1"/>
          <p:nvPr/>
        </p:nvSpPr>
        <p:spPr>
          <a:xfrm>
            <a:off x="4443995" y="2789564"/>
            <a:ext cx="599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Arial Nova Cond" panose="020B0506020202020204" pitchFamily="34" charset="0"/>
              </a:rPr>
              <a:t>Letter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0A38E9-97A9-535A-CC12-B1A2DDF132B3}"/>
              </a:ext>
            </a:extLst>
          </p:cNvPr>
          <p:cNvSpPr txBox="1"/>
          <p:nvPr/>
        </p:nvSpPr>
        <p:spPr>
          <a:xfrm>
            <a:off x="4423155" y="4369112"/>
            <a:ext cx="641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>
                <a:latin typeface="Arial Nova Cond" panose="020B0506020202020204" pitchFamily="34" charset="0"/>
              </a:rPr>
              <a:t>Letter</a:t>
            </a:r>
            <a:r>
              <a:rPr lang="es-ES" sz="1200" dirty="0">
                <a:latin typeface="Arial Nova Cond" panose="020B0506020202020204" pitchFamily="34" charset="0"/>
              </a:rPr>
              <a:t> </a:t>
            </a:r>
            <a:endParaRPr lang="en-GB" sz="1200" dirty="0">
              <a:latin typeface="Arial Nova Cond" panose="020B0506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87B007F-BD2A-2883-DE1A-B6832CB957DA}"/>
              </a:ext>
            </a:extLst>
          </p:cNvPr>
          <p:cNvSpPr txBox="1"/>
          <p:nvPr/>
        </p:nvSpPr>
        <p:spPr>
          <a:xfrm>
            <a:off x="6286701" y="1702988"/>
            <a:ext cx="1218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Arial Nova Cond" panose="020B0506020202020204" pitchFamily="34" charset="0"/>
              </a:rPr>
              <a:t>Number</a:t>
            </a:r>
            <a:r>
              <a:rPr lang="es-ES" sz="1400" dirty="0">
                <a:latin typeface="Arial Nova Cond" panose="020B0506020202020204" pitchFamily="34" charset="0"/>
              </a:rPr>
              <a:t>/</a:t>
            </a:r>
            <a:r>
              <a:rPr lang="es-ES" sz="1400" dirty="0" err="1">
                <a:latin typeface="Arial Nova Cond" panose="020B0506020202020204" pitchFamily="34" charset="0"/>
              </a:rPr>
              <a:t>Letter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9922D9D-B5AC-D2CD-81FA-C7B992CE0B09}"/>
              </a:ext>
            </a:extLst>
          </p:cNvPr>
          <p:cNvSpPr txBox="1"/>
          <p:nvPr/>
        </p:nvSpPr>
        <p:spPr>
          <a:xfrm>
            <a:off x="5909673" y="2420232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ova Cond" panose="020B0506020202020204" pitchFamily="34" charset="0"/>
              </a:rPr>
              <a:t>Capital </a:t>
            </a:r>
            <a:r>
              <a:rPr lang="es-ES" sz="1400" dirty="0" err="1">
                <a:latin typeface="Arial Nova Cond" panose="020B0506020202020204" pitchFamily="34" charset="0"/>
              </a:rPr>
              <a:t>letter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133D7D5-BD4B-B851-4792-72311A45404A}"/>
              </a:ext>
            </a:extLst>
          </p:cNvPr>
          <p:cNvSpPr txBox="1"/>
          <p:nvPr/>
        </p:nvSpPr>
        <p:spPr>
          <a:xfrm>
            <a:off x="5909673" y="3158896"/>
            <a:ext cx="147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Arial Nova Cond" panose="020B0506020202020204" pitchFamily="34" charset="0"/>
              </a:rPr>
              <a:t>Lower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caser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letter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43A8D7D-56C8-65C0-94A1-D572C1F1ACDB}"/>
              </a:ext>
            </a:extLst>
          </p:cNvPr>
          <p:cNvSpPr txBox="1"/>
          <p:nvPr/>
        </p:nvSpPr>
        <p:spPr>
          <a:xfrm>
            <a:off x="5715521" y="4123045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ova Cond" panose="020B0506020202020204" pitchFamily="34" charset="0"/>
              </a:rPr>
              <a:t>Capital </a:t>
            </a:r>
            <a:r>
              <a:rPr lang="es-ES" sz="1400" dirty="0" err="1">
                <a:latin typeface="Arial Nova Cond" panose="020B0506020202020204" pitchFamily="34" charset="0"/>
              </a:rPr>
              <a:t>letter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0872D8E-268A-FC60-74A2-86415C07ED1A}"/>
              </a:ext>
            </a:extLst>
          </p:cNvPr>
          <p:cNvSpPr txBox="1"/>
          <p:nvPr/>
        </p:nvSpPr>
        <p:spPr>
          <a:xfrm>
            <a:off x="5734212" y="4696619"/>
            <a:ext cx="146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Arial Nova Cond" panose="020B0506020202020204" pitchFamily="34" charset="0"/>
              </a:rPr>
              <a:t>Lower</a:t>
            </a:r>
            <a:r>
              <a:rPr lang="es-ES" sz="1400" dirty="0">
                <a:latin typeface="Arial Nova Cond" panose="020B0506020202020204" pitchFamily="34" charset="0"/>
              </a:rPr>
              <a:t> case </a:t>
            </a:r>
            <a:r>
              <a:rPr lang="es-ES" sz="1400" dirty="0" err="1">
                <a:latin typeface="Arial Nova Cond" panose="020B0506020202020204" pitchFamily="34" charset="0"/>
              </a:rPr>
              <a:t>letter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33039E9F-82E9-97B6-D972-832984EE7604}"/>
              </a:ext>
            </a:extLst>
          </p:cNvPr>
          <p:cNvSpPr/>
          <p:nvPr/>
        </p:nvSpPr>
        <p:spPr>
          <a:xfrm>
            <a:off x="2169815" y="1788621"/>
            <a:ext cx="172016" cy="3385995"/>
          </a:xfrm>
          <a:prstGeom prst="leftBrac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latin typeface="Arial Nova Cond" panose="020B0506020202020204" pitchFamily="34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BD319CD-B527-DF37-7426-BC6CF704C73B}"/>
              </a:ext>
            </a:extLst>
          </p:cNvPr>
          <p:cNvCxnSpPr/>
          <p:nvPr/>
        </p:nvCxnSpPr>
        <p:spPr>
          <a:xfrm>
            <a:off x="3694788" y="1878601"/>
            <a:ext cx="579422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61744CA-1876-E562-805C-0806A54E4EE3}"/>
              </a:ext>
            </a:extLst>
          </p:cNvPr>
          <p:cNvCxnSpPr/>
          <p:nvPr/>
        </p:nvCxnSpPr>
        <p:spPr>
          <a:xfrm>
            <a:off x="3698075" y="2947072"/>
            <a:ext cx="579422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7A0257C3-2841-9875-B62E-CE4B720FB423}"/>
              </a:ext>
            </a:extLst>
          </p:cNvPr>
          <p:cNvCxnSpPr>
            <a:cxnSpLocks/>
          </p:cNvCxnSpPr>
          <p:nvPr/>
        </p:nvCxnSpPr>
        <p:spPr>
          <a:xfrm>
            <a:off x="3559124" y="4481227"/>
            <a:ext cx="647722" cy="14237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59186FF-179F-0171-3743-48425CD6F152}"/>
              </a:ext>
            </a:extLst>
          </p:cNvPr>
          <p:cNvCxnSpPr/>
          <p:nvPr/>
        </p:nvCxnSpPr>
        <p:spPr>
          <a:xfrm>
            <a:off x="5594581" y="1878601"/>
            <a:ext cx="579422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063C87B-E12D-6DCE-7E62-86AEB8F251ED}"/>
              </a:ext>
            </a:extLst>
          </p:cNvPr>
          <p:cNvCxnSpPr>
            <a:cxnSpLocks/>
          </p:cNvCxnSpPr>
          <p:nvPr/>
        </p:nvCxnSpPr>
        <p:spPr>
          <a:xfrm flipV="1">
            <a:off x="5023136" y="2688178"/>
            <a:ext cx="582440" cy="184666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EA0465B-0640-6F0F-8977-14CAC40637B8}"/>
              </a:ext>
            </a:extLst>
          </p:cNvPr>
          <p:cNvCxnSpPr>
            <a:cxnSpLocks/>
          </p:cNvCxnSpPr>
          <p:nvPr/>
        </p:nvCxnSpPr>
        <p:spPr>
          <a:xfrm>
            <a:off x="5009547" y="3113552"/>
            <a:ext cx="560276" cy="207834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FA7C26E-848F-3491-5128-A802CF83C749}"/>
              </a:ext>
            </a:extLst>
          </p:cNvPr>
          <p:cNvCxnSpPr>
            <a:cxnSpLocks/>
          </p:cNvCxnSpPr>
          <p:nvPr/>
        </p:nvCxnSpPr>
        <p:spPr>
          <a:xfrm flipV="1">
            <a:off x="5058080" y="4278321"/>
            <a:ext cx="582440" cy="184666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9DECB70F-9E17-6CAA-4E7F-7E668500BB8A}"/>
              </a:ext>
            </a:extLst>
          </p:cNvPr>
          <p:cNvCxnSpPr>
            <a:cxnSpLocks/>
          </p:cNvCxnSpPr>
          <p:nvPr/>
        </p:nvCxnSpPr>
        <p:spPr>
          <a:xfrm>
            <a:off x="5080244" y="4627160"/>
            <a:ext cx="560276" cy="207834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BA79B29-2F7C-B9E5-77DF-8FEF806E04D6}"/>
              </a:ext>
            </a:extLst>
          </p:cNvPr>
          <p:cNvCxnSpPr>
            <a:cxnSpLocks/>
          </p:cNvCxnSpPr>
          <p:nvPr/>
        </p:nvCxnSpPr>
        <p:spPr>
          <a:xfrm>
            <a:off x="7528716" y="1888094"/>
            <a:ext cx="615851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DB6B5BD-B447-2C17-2E6E-3C9EC87783AE}"/>
              </a:ext>
            </a:extLst>
          </p:cNvPr>
          <p:cNvCxnSpPr>
            <a:cxnSpLocks/>
          </p:cNvCxnSpPr>
          <p:nvPr/>
        </p:nvCxnSpPr>
        <p:spPr>
          <a:xfrm>
            <a:off x="7474885" y="3321386"/>
            <a:ext cx="876344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AA1DB995-E855-C26D-8959-6A9F7AA7AB12}"/>
              </a:ext>
            </a:extLst>
          </p:cNvPr>
          <p:cNvCxnSpPr>
            <a:cxnSpLocks/>
          </p:cNvCxnSpPr>
          <p:nvPr/>
        </p:nvCxnSpPr>
        <p:spPr>
          <a:xfrm>
            <a:off x="7161088" y="4280450"/>
            <a:ext cx="876344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862C0FA-BEC9-985E-3BFC-878B769A430C}"/>
              </a:ext>
            </a:extLst>
          </p:cNvPr>
          <p:cNvCxnSpPr>
            <a:cxnSpLocks/>
          </p:cNvCxnSpPr>
          <p:nvPr/>
        </p:nvCxnSpPr>
        <p:spPr>
          <a:xfrm>
            <a:off x="7199357" y="4857772"/>
            <a:ext cx="876344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53A24C4-1AB3-B3BA-463C-6780BCE2AF56}"/>
              </a:ext>
            </a:extLst>
          </p:cNvPr>
          <p:cNvCxnSpPr>
            <a:cxnSpLocks/>
          </p:cNvCxnSpPr>
          <p:nvPr/>
        </p:nvCxnSpPr>
        <p:spPr>
          <a:xfrm>
            <a:off x="7447726" y="2574120"/>
            <a:ext cx="876344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1E741D4-AC1A-7FA2-94E4-5C00382C2B2E}"/>
              </a:ext>
            </a:extLst>
          </p:cNvPr>
          <p:cNvSpPr txBox="1"/>
          <p:nvPr/>
        </p:nvSpPr>
        <p:spPr>
          <a:xfrm>
            <a:off x="8227964" y="1724712"/>
            <a:ext cx="3279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latin typeface="Arial Nova Cond" panose="020B0506020202020204" pitchFamily="34" charset="0"/>
              </a:rPr>
              <a:t>Same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code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already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used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for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the</a:t>
            </a:r>
            <a:r>
              <a:rPr lang="es-ES" sz="1400" dirty="0">
                <a:latin typeface="Arial Nova Cond" panose="020B0506020202020204" pitchFamily="34" charset="0"/>
              </a:rPr>
              <a:t> </a:t>
            </a:r>
            <a:r>
              <a:rPr lang="es-ES" sz="1400" dirty="0" err="1">
                <a:latin typeface="Arial Nova Cond" panose="020B0506020202020204" pitchFamily="34" charset="0"/>
              </a:rPr>
              <a:t>eukariotyk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36CDB92-B876-F543-3067-B7B7AAF285EE}"/>
              </a:ext>
            </a:extLst>
          </p:cNvPr>
          <p:cNvSpPr txBox="1"/>
          <p:nvPr/>
        </p:nvSpPr>
        <p:spPr>
          <a:xfrm>
            <a:off x="8451562" y="2368960"/>
            <a:ext cx="1340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ova Cond" panose="020B0506020202020204" pitchFamily="34" charset="0"/>
              </a:rPr>
              <a:t>D- </a:t>
            </a:r>
            <a:r>
              <a:rPr lang="es-ES" sz="1400" dirty="0" err="1">
                <a:latin typeface="Arial Nova Cond" panose="020B0506020202020204" pitchFamily="34" charset="0"/>
              </a:rPr>
              <a:t>configuration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EBCF263-651A-ACDF-9F94-9F59A12B303D}"/>
              </a:ext>
            </a:extLst>
          </p:cNvPr>
          <p:cNvSpPr txBox="1"/>
          <p:nvPr/>
        </p:nvSpPr>
        <p:spPr>
          <a:xfrm>
            <a:off x="8451562" y="3086321"/>
            <a:ext cx="1262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 Nova Cond" panose="020B0506020202020204" pitchFamily="34" charset="0"/>
              </a:rPr>
              <a:t>L-</a:t>
            </a:r>
            <a:r>
              <a:rPr lang="es-ES" sz="1400" dirty="0" err="1">
                <a:latin typeface="Arial Nova Cond" panose="020B0506020202020204" pitchFamily="34" charset="0"/>
              </a:rPr>
              <a:t>configuration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D517F57-17A6-956F-58B8-29712B84ACEA}"/>
              </a:ext>
            </a:extLst>
          </p:cNvPr>
          <p:cNvSpPr txBox="1"/>
          <p:nvPr/>
        </p:nvSpPr>
        <p:spPr>
          <a:xfrm>
            <a:off x="8107667" y="4070489"/>
            <a:ext cx="1316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Arial Nova Cond" panose="020B0506020202020204" pitchFamily="34" charset="0"/>
              </a:rPr>
              <a:t>α</a:t>
            </a:r>
            <a:r>
              <a:rPr lang="es-ES" sz="1400" dirty="0">
                <a:latin typeface="Arial Nova Cond" panose="020B0506020202020204" pitchFamily="34" charset="0"/>
              </a:rPr>
              <a:t>-</a:t>
            </a:r>
            <a:r>
              <a:rPr lang="es-ES" sz="1400" dirty="0" err="1">
                <a:latin typeface="Arial Nova Cond" panose="020B0506020202020204" pitchFamily="34" charset="0"/>
              </a:rPr>
              <a:t>configuration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C746ADD-04C3-5290-28EF-040A7390B546}"/>
              </a:ext>
            </a:extLst>
          </p:cNvPr>
          <p:cNvSpPr txBox="1"/>
          <p:nvPr/>
        </p:nvSpPr>
        <p:spPr>
          <a:xfrm>
            <a:off x="8144567" y="4681105"/>
            <a:ext cx="1310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Arial Nova Cond" panose="020B0506020202020204" pitchFamily="34" charset="0"/>
              </a:rPr>
              <a:t>β </a:t>
            </a:r>
            <a:r>
              <a:rPr lang="es-ES" sz="1400" dirty="0">
                <a:latin typeface="Arial Nova Cond" panose="020B0506020202020204" pitchFamily="34" charset="0"/>
              </a:rPr>
              <a:t>-</a:t>
            </a:r>
            <a:r>
              <a:rPr lang="es-ES" sz="1400" dirty="0" err="1">
                <a:latin typeface="Arial Nova Cond" panose="020B0506020202020204" pitchFamily="34" charset="0"/>
              </a:rPr>
              <a:t>configuration</a:t>
            </a:r>
            <a:endParaRPr lang="en-GB" sz="1400" dirty="0"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7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adroTexto 46">
            <a:extLst>
              <a:ext uri="{FF2B5EF4-FFF2-40B4-BE49-F238E27FC236}">
                <a16:creationId xmlns:a16="http://schemas.microsoft.com/office/drawing/2014/main" id="{62F30E51-C65F-60A9-CD5F-517768638346}"/>
              </a:ext>
            </a:extLst>
          </p:cNvPr>
          <p:cNvSpPr txBox="1"/>
          <p:nvPr/>
        </p:nvSpPr>
        <p:spPr>
          <a:xfrm>
            <a:off x="5976292" y="271844"/>
            <a:ext cx="6215708" cy="44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s-ES" sz="1600" dirty="0"/>
              <a:t>AAT</a:t>
            </a:r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s-ES" sz="1600" dirty="0"/>
              <a:t>2-acetamido-4-amino-2,4,6-trideoxy-</a:t>
            </a:r>
            <a:r>
              <a:rPr lang="es-ES" sz="1400" dirty="0"/>
              <a:t>D</a:t>
            </a:r>
            <a:r>
              <a:rPr lang="es-ES" sz="1600" dirty="0"/>
              <a:t>-galactose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FC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SNFG:</a:t>
            </a:r>
            <a:endParaRPr lang="en-GB" sz="1600" b="1" dirty="0"/>
          </a:p>
        </p:txBody>
      </p:sp>
      <p:graphicFrame>
        <p:nvGraphicFramePr>
          <p:cNvPr id="22" name="Objeto 21">
            <a:extLst>
              <a:ext uri="{FF2B5EF4-FFF2-40B4-BE49-F238E27FC236}">
                <a16:creationId xmlns:a16="http://schemas.microsoft.com/office/drawing/2014/main" id="{4642E38E-0E9E-C760-81DB-4682AA334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157254"/>
              </p:ext>
            </p:extLst>
          </p:nvPr>
        </p:nvGraphicFramePr>
        <p:xfrm>
          <a:off x="6437986" y="1977586"/>
          <a:ext cx="2003613" cy="15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761120" imgH="1391149" progId="ChemDraw.Document.6.0">
                  <p:embed/>
                </p:oleObj>
              </mc:Choice>
              <mc:Fallback>
                <p:oleObj name="CS ChemDraw Drawing" r:id="rId2" imgW="1761120" imgH="1391149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37986" y="1977586"/>
                        <a:ext cx="2003613" cy="158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CuadroTexto 24">
            <a:extLst>
              <a:ext uri="{FF2B5EF4-FFF2-40B4-BE49-F238E27FC236}">
                <a16:creationId xmlns:a16="http://schemas.microsoft.com/office/drawing/2014/main" id="{80B3B647-E2B4-EF7E-89CA-879FD564D25B}"/>
              </a:ext>
            </a:extLst>
          </p:cNvPr>
          <p:cNvSpPr txBox="1"/>
          <p:nvPr/>
        </p:nvSpPr>
        <p:spPr>
          <a:xfrm>
            <a:off x="6942164" y="3688336"/>
            <a:ext cx="11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0FC (D-</a:t>
            </a:r>
            <a:r>
              <a:rPr lang="el-GR" sz="1800" b="1" dirty="0"/>
              <a:t>α</a:t>
            </a:r>
            <a:r>
              <a:rPr lang="es-ES" sz="1800" b="1" dirty="0"/>
              <a:t>)</a:t>
            </a:r>
            <a:endParaRPr lang="en-GB" dirty="0"/>
          </a:p>
        </p:txBody>
      </p:sp>
      <p:graphicFrame>
        <p:nvGraphicFramePr>
          <p:cNvPr id="26" name="Objeto 25">
            <a:extLst>
              <a:ext uri="{FF2B5EF4-FFF2-40B4-BE49-F238E27FC236}">
                <a16:creationId xmlns:a16="http://schemas.microsoft.com/office/drawing/2014/main" id="{B464E463-2753-29F3-7F82-1EF6FA845E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900366"/>
              </p:ext>
            </p:extLst>
          </p:nvPr>
        </p:nvGraphicFramePr>
        <p:xfrm>
          <a:off x="8858442" y="2079801"/>
          <a:ext cx="2432495" cy="12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2130240" imgH="1134935" progId="ChemDraw.Document.6.0">
                  <p:embed/>
                </p:oleObj>
              </mc:Choice>
              <mc:Fallback>
                <p:oleObj name="CS ChemDraw Drawing" r:id="rId4" imgW="2130240" imgH="113493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442" y="2079801"/>
                        <a:ext cx="2432495" cy="12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CuadroTexto 26">
            <a:extLst>
              <a:ext uri="{FF2B5EF4-FFF2-40B4-BE49-F238E27FC236}">
                <a16:creationId xmlns:a16="http://schemas.microsoft.com/office/drawing/2014/main" id="{C14543A5-A23B-8B64-6943-378A720EDBAC}"/>
              </a:ext>
            </a:extLst>
          </p:cNvPr>
          <p:cNvSpPr txBox="1"/>
          <p:nvPr/>
        </p:nvSpPr>
        <p:spPr>
          <a:xfrm>
            <a:off x="9546302" y="3718878"/>
            <a:ext cx="1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0Fc (D-</a:t>
            </a:r>
            <a:r>
              <a:rPr lang="el-GR" sz="1800" b="1" dirty="0"/>
              <a:t>β</a:t>
            </a:r>
            <a:r>
              <a:rPr lang="es-ES" sz="1800" b="1" dirty="0"/>
              <a:t>)</a:t>
            </a:r>
            <a:endParaRPr lang="en-GB" dirty="0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CEAFB536-3A93-A09B-5B93-6B6892339BF2}"/>
              </a:ext>
            </a:extLst>
          </p:cNvPr>
          <p:cNvGrpSpPr/>
          <p:nvPr/>
        </p:nvGrpSpPr>
        <p:grpSpPr>
          <a:xfrm>
            <a:off x="8184424" y="4908717"/>
            <a:ext cx="1043236" cy="1469363"/>
            <a:chOff x="8321608" y="1755942"/>
            <a:chExt cx="1043236" cy="1469363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D261E888-C6E9-03DD-1A1C-4BA66B9554D6}"/>
                </a:ext>
              </a:extLst>
            </p:cNvPr>
            <p:cNvSpPr/>
            <p:nvPr/>
          </p:nvSpPr>
          <p:spPr>
            <a:xfrm flipH="1">
              <a:off x="8321608" y="1755942"/>
              <a:ext cx="1043236" cy="960649"/>
            </a:xfrm>
            <a:custGeom>
              <a:avLst/>
              <a:gdLst>
                <a:gd name="connsiteX0" fmla="*/ 769204 w 966787"/>
                <a:gd name="connsiteY0" fmla="*/ 532904 h 890252"/>
                <a:gd name="connsiteX1" fmla="*/ 966787 w 966787"/>
                <a:gd name="connsiteY1" fmla="*/ 890252 h 890252"/>
                <a:gd name="connsiteX2" fmla="*/ 485778 w 966787"/>
                <a:gd name="connsiteY2" fmla="*/ 890252 h 890252"/>
                <a:gd name="connsiteX3" fmla="*/ 485778 w 966787"/>
                <a:gd name="connsiteY3" fmla="*/ 889457 h 890252"/>
                <a:gd name="connsiteX4" fmla="*/ 962025 w 966787"/>
                <a:gd name="connsiteY4" fmla="*/ 889457 h 890252"/>
                <a:gd name="connsiteX5" fmla="*/ 481013 w 966787"/>
                <a:gd name="connsiteY5" fmla="*/ 0 h 890252"/>
                <a:gd name="connsiteX6" fmla="*/ 769204 w 966787"/>
                <a:gd name="connsiteY6" fmla="*/ 532904 h 890252"/>
                <a:gd name="connsiteX7" fmla="*/ 485778 w 966787"/>
                <a:gd name="connsiteY7" fmla="*/ 20302 h 890252"/>
                <a:gd name="connsiteX8" fmla="*/ 485778 w 966787"/>
                <a:gd name="connsiteY8" fmla="*/ 889457 h 890252"/>
                <a:gd name="connsiteX9" fmla="*/ 0 w 966787"/>
                <a:gd name="connsiteY9" fmla="*/ 889457 h 89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6787" h="890252">
                  <a:moveTo>
                    <a:pt x="769204" y="532904"/>
                  </a:moveTo>
                  <a:lnTo>
                    <a:pt x="966787" y="890252"/>
                  </a:lnTo>
                  <a:lnTo>
                    <a:pt x="485778" y="890252"/>
                  </a:lnTo>
                  <a:lnTo>
                    <a:pt x="485778" y="889457"/>
                  </a:lnTo>
                  <a:lnTo>
                    <a:pt x="962025" y="889457"/>
                  </a:lnTo>
                  <a:close/>
                  <a:moveTo>
                    <a:pt x="481013" y="0"/>
                  </a:moveTo>
                  <a:lnTo>
                    <a:pt x="769204" y="532904"/>
                  </a:lnTo>
                  <a:lnTo>
                    <a:pt x="485778" y="20302"/>
                  </a:lnTo>
                  <a:lnTo>
                    <a:pt x="485778" y="889457"/>
                  </a:lnTo>
                  <a:lnTo>
                    <a:pt x="0" y="889457"/>
                  </a:lnTo>
                  <a:close/>
                </a:path>
              </a:pathLst>
            </a:custGeom>
            <a:solidFill>
              <a:srgbClr val="ED1C2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BDFF09F4-F377-4A49-BC73-52DB2D886F01}"/>
                </a:ext>
              </a:extLst>
            </p:cNvPr>
            <p:cNvSpPr txBox="1"/>
            <p:nvPr/>
          </p:nvSpPr>
          <p:spPr>
            <a:xfrm>
              <a:off x="8458004" y="2368332"/>
              <a:ext cx="28044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000" b="1" dirty="0"/>
                <a:t>D</a:t>
              </a:r>
              <a:endParaRPr lang="en-GB" sz="2000" dirty="0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929A67FD-09AE-3051-6446-E2D001A35304}"/>
                </a:ext>
              </a:extLst>
            </p:cNvPr>
            <p:cNvSpPr txBox="1"/>
            <p:nvPr/>
          </p:nvSpPr>
          <p:spPr>
            <a:xfrm>
              <a:off x="8508098" y="2640530"/>
              <a:ext cx="73349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3200" dirty="0"/>
                <a:t>4N</a:t>
              </a:r>
              <a:endParaRPr lang="en-GB" sz="3200" dirty="0"/>
            </a:p>
          </p:txBody>
        </p:sp>
      </p:grpSp>
      <p:graphicFrame>
        <p:nvGraphicFramePr>
          <p:cNvPr id="55" name="Tabla 54">
            <a:extLst>
              <a:ext uri="{FF2B5EF4-FFF2-40B4-BE49-F238E27FC236}">
                <a16:creationId xmlns:a16="http://schemas.microsoft.com/office/drawing/2014/main" id="{95008955-44CD-ED06-2A45-3064C63CD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309246"/>
              </p:ext>
            </p:extLst>
          </p:nvPr>
        </p:nvGraphicFramePr>
        <p:xfrm>
          <a:off x="199103" y="148114"/>
          <a:ext cx="515079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817">
                  <a:extLst>
                    <a:ext uri="{9D8B030D-6E8A-4147-A177-3AD203B41FA5}">
                      <a16:colId xmlns:a16="http://schemas.microsoft.com/office/drawing/2014/main" val="2815632255"/>
                    </a:ext>
                  </a:extLst>
                </a:gridCol>
                <a:gridCol w="1018880">
                  <a:extLst>
                    <a:ext uri="{9D8B030D-6E8A-4147-A177-3AD203B41FA5}">
                      <a16:colId xmlns:a16="http://schemas.microsoft.com/office/drawing/2014/main" val="2590151710"/>
                    </a:ext>
                  </a:extLst>
                </a:gridCol>
                <a:gridCol w="1616099">
                  <a:extLst>
                    <a:ext uri="{9D8B030D-6E8A-4147-A177-3AD203B41FA5}">
                      <a16:colId xmlns:a16="http://schemas.microsoft.com/office/drawing/2014/main" val="2090537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Carbohydrate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Letter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code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Common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Abbreviation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2-acetamido-4-amino-2,4,6-trideoxy-</a:t>
                      </a:r>
                      <a:r>
                        <a:rPr lang="es-ES" sz="1000" dirty="0"/>
                        <a:t>D</a:t>
                      </a:r>
                      <a:r>
                        <a:rPr lang="es-ES" sz="1050" dirty="0"/>
                        <a:t>-galactose</a:t>
                      </a:r>
                      <a:endParaRPr lang="en-GB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FC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AAT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190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D</a:t>
                      </a:r>
                      <a:r>
                        <a:rPr lang="es-ES" sz="1050" dirty="0"/>
                        <a:t>-galactofuranose</a:t>
                      </a:r>
                      <a:endParaRPr lang="en-GB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L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Gal</a:t>
                      </a:r>
                      <a:r>
                        <a:rPr lang="es-ES" sz="1600" i="1" dirty="0" err="1"/>
                        <a:t>f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664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/>
                        <a:t>4-amino-4-deoxy-L-arabinose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AN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highlight>
                            <a:srgbClr val="FFFF00"/>
                          </a:highlight>
                        </a:rPr>
                        <a:t>Ara4N</a:t>
                      </a:r>
                      <a:endParaRPr lang="en-GB" sz="1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143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L-</a:t>
                      </a:r>
                      <a:r>
                        <a:rPr lang="es-ES" sz="1050" dirty="0" err="1"/>
                        <a:t>Glycero</a:t>
                      </a:r>
                      <a:r>
                        <a:rPr lang="es-ES" sz="1050" dirty="0"/>
                        <a:t>-D-</a:t>
                      </a:r>
                      <a:r>
                        <a:rPr lang="es-ES" sz="1050" dirty="0" err="1"/>
                        <a:t>Manno</a:t>
                      </a:r>
                      <a:r>
                        <a:rPr lang="es-ES" sz="1050" dirty="0"/>
                        <a:t>-</a:t>
                      </a:r>
                      <a:r>
                        <a:rPr lang="es-ES" sz="1050" dirty="0" err="1"/>
                        <a:t>Heptose</a:t>
                      </a:r>
                      <a:endParaRPr lang="en-GB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LH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LDManHep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991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D-</a:t>
                      </a:r>
                      <a:r>
                        <a:rPr lang="es-ES" sz="1050" dirty="0" err="1"/>
                        <a:t>Glycero</a:t>
                      </a:r>
                      <a:r>
                        <a:rPr lang="es-ES" sz="1050" dirty="0"/>
                        <a:t>-D-</a:t>
                      </a:r>
                      <a:r>
                        <a:rPr lang="es-ES" sz="1050" dirty="0" err="1"/>
                        <a:t>Manno</a:t>
                      </a:r>
                      <a:r>
                        <a:rPr lang="es-ES" sz="1050" dirty="0"/>
                        <a:t>-</a:t>
                      </a:r>
                      <a:r>
                        <a:rPr lang="es-ES" sz="1050" dirty="0" err="1"/>
                        <a:t>Heptose</a:t>
                      </a:r>
                      <a:endParaRPr lang="en-GB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DH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DDManHep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349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/>
                        <a:t>D-</a:t>
                      </a:r>
                      <a:r>
                        <a:rPr lang="es-ES" sz="1050" dirty="0" err="1"/>
                        <a:t>glycero</a:t>
                      </a:r>
                      <a:r>
                        <a:rPr lang="es-ES" sz="1050" dirty="0"/>
                        <a:t>-</a:t>
                      </a:r>
                      <a:r>
                        <a:rPr lang="el-GR" sz="1050" dirty="0"/>
                        <a:t>α-</a:t>
                      </a:r>
                      <a:r>
                        <a:rPr lang="es-ES" sz="1050" dirty="0"/>
                        <a:t>D-talo-oct-2-ulosonic </a:t>
                      </a:r>
                      <a:r>
                        <a:rPr lang="es-ES" sz="1050" dirty="0" err="1"/>
                        <a:t>acid</a:t>
                      </a:r>
                      <a:endParaRPr lang="es-E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highlight>
                            <a:srgbClr val="FFFF00"/>
                          </a:highlight>
                        </a:rPr>
                        <a:t>KX</a:t>
                      </a:r>
                      <a:endParaRPr lang="en-GB" sz="1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KO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911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dirty="0"/>
                        <a:t>N-</a:t>
                      </a:r>
                      <a:r>
                        <a:rPr lang="es-ES" sz="1050" dirty="0" err="1"/>
                        <a:t>acetylmuramic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acid</a:t>
                      </a:r>
                      <a:endParaRPr lang="es-E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MR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MurNAc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87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5,7-Diamino-3,5,7,9-tetradeoxy-D-glycero-D-galacto-non-2-ulosonic </a:t>
                      </a:r>
                      <a:r>
                        <a:rPr lang="es-ES" sz="1050" dirty="0" err="1"/>
                        <a:t>Acid</a:t>
                      </a: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Legionaminic</a:t>
                      </a: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LG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Leg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582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5,7-Diamino-3,5,7,9-tetradeoxy-L-glycero-L-manno-non-2-ulosonic </a:t>
                      </a:r>
                      <a:r>
                        <a:rPr lang="es-ES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acid</a:t>
                      </a: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s-ES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Pseudaminic</a:t>
                      </a: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acid</a:t>
                      </a:r>
                      <a:endParaRPr lang="es-E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MP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Pse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088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5,7-Diamino-3,5,7,9-tetradeoxy-L-glycero-L-altro-non-2-ulosonic Acid</a:t>
                      </a:r>
                      <a:r>
                        <a:rPr lang="es-E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Acinetaminic</a:t>
                      </a:r>
                      <a:r>
                        <a:rPr lang="en-GB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acid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EC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Aci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060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5,7-Diamino-3,5,7,9-tetradeoxy-L-glycero-L-gluco-non-2-ulosonic </a:t>
                      </a:r>
                      <a:r>
                        <a:rPr lang="es-ES" sz="1050" dirty="0" err="1"/>
                        <a:t>acid</a:t>
                      </a:r>
                      <a:r>
                        <a:rPr lang="es-ES" sz="1050" dirty="0"/>
                        <a:t>; </a:t>
                      </a:r>
                      <a:r>
                        <a:rPr lang="es-ES" sz="1050" dirty="0" err="1"/>
                        <a:t>Fusaminic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acid</a:t>
                      </a:r>
                      <a:endParaRPr lang="en-GB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GF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/>
                        <a:t>Fus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326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highlight>
                            <a:srgbClr val="FFFF00"/>
                          </a:highlight>
                        </a:rPr>
                        <a:t>2,4-diacetamido-2,4,6-trideoxy-D-glucose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highlight>
                            <a:srgbClr val="FFFF00"/>
                          </a:highlight>
                        </a:rPr>
                        <a:t>QF</a:t>
                      </a:r>
                      <a:endParaRPr lang="en-GB" sz="1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highlight>
                            <a:srgbClr val="FFFF00"/>
                          </a:highlight>
                        </a:rPr>
                        <a:t>QuiNAc4NAc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103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>
                          <a:highlight>
                            <a:srgbClr val="FFFF00"/>
                          </a:highlight>
                        </a:rPr>
                        <a:t>2,3-diacetamido-2,3-dideoxy-D-glucuronic acid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highlight>
                            <a:srgbClr val="FFFF00"/>
                          </a:highlight>
                        </a:rPr>
                        <a:t>ZF</a:t>
                      </a:r>
                      <a:endParaRPr lang="en-GB" sz="1600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highlight>
                            <a:srgbClr val="FFFF00"/>
                          </a:highlight>
                        </a:rPr>
                        <a:t>GlcNAc3NAcA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950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76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6C845A6-87FE-D4C2-B08A-0C6EA4DB09B3}"/>
              </a:ext>
            </a:extLst>
          </p:cNvPr>
          <p:cNvSpPr txBox="1"/>
          <p:nvPr/>
        </p:nvSpPr>
        <p:spPr>
          <a:xfrm>
            <a:off x="119633" y="271844"/>
            <a:ext cx="6215708" cy="44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s-ES" sz="1600" dirty="0" err="1"/>
              <a:t>Gal</a:t>
            </a:r>
            <a:r>
              <a:rPr lang="es-ES" sz="1600" i="1" dirty="0" err="1"/>
              <a:t>f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s-ES" sz="1400" dirty="0"/>
              <a:t>D</a:t>
            </a:r>
            <a:r>
              <a:rPr lang="es-ES" sz="1600" dirty="0"/>
              <a:t>-galactofuranose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L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SNFG:</a:t>
            </a:r>
            <a:endParaRPr lang="en-GB" sz="1600" b="1" dirty="0"/>
          </a:p>
        </p:txBody>
      </p:sp>
      <p:graphicFrame>
        <p:nvGraphicFramePr>
          <p:cNvPr id="48" name="Objeto 47">
            <a:extLst>
              <a:ext uri="{FF2B5EF4-FFF2-40B4-BE49-F238E27FC236}">
                <a16:creationId xmlns:a16="http://schemas.microsoft.com/office/drawing/2014/main" id="{D23EDD87-E16F-F150-82B1-2AF2CD9A28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213387"/>
              </p:ext>
            </p:extLst>
          </p:nvPr>
        </p:nvGraphicFramePr>
        <p:xfrm>
          <a:off x="519113" y="2292776"/>
          <a:ext cx="2293937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294400" imgH="1089268" progId="ChemDraw.Document.6.0">
                  <p:embed/>
                </p:oleObj>
              </mc:Choice>
              <mc:Fallback>
                <p:oleObj name="CS ChemDraw Drawing" r:id="rId2" imgW="2294400" imgH="1089268" progId="ChemDraw.Document.6.0">
                  <p:embed/>
                  <p:pic>
                    <p:nvPicPr>
                      <p:cNvPr id="48" name="Objeto 47">
                        <a:extLst>
                          <a:ext uri="{FF2B5EF4-FFF2-40B4-BE49-F238E27FC236}">
                            <a16:creationId xmlns:a16="http://schemas.microsoft.com/office/drawing/2014/main" id="{D23EDD87-E16F-F150-82B1-2AF2CD9A28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9113" y="2292776"/>
                        <a:ext cx="2293937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to 48">
            <a:extLst>
              <a:ext uri="{FF2B5EF4-FFF2-40B4-BE49-F238E27FC236}">
                <a16:creationId xmlns:a16="http://schemas.microsoft.com/office/drawing/2014/main" id="{7966809A-ECCB-8088-70A4-C1974F3589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922833"/>
              </p:ext>
            </p:extLst>
          </p:nvPr>
        </p:nvGraphicFramePr>
        <p:xfrm>
          <a:off x="3158581" y="2218957"/>
          <a:ext cx="229552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2294880" imgH="1235882" progId="ChemDraw.Document.6.0">
                  <p:embed/>
                </p:oleObj>
              </mc:Choice>
              <mc:Fallback>
                <p:oleObj name="CS ChemDraw Drawing" r:id="rId4" imgW="2294880" imgH="1235882" progId="ChemDraw.Document.6.0">
                  <p:embed/>
                  <p:pic>
                    <p:nvPicPr>
                      <p:cNvPr id="49" name="Objeto 48">
                        <a:extLst>
                          <a:ext uri="{FF2B5EF4-FFF2-40B4-BE49-F238E27FC236}">
                            <a16:creationId xmlns:a16="http://schemas.microsoft.com/office/drawing/2014/main" id="{7966809A-ECCB-8088-70A4-C1974F3589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58581" y="2218957"/>
                        <a:ext cx="2295525" cy="1236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CuadroTexto 49">
            <a:extLst>
              <a:ext uri="{FF2B5EF4-FFF2-40B4-BE49-F238E27FC236}">
                <a16:creationId xmlns:a16="http://schemas.microsoft.com/office/drawing/2014/main" id="{EDCCCEE4-2138-9A25-92F0-32B717A397B0}"/>
              </a:ext>
            </a:extLst>
          </p:cNvPr>
          <p:cNvSpPr txBox="1"/>
          <p:nvPr/>
        </p:nvSpPr>
        <p:spPr>
          <a:xfrm>
            <a:off x="565850" y="3718878"/>
            <a:ext cx="229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0LD (D-</a:t>
            </a:r>
            <a:r>
              <a:rPr lang="el-GR" sz="1800" b="1" dirty="0"/>
              <a:t>α</a:t>
            </a:r>
            <a:r>
              <a:rPr lang="es-ES" sz="1800" b="1" dirty="0"/>
              <a:t>-</a:t>
            </a:r>
            <a:r>
              <a:rPr lang="es-ES" sz="1800" b="1" dirty="0" err="1"/>
              <a:t>furanose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A7C026E-4A43-269D-54DD-1F6C0D52DDC4}"/>
              </a:ext>
            </a:extLst>
          </p:cNvPr>
          <p:cNvSpPr txBox="1"/>
          <p:nvPr/>
        </p:nvSpPr>
        <p:spPr>
          <a:xfrm>
            <a:off x="3351083" y="3718878"/>
            <a:ext cx="229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0LD (D-</a:t>
            </a:r>
            <a:r>
              <a:rPr lang="el-GR" sz="1800" b="1" dirty="0"/>
              <a:t> β </a:t>
            </a:r>
            <a:r>
              <a:rPr lang="es-ES" sz="1800" b="1" dirty="0"/>
              <a:t>-</a:t>
            </a:r>
            <a:r>
              <a:rPr lang="es-ES" sz="1800" b="1" dirty="0" err="1"/>
              <a:t>furanose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B5FC7DA-E386-C1BB-4574-1A32CC651514}"/>
              </a:ext>
            </a:extLst>
          </p:cNvPr>
          <p:cNvSpPr/>
          <p:nvPr/>
        </p:nvSpPr>
        <p:spPr>
          <a:xfrm>
            <a:off x="2399793" y="5039048"/>
            <a:ext cx="919988" cy="919988"/>
          </a:xfrm>
          <a:prstGeom prst="ellipse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i="1" dirty="0">
                <a:solidFill>
                  <a:schemeClr val="tx1"/>
                </a:solidFill>
              </a:rPr>
              <a:t>f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9FAE2E8-4312-F38E-2B9A-1319CC0ABBF3}"/>
              </a:ext>
            </a:extLst>
          </p:cNvPr>
          <p:cNvSpPr txBox="1"/>
          <p:nvPr/>
        </p:nvSpPr>
        <p:spPr>
          <a:xfrm>
            <a:off x="5976292" y="271844"/>
            <a:ext cx="6215708" cy="44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s-ES" sz="1600" dirty="0">
                <a:highlight>
                  <a:srgbClr val="FFFF00"/>
                </a:highlight>
              </a:rPr>
              <a:t>Ara4N</a:t>
            </a:r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s-ES" sz="1600" dirty="0"/>
              <a:t>4-amino-4-deoxy-L-arabinose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AN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>
                <a:highlight>
                  <a:srgbClr val="FFFF00"/>
                </a:highlight>
              </a:rPr>
              <a:t>SNFG:</a:t>
            </a:r>
            <a:endParaRPr lang="en-GB" sz="1600" b="1" dirty="0">
              <a:highlight>
                <a:srgbClr val="FFFF00"/>
              </a:highligh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4A82C05-7CF2-1167-C0A4-C3940512D82F}"/>
              </a:ext>
            </a:extLst>
          </p:cNvPr>
          <p:cNvSpPr txBox="1"/>
          <p:nvPr/>
        </p:nvSpPr>
        <p:spPr>
          <a:xfrm>
            <a:off x="6942164" y="3688336"/>
            <a:ext cx="11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0aN (L-</a:t>
            </a:r>
            <a:r>
              <a:rPr lang="el-GR" sz="1800" b="1" dirty="0"/>
              <a:t>α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0967C42-0929-135D-6A08-4A55D01005A7}"/>
              </a:ext>
            </a:extLst>
          </p:cNvPr>
          <p:cNvSpPr txBox="1"/>
          <p:nvPr/>
        </p:nvSpPr>
        <p:spPr>
          <a:xfrm>
            <a:off x="9546302" y="3718878"/>
            <a:ext cx="1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0an (L-</a:t>
            </a:r>
            <a:r>
              <a:rPr lang="el-GR" sz="1800" b="1" dirty="0"/>
              <a:t>β</a:t>
            </a:r>
            <a:r>
              <a:rPr lang="es-ES" sz="1800" b="1" dirty="0"/>
              <a:t>)</a:t>
            </a:r>
            <a:endParaRPr lang="en-GB" dirty="0"/>
          </a:p>
        </p:txBody>
      </p:sp>
      <p:graphicFrame>
        <p:nvGraphicFramePr>
          <p:cNvPr id="19" name="Objeto 18">
            <a:extLst>
              <a:ext uri="{FF2B5EF4-FFF2-40B4-BE49-F238E27FC236}">
                <a16:creationId xmlns:a16="http://schemas.microsoft.com/office/drawing/2014/main" id="{891C8F99-8BCE-9E1B-3E5D-0E9A2306D7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428541"/>
              </p:ext>
            </p:extLst>
          </p:nvPr>
        </p:nvGraphicFramePr>
        <p:xfrm>
          <a:off x="6484938" y="2141538"/>
          <a:ext cx="2082800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082720" imgH="1392591" progId="ChemDraw.Document.6.0">
                  <p:embed/>
                </p:oleObj>
              </mc:Choice>
              <mc:Fallback>
                <p:oleObj name="CS ChemDraw Drawing" r:id="rId6" imgW="2082720" imgH="1392591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84938" y="2141538"/>
                        <a:ext cx="2082800" cy="139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A75E06A0-178D-6E6D-6985-02C5A47C1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879580"/>
              </p:ext>
            </p:extLst>
          </p:nvPr>
        </p:nvGraphicFramePr>
        <p:xfrm>
          <a:off x="9075494" y="2303888"/>
          <a:ext cx="2451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450400" imgH="1066195" progId="ChemDraw.Document.6.0">
                  <p:embed/>
                </p:oleObj>
              </mc:Choice>
              <mc:Fallback>
                <p:oleObj name="CS ChemDraw Drawing" r:id="rId8" imgW="2450400" imgH="106619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75494" y="2303888"/>
                        <a:ext cx="24511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o 6">
            <a:extLst>
              <a:ext uri="{FF2B5EF4-FFF2-40B4-BE49-F238E27FC236}">
                <a16:creationId xmlns:a16="http://schemas.microsoft.com/office/drawing/2014/main" id="{7AF38C06-2872-0D9D-E7F5-9EEA035CA6DB}"/>
              </a:ext>
            </a:extLst>
          </p:cNvPr>
          <p:cNvGrpSpPr/>
          <p:nvPr/>
        </p:nvGrpSpPr>
        <p:grpSpPr>
          <a:xfrm>
            <a:off x="8527351" y="4806354"/>
            <a:ext cx="1113590" cy="1385377"/>
            <a:chOff x="8527351" y="4806354"/>
            <a:chExt cx="1113590" cy="1385377"/>
          </a:xfrm>
        </p:grpSpPr>
        <p:sp>
          <p:nvSpPr>
            <p:cNvPr id="5" name="Estrella: 5 puntas 4">
              <a:extLst>
                <a:ext uri="{FF2B5EF4-FFF2-40B4-BE49-F238E27FC236}">
                  <a16:creationId xmlns:a16="http://schemas.microsoft.com/office/drawing/2014/main" id="{367785E2-46F9-8DDE-FD7A-588C5C966E8F}"/>
                </a:ext>
              </a:extLst>
            </p:cNvPr>
            <p:cNvSpPr/>
            <p:nvPr/>
          </p:nvSpPr>
          <p:spPr>
            <a:xfrm>
              <a:off x="8527351" y="4806354"/>
              <a:ext cx="1113590" cy="919988"/>
            </a:xfrm>
            <a:prstGeom prst="star5">
              <a:avLst/>
            </a:prstGeom>
            <a:solidFill>
              <a:srgbClr val="00A6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7A88958-B46E-DC3A-D65B-BCE7520696D7}"/>
                </a:ext>
              </a:extLst>
            </p:cNvPr>
            <p:cNvSpPr txBox="1"/>
            <p:nvPr/>
          </p:nvSpPr>
          <p:spPr>
            <a:xfrm>
              <a:off x="8717397" y="5606956"/>
              <a:ext cx="73349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3200" dirty="0"/>
                <a:t>4N</a:t>
              </a:r>
              <a:endParaRPr lang="en-GB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14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6C845A6-87FE-D4C2-B08A-0C6EA4DB09B3}"/>
              </a:ext>
            </a:extLst>
          </p:cNvPr>
          <p:cNvSpPr txBox="1"/>
          <p:nvPr/>
        </p:nvSpPr>
        <p:spPr>
          <a:xfrm>
            <a:off x="119633" y="271844"/>
            <a:ext cx="6215708" cy="44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s-ES" sz="1600" dirty="0" err="1"/>
              <a:t>LDmanHep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s-ES" sz="1600" dirty="0"/>
              <a:t>L-</a:t>
            </a:r>
            <a:r>
              <a:rPr lang="es-ES" sz="1600" dirty="0" err="1"/>
              <a:t>Glycero</a:t>
            </a:r>
            <a:r>
              <a:rPr lang="es-ES" sz="1600" dirty="0"/>
              <a:t>-D-</a:t>
            </a:r>
            <a:r>
              <a:rPr lang="es-ES" sz="1600" dirty="0" err="1"/>
              <a:t>Manno</a:t>
            </a:r>
            <a:r>
              <a:rPr lang="es-ES" sz="1600" dirty="0"/>
              <a:t>-</a:t>
            </a:r>
            <a:r>
              <a:rPr lang="es-ES" sz="1600" dirty="0" err="1"/>
              <a:t>Heptose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LH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SNFG:</a:t>
            </a:r>
            <a:endParaRPr lang="en-GB" sz="1600" b="1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2F30E51-C65F-60A9-CD5F-517768638346}"/>
              </a:ext>
            </a:extLst>
          </p:cNvPr>
          <p:cNvSpPr txBox="1"/>
          <p:nvPr/>
        </p:nvSpPr>
        <p:spPr>
          <a:xfrm>
            <a:off x="5976292" y="271844"/>
            <a:ext cx="6215708" cy="44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s-ES" sz="1600" dirty="0" err="1"/>
              <a:t>DDmanHep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s-ES" sz="1600" dirty="0"/>
              <a:t>D-</a:t>
            </a:r>
            <a:r>
              <a:rPr lang="es-ES" sz="1600" dirty="0" err="1"/>
              <a:t>Glycero</a:t>
            </a:r>
            <a:r>
              <a:rPr lang="es-ES" sz="1600" dirty="0"/>
              <a:t>-D-</a:t>
            </a:r>
            <a:r>
              <a:rPr lang="es-ES" sz="1600" dirty="0" err="1"/>
              <a:t>Manno</a:t>
            </a:r>
            <a:r>
              <a:rPr lang="es-ES" sz="1600" dirty="0"/>
              <a:t>-</a:t>
            </a:r>
            <a:r>
              <a:rPr lang="es-ES" sz="1600" dirty="0" err="1"/>
              <a:t>Heptose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DH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SNFG:</a:t>
            </a:r>
            <a:endParaRPr lang="en-GB" sz="16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0B3B647-E2B4-EF7E-89CA-879FD564D25B}"/>
              </a:ext>
            </a:extLst>
          </p:cNvPr>
          <p:cNvSpPr txBox="1"/>
          <p:nvPr/>
        </p:nvSpPr>
        <p:spPr>
          <a:xfrm>
            <a:off x="1065239" y="3688336"/>
            <a:ext cx="11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0LH (D-</a:t>
            </a:r>
            <a:r>
              <a:rPr lang="el-GR" sz="1800" b="1" dirty="0"/>
              <a:t>α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14543A5-A23B-8B64-6943-378A720EDBAC}"/>
              </a:ext>
            </a:extLst>
          </p:cNvPr>
          <p:cNvSpPr txBox="1"/>
          <p:nvPr/>
        </p:nvSpPr>
        <p:spPr>
          <a:xfrm>
            <a:off x="3669377" y="3718878"/>
            <a:ext cx="1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0Lh (D-</a:t>
            </a:r>
            <a:r>
              <a:rPr lang="el-GR" sz="1800" b="1" dirty="0"/>
              <a:t>β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69DC3B13-3529-52D4-EE17-8F8C2669766F}"/>
              </a:ext>
            </a:extLst>
          </p:cNvPr>
          <p:cNvSpPr/>
          <p:nvPr/>
        </p:nvSpPr>
        <p:spPr>
          <a:xfrm>
            <a:off x="2324099" y="5362575"/>
            <a:ext cx="1014663" cy="657225"/>
          </a:xfrm>
          <a:prstGeom prst="hexagon">
            <a:avLst/>
          </a:prstGeom>
          <a:solidFill>
            <a:srgbClr val="00A6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E5358E26-CC9A-36C6-18F4-A73BDD4DE479}"/>
              </a:ext>
            </a:extLst>
          </p:cNvPr>
          <p:cNvSpPr/>
          <p:nvPr/>
        </p:nvSpPr>
        <p:spPr>
          <a:xfrm>
            <a:off x="8345908" y="5362574"/>
            <a:ext cx="1014663" cy="657225"/>
          </a:xfrm>
          <a:prstGeom prst="hexagon">
            <a:avLst/>
          </a:prstGeom>
          <a:solidFill>
            <a:srgbClr val="F69E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10A536E6-D3B5-2C54-12FE-A120166739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829622"/>
              </p:ext>
            </p:extLst>
          </p:nvPr>
        </p:nvGraphicFramePr>
        <p:xfrm>
          <a:off x="232124" y="1973232"/>
          <a:ext cx="2033587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032800" imgH="1731004" progId="ChemDraw.Document.6.0">
                  <p:embed/>
                </p:oleObj>
              </mc:Choice>
              <mc:Fallback>
                <p:oleObj name="CS ChemDraw Drawing" r:id="rId2" imgW="2032800" imgH="173100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2124" y="1973232"/>
                        <a:ext cx="2033587" cy="173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1C89852C-3384-E818-446A-7E2B6F5CED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910801"/>
              </p:ext>
            </p:extLst>
          </p:nvPr>
        </p:nvGraphicFramePr>
        <p:xfrm>
          <a:off x="2938712" y="2181194"/>
          <a:ext cx="2401887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2401440" imgH="1314717" progId="ChemDraw.Document.6.0">
                  <p:embed/>
                </p:oleObj>
              </mc:Choice>
              <mc:Fallback>
                <p:oleObj name="CS ChemDraw Drawing" r:id="rId4" imgW="2401440" imgH="131471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8712" y="2181194"/>
                        <a:ext cx="2401887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475B3F42-6257-EBC5-234F-A4669BD69C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830498"/>
              </p:ext>
            </p:extLst>
          </p:nvPr>
        </p:nvGraphicFramePr>
        <p:xfrm>
          <a:off x="6361434" y="1973232"/>
          <a:ext cx="2033587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032800" imgH="1731004" progId="ChemDraw.Document.6.0">
                  <p:embed/>
                </p:oleObj>
              </mc:Choice>
              <mc:Fallback>
                <p:oleObj name="CS ChemDraw Drawing" r:id="rId6" imgW="2032800" imgH="1731004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61434" y="1973232"/>
                        <a:ext cx="2033587" cy="173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9E83F7AB-722E-AFFF-373D-6162824E91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371277"/>
              </p:ext>
            </p:extLst>
          </p:nvPr>
        </p:nvGraphicFramePr>
        <p:xfrm>
          <a:off x="9098258" y="2181194"/>
          <a:ext cx="2401887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401440" imgH="1314717" progId="ChemDraw.Document.6.0">
                  <p:embed/>
                </p:oleObj>
              </mc:Choice>
              <mc:Fallback>
                <p:oleObj name="CS ChemDraw Drawing" r:id="rId8" imgW="2401440" imgH="131471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98258" y="2181194"/>
                        <a:ext cx="2401887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C61CE812-DA44-775D-06A8-03CCF8295C8E}"/>
              </a:ext>
            </a:extLst>
          </p:cNvPr>
          <p:cNvSpPr txBox="1"/>
          <p:nvPr/>
        </p:nvSpPr>
        <p:spPr>
          <a:xfrm>
            <a:off x="6986364" y="3697642"/>
            <a:ext cx="128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0DH (D-</a:t>
            </a:r>
            <a:r>
              <a:rPr lang="el-GR" sz="1800" b="1" dirty="0"/>
              <a:t>α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963F90-13C7-3157-00B0-024FADF0A353}"/>
              </a:ext>
            </a:extLst>
          </p:cNvPr>
          <p:cNvSpPr txBox="1"/>
          <p:nvPr/>
        </p:nvSpPr>
        <p:spPr>
          <a:xfrm>
            <a:off x="9590502" y="3728184"/>
            <a:ext cx="1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0Dh (D-</a:t>
            </a:r>
            <a:r>
              <a:rPr lang="el-GR" sz="1800" b="1" dirty="0"/>
              <a:t>β</a:t>
            </a:r>
            <a:r>
              <a:rPr lang="es-ES" sz="1800" b="1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78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6C845A6-87FE-D4C2-B08A-0C6EA4DB09B3}"/>
              </a:ext>
            </a:extLst>
          </p:cNvPr>
          <p:cNvSpPr txBox="1"/>
          <p:nvPr/>
        </p:nvSpPr>
        <p:spPr>
          <a:xfrm>
            <a:off x="119633" y="271844"/>
            <a:ext cx="6215708" cy="44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s-ES" sz="1600" dirty="0" err="1"/>
              <a:t>Ko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s-ES" sz="1600" dirty="0"/>
              <a:t>D-</a:t>
            </a:r>
            <a:r>
              <a:rPr lang="es-ES" sz="1600" dirty="0" err="1"/>
              <a:t>glycero</a:t>
            </a:r>
            <a:r>
              <a:rPr lang="es-ES" sz="1600" dirty="0"/>
              <a:t>-</a:t>
            </a:r>
            <a:r>
              <a:rPr lang="el-GR" sz="1600" dirty="0"/>
              <a:t>α-</a:t>
            </a:r>
            <a:r>
              <a:rPr lang="es-ES" sz="1600" dirty="0"/>
              <a:t>D-talo-oct-2-ulosonic </a:t>
            </a:r>
            <a:r>
              <a:rPr lang="es-ES" sz="1600" dirty="0" err="1"/>
              <a:t>acid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KX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SNFG:</a:t>
            </a:r>
            <a:endParaRPr lang="en-GB" sz="1600" b="1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2F30E51-C65F-60A9-CD5F-517768638346}"/>
              </a:ext>
            </a:extLst>
          </p:cNvPr>
          <p:cNvSpPr txBox="1"/>
          <p:nvPr/>
        </p:nvSpPr>
        <p:spPr>
          <a:xfrm>
            <a:off x="5976292" y="271844"/>
            <a:ext cx="6215708" cy="44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s-ES" sz="1600" dirty="0" err="1"/>
              <a:t>MurNAc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s-ES" sz="1600" dirty="0"/>
              <a:t>N-</a:t>
            </a:r>
            <a:r>
              <a:rPr lang="es-ES" sz="1600" dirty="0" err="1"/>
              <a:t>acetylmuramic</a:t>
            </a:r>
            <a:r>
              <a:rPr lang="es-ES" sz="1600" dirty="0"/>
              <a:t> </a:t>
            </a:r>
            <a:r>
              <a:rPr lang="es-ES" sz="1600" dirty="0" err="1"/>
              <a:t>acid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MR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SNFG:</a:t>
            </a:r>
            <a:endParaRPr lang="en-GB" sz="16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0B3B647-E2B4-EF7E-89CA-879FD564D25B}"/>
              </a:ext>
            </a:extLst>
          </p:cNvPr>
          <p:cNvSpPr txBox="1"/>
          <p:nvPr/>
        </p:nvSpPr>
        <p:spPr>
          <a:xfrm>
            <a:off x="1065239" y="3783586"/>
            <a:ext cx="11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0KX (D-</a:t>
            </a:r>
            <a:r>
              <a:rPr lang="el-GR" sz="1800" b="1" dirty="0"/>
              <a:t>α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14543A5-A23B-8B64-6943-378A720EDBAC}"/>
              </a:ext>
            </a:extLst>
          </p:cNvPr>
          <p:cNvSpPr txBox="1"/>
          <p:nvPr/>
        </p:nvSpPr>
        <p:spPr>
          <a:xfrm>
            <a:off x="3669377" y="3814128"/>
            <a:ext cx="1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0Kx (D-</a:t>
            </a:r>
            <a:r>
              <a:rPr lang="el-GR" sz="1800" b="1" dirty="0"/>
              <a:t>β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69DC3B13-3529-52D4-EE17-8F8C2669766F}"/>
              </a:ext>
            </a:extLst>
          </p:cNvPr>
          <p:cNvSpPr/>
          <p:nvPr/>
        </p:nvSpPr>
        <p:spPr>
          <a:xfrm>
            <a:off x="2324099" y="5362575"/>
            <a:ext cx="1014663" cy="657225"/>
          </a:xfrm>
          <a:prstGeom prst="hexagon">
            <a:avLst/>
          </a:prstGeom>
          <a:solidFill>
            <a:srgbClr val="ED1C2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E5358E26-CC9A-36C6-18F4-A73BDD4DE479}"/>
              </a:ext>
            </a:extLst>
          </p:cNvPr>
          <p:cNvSpPr/>
          <p:nvPr/>
        </p:nvSpPr>
        <p:spPr>
          <a:xfrm>
            <a:off x="8345908" y="5362574"/>
            <a:ext cx="1014663" cy="657225"/>
          </a:xfrm>
          <a:prstGeom prst="hexagon">
            <a:avLst/>
          </a:prstGeom>
          <a:solidFill>
            <a:srgbClr val="A543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10A536E6-D3B5-2C54-12FE-A120166739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502500"/>
              </p:ext>
            </p:extLst>
          </p:nvPr>
        </p:nvGraphicFramePr>
        <p:xfrm>
          <a:off x="385937" y="1974533"/>
          <a:ext cx="2227263" cy="183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227680" imgH="1839162" progId="ChemDraw.Document.6.0">
                  <p:embed/>
                </p:oleObj>
              </mc:Choice>
              <mc:Fallback>
                <p:oleObj name="CS ChemDraw Drawing" r:id="rId2" imgW="2227680" imgH="1839162" progId="ChemDraw.Document.6.0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10A536E6-D3B5-2C54-12FE-A12016673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5937" y="1974533"/>
                        <a:ext cx="2227263" cy="183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475B3F42-6257-EBC5-234F-A4669BD69C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566848"/>
              </p:ext>
            </p:extLst>
          </p:nvPr>
        </p:nvGraphicFramePr>
        <p:xfrm>
          <a:off x="6199188" y="2161858"/>
          <a:ext cx="2359025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2358720" imgH="1465657" progId="ChemDraw.Document.6.0">
                  <p:embed/>
                </p:oleObj>
              </mc:Choice>
              <mc:Fallback>
                <p:oleObj name="CS ChemDraw Drawing" r:id="rId4" imgW="2358720" imgH="1465657" progId="ChemDraw.Document.6.0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475B3F42-6257-EBC5-234F-A4669BD69C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99188" y="2161858"/>
                        <a:ext cx="2359025" cy="1465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C61CE812-DA44-775D-06A8-03CCF8295C8E}"/>
              </a:ext>
            </a:extLst>
          </p:cNvPr>
          <p:cNvSpPr txBox="1"/>
          <p:nvPr/>
        </p:nvSpPr>
        <p:spPr>
          <a:xfrm>
            <a:off x="6986364" y="3792892"/>
            <a:ext cx="128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0MR (D-</a:t>
            </a:r>
            <a:r>
              <a:rPr lang="el-GR" sz="1800" b="1" dirty="0"/>
              <a:t>α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963F90-13C7-3157-00B0-024FADF0A353}"/>
              </a:ext>
            </a:extLst>
          </p:cNvPr>
          <p:cNvSpPr txBox="1"/>
          <p:nvPr/>
        </p:nvSpPr>
        <p:spPr>
          <a:xfrm>
            <a:off x="9590502" y="3823434"/>
            <a:ext cx="1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0Mr (D-</a:t>
            </a:r>
            <a:r>
              <a:rPr lang="el-GR" sz="1800" b="1" dirty="0"/>
              <a:t>β</a:t>
            </a:r>
            <a:r>
              <a:rPr lang="es-ES" sz="1800" b="1" dirty="0"/>
              <a:t>)</a:t>
            </a:r>
            <a:endParaRPr lang="en-GB" dirty="0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9BBAF521-10D1-CB0E-E514-169EF8EE14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654784"/>
              </p:ext>
            </p:extLst>
          </p:nvPr>
        </p:nvGraphicFramePr>
        <p:xfrm>
          <a:off x="3359150" y="1974533"/>
          <a:ext cx="2092325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091840" imgH="1839162" progId="ChemDraw.Document.6.0">
                  <p:embed/>
                </p:oleObj>
              </mc:Choice>
              <mc:Fallback>
                <p:oleObj name="CS ChemDraw Drawing" r:id="rId6" imgW="2091840" imgH="1839162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59150" y="1974533"/>
                        <a:ext cx="2092325" cy="183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6CA179EB-6C94-1B43-0F29-EBBBECAB7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811164"/>
              </p:ext>
            </p:extLst>
          </p:nvPr>
        </p:nvGraphicFramePr>
        <p:xfrm>
          <a:off x="8897938" y="2161858"/>
          <a:ext cx="2725737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725920" imgH="1465657" progId="ChemDraw.Document.6.0">
                  <p:embed/>
                </p:oleObj>
              </mc:Choice>
              <mc:Fallback>
                <p:oleObj name="CS ChemDraw Drawing" r:id="rId8" imgW="2725920" imgH="146565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97938" y="2161858"/>
                        <a:ext cx="2725737" cy="146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Explosión: 8 puntos 13">
            <a:extLst>
              <a:ext uri="{FF2B5EF4-FFF2-40B4-BE49-F238E27FC236}">
                <a16:creationId xmlns:a16="http://schemas.microsoft.com/office/drawing/2014/main" id="{E7003E6A-13F5-C80F-2B11-9A0E335EC42D}"/>
              </a:ext>
            </a:extLst>
          </p:cNvPr>
          <p:cNvSpPr/>
          <p:nvPr/>
        </p:nvSpPr>
        <p:spPr>
          <a:xfrm rot="20245349">
            <a:off x="404645" y="4930575"/>
            <a:ext cx="1321188" cy="698242"/>
          </a:xfrm>
          <a:prstGeom prst="irregularSeal1">
            <a:avLst/>
          </a:prstGeom>
          <a:gradFill flip="none" rotWithShape="1">
            <a:gsLst>
              <a:gs pos="0">
                <a:srgbClr val="FFFF00"/>
              </a:gs>
              <a:gs pos="33000">
                <a:srgbClr val="FFC000"/>
              </a:gs>
              <a:gs pos="69000">
                <a:srgbClr val="FF0000"/>
              </a:gs>
              <a:gs pos="97000">
                <a:srgbClr val="C000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NEW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0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6C845A6-87FE-D4C2-B08A-0C6EA4DB09B3}"/>
              </a:ext>
            </a:extLst>
          </p:cNvPr>
          <p:cNvSpPr txBox="1"/>
          <p:nvPr/>
        </p:nvSpPr>
        <p:spPr>
          <a:xfrm>
            <a:off x="119633" y="271844"/>
            <a:ext cx="6215708" cy="485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s-ES" sz="1600" dirty="0" err="1"/>
              <a:t>Leg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s-ES" sz="1600" dirty="0"/>
              <a:t>5,7-diamino-3,5,7,9-tetradeoxy-D-glycero-D-galacto-non-2-ulosonic </a:t>
            </a:r>
            <a:r>
              <a:rPr lang="es-ES" sz="1600" dirty="0" err="1"/>
              <a:t>Acid</a:t>
            </a:r>
            <a:r>
              <a:rPr lang="es-ES" sz="1600" dirty="0"/>
              <a:t>; </a:t>
            </a:r>
            <a:r>
              <a:rPr lang="en-GB" sz="1600" dirty="0" err="1"/>
              <a:t>Legionaminic</a:t>
            </a:r>
            <a:r>
              <a:rPr lang="en-GB" sz="1600" dirty="0"/>
              <a:t> acid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LG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SNFG:</a:t>
            </a:r>
            <a:endParaRPr lang="en-GB" sz="1600" b="1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2F30E51-C65F-60A9-CD5F-517768638346}"/>
              </a:ext>
            </a:extLst>
          </p:cNvPr>
          <p:cNvSpPr txBox="1"/>
          <p:nvPr/>
        </p:nvSpPr>
        <p:spPr>
          <a:xfrm>
            <a:off x="5976292" y="271844"/>
            <a:ext cx="6215708" cy="485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s-ES" sz="1600" dirty="0" err="1"/>
              <a:t>Pse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s-ES" sz="1600" dirty="0"/>
              <a:t>5,7-Diamino-3,5,7,9-tetradeoxy-L-glycero-L-manno-non-2-ulosonic </a:t>
            </a:r>
            <a:r>
              <a:rPr lang="es-ES" sz="1600" dirty="0" err="1"/>
              <a:t>acid</a:t>
            </a:r>
            <a:r>
              <a:rPr lang="es-ES" sz="1600" dirty="0"/>
              <a:t>; </a:t>
            </a:r>
            <a:r>
              <a:rPr lang="es-ES" sz="1600" dirty="0" err="1"/>
              <a:t>Pseudaminic</a:t>
            </a:r>
            <a:r>
              <a:rPr lang="es-ES" sz="1600" dirty="0"/>
              <a:t> </a:t>
            </a:r>
            <a:r>
              <a:rPr lang="es-ES" sz="1600" dirty="0" err="1"/>
              <a:t>acid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MP (M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manno</a:t>
            </a:r>
            <a:r>
              <a:rPr lang="es-ES" sz="1600" dirty="0"/>
              <a:t> </a:t>
            </a:r>
            <a:r>
              <a:rPr lang="es-ES" sz="1600" dirty="0" err="1"/>
              <a:t>configuration</a:t>
            </a:r>
            <a:r>
              <a:rPr lang="es-ES" sz="1600" dirty="0"/>
              <a:t>, P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pseudaminic</a:t>
            </a:r>
            <a:r>
              <a:rPr lang="es-E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SNFG:</a:t>
            </a:r>
            <a:endParaRPr lang="en-GB" sz="16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0B3B647-E2B4-EF7E-89CA-879FD564D25B}"/>
              </a:ext>
            </a:extLst>
          </p:cNvPr>
          <p:cNvSpPr txBox="1"/>
          <p:nvPr/>
        </p:nvSpPr>
        <p:spPr>
          <a:xfrm>
            <a:off x="1065239" y="4118928"/>
            <a:ext cx="11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0LG (D-</a:t>
            </a:r>
            <a:r>
              <a:rPr lang="el-GR" sz="1800" b="1" dirty="0"/>
              <a:t>α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14543A5-A23B-8B64-6943-378A720EDBAC}"/>
              </a:ext>
            </a:extLst>
          </p:cNvPr>
          <p:cNvSpPr txBox="1"/>
          <p:nvPr/>
        </p:nvSpPr>
        <p:spPr>
          <a:xfrm>
            <a:off x="3669377" y="4118928"/>
            <a:ext cx="1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0Lg (D-</a:t>
            </a:r>
            <a:r>
              <a:rPr lang="el-GR" sz="1800" b="1" dirty="0"/>
              <a:t>β</a:t>
            </a:r>
            <a:r>
              <a:rPr lang="es-ES" sz="1800" b="1" dirty="0"/>
              <a:t>)</a:t>
            </a:r>
            <a:endParaRPr lang="en-GB" dirty="0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3CEFF7E-E4EF-03AD-B847-ABDBFE9E45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124" y="2642938"/>
          <a:ext cx="2725737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726400" imgH="1202233" progId="ChemDraw.Document.6.0">
                  <p:embed/>
                </p:oleObj>
              </mc:Choice>
              <mc:Fallback>
                <p:oleObj name="CS ChemDraw Drawing" r:id="rId2" imgW="2726400" imgH="1202233" progId="ChemDraw.Document.6.0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13CEFF7E-E4EF-03AD-B847-ABDBFE9E45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124" y="2642938"/>
                        <a:ext cx="2725737" cy="120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75A8CAF-5060-6627-A7A7-93CDAF155D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2248" y="2671098"/>
          <a:ext cx="286226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2861760" imgH="1203675" progId="ChemDraw.Document.6.0">
                  <p:embed/>
                </p:oleObj>
              </mc:Choice>
              <mc:Fallback>
                <p:oleObj name="CS ChemDraw Drawing" r:id="rId4" imgW="2861760" imgH="1203675" progId="ChemDraw.Document.6.0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B75A8CAF-5060-6627-A7A7-93CDAF155D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02248" y="2671098"/>
                        <a:ext cx="2862263" cy="120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ombo 3">
            <a:extLst>
              <a:ext uri="{FF2B5EF4-FFF2-40B4-BE49-F238E27FC236}">
                <a16:creationId xmlns:a16="http://schemas.microsoft.com/office/drawing/2014/main" id="{2B1545CE-4170-6EA5-CE30-A2BC2A94E27C}"/>
              </a:ext>
            </a:extLst>
          </p:cNvPr>
          <p:cNvSpPr/>
          <p:nvPr/>
        </p:nvSpPr>
        <p:spPr>
          <a:xfrm>
            <a:off x="2614575" y="5517974"/>
            <a:ext cx="1225823" cy="523875"/>
          </a:xfrm>
          <a:prstGeom prst="diamond">
            <a:avLst/>
          </a:prstGeom>
          <a:solidFill>
            <a:srgbClr val="FFD4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0A601730-EC9F-04D4-CA8A-ABB745D7A8DE}"/>
              </a:ext>
            </a:extLst>
          </p:cNvPr>
          <p:cNvSpPr/>
          <p:nvPr/>
        </p:nvSpPr>
        <p:spPr>
          <a:xfrm>
            <a:off x="8471234" y="5341200"/>
            <a:ext cx="1225823" cy="523875"/>
          </a:xfrm>
          <a:prstGeom prst="diamond">
            <a:avLst/>
          </a:prstGeom>
          <a:solidFill>
            <a:srgbClr val="00A6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6B0B2076-3BCB-747D-A5AB-26ED0191F3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1788" y="2642173"/>
          <a:ext cx="2862263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861760" imgH="1407973" progId="ChemDraw.Document.6.0">
                  <p:embed/>
                </p:oleObj>
              </mc:Choice>
              <mc:Fallback>
                <p:oleObj name="CS ChemDraw Drawing" r:id="rId6" imgW="2861760" imgH="1407973" progId="ChemDraw.Document.6.0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6B0B2076-3BCB-747D-A5AB-26ED0191F3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21788" y="2642173"/>
                        <a:ext cx="2862263" cy="1408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61F20D9B-502B-A3A6-ECB6-34B8C02FF1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83688" y="2643761"/>
          <a:ext cx="2725737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726400" imgH="1406050" progId="ChemDraw.Document.6.0">
                  <p:embed/>
                </p:oleObj>
              </mc:Choice>
              <mc:Fallback>
                <p:oleObj name="CS ChemDraw Drawing" r:id="rId8" imgW="2726400" imgH="1406050" progId="ChemDraw.Document.6.0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61F20D9B-502B-A3A6-ECB6-34B8C02FF1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83688" y="2643761"/>
                        <a:ext cx="2725737" cy="140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D5FC21D-91D7-06FD-A7AC-50846422F0ED}"/>
              </a:ext>
            </a:extLst>
          </p:cNvPr>
          <p:cNvSpPr txBox="1"/>
          <p:nvPr/>
        </p:nvSpPr>
        <p:spPr>
          <a:xfrm>
            <a:off x="6921898" y="4118928"/>
            <a:ext cx="11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0mP (L-</a:t>
            </a:r>
            <a:r>
              <a:rPr lang="el-GR" sz="1800" b="1" dirty="0"/>
              <a:t>α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45A8C9-C982-C5E9-48F3-AA71AFF28F1F}"/>
              </a:ext>
            </a:extLst>
          </p:cNvPr>
          <p:cNvSpPr txBox="1"/>
          <p:nvPr/>
        </p:nvSpPr>
        <p:spPr>
          <a:xfrm>
            <a:off x="10202311" y="4118928"/>
            <a:ext cx="12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0mp (L-</a:t>
            </a:r>
            <a:r>
              <a:rPr lang="el-GR" sz="1800" b="1" dirty="0"/>
              <a:t>β</a:t>
            </a:r>
            <a:r>
              <a:rPr lang="es-ES" sz="1800" b="1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86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96C845A6-87FE-D4C2-B08A-0C6EA4DB09B3}"/>
              </a:ext>
            </a:extLst>
          </p:cNvPr>
          <p:cNvSpPr txBox="1"/>
          <p:nvPr/>
        </p:nvSpPr>
        <p:spPr>
          <a:xfrm>
            <a:off x="119633" y="271844"/>
            <a:ext cx="5846180" cy="485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s-ES" sz="1600" dirty="0" err="1"/>
              <a:t>Aci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n-GB" sz="1600" dirty="0"/>
              <a:t>5,7-Diamino-3,5,7,9-Tetradeoxy-L-glycero-L-altro-non-2-ulosonic Acid</a:t>
            </a:r>
            <a:r>
              <a:rPr lang="es-ES" sz="1600" dirty="0"/>
              <a:t>; </a:t>
            </a:r>
            <a:r>
              <a:rPr lang="en-GB" sz="1600" dirty="0" err="1"/>
              <a:t>Acinetaminic</a:t>
            </a:r>
            <a:r>
              <a:rPr lang="en-GB" sz="1600" dirty="0"/>
              <a:t> acid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EC (E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altro</a:t>
            </a:r>
            <a:r>
              <a:rPr lang="es-ES" sz="1600" dirty="0"/>
              <a:t> </a:t>
            </a:r>
            <a:r>
              <a:rPr lang="es-ES" sz="1600" dirty="0" err="1"/>
              <a:t>configuration</a:t>
            </a:r>
            <a:r>
              <a:rPr lang="es-ES" sz="1600" dirty="0"/>
              <a:t>, C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Acinetaminic</a:t>
            </a:r>
            <a:r>
              <a:rPr lang="es-E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SNFG:</a:t>
            </a:r>
            <a:endParaRPr lang="en-GB" sz="1600" b="1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2F30E51-C65F-60A9-CD5F-517768638346}"/>
              </a:ext>
            </a:extLst>
          </p:cNvPr>
          <p:cNvSpPr txBox="1"/>
          <p:nvPr/>
        </p:nvSpPr>
        <p:spPr>
          <a:xfrm>
            <a:off x="5976292" y="271844"/>
            <a:ext cx="6215708" cy="485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s-ES" sz="1600" dirty="0" err="1"/>
              <a:t>Fus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s-ES" sz="1600" dirty="0"/>
              <a:t>5,7-Diamino-3,5,7,9-tetradeoxy-L-glycero-L-gluco-non-2-ulosonic </a:t>
            </a:r>
            <a:r>
              <a:rPr lang="es-ES" sz="1600" dirty="0" err="1"/>
              <a:t>acid</a:t>
            </a:r>
            <a:r>
              <a:rPr lang="es-ES" sz="1600" dirty="0"/>
              <a:t>; </a:t>
            </a:r>
            <a:r>
              <a:rPr lang="es-ES" sz="1600" dirty="0" err="1"/>
              <a:t>Fusaminic</a:t>
            </a:r>
            <a:r>
              <a:rPr lang="es-ES" sz="1600" dirty="0"/>
              <a:t> </a:t>
            </a:r>
            <a:r>
              <a:rPr lang="es-ES" sz="1600" dirty="0" err="1"/>
              <a:t>acid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GF (G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gluco</a:t>
            </a:r>
            <a:r>
              <a:rPr lang="es-ES" sz="1600" dirty="0"/>
              <a:t> </a:t>
            </a:r>
            <a:r>
              <a:rPr lang="es-ES" sz="1600" dirty="0" err="1"/>
              <a:t>configuration</a:t>
            </a:r>
            <a:r>
              <a:rPr lang="es-ES" sz="1600" dirty="0"/>
              <a:t>, F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fusaminic</a:t>
            </a:r>
            <a:r>
              <a:rPr lang="es-E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SNFG:</a:t>
            </a:r>
            <a:endParaRPr lang="en-GB" sz="16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0B3B647-E2B4-EF7E-89CA-879FD564D25B}"/>
              </a:ext>
            </a:extLst>
          </p:cNvPr>
          <p:cNvSpPr txBox="1"/>
          <p:nvPr/>
        </p:nvSpPr>
        <p:spPr>
          <a:xfrm>
            <a:off x="1065239" y="4118928"/>
            <a:ext cx="11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0eC (L-</a:t>
            </a:r>
            <a:r>
              <a:rPr lang="el-GR" sz="1800" b="1" dirty="0"/>
              <a:t>α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14543A5-A23B-8B64-6943-378A720EDBAC}"/>
              </a:ext>
            </a:extLst>
          </p:cNvPr>
          <p:cNvSpPr txBox="1"/>
          <p:nvPr/>
        </p:nvSpPr>
        <p:spPr>
          <a:xfrm>
            <a:off x="3669377" y="4118928"/>
            <a:ext cx="1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0ec (L-</a:t>
            </a:r>
            <a:r>
              <a:rPr lang="el-GR" sz="1800" b="1" dirty="0"/>
              <a:t>β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2B1545CE-4170-6EA5-CE30-A2BC2A94E27C}"/>
              </a:ext>
            </a:extLst>
          </p:cNvPr>
          <p:cNvSpPr/>
          <p:nvPr/>
        </p:nvSpPr>
        <p:spPr>
          <a:xfrm>
            <a:off x="2614575" y="5517974"/>
            <a:ext cx="1225823" cy="523875"/>
          </a:xfrm>
          <a:prstGeom prst="diamond">
            <a:avLst/>
          </a:prstGeom>
          <a:solidFill>
            <a:srgbClr val="F69E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0A601730-EC9F-04D4-CA8A-ABB745D7A8DE}"/>
              </a:ext>
            </a:extLst>
          </p:cNvPr>
          <p:cNvSpPr/>
          <p:nvPr/>
        </p:nvSpPr>
        <p:spPr>
          <a:xfrm>
            <a:off x="8471234" y="5341200"/>
            <a:ext cx="1225823" cy="523875"/>
          </a:xfrm>
          <a:prstGeom prst="diamond">
            <a:avLst/>
          </a:prstGeom>
          <a:solidFill>
            <a:srgbClr val="007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D5FC21D-91D7-06FD-A7AC-50846422F0ED}"/>
              </a:ext>
            </a:extLst>
          </p:cNvPr>
          <p:cNvSpPr txBox="1"/>
          <p:nvPr/>
        </p:nvSpPr>
        <p:spPr>
          <a:xfrm>
            <a:off x="6921898" y="4118928"/>
            <a:ext cx="11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0gF (L-</a:t>
            </a:r>
            <a:r>
              <a:rPr lang="el-GR" sz="1800" b="1" dirty="0"/>
              <a:t>α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45A8C9-C982-C5E9-48F3-AA71AFF28F1F}"/>
              </a:ext>
            </a:extLst>
          </p:cNvPr>
          <p:cNvSpPr txBox="1"/>
          <p:nvPr/>
        </p:nvSpPr>
        <p:spPr>
          <a:xfrm>
            <a:off x="10202311" y="4118928"/>
            <a:ext cx="127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0gf (L-</a:t>
            </a:r>
            <a:r>
              <a:rPr lang="el-GR" sz="1800" b="1" dirty="0"/>
              <a:t>β</a:t>
            </a:r>
            <a:r>
              <a:rPr lang="es-ES" sz="1800" b="1" dirty="0"/>
              <a:t>)</a:t>
            </a:r>
            <a:endParaRPr lang="en-GB" dirty="0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207D9CD9-FF0E-8568-4A90-C2EFBF379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335054"/>
              </p:ext>
            </p:extLst>
          </p:nvPr>
        </p:nvGraphicFramePr>
        <p:xfrm>
          <a:off x="109156" y="2753895"/>
          <a:ext cx="2862263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861760" imgH="1203675" progId="ChemDraw.Document.6.0">
                  <p:embed/>
                </p:oleObj>
              </mc:Choice>
              <mc:Fallback>
                <p:oleObj name="CS ChemDraw Drawing" r:id="rId2" imgW="2861760" imgH="120367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156" y="2753895"/>
                        <a:ext cx="2862263" cy="120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B2E7D91B-4ABA-6333-BC25-85BB8C968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276526"/>
              </p:ext>
            </p:extLst>
          </p:nvPr>
        </p:nvGraphicFramePr>
        <p:xfrm>
          <a:off x="3110987" y="2754689"/>
          <a:ext cx="2725737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2726400" imgH="1202233" progId="ChemDraw.Document.6.0">
                  <p:embed/>
                </p:oleObj>
              </mc:Choice>
              <mc:Fallback>
                <p:oleObj name="CS ChemDraw Drawing" r:id="rId4" imgW="2726400" imgH="120223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0987" y="2754689"/>
                        <a:ext cx="2725737" cy="120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76F4DA0A-2180-7C43-E2B5-2F2103FBD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78919"/>
              </p:ext>
            </p:extLst>
          </p:nvPr>
        </p:nvGraphicFramePr>
        <p:xfrm>
          <a:off x="6221882" y="2651501"/>
          <a:ext cx="2862263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861760" imgH="1407973" progId="ChemDraw.Document.6.0">
                  <p:embed/>
                </p:oleObj>
              </mc:Choice>
              <mc:Fallback>
                <p:oleObj name="CS ChemDraw Drawing" r:id="rId6" imgW="2861760" imgH="140797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21882" y="2651501"/>
                        <a:ext cx="2862263" cy="1408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D2944FFB-6B22-0D39-1842-F0778422BA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631921"/>
              </p:ext>
            </p:extLst>
          </p:nvPr>
        </p:nvGraphicFramePr>
        <p:xfrm>
          <a:off x="9340214" y="2652295"/>
          <a:ext cx="2725737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726400" imgH="1406050" progId="ChemDraw.Document.6.0">
                  <p:embed/>
                </p:oleObj>
              </mc:Choice>
              <mc:Fallback>
                <p:oleObj name="CS ChemDraw Drawing" r:id="rId8" imgW="2726400" imgH="140605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340214" y="2652295"/>
                        <a:ext cx="2725737" cy="140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Explosión: 8 puntos 13">
            <a:extLst>
              <a:ext uri="{FF2B5EF4-FFF2-40B4-BE49-F238E27FC236}">
                <a16:creationId xmlns:a16="http://schemas.microsoft.com/office/drawing/2014/main" id="{0C9A91F9-EA4B-EC03-F408-68FBAA47394D}"/>
              </a:ext>
            </a:extLst>
          </p:cNvPr>
          <p:cNvSpPr/>
          <p:nvPr/>
        </p:nvSpPr>
        <p:spPr>
          <a:xfrm rot="20245349">
            <a:off x="6433178" y="4939966"/>
            <a:ext cx="1321188" cy="698242"/>
          </a:xfrm>
          <a:prstGeom prst="irregularSeal1">
            <a:avLst/>
          </a:prstGeom>
          <a:gradFill flip="none" rotWithShape="1">
            <a:gsLst>
              <a:gs pos="0">
                <a:srgbClr val="FFFF00"/>
              </a:gs>
              <a:gs pos="33000">
                <a:srgbClr val="FFC000"/>
              </a:gs>
              <a:gs pos="69000">
                <a:srgbClr val="FF0000"/>
              </a:gs>
              <a:gs pos="97000">
                <a:srgbClr val="C000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NEW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6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9E93AA9-2EC2-55FD-4A10-532445E5E33C}"/>
              </a:ext>
            </a:extLst>
          </p:cNvPr>
          <p:cNvSpPr txBox="1"/>
          <p:nvPr/>
        </p:nvSpPr>
        <p:spPr>
          <a:xfrm>
            <a:off x="119633" y="271844"/>
            <a:ext cx="6215708" cy="44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n-GB" sz="1600" dirty="0"/>
              <a:t>QuiNAc4NAc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n-GB" sz="1600" dirty="0"/>
              <a:t>2,4-diacetamido-2,4,6-trideoxy-</a:t>
            </a:r>
            <a:r>
              <a:rPr lang="en-GB" sz="1400" dirty="0"/>
              <a:t>D</a:t>
            </a:r>
            <a:r>
              <a:rPr lang="en-GB" sz="1600" dirty="0"/>
              <a:t>-glucose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QF (Q </a:t>
            </a:r>
            <a:r>
              <a:rPr lang="es-ES" sz="1600" dirty="0" err="1"/>
              <a:t>for</a:t>
            </a:r>
            <a:r>
              <a:rPr lang="es-ES" sz="1600" dirty="0"/>
              <a:t> Qui, F </a:t>
            </a:r>
            <a:r>
              <a:rPr lang="es-ES" sz="1600" dirty="0" err="1"/>
              <a:t>for</a:t>
            </a:r>
            <a:r>
              <a:rPr lang="es-ES" sz="1600" dirty="0"/>
              <a:t> 2xNAc </a:t>
            </a:r>
            <a:r>
              <a:rPr lang="es-ES" sz="1600" dirty="0" err="1"/>
              <a:t>groups</a:t>
            </a:r>
            <a:r>
              <a:rPr lang="es-E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SNFG:</a:t>
            </a:r>
            <a:endParaRPr lang="en-GB" sz="16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14D04CC-15CF-4AA2-3391-C95CA32D9A8C}"/>
              </a:ext>
            </a:extLst>
          </p:cNvPr>
          <p:cNvSpPr txBox="1"/>
          <p:nvPr/>
        </p:nvSpPr>
        <p:spPr>
          <a:xfrm>
            <a:off x="1072515" y="3721334"/>
            <a:ext cx="229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0QF (D-</a:t>
            </a:r>
            <a:r>
              <a:rPr lang="el-GR" sz="1800" b="1" dirty="0"/>
              <a:t>α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4F6731B-11A5-679A-4ECB-45F93478C420}"/>
              </a:ext>
            </a:extLst>
          </p:cNvPr>
          <p:cNvSpPr txBox="1"/>
          <p:nvPr/>
        </p:nvSpPr>
        <p:spPr>
          <a:xfrm>
            <a:off x="3612775" y="3721334"/>
            <a:ext cx="229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0Qf (D-</a:t>
            </a:r>
            <a:r>
              <a:rPr lang="el-GR" sz="1800" b="1" dirty="0"/>
              <a:t> β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9CA336-A88B-61B7-B9E6-A178747D7C47}"/>
              </a:ext>
            </a:extLst>
          </p:cNvPr>
          <p:cNvSpPr txBox="1"/>
          <p:nvPr/>
        </p:nvSpPr>
        <p:spPr>
          <a:xfrm>
            <a:off x="5976292" y="271844"/>
            <a:ext cx="6215708" cy="44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Abreviation</a:t>
            </a:r>
            <a:r>
              <a:rPr lang="es-ES" sz="1600" b="1" dirty="0"/>
              <a:t>: </a:t>
            </a:r>
            <a:r>
              <a:rPr lang="en-GB" sz="1600" dirty="0"/>
              <a:t>GlcNAc3NAcA</a:t>
            </a:r>
          </a:p>
          <a:p>
            <a:pPr>
              <a:lnSpc>
                <a:spcPct val="150000"/>
              </a:lnSpc>
            </a:pPr>
            <a:r>
              <a:rPr lang="es-ES" sz="1600" b="1" dirty="0"/>
              <a:t>Full </a:t>
            </a:r>
            <a:r>
              <a:rPr lang="es-ES" sz="1600" b="1" dirty="0" err="1"/>
              <a:t>name</a:t>
            </a:r>
            <a:r>
              <a:rPr lang="es-ES" sz="1600" b="1" dirty="0"/>
              <a:t>: </a:t>
            </a:r>
            <a:r>
              <a:rPr lang="en-GB" sz="1600" dirty="0"/>
              <a:t>2,3-diacetamido-2,3-dideoxy-D-glucuronic acid</a:t>
            </a: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 err="1"/>
              <a:t>Letter</a:t>
            </a:r>
            <a:r>
              <a:rPr lang="es-ES" sz="1600" b="1" dirty="0"/>
              <a:t> </a:t>
            </a:r>
            <a:r>
              <a:rPr lang="es-ES" sz="1600" b="1" dirty="0" err="1"/>
              <a:t>code</a:t>
            </a:r>
            <a:r>
              <a:rPr lang="es-ES" sz="1600" b="1" dirty="0"/>
              <a:t>: </a:t>
            </a:r>
            <a:r>
              <a:rPr lang="es-ES" sz="1600" dirty="0"/>
              <a:t>ZF (Z </a:t>
            </a:r>
            <a:r>
              <a:rPr lang="es-ES" sz="1600" dirty="0" err="1"/>
              <a:t>for</a:t>
            </a:r>
            <a:r>
              <a:rPr lang="es-ES" sz="1600" dirty="0"/>
              <a:t> </a:t>
            </a:r>
            <a:r>
              <a:rPr lang="es-ES" sz="1600" dirty="0" err="1"/>
              <a:t>GlcA</a:t>
            </a:r>
            <a:r>
              <a:rPr lang="es-ES" sz="1600" dirty="0"/>
              <a:t>, F </a:t>
            </a:r>
            <a:r>
              <a:rPr lang="es-ES" sz="1600" dirty="0" err="1"/>
              <a:t>for</a:t>
            </a:r>
            <a:r>
              <a:rPr lang="es-ES" sz="1600" dirty="0"/>
              <a:t> 2xNAc </a:t>
            </a:r>
            <a:r>
              <a:rPr lang="es-ES" sz="1600" dirty="0" err="1"/>
              <a:t>groups</a:t>
            </a:r>
            <a:r>
              <a:rPr lang="es-E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Structure</a:t>
            </a:r>
            <a:r>
              <a:rPr lang="es-ES" sz="1600" dirty="0"/>
              <a:t>: </a:t>
            </a:r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endParaRPr lang="es-ES" sz="1600" dirty="0"/>
          </a:p>
          <a:p>
            <a:pPr>
              <a:lnSpc>
                <a:spcPct val="150000"/>
              </a:lnSpc>
            </a:pPr>
            <a:r>
              <a:rPr lang="es-ES" sz="1600" b="1" dirty="0"/>
              <a:t>SNFG:</a:t>
            </a:r>
            <a:endParaRPr lang="en-GB" sz="16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265983-5578-EA3F-7FD5-F8958A2CFEEB}"/>
              </a:ext>
            </a:extLst>
          </p:cNvPr>
          <p:cNvSpPr txBox="1"/>
          <p:nvPr/>
        </p:nvSpPr>
        <p:spPr>
          <a:xfrm>
            <a:off x="6942164" y="3721334"/>
            <a:ext cx="116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0ZF (D-</a:t>
            </a:r>
            <a:r>
              <a:rPr lang="el-GR" sz="1800" b="1" dirty="0"/>
              <a:t>α</a:t>
            </a:r>
            <a:r>
              <a:rPr lang="es-ES" sz="1800" b="1" dirty="0"/>
              <a:t>)</a:t>
            </a:r>
            <a:endParaRPr lang="en-GB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A8053E-1ABA-14D7-886D-E59AF49AAD9F}"/>
              </a:ext>
            </a:extLst>
          </p:cNvPr>
          <p:cNvSpPr txBox="1"/>
          <p:nvPr/>
        </p:nvSpPr>
        <p:spPr>
          <a:xfrm>
            <a:off x="9546302" y="3721334"/>
            <a:ext cx="11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0Zf (D-</a:t>
            </a:r>
            <a:r>
              <a:rPr lang="el-GR" sz="1800" b="1" dirty="0"/>
              <a:t>β</a:t>
            </a:r>
            <a:r>
              <a:rPr lang="es-ES" sz="1800" b="1" dirty="0"/>
              <a:t>)</a:t>
            </a:r>
            <a:endParaRPr lang="en-GB" dirty="0"/>
          </a:p>
        </p:txBody>
      </p:sp>
      <p:graphicFrame>
        <p:nvGraphicFramePr>
          <p:cNvPr id="17" name="Objeto 16">
            <a:extLst>
              <a:ext uri="{FF2B5EF4-FFF2-40B4-BE49-F238E27FC236}">
                <a16:creationId xmlns:a16="http://schemas.microsoft.com/office/drawing/2014/main" id="{8A2713C9-7395-1943-E8E8-2D38129090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67053"/>
              </p:ext>
            </p:extLst>
          </p:nvPr>
        </p:nvGraphicFramePr>
        <p:xfrm>
          <a:off x="155997" y="2248647"/>
          <a:ext cx="24765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177280" imgH="1019086" progId="ChemDraw.Document.6.0">
                  <p:embed/>
                </p:oleObj>
              </mc:Choice>
              <mc:Fallback>
                <p:oleObj name="CS ChemDraw Drawing" r:id="rId2" imgW="2177280" imgH="1019086" progId="ChemDraw.Document.6.0">
                  <p:embed/>
                  <p:pic>
                    <p:nvPicPr>
                      <p:cNvPr id="22" name="Objeto 21">
                        <a:extLst>
                          <a:ext uri="{FF2B5EF4-FFF2-40B4-BE49-F238E27FC236}">
                            <a16:creationId xmlns:a16="http://schemas.microsoft.com/office/drawing/2014/main" id="{4642E38E-0E9E-C760-81DB-4682AA3340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997" y="2248647"/>
                        <a:ext cx="2476500" cy="115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64C884DB-CFBA-B572-E682-B4F8938C8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772391"/>
              </p:ext>
            </p:extLst>
          </p:nvPr>
        </p:nvGraphicFramePr>
        <p:xfrm>
          <a:off x="2576935" y="2351835"/>
          <a:ext cx="29067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2546400" imgH="761911" progId="ChemDraw.Document.6.0">
                  <p:embed/>
                </p:oleObj>
              </mc:Choice>
              <mc:Fallback>
                <p:oleObj name="CS ChemDraw Drawing" r:id="rId4" imgW="2546400" imgH="761911" progId="ChemDraw.Document.6.0">
                  <p:embed/>
                  <p:pic>
                    <p:nvPicPr>
                      <p:cNvPr id="26" name="Objeto 25">
                        <a:extLst>
                          <a:ext uri="{FF2B5EF4-FFF2-40B4-BE49-F238E27FC236}">
                            <a16:creationId xmlns:a16="http://schemas.microsoft.com/office/drawing/2014/main" id="{B464E463-2753-29F3-7F82-1EF6FA845E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6935" y="2351835"/>
                        <a:ext cx="2906712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to 18">
            <a:extLst>
              <a:ext uri="{FF2B5EF4-FFF2-40B4-BE49-F238E27FC236}">
                <a16:creationId xmlns:a16="http://schemas.microsoft.com/office/drawing/2014/main" id="{8AF38DD0-4EEB-BE64-6F61-6AFA214805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594462"/>
              </p:ext>
            </p:extLst>
          </p:nvPr>
        </p:nvGraphicFramePr>
        <p:xfrm>
          <a:off x="5888038" y="2181225"/>
          <a:ext cx="230981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032320" imgH="1137819" progId="ChemDraw.Document.6.0">
                  <p:embed/>
                </p:oleObj>
              </mc:Choice>
              <mc:Fallback>
                <p:oleObj name="CS ChemDraw Drawing" r:id="rId6" imgW="2032320" imgH="1137819" progId="ChemDraw.Document.6.0">
                  <p:embed/>
                  <p:pic>
                    <p:nvPicPr>
                      <p:cNvPr id="17" name="Objeto 16">
                        <a:extLst>
                          <a:ext uri="{FF2B5EF4-FFF2-40B4-BE49-F238E27FC236}">
                            <a16:creationId xmlns:a16="http://schemas.microsoft.com/office/drawing/2014/main" id="{8A2713C9-7395-1943-E8E8-2D38129090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88038" y="2181225"/>
                        <a:ext cx="2309812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3FEA1EDA-436D-8925-6460-DAC3AB3572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368575"/>
              </p:ext>
            </p:extLst>
          </p:nvPr>
        </p:nvGraphicFramePr>
        <p:xfrm>
          <a:off x="8308975" y="2255838"/>
          <a:ext cx="274161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401440" imgH="932560" progId="ChemDraw.Document.6.0">
                  <p:embed/>
                </p:oleObj>
              </mc:Choice>
              <mc:Fallback>
                <p:oleObj name="CS ChemDraw Drawing" r:id="rId8" imgW="2401440" imgH="932560" progId="ChemDraw.Document.6.0">
                  <p:embed/>
                  <p:pic>
                    <p:nvPicPr>
                      <p:cNvPr id="18" name="Objeto 17">
                        <a:extLst>
                          <a:ext uri="{FF2B5EF4-FFF2-40B4-BE49-F238E27FC236}">
                            <a16:creationId xmlns:a16="http://schemas.microsoft.com/office/drawing/2014/main" id="{64C884DB-CFBA-B572-E682-B4F8938C8A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08975" y="2255838"/>
                        <a:ext cx="2741613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upo 22">
            <a:extLst>
              <a:ext uri="{FF2B5EF4-FFF2-40B4-BE49-F238E27FC236}">
                <a16:creationId xmlns:a16="http://schemas.microsoft.com/office/drawing/2014/main" id="{5E974C61-BF86-895C-984F-825A06CA1AB7}"/>
              </a:ext>
            </a:extLst>
          </p:cNvPr>
          <p:cNvGrpSpPr/>
          <p:nvPr/>
        </p:nvGrpSpPr>
        <p:grpSpPr>
          <a:xfrm>
            <a:off x="2020639" y="4863890"/>
            <a:ext cx="1227257" cy="1469363"/>
            <a:chOff x="8286930" y="1755942"/>
            <a:chExt cx="1227257" cy="1469363"/>
          </a:xfrm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E5DC0458-E499-EF97-1F61-C10B7C7C1BF3}"/>
                </a:ext>
              </a:extLst>
            </p:cNvPr>
            <p:cNvSpPr/>
            <p:nvPr/>
          </p:nvSpPr>
          <p:spPr>
            <a:xfrm flipH="1">
              <a:off x="8378940" y="1755942"/>
              <a:ext cx="1043236" cy="960649"/>
            </a:xfrm>
            <a:custGeom>
              <a:avLst/>
              <a:gdLst>
                <a:gd name="connsiteX0" fmla="*/ 769204 w 966787"/>
                <a:gd name="connsiteY0" fmla="*/ 532904 h 890252"/>
                <a:gd name="connsiteX1" fmla="*/ 966787 w 966787"/>
                <a:gd name="connsiteY1" fmla="*/ 890252 h 890252"/>
                <a:gd name="connsiteX2" fmla="*/ 485778 w 966787"/>
                <a:gd name="connsiteY2" fmla="*/ 890252 h 890252"/>
                <a:gd name="connsiteX3" fmla="*/ 485778 w 966787"/>
                <a:gd name="connsiteY3" fmla="*/ 889457 h 890252"/>
                <a:gd name="connsiteX4" fmla="*/ 962025 w 966787"/>
                <a:gd name="connsiteY4" fmla="*/ 889457 h 890252"/>
                <a:gd name="connsiteX5" fmla="*/ 481013 w 966787"/>
                <a:gd name="connsiteY5" fmla="*/ 0 h 890252"/>
                <a:gd name="connsiteX6" fmla="*/ 769204 w 966787"/>
                <a:gd name="connsiteY6" fmla="*/ 532904 h 890252"/>
                <a:gd name="connsiteX7" fmla="*/ 485778 w 966787"/>
                <a:gd name="connsiteY7" fmla="*/ 20302 h 890252"/>
                <a:gd name="connsiteX8" fmla="*/ 485778 w 966787"/>
                <a:gd name="connsiteY8" fmla="*/ 889457 h 890252"/>
                <a:gd name="connsiteX9" fmla="*/ 0 w 966787"/>
                <a:gd name="connsiteY9" fmla="*/ 889457 h 89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6787" h="890252">
                  <a:moveTo>
                    <a:pt x="769204" y="532904"/>
                  </a:moveTo>
                  <a:lnTo>
                    <a:pt x="966787" y="890252"/>
                  </a:lnTo>
                  <a:lnTo>
                    <a:pt x="485778" y="890252"/>
                  </a:lnTo>
                  <a:lnTo>
                    <a:pt x="485778" y="889457"/>
                  </a:lnTo>
                  <a:lnTo>
                    <a:pt x="962025" y="889457"/>
                  </a:lnTo>
                  <a:close/>
                  <a:moveTo>
                    <a:pt x="481013" y="0"/>
                  </a:moveTo>
                  <a:lnTo>
                    <a:pt x="769204" y="532904"/>
                  </a:lnTo>
                  <a:lnTo>
                    <a:pt x="485778" y="20302"/>
                  </a:lnTo>
                  <a:lnTo>
                    <a:pt x="485778" y="889457"/>
                  </a:lnTo>
                  <a:lnTo>
                    <a:pt x="0" y="889457"/>
                  </a:lnTo>
                  <a:close/>
                </a:path>
              </a:pathLst>
            </a:custGeom>
            <a:solidFill>
              <a:srgbClr val="0072B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0A79F3F2-2076-79A4-2531-B497E00743A5}"/>
                </a:ext>
              </a:extLst>
            </p:cNvPr>
            <p:cNvSpPr txBox="1"/>
            <p:nvPr/>
          </p:nvSpPr>
          <p:spPr>
            <a:xfrm>
              <a:off x="8286930" y="2640530"/>
              <a:ext cx="122725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3200" dirty="0"/>
                <a:t>4NAc</a:t>
              </a:r>
              <a:endParaRPr lang="en-GB" sz="3200" dirty="0"/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B7E08526-6684-966A-02E5-BB3C4FA426C9}"/>
              </a:ext>
            </a:extLst>
          </p:cNvPr>
          <p:cNvGrpSpPr/>
          <p:nvPr/>
        </p:nvGrpSpPr>
        <p:grpSpPr>
          <a:xfrm>
            <a:off x="7901502" y="4685288"/>
            <a:ext cx="1584808" cy="1791383"/>
            <a:chOff x="8397793" y="4897470"/>
            <a:chExt cx="1584808" cy="1791383"/>
          </a:xfrm>
        </p:grpSpPr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FBDC2BA3-EB26-2E2D-05E2-CE0FE3C0576A}"/>
                </a:ext>
              </a:extLst>
            </p:cNvPr>
            <p:cNvSpPr/>
            <p:nvPr/>
          </p:nvSpPr>
          <p:spPr>
            <a:xfrm>
              <a:off x="8557887" y="4897470"/>
              <a:ext cx="1264620" cy="1264620"/>
            </a:xfrm>
            <a:custGeom>
              <a:avLst/>
              <a:gdLst>
                <a:gd name="connsiteX0" fmla="*/ 1264620 w 1264620"/>
                <a:gd name="connsiteY0" fmla="*/ 641732 h 1264620"/>
                <a:gd name="connsiteX1" fmla="*/ 1264620 w 1264620"/>
                <a:gd name="connsiteY1" fmla="*/ 641732 h 1264620"/>
                <a:gd name="connsiteX2" fmla="*/ 622889 w 1264620"/>
                <a:gd name="connsiteY2" fmla="*/ 1264620 h 1264620"/>
                <a:gd name="connsiteX3" fmla="*/ 351179 w 1264620"/>
                <a:gd name="connsiteY3" fmla="*/ 984690 h 1264620"/>
                <a:gd name="connsiteX4" fmla="*/ 622889 w 1264620"/>
                <a:gd name="connsiteY4" fmla="*/ 1264620 h 1264620"/>
                <a:gd name="connsiteX5" fmla="*/ 641731 w 1264620"/>
                <a:gd name="connsiteY5" fmla="*/ 0 h 1264620"/>
                <a:gd name="connsiteX6" fmla="*/ 1264620 w 1264620"/>
                <a:gd name="connsiteY6" fmla="*/ 641732 h 1264620"/>
                <a:gd name="connsiteX7" fmla="*/ 1264620 w 1264620"/>
                <a:gd name="connsiteY7" fmla="*/ 641732 h 1264620"/>
                <a:gd name="connsiteX8" fmla="*/ 1255475 w 1264620"/>
                <a:gd name="connsiteY8" fmla="*/ 632310 h 1264620"/>
                <a:gd name="connsiteX9" fmla="*/ 9146 w 1264620"/>
                <a:gd name="connsiteY9" fmla="*/ 632310 h 1264620"/>
                <a:gd name="connsiteX10" fmla="*/ 351179 w 1264620"/>
                <a:gd name="connsiteY10" fmla="*/ 984690 h 1264620"/>
                <a:gd name="connsiteX11" fmla="*/ 0 w 1264620"/>
                <a:gd name="connsiteY11" fmla="*/ 622888 h 1264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4620" h="1264620">
                  <a:moveTo>
                    <a:pt x="1264620" y="641732"/>
                  </a:moveTo>
                  <a:lnTo>
                    <a:pt x="1264620" y="641732"/>
                  </a:lnTo>
                  <a:lnTo>
                    <a:pt x="622889" y="1264620"/>
                  </a:lnTo>
                  <a:lnTo>
                    <a:pt x="351179" y="984690"/>
                  </a:lnTo>
                  <a:lnTo>
                    <a:pt x="622889" y="1264620"/>
                  </a:lnTo>
                  <a:close/>
                  <a:moveTo>
                    <a:pt x="641731" y="0"/>
                  </a:moveTo>
                  <a:lnTo>
                    <a:pt x="1264620" y="641732"/>
                  </a:lnTo>
                  <a:lnTo>
                    <a:pt x="1264620" y="641732"/>
                  </a:lnTo>
                  <a:lnTo>
                    <a:pt x="1255475" y="632310"/>
                  </a:lnTo>
                  <a:lnTo>
                    <a:pt x="9146" y="632310"/>
                  </a:lnTo>
                  <a:lnTo>
                    <a:pt x="351179" y="984690"/>
                  </a:lnTo>
                  <a:lnTo>
                    <a:pt x="0" y="622888"/>
                  </a:lnTo>
                  <a:close/>
                </a:path>
              </a:pathLst>
            </a:custGeom>
            <a:solidFill>
              <a:srgbClr val="0072B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5200E5CE-7740-A097-902F-3B0A3D8E19E6}"/>
                </a:ext>
              </a:extLst>
            </p:cNvPr>
            <p:cNvSpPr txBox="1"/>
            <p:nvPr/>
          </p:nvSpPr>
          <p:spPr>
            <a:xfrm>
              <a:off x="8397793" y="6104078"/>
              <a:ext cx="15848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3200" dirty="0"/>
                <a:t>2,3NAc</a:t>
              </a:r>
              <a:endParaRPr lang="en-GB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0575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5647</TotalTime>
  <Words>524</Words>
  <Application>Microsoft Office PowerPoint</Application>
  <PresentationFormat>Panorámica</PresentationFormat>
  <Paragraphs>250</Paragraphs>
  <Slides>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Arial Nova Cond</vt:lpstr>
      <vt:lpstr>Tema de Office</vt:lpstr>
      <vt:lpstr>CS ChemDraw Drawing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Ferran Nieto Fabregat</dc:creator>
  <cp:lastModifiedBy>Ferran Nieto Fabregat</cp:lastModifiedBy>
  <cp:revision>5</cp:revision>
  <dcterms:created xsi:type="dcterms:W3CDTF">2024-06-20T12:46:51Z</dcterms:created>
  <dcterms:modified xsi:type="dcterms:W3CDTF">2024-07-05T10:43:17Z</dcterms:modified>
</cp:coreProperties>
</file>