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media/image9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7.wmf" ContentType="image/x-wmf"/>
  <Override PartName="/ppt/media/image11.wmf" ContentType="image/x-wmf"/>
  <Override PartName="/ppt/media/image6.wmf" ContentType="image/x-wmf"/>
  <Override PartName="/ppt/media/image10.wmf" ContentType="image/x-wmf"/>
  <Override PartName="/ppt/media/image5.wmf" ContentType="image/x-wmf"/>
  <Override PartName="/ppt/media/image4.wmf" ContentType="image/x-wmf"/>
  <Override PartName="/ppt/media/image3.wmf" ContentType="image/x-wmf"/>
  <Override PartName="/ppt/media/image26.wmf" ContentType="image/x-wmf"/>
  <Override PartName="/ppt/media/image23.wmf" ContentType="image/x-wmf"/>
  <Override PartName="/ppt/media/image22.wmf" ContentType="image/x-wmf"/>
  <Override PartName="/ppt/media/image21.wmf" ContentType="image/x-wmf"/>
  <Override PartName="/ppt/media/image19.wmf" ContentType="image/x-wmf"/>
  <Override PartName="/ppt/media/image20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.wmf" ContentType="image/x-wmf"/>
  <Override PartName="/ppt/media/image24.wmf" ContentType="image/x-wmf"/>
  <Override PartName="/ppt/media/image2.wmf" ContentType="image/x-wmf"/>
  <Override PartName="/ppt/media/image25.wmf" ContentType="image/x-w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910F61-88A9-4415-B5DB-FBDB4DD794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0E679-EB5D-4923-BBCE-F312AF1985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5F63D7-62FB-4DAE-8351-E28FD8FCF4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F01389-F5FA-42BE-9CF6-9F7AEB94A86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FEA189-533A-4B0D-932D-B14FED2F4E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5E8C3C-ABBE-4883-9851-B309B88AA2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9A42C7-B28A-467F-A2FE-58AFFF2DFB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4CD5DC-92A0-47FD-AE0A-CC640C0B3E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7894B8-B42E-4812-AB40-FE608F3CCE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0579F0-CA75-4CDC-8BE3-6861A5D678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E42F3D-1320-4894-8269-19C856F210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F04520-D711-4A7F-98AA-BADDC63E4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0411A1-9877-4ECA-A0E6-F8DC8D31F8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A6043B-2264-440A-A63C-AD5DBB9B02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6B364C-F131-4168-87AD-8F62358CDE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4DE508-3F61-45DA-A244-9FB0A0391F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A7C389-B596-4EEA-BE22-C327A3E5B4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83F36A-2CB7-47FB-AE7D-5DA1D7D291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04BCEF-1967-4D1C-9AC8-6E95DB1BC8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D5C7D4-444B-41DF-865C-7EAA83831C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06C4B-3435-4628-950F-ED9F957511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4EE67F-54D6-4DD1-8F84-C57E294E22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42B01-59BB-42B0-9E92-2A0206A39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EB5F0-71CB-48B5-9D3E-CE9C3BAAC8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ptos Display"/>
              </a:rPr>
              <a:t>Haga clic para modificar el estilo de título del patrón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rgbClr val="000000"/>
                </a:solidFill>
                <a:latin typeface="Aptos"/>
              </a:rPr>
              <a:t>Haga clic para modificar los estilos de texto del patrón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ptos"/>
              </a:rPr>
              <a:t>Segundo nivel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ptos"/>
              </a:rPr>
              <a:t>Tercer nivel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Cuarto nivel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Quinto nivel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2380A8-7390-44CF-A625-3234DC9FB073}" type="slidenum">
              <a:rPr b="0" lang="en-GB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6000" spc="-1" strike="noStrike">
                <a:solidFill>
                  <a:srgbClr val="000000"/>
                </a:solidFill>
                <a:latin typeface="Aptos Display"/>
              </a:rPr>
              <a:t>Haga clic para modificar el estilo de título del patrón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C2776C-FBEC-4B31-89B9-CC6DB1971CC9}" type="slidenum">
              <a:rPr b="0" lang="en-GB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5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9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0.wmf"/><Relationship Id="rId9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4.wmf"/><Relationship Id="rId9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wmf"/><Relationship Id="rId9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2.wmf"/><Relationship Id="rId9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3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2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6.wmf"/><Relationship Id="rId9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adroTexto 3"/>
          <p:cNvSpPr/>
          <p:nvPr/>
        </p:nvSpPr>
        <p:spPr>
          <a:xfrm>
            <a:off x="152640" y="221400"/>
            <a:ext cx="609732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 Nova Cond"/>
              </a:rPr>
              <a:t>Bacterial monosaccharides letter code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adroTexto 5"/>
          <p:cNvSpPr/>
          <p:nvPr/>
        </p:nvSpPr>
        <p:spPr>
          <a:xfrm>
            <a:off x="476280" y="3316680"/>
            <a:ext cx="1715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Three letter code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adroTexto 6"/>
          <p:cNvSpPr/>
          <p:nvPr/>
        </p:nvSpPr>
        <p:spPr>
          <a:xfrm>
            <a:off x="2277000" y="1730160"/>
            <a:ext cx="16106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1st: connection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CuadroTexto 7"/>
          <p:cNvSpPr/>
          <p:nvPr/>
        </p:nvSpPr>
        <p:spPr>
          <a:xfrm>
            <a:off x="2341800" y="4117320"/>
            <a:ext cx="131292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3rd: anomeric configuration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" name="CuadroTexto 8"/>
          <p:cNvSpPr/>
          <p:nvPr/>
        </p:nvSpPr>
        <p:spPr>
          <a:xfrm>
            <a:off x="2477880" y="2670120"/>
            <a:ext cx="11196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2nd: name of sugar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CuadroTexto 9"/>
          <p:cNvSpPr/>
          <p:nvPr/>
        </p:nvSpPr>
        <p:spPr>
          <a:xfrm>
            <a:off x="4212360" y="1703160"/>
            <a:ext cx="148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Number/Letter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" name="CuadroTexto 10"/>
          <p:cNvSpPr/>
          <p:nvPr/>
        </p:nvSpPr>
        <p:spPr>
          <a:xfrm>
            <a:off x="4389120" y="2789640"/>
            <a:ext cx="7084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Letter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" name="CuadroTexto 11"/>
          <p:cNvSpPr/>
          <p:nvPr/>
        </p:nvSpPr>
        <p:spPr>
          <a:xfrm>
            <a:off x="4365360" y="4368960"/>
            <a:ext cx="7570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Letter</a:t>
            </a:r>
            <a:r>
              <a:rPr b="0" lang="es-ES" sz="1200" spc="-1" strike="noStrike">
                <a:solidFill>
                  <a:srgbClr val="000000"/>
                </a:solidFill>
                <a:latin typeface="Arial Nova Cond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CuadroTexto 12"/>
          <p:cNvSpPr/>
          <p:nvPr/>
        </p:nvSpPr>
        <p:spPr>
          <a:xfrm>
            <a:off x="6153480" y="1703160"/>
            <a:ext cx="1484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Number/Letter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CuadroTexto 13"/>
          <p:cNvSpPr/>
          <p:nvPr/>
        </p:nvSpPr>
        <p:spPr>
          <a:xfrm>
            <a:off x="5772600" y="2420280"/>
            <a:ext cx="134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Capital letter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adroTexto 14"/>
          <p:cNvSpPr/>
          <p:nvPr/>
        </p:nvSpPr>
        <p:spPr>
          <a:xfrm>
            <a:off x="5750280" y="3159000"/>
            <a:ext cx="17935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Lower caser letter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3" name="CuadroTexto 15"/>
          <p:cNvSpPr/>
          <p:nvPr/>
        </p:nvSpPr>
        <p:spPr>
          <a:xfrm>
            <a:off x="5574960" y="4123080"/>
            <a:ext cx="14032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Capital letter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adroTexto 16"/>
          <p:cNvSpPr/>
          <p:nvPr/>
        </p:nvSpPr>
        <p:spPr>
          <a:xfrm>
            <a:off x="5578200" y="4696560"/>
            <a:ext cx="1776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Lower case letter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Abrir llave 17"/>
          <p:cNvSpPr/>
          <p:nvPr/>
        </p:nvSpPr>
        <p:spPr>
          <a:xfrm>
            <a:off x="2169720" y="1788480"/>
            <a:ext cx="171720" cy="3385800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onector recto de flecha 18"/>
          <p:cNvSpPr/>
          <p:nvPr/>
        </p:nvSpPr>
        <p:spPr>
          <a:xfrm>
            <a:off x="3694680" y="1878480"/>
            <a:ext cx="57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onector recto de flecha 19"/>
          <p:cNvSpPr/>
          <p:nvPr/>
        </p:nvSpPr>
        <p:spPr>
          <a:xfrm>
            <a:off x="3697920" y="2946960"/>
            <a:ext cx="57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onector recto de flecha 20"/>
          <p:cNvSpPr/>
          <p:nvPr/>
        </p:nvSpPr>
        <p:spPr>
          <a:xfrm>
            <a:off x="3558960" y="4481280"/>
            <a:ext cx="647280" cy="1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onector recto de flecha 21"/>
          <p:cNvSpPr/>
          <p:nvPr/>
        </p:nvSpPr>
        <p:spPr>
          <a:xfrm>
            <a:off x="5594760" y="1878480"/>
            <a:ext cx="57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onector recto de flecha 22"/>
          <p:cNvSpPr/>
          <p:nvPr/>
        </p:nvSpPr>
        <p:spPr>
          <a:xfrm flipV="1">
            <a:off x="5023080" y="2688120"/>
            <a:ext cx="58212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onector recto de flecha 23"/>
          <p:cNvSpPr/>
          <p:nvPr/>
        </p:nvSpPr>
        <p:spPr>
          <a:xfrm>
            <a:off x="5009400" y="3113640"/>
            <a:ext cx="55980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onector recto de flecha 24"/>
          <p:cNvSpPr/>
          <p:nvPr/>
        </p:nvSpPr>
        <p:spPr>
          <a:xfrm flipV="1">
            <a:off x="5058000" y="4278240"/>
            <a:ext cx="58212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onector recto de flecha 25"/>
          <p:cNvSpPr/>
          <p:nvPr/>
        </p:nvSpPr>
        <p:spPr>
          <a:xfrm>
            <a:off x="5080320" y="4627080"/>
            <a:ext cx="559800" cy="20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onector recto de flecha 26"/>
          <p:cNvSpPr/>
          <p:nvPr/>
        </p:nvSpPr>
        <p:spPr>
          <a:xfrm>
            <a:off x="7528680" y="1888200"/>
            <a:ext cx="61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onector recto de flecha 27"/>
          <p:cNvSpPr/>
          <p:nvPr/>
        </p:nvSpPr>
        <p:spPr>
          <a:xfrm>
            <a:off x="7475040" y="3321360"/>
            <a:ext cx="87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onector recto de flecha 28"/>
          <p:cNvSpPr/>
          <p:nvPr/>
        </p:nvSpPr>
        <p:spPr>
          <a:xfrm>
            <a:off x="7161120" y="4280400"/>
            <a:ext cx="87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onector recto de flecha 29"/>
          <p:cNvSpPr/>
          <p:nvPr/>
        </p:nvSpPr>
        <p:spPr>
          <a:xfrm>
            <a:off x="7199280" y="4857840"/>
            <a:ext cx="87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onector recto de flecha 30"/>
          <p:cNvSpPr/>
          <p:nvPr/>
        </p:nvSpPr>
        <p:spPr>
          <a:xfrm>
            <a:off x="7447680" y="2574000"/>
            <a:ext cx="875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70c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adroTexto 31"/>
          <p:cNvSpPr/>
          <p:nvPr/>
        </p:nvSpPr>
        <p:spPr>
          <a:xfrm>
            <a:off x="7851600" y="1724760"/>
            <a:ext cx="40323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Same code already used for the eukariotyk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0" name="CuadroTexto 32"/>
          <p:cNvSpPr/>
          <p:nvPr/>
        </p:nvSpPr>
        <p:spPr>
          <a:xfrm>
            <a:off x="8311320" y="2368800"/>
            <a:ext cx="1621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D- configuration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adroTexto 33"/>
          <p:cNvSpPr/>
          <p:nvPr/>
        </p:nvSpPr>
        <p:spPr>
          <a:xfrm>
            <a:off x="8320680" y="3086280"/>
            <a:ext cx="1523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L-configuration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adroTexto 34"/>
          <p:cNvSpPr/>
          <p:nvPr/>
        </p:nvSpPr>
        <p:spPr>
          <a:xfrm>
            <a:off x="7993080" y="4070520"/>
            <a:ext cx="1545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l-GR" sz="1400" spc="-1" strike="noStrike">
                <a:solidFill>
                  <a:srgbClr val="000000"/>
                </a:solidFill>
                <a:latin typeface="Arial Nova Cond"/>
              </a:rPr>
              <a:t>α</a:t>
            </a: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-configuration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3" name="CuadroTexto 35"/>
          <p:cNvSpPr/>
          <p:nvPr/>
        </p:nvSpPr>
        <p:spPr>
          <a:xfrm>
            <a:off x="8000280" y="4681080"/>
            <a:ext cx="1598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l-GR" sz="1400" spc="-1" strike="noStrike">
                <a:solidFill>
                  <a:srgbClr val="000000"/>
                </a:solidFill>
                <a:latin typeface="Arial Nova Cond"/>
              </a:rPr>
              <a:t>β </a:t>
            </a:r>
            <a:r>
              <a:rPr b="0" lang="es-ES" sz="1400" spc="-1" strike="noStrike">
                <a:solidFill>
                  <a:srgbClr val="000000"/>
                </a:solidFill>
                <a:latin typeface="Arial Nova Cond"/>
              </a:rPr>
              <a:t>-configuration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adroTexto 46"/>
          <p:cNvSpPr/>
          <p:nvPr/>
        </p:nvSpPr>
        <p:spPr>
          <a:xfrm>
            <a:off x="5976360" y="271800"/>
            <a:ext cx="6215400" cy="48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AAT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2-acetamido-4-amino-2,4,6-trideoxy-</a:t>
            </a:r>
            <a:r>
              <a:rPr b="0" lang="es-ES" sz="1400" spc="-1" strike="noStrike">
                <a:solidFill>
                  <a:srgbClr val="000000"/>
                </a:solidFill>
                <a:latin typeface="Aptos"/>
              </a:rPr>
              <a:t>D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-galactose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FC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15" name=""/>
          <p:cNvGraphicFramePr/>
          <p:nvPr/>
        </p:nvGraphicFramePr>
        <p:xfrm>
          <a:off x="6437880" y="1977480"/>
          <a:ext cx="2003400" cy="158364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11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437880" y="1977480"/>
                    <a:ext cx="2003400" cy="1583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17" name="CuadroTexto 24"/>
          <p:cNvSpPr/>
          <p:nvPr/>
        </p:nvSpPr>
        <p:spPr>
          <a:xfrm>
            <a:off x="6942240" y="36882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0FC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18" name=""/>
          <p:cNvGraphicFramePr/>
          <p:nvPr/>
        </p:nvGraphicFramePr>
        <p:xfrm>
          <a:off x="8858520" y="2079720"/>
          <a:ext cx="2432160" cy="129564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119" name="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8858520" y="2079720"/>
                    <a:ext cx="2432160" cy="1295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0" name="CuadroTexto 26"/>
          <p:cNvSpPr/>
          <p:nvPr/>
        </p:nvSpPr>
        <p:spPr>
          <a:xfrm>
            <a:off x="9546480" y="37188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0Fc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1" name="Grupo 45"/>
          <p:cNvGrpSpPr/>
          <p:nvPr/>
        </p:nvGrpSpPr>
        <p:grpSpPr>
          <a:xfrm>
            <a:off x="8184240" y="4908600"/>
            <a:ext cx="1042920" cy="1949400"/>
            <a:chOff x="8184240" y="4908600"/>
            <a:chExt cx="1042920" cy="1949400"/>
          </a:xfrm>
        </p:grpSpPr>
        <p:sp>
          <p:nvSpPr>
            <p:cNvPr id="122" name="Forma libre: forma 41"/>
            <p:cNvSpPr/>
            <p:nvPr/>
          </p:nvSpPr>
          <p:spPr>
            <a:xfrm flipH="1">
              <a:off x="8183880" y="4908600"/>
              <a:ext cx="1042920" cy="960120"/>
            </a:xfrm>
            <a:custGeom>
              <a:avLst/>
              <a:gdLst/>
              <a:ahLst/>
              <a:rect l="l" t="t" r="r" b="b"/>
              <a:pathLst>
                <a:path w="966787" h="890252">
                  <a:moveTo>
                    <a:pt x="769204" y="532904"/>
                  </a:moveTo>
                  <a:lnTo>
                    <a:pt x="966787" y="890252"/>
                  </a:lnTo>
                  <a:lnTo>
                    <a:pt x="485778" y="890252"/>
                  </a:lnTo>
                  <a:lnTo>
                    <a:pt x="485778" y="889457"/>
                  </a:lnTo>
                  <a:lnTo>
                    <a:pt x="962025" y="889457"/>
                  </a:lnTo>
                  <a:close/>
                  <a:moveTo>
                    <a:pt x="481013" y="0"/>
                  </a:moveTo>
                  <a:lnTo>
                    <a:pt x="769204" y="532904"/>
                  </a:lnTo>
                  <a:lnTo>
                    <a:pt x="485778" y="20302"/>
                  </a:lnTo>
                  <a:lnTo>
                    <a:pt x="485778" y="889457"/>
                  </a:lnTo>
                  <a:lnTo>
                    <a:pt x="0" y="889457"/>
                  </a:lnTo>
                  <a:close/>
                </a:path>
              </a:pathLst>
            </a:custGeom>
            <a:solidFill>
              <a:srgbClr val="ed1c2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3" name="CuadroTexto 43"/>
            <p:cNvSpPr/>
            <p:nvPr/>
          </p:nvSpPr>
          <p:spPr>
            <a:xfrm>
              <a:off x="8320680" y="5520960"/>
              <a:ext cx="2800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s-ES" sz="2000" spc="-1" strike="noStrike">
                  <a:solidFill>
                    <a:srgbClr val="000000"/>
                  </a:solidFill>
                  <a:latin typeface="Aptos"/>
                </a:rPr>
                <a:t>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24" name="CuadroTexto 44"/>
            <p:cNvSpPr/>
            <p:nvPr/>
          </p:nvSpPr>
          <p:spPr>
            <a:xfrm>
              <a:off x="8371080" y="5793480"/>
              <a:ext cx="73296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3200" spc="-1" strike="noStrike">
                  <a:solidFill>
                    <a:srgbClr val="000000"/>
                  </a:solidFill>
                  <a:latin typeface="Aptos"/>
                </a:rPr>
                <a:t>4N</a:t>
              </a:r>
              <a:endParaRPr b="0" lang="en-US" sz="3200" spc="-1" strike="noStrike">
                <a:latin typeface="Arial"/>
              </a:endParaRPr>
            </a:p>
          </p:txBody>
        </p:sp>
      </p:grpSp>
      <p:graphicFrame>
        <p:nvGraphicFramePr>
          <p:cNvPr id="125" name="Tabla 54"/>
          <p:cNvGraphicFramePr/>
          <p:nvPr/>
        </p:nvGraphicFramePr>
        <p:xfrm>
          <a:off x="199080" y="147960"/>
          <a:ext cx="5150520" cy="0"/>
        </p:xfrm>
        <a:graphic>
          <a:graphicData uri="http://schemas.openxmlformats.org/drawingml/2006/table">
            <a:tbl>
              <a:tblPr/>
              <a:tblGrid>
                <a:gridCol w="2515680"/>
                <a:gridCol w="1018800"/>
                <a:gridCol w="1616040"/>
              </a:tblGrid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Carbohydrate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Letter code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ffffff"/>
                          </a:solidFill>
                          <a:latin typeface="Aptos"/>
                        </a:rPr>
                        <a:t>Common Abbreviation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6082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2-acetamido-4-amino-2,4,6-trideoxy-</a:t>
                      </a: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</a:t>
                      </a: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-galactose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AAT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</a:t>
                      </a: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-galactofuranose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Gal</a:t>
                      </a:r>
                      <a:r>
                        <a:rPr b="0" i="1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4-amino-4-deoxy-L-arabinose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Ara4N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L-Glycero-D-Manno-Heptose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LH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LDManHep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D-Glycero-D-Manno-Heptose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DH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DDManHep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D-glycero-</a:t>
                      </a:r>
                      <a:r>
                        <a:rPr b="0" lang="el-GR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α-</a:t>
                      </a: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D-talo-oct-2-ulosonic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KX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KO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N-acetylmuramic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MurNAc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5,7-Diamino-3,5,7,9-tetradeoxy-D-glycero-D-galacto-non-2-ulosonic Acid; </a:t>
                      </a: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Legionaminic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Leg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5,7-Diamino-3,5,7,9-tetradeoxy-L-glycero-L-manno-non-2-ulosonic acid; Pseudaminic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MP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Pse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5,7-Diamino-3,5,7,9-tetradeoxy-L-glycero-L-altro-non-2-ulosonic Acid</a:t>
                      </a: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; </a:t>
                      </a: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Acinetaminic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EC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Aci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05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5,7-Diamino-3,5,7,9-tetradeoxy-L-glycero-L-gluco-non-2-ulosonic acid; Fusaminic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GF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ptos"/>
                        </a:rPr>
                        <a:t>Fus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2,4-diacetamido-2,4,6-trideoxy-D-glucose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QF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QuiNAc4NAc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  <a:tr h="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GB" sz="105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2,3-diacetamido-2,3-dideoxy-D-glucuronic acid</a:t>
                      </a:r>
                      <a:endParaRPr b="0" lang="en-US" sz="105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ZF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GB" sz="1600" spc="-1" strike="noStrik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ptos"/>
                        </a:rPr>
                        <a:t>GlcNAc3NAcA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8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adroTexto 22"/>
          <p:cNvSpPr/>
          <p:nvPr/>
        </p:nvSpPr>
        <p:spPr>
          <a:xfrm>
            <a:off x="11952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Gal</a:t>
            </a:r>
            <a:r>
              <a:rPr b="0" i="1" lang="es-ES" sz="1600" spc="-1" strike="noStrike">
                <a:solidFill>
                  <a:srgbClr val="000000"/>
                </a:solidFill>
                <a:latin typeface="Aptos"/>
              </a:rPr>
              <a:t>f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400" spc="-1" strike="noStrike">
                <a:solidFill>
                  <a:srgbClr val="000000"/>
                </a:solidFill>
                <a:latin typeface="Aptos"/>
              </a:rPr>
              <a:t>D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-galactofuranose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L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graphicFrame>
        <p:nvGraphicFramePr>
          <p:cNvPr id="127" name="Objeto 47"/>
          <p:cNvGraphicFramePr/>
          <p:nvPr/>
        </p:nvGraphicFramePr>
        <p:xfrm>
          <a:off x="519120" y="2292840"/>
          <a:ext cx="2293560" cy="108864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128" name="Objeto 47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19120" y="2292840"/>
                    <a:ext cx="2293560" cy="1088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29" name="Objeto 48"/>
          <p:cNvGraphicFramePr/>
          <p:nvPr/>
        </p:nvGraphicFramePr>
        <p:xfrm>
          <a:off x="3158640" y="2219040"/>
          <a:ext cx="2295000" cy="123624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130" name="Objeto 48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158640" y="2219040"/>
                    <a:ext cx="2295000" cy="1236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31" name="CuadroTexto 49"/>
          <p:cNvSpPr/>
          <p:nvPr/>
        </p:nvSpPr>
        <p:spPr>
          <a:xfrm>
            <a:off x="565920" y="3718800"/>
            <a:ext cx="2293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0LD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-furanose)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adroTexto 51"/>
          <p:cNvSpPr/>
          <p:nvPr/>
        </p:nvSpPr>
        <p:spPr>
          <a:xfrm>
            <a:off x="3351240" y="3718800"/>
            <a:ext cx="2293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0LU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 β 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-furanose)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Elipse 52"/>
          <p:cNvSpPr/>
          <p:nvPr/>
        </p:nvSpPr>
        <p:spPr>
          <a:xfrm>
            <a:off x="2399760" y="5038920"/>
            <a:ext cx="919800" cy="919800"/>
          </a:xfrm>
          <a:prstGeom prst="ellipse">
            <a:avLst/>
          </a:prstGeom>
          <a:solidFill>
            <a:srgbClr val="ffd4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ES" sz="4800" spc="-1" strike="noStrike">
                <a:solidFill>
                  <a:srgbClr val="000000"/>
                </a:solidFill>
                <a:latin typeface="Aptos"/>
              </a:rPr>
              <a:t>f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4" name="CuadroTexto 1"/>
          <p:cNvSpPr/>
          <p:nvPr/>
        </p:nvSpPr>
        <p:spPr>
          <a:xfrm>
            <a:off x="597636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ptos"/>
              </a:rPr>
              <a:t>Ara4N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4-amino-4-deoxy-L-arabinose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AN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5" name="CuadroTexto 2"/>
          <p:cNvSpPr/>
          <p:nvPr/>
        </p:nvSpPr>
        <p:spPr>
          <a:xfrm>
            <a:off x="6942240" y="36882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0aN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adroTexto 3"/>
          <p:cNvSpPr/>
          <p:nvPr/>
        </p:nvSpPr>
        <p:spPr>
          <a:xfrm>
            <a:off x="9546480" y="37188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0an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37" name=""/>
          <p:cNvGraphicFramePr/>
          <p:nvPr/>
        </p:nvGraphicFramePr>
        <p:xfrm>
          <a:off x="6485040" y="2141640"/>
          <a:ext cx="2082600" cy="1391760"/>
        </p:xfrm>
        <a:graphic>
          <a:graphicData uri="http://schemas.openxmlformats.org/presentationml/2006/ole">
            <p:oleObj progId="ChemDraw.Document.6.0" r:id="rId5" spid="">
              <p:embed/>
              <p:pic>
                <p:nvPicPr>
                  <p:cNvPr id="138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6485040" y="2141640"/>
                    <a:ext cx="2082600" cy="1391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39" name=""/>
          <p:cNvGraphicFramePr/>
          <p:nvPr/>
        </p:nvGraphicFramePr>
        <p:xfrm>
          <a:off x="9075600" y="2304000"/>
          <a:ext cx="2450880" cy="1066320"/>
        </p:xfrm>
        <a:graphic>
          <a:graphicData uri="http://schemas.openxmlformats.org/presentationml/2006/ole">
            <p:oleObj progId="ChemDraw.Document.6.0" r:id="rId7" spid="">
              <p:embed/>
              <p:pic>
                <p:nvPicPr>
                  <p:cNvPr id="140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9075600" y="2304000"/>
                    <a:ext cx="2450880" cy="1066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141" name="Grupo 6"/>
          <p:cNvGrpSpPr/>
          <p:nvPr/>
        </p:nvGrpSpPr>
        <p:grpSpPr>
          <a:xfrm>
            <a:off x="8527320" y="4806360"/>
            <a:ext cx="1113120" cy="1865160"/>
            <a:chOff x="8527320" y="4806360"/>
            <a:chExt cx="1113120" cy="1865160"/>
          </a:xfrm>
        </p:grpSpPr>
        <p:sp>
          <p:nvSpPr>
            <p:cNvPr id="142" name="Estrella: 5 puntas 4"/>
            <p:cNvSpPr/>
            <p:nvPr/>
          </p:nvSpPr>
          <p:spPr>
            <a:xfrm>
              <a:off x="8527320" y="4806360"/>
              <a:ext cx="1113120" cy="919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00a651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adroTexto 5"/>
            <p:cNvSpPr/>
            <p:nvPr/>
          </p:nvSpPr>
          <p:spPr>
            <a:xfrm>
              <a:off x="8717400" y="5607000"/>
              <a:ext cx="73296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3200" spc="-1" strike="noStrike">
                  <a:solidFill>
                    <a:srgbClr val="000000"/>
                  </a:solidFill>
                  <a:latin typeface="Aptos"/>
                </a:rPr>
                <a:t>4N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adroTexto 22"/>
          <p:cNvSpPr/>
          <p:nvPr/>
        </p:nvSpPr>
        <p:spPr>
          <a:xfrm>
            <a:off x="11952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LDmanHep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L-Glycero-D-Manno-Heptose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LH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CuadroTexto 46"/>
          <p:cNvSpPr/>
          <p:nvPr/>
        </p:nvSpPr>
        <p:spPr>
          <a:xfrm>
            <a:off x="597636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DDmanHep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D-Glycero-D-Manno-Heptose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DH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6" name="CuadroTexto 24"/>
          <p:cNvSpPr/>
          <p:nvPr/>
        </p:nvSpPr>
        <p:spPr>
          <a:xfrm>
            <a:off x="1065240" y="36882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0LH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adroTexto 26"/>
          <p:cNvSpPr/>
          <p:nvPr/>
        </p:nvSpPr>
        <p:spPr>
          <a:xfrm>
            <a:off x="3669480" y="37188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0Lh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Hexágono 2"/>
          <p:cNvSpPr/>
          <p:nvPr/>
        </p:nvSpPr>
        <p:spPr>
          <a:xfrm>
            <a:off x="2324160" y="5362560"/>
            <a:ext cx="1014480" cy="657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a65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Hexágono 3"/>
          <p:cNvSpPr/>
          <p:nvPr/>
        </p:nvSpPr>
        <p:spPr>
          <a:xfrm>
            <a:off x="8345880" y="5362560"/>
            <a:ext cx="1014480" cy="657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69ea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50" name=""/>
          <p:cNvGraphicFramePr/>
          <p:nvPr/>
        </p:nvGraphicFramePr>
        <p:xfrm>
          <a:off x="232200" y="1973160"/>
          <a:ext cx="2033280" cy="173016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15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32200" y="1973160"/>
                    <a:ext cx="2033280" cy="1730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2" name=""/>
          <p:cNvGraphicFramePr/>
          <p:nvPr/>
        </p:nvGraphicFramePr>
        <p:xfrm>
          <a:off x="2938680" y="2181240"/>
          <a:ext cx="2401560" cy="131400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153" name="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938680" y="2181240"/>
                    <a:ext cx="2401560" cy="1314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4" name=""/>
          <p:cNvGraphicFramePr/>
          <p:nvPr/>
        </p:nvGraphicFramePr>
        <p:xfrm>
          <a:off x="6361560" y="1973160"/>
          <a:ext cx="2033280" cy="1730160"/>
        </p:xfrm>
        <a:graphic>
          <a:graphicData uri="http://schemas.openxmlformats.org/presentationml/2006/ole">
            <p:oleObj progId="ChemDraw.Document.6.0" r:id="rId5" spid="">
              <p:embed/>
              <p:pic>
                <p:nvPicPr>
                  <p:cNvPr id="155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6361560" y="1973160"/>
                    <a:ext cx="2033280" cy="1730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56" name=""/>
          <p:cNvGraphicFramePr/>
          <p:nvPr/>
        </p:nvGraphicFramePr>
        <p:xfrm>
          <a:off x="9098280" y="2181240"/>
          <a:ext cx="2401560" cy="1314000"/>
        </p:xfrm>
        <a:graphic>
          <a:graphicData uri="http://schemas.openxmlformats.org/presentationml/2006/ole">
            <p:oleObj progId="ChemDraw.Document.6.0" r:id="rId7" spid="">
              <p:embed/>
              <p:pic>
                <p:nvPicPr>
                  <p:cNvPr id="157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9098280" y="2181240"/>
                    <a:ext cx="2401560" cy="1314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58" name="CuadroTexto 8"/>
          <p:cNvSpPr/>
          <p:nvPr/>
        </p:nvSpPr>
        <p:spPr>
          <a:xfrm>
            <a:off x="6986520" y="3697560"/>
            <a:ext cx="128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0DH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adroTexto 9"/>
          <p:cNvSpPr/>
          <p:nvPr/>
        </p:nvSpPr>
        <p:spPr>
          <a:xfrm>
            <a:off x="9590400" y="37281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0Dh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adroTexto 22"/>
          <p:cNvSpPr/>
          <p:nvPr/>
        </p:nvSpPr>
        <p:spPr>
          <a:xfrm>
            <a:off x="11952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Ko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D-glycero-</a:t>
            </a:r>
            <a:r>
              <a:rPr b="0" lang="el-GR" sz="1600" spc="-1" strike="noStrike">
                <a:solidFill>
                  <a:srgbClr val="000000"/>
                </a:solidFill>
                <a:latin typeface="Aptos"/>
              </a:rPr>
              <a:t>α-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D-talo-oct-2-ulosonic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KX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CuadroTexto 46"/>
          <p:cNvSpPr/>
          <p:nvPr/>
        </p:nvSpPr>
        <p:spPr>
          <a:xfrm>
            <a:off x="597636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MurNAc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N-acetylmuramic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MR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2" name="CuadroTexto 24"/>
          <p:cNvSpPr/>
          <p:nvPr/>
        </p:nvSpPr>
        <p:spPr>
          <a:xfrm>
            <a:off x="1065240" y="37836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0KX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adroTexto 26"/>
          <p:cNvSpPr/>
          <p:nvPr/>
        </p:nvSpPr>
        <p:spPr>
          <a:xfrm>
            <a:off x="3669480" y="381420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0Kx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Hexágono 2"/>
          <p:cNvSpPr/>
          <p:nvPr/>
        </p:nvSpPr>
        <p:spPr>
          <a:xfrm>
            <a:off x="2324160" y="5362560"/>
            <a:ext cx="1014480" cy="657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d1c2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Hexágono 3"/>
          <p:cNvSpPr/>
          <p:nvPr/>
        </p:nvSpPr>
        <p:spPr>
          <a:xfrm>
            <a:off x="8345880" y="5362560"/>
            <a:ext cx="1014480" cy="657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54399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66" name="Objeto 4"/>
          <p:cNvGraphicFramePr/>
          <p:nvPr/>
        </p:nvGraphicFramePr>
        <p:xfrm>
          <a:off x="385920" y="1974600"/>
          <a:ext cx="2226960" cy="183960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167" name="Objeto 4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85920" y="1974600"/>
                    <a:ext cx="2226960" cy="1839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68" name="Objeto 6"/>
          <p:cNvGraphicFramePr/>
          <p:nvPr/>
        </p:nvGraphicFramePr>
        <p:xfrm>
          <a:off x="6199200" y="2161800"/>
          <a:ext cx="2358720" cy="146484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169" name="Objeto 6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6199200" y="2161800"/>
                    <a:ext cx="2358720" cy="1464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0" name="CuadroTexto 8"/>
          <p:cNvSpPr/>
          <p:nvPr/>
        </p:nvSpPr>
        <p:spPr>
          <a:xfrm>
            <a:off x="6986520" y="3792960"/>
            <a:ext cx="128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0MR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adroTexto 9"/>
          <p:cNvSpPr/>
          <p:nvPr/>
        </p:nvSpPr>
        <p:spPr>
          <a:xfrm>
            <a:off x="9590400" y="38235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0Mr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72" name=""/>
          <p:cNvGraphicFramePr/>
          <p:nvPr/>
        </p:nvGraphicFramePr>
        <p:xfrm>
          <a:off x="3359160" y="1974600"/>
          <a:ext cx="2091960" cy="1839600"/>
        </p:xfrm>
        <a:graphic>
          <a:graphicData uri="http://schemas.openxmlformats.org/presentationml/2006/ole">
            <p:oleObj progId="ChemDraw.Document.6.0" r:id="rId5" spid="">
              <p:embed/>
              <p:pic>
                <p:nvPicPr>
                  <p:cNvPr id="173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3359160" y="1974600"/>
                    <a:ext cx="2091960" cy="1839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74" name=""/>
          <p:cNvGraphicFramePr/>
          <p:nvPr/>
        </p:nvGraphicFramePr>
        <p:xfrm>
          <a:off x="8897760" y="2161800"/>
          <a:ext cx="2725200" cy="1464840"/>
        </p:xfrm>
        <a:graphic>
          <a:graphicData uri="http://schemas.openxmlformats.org/presentationml/2006/ole">
            <p:oleObj progId="ChemDraw.Document.6.0" r:id="rId7" spid="">
              <p:embed/>
              <p:pic>
                <p:nvPicPr>
                  <p:cNvPr id="175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897760" y="2161800"/>
                    <a:ext cx="2725200" cy="1464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76" name="Explosión: 8 puntos 13"/>
          <p:cNvSpPr/>
          <p:nvPr/>
        </p:nvSpPr>
        <p:spPr>
          <a:xfrm rot="20245200">
            <a:off x="404280" y="4930560"/>
            <a:ext cx="1320840" cy="698040"/>
          </a:xfrm>
          <a:prstGeom prst="irregularSeal1">
            <a:avLst/>
          </a:prstGeom>
          <a:gradFill rotWithShape="0">
            <a:gsLst>
              <a:gs pos="0">
                <a:srgbClr val="ffff00"/>
              </a:gs>
              <a:gs pos="100000">
                <a:srgbClr val="c00000"/>
              </a:gs>
            </a:gsLst>
            <a:path path="circle">
              <a:fillToRect l="50000" t="50000" r="50000" b="50000"/>
            </a:path>
          </a:gra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NEW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adroTexto 22"/>
          <p:cNvSpPr/>
          <p:nvPr/>
        </p:nvSpPr>
        <p:spPr>
          <a:xfrm>
            <a:off x="119520" y="271800"/>
            <a:ext cx="6215400" cy="48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Leg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5,7-diamino-3,5,7,9-tetradeoxy-D-glycero-D-galacto-non-2-ulosonic Acid;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Legionaminic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LG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8" name="CuadroTexto 46"/>
          <p:cNvSpPr/>
          <p:nvPr/>
        </p:nvSpPr>
        <p:spPr>
          <a:xfrm>
            <a:off x="5976360" y="271800"/>
            <a:ext cx="6215400" cy="52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Pse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5,7-Diamino-3,5,7,9-tetradeoxy-L-glycero-L-manno-non-2-ulosonic acid; Pseudaminic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MP (M for manno configuration, P for pseudaminic)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9" name="CuadroTexto 24"/>
          <p:cNvSpPr/>
          <p:nvPr/>
        </p:nvSpPr>
        <p:spPr>
          <a:xfrm>
            <a:off x="1065240" y="41187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0LG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adroTexto 26"/>
          <p:cNvSpPr/>
          <p:nvPr/>
        </p:nvSpPr>
        <p:spPr>
          <a:xfrm>
            <a:off x="3669480" y="41187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0Lg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181" name="Objeto 1"/>
          <p:cNvGraphicFramePr/>
          <p:nvPr/>
        </p:nvGraphicFramePr>
        <p:xfrm>
          <a:off x="105120" y="2642760"/>
          <a:ext cx="2725200" cy="120132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182" name="Objeto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5120" y="2642760"/>
                    <a:ext cx="2725200" cy="1201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83" name="Objeto 2"/>
          <p:cNvGraphicFramePr/>
          <p:nvPr/>
        </p:nvGraphicFramePr>
        <p:xfrm>
          <a:off x="3102120" y="2671200"/>
          <a:ext cx="2862000" cy="120312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184" name="Objeto 2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102120" y="2671200"/>
                    <a:ext cx="2862000" cy="1203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85" name="Rombo 3"/>
          <p:cNvSpPr/>
          <p:nvPr/>
        </p:nvSpPr>
        <p:spPr>
          <a:xfrm>
            <a:off x="2614680" y="5518080"/>
            <a:ext cx="1225440" cy="523440"/>
          </a:xfrm>
          <a:prstGeom prst="diamond">
            <a:avLst/>
          </a:prstGeom>
          <a:solidFill>
            <a:srgbClr val="ffd4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Rombo 4"/>
          <p:cNvSpPr/>
          <p:nvPr/>
        </p:nvSpPr>
        <p:spPr>
          <a:xfrm>
            <a:off x="8471160" y="5341320"/>
            <a:ext cx="1225440" cy="523440"/>
          </a:xfrm>
          <a:prstGeom prst="diamond">
            <a:avLst/>
          </a:prstGeom>
          <a:solidFill>
            <a:srgbClr val="00a65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187" name="Objeto 5"/>
          <p:cNvGraphicFramePr/>
          <p:nvPr/>
        </p:nvGraphicFramePr>
        <p:xfrm>
          <a:off x="6221880" y="2642040"/>
          <a:ext cx="2862000" cy="1407600"/>
        </p:xfrm>
        <a:graphic>
          <a:graphicData uri="http://schemas.openxmlformats.org/presentationml/2006/ole">
            <p:oleObj progId="ChemDraw.Document.6.0" r:id="rId5" spid="">
              <p:embed/>
              <p:pic>
                <p:nvPicPr>
                  <p:cNvPr id="188" name="Objeto 5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6221880" y="2642040"/>
                    <a:ext cx="2862000" cy="1407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189" name="Objeto 6"/>
          <p:cNvGraphicFramePr/>
          <p:nvPr/>
        </p:nvGraphicFramePr>
        <p:xfrm>
          <a:off x="9183600" y="2643840"/>
          <a:ext cx="2725200" cy="1406160"/>
        </p:xfrm>
        <a:graphic>
          <a:graphicData uri="http://schemas.openxmlformats.org/presentationml/2006/ole">
            <p:oleObj progId="ChemDraw.Document.6.0" r:id="rId7" spid="">
              <p:embed/>
              <p:pic>
                <p:nvPicPr>
                  <p:cNvPr id="190" name="Objeto 6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9183600" y="2643840"/>
                    <a:ext cx="2725200" cy="140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91" name="CuadroTexto 7"/>
          <p:cNvSpPr/>
          <p:nvPr/>
        </p:nvSpPr>
        <p:spPr>
          <a:xfrm>
            <a:off x="6921720" y="41187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0mP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adroTexto 8"/>
          <p:cNvSpPr/>
          <p:nvPr/>
        </p:nvSpPr>
        <p:spPr>
          <a:xfrm>
            <a:off x="10202400" y="4118760"/>
            <a:ext cx="127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0mp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adroTexto 22"/>
          <p:cNvSpPr/>
          <p:nvPr/>
        </p:nvSpPr>
        <p:spPr>
          <a:xfrm>
            <a:off x="119520" y="271800"/>
            <a:ext cx="5845680" cy="52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Aci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5,7-Diamino-3,5,7,9-Tetradeoxy-L-glycero-L-altro-non-2-ulosonic Acid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;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Acinetaminic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EC (E for altro configuration, C for Acinetaminic)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CuadroTexto 46"/>
          <p:cNvSpPr/>
          <p:nvPr/>
        </p:nvSpPr>
        <p:spPr>
          <a:xfrm>
            <a:off x="5976360" y="271800"/>
            <a:ext cx="6215400" cy="52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Fus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5,7-Diamino-3,5,7,9-tetradeoxy-L-glycero-L-gluco-non-2-ulosonic acid; Fusaminic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GF (G for gluco configuration, F for fusaminic)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CuadroTexto 24"/>
          <p:cNvSpPr/>
          <p:nvPr/>
        </p:nvSpPr>
        <p:spPr>
          <a:xfrm>
            <a:off x="1065240" y="41187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0eC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adroTexto 26"/>
          <p:cNvSpPr/>
          <p:nvPr/>
        </p:nvSpPr>
        <p:spPr>
          <a:xfrm>
            <a:off x="3669480" y="41187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0ec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Rombo 3"/>
          <p:cNvSpPr/>
          <p:nvPr/>
        </p:nvSpPr>
        <p:spPr>
          <a:xfrm>
            <a:off x="2614680" y="5518080"/>
            <a:ext cx="1225440" cy="523440"/>
          </a:xfrm>
          <a:prstGeom prst="diamond">
            <a:avLst/>
          </a:prstGeom>
          <a:solidFill>
            <a:srgbClr val="f69ea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ombo 4"/>
          <p:cNvSpPr/>
          <p:nvPr/>
        </p:nvSpPr>
        <p:spPr>
          <a:xfrm>
            <a:off x="8471160" y="5341320"/>
            <a:ext cx="1225440" cy="523440"/>
          </a:xfrm>
          <a:prstGeom prst="diamond">
            <a:avLst/>
          </a:prstGeom>
          <a:solidFill>
            <a:srgbClr val="0072bc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adroTexto 7"/>
          <p:cNvSpPr/>
          <p:nvPr/>
        </p:nvSpPr>
        <p:spPr>
          <a:xfrm>
            <a:off x="6921720" y="411876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0gF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adroTexto 8"/>
          <p:cNvSpPr/>
          <p:nvPr/>
        </p:nvSpPr>
        <p:spPr>
          <a:xfrm>
            <a:off x="10202400" y="4118760"/>
            <a:ext cx="1275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0gf (L-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01" name=""/>
          <p:cNvGraphicFramePr/>
          <p:nvPr/>
        </p:nvGraphicFramePr>
        <p:xfrm>
          <a:off x="109080" y="2754000"/>
          <a:ext cx="2862000" cy="120312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20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9080" y="2754000"/>
                    <a:ext cx="2862000" cy="12031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03" name=""/>
          <p:cNvGraphicFramePr/>
          <p:nvPr/>
        </p:nvGraphicFramePr>
        <p:xfrm>
          <a:off x="3111120" y="2754720"/>
          <a:ext cx="2725200" cy="120132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204" name="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3111120" y="2754720"/>
                    <a:ext cx="2725200" cy="1201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05" name=""/>
          <p:cNvGraphicFramePr/>
          <p:nvPr/>
        </p:nvGraphicFramePr>
        <p:xfrm>
          <a:off x="6221880" y="2651400"/>
          <a:ext cx="2862000" cy="1407600"/>
        </p:xfrm>
        <a:graphic>
          <a:graphicData uri="http://schemas.openxmlformats.org/presentationml/2006/ole">
            <p:oleObj progId="ChemDraw.Document.6.0" r:id="rId5" spid="">
              <p:embed/>
              <p:pic>
                <p:nvPicPr>
                  <p:cNvPr id="206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6221880" y="2651400"/>
                    <a:ext cx="2862000" cy="1407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07" name=""/>
          <p:cNvGraphicFramePr/>
          <p:nvPr/>
        </p:nvGraphicFramePr>
        <p:xfrm>
          <a:off x="9340200" y="2652120"/>
          <a:ext cx="2725200" cy="1406160"/>
        </p:xfrm>
        <a:graphic>
          <a:graphicData uri="http://schemas.openxmlformats.org/presentationml/2006/ole">
            <p:oleObj progId="ChemDraw.Document.6.0" r:id="rId7" spid="">
              <p:embed/>
              <p:pic>
                <p:nvPicPr>
                  <p:cNvPr id="208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9340200" y="2652120"/>
                    <a:ext cx="2725200" cy="140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09" name="Explosión: 8 puntos 13"/>
          <p:cNvSpPr/>
          <p:nvPr/>
        </p:nvSpPr>
        <p:spPr>
          <a:xfrm rot="20245200">
            <a:off x="6432840" y="4939920"/>
            <a:ext cx="1320840" cy="698040"/>
          </a:xfrm>
          <a:prstGeom prst="irregularSeal1">
            <a:avLst/>
          </a:prstGeom>
          <a:gradFill rotWithShape="0">
            <a:gsLst>
              <a:gs pos="0">
                <a:srgbClr val="ffff00"/>
              </a:gs>
              <a:gs pos="100000">
                <a:srgbClr val="c00000"/>
              </a:gs>
            </a:gsLst>
            <a:path path="circle">
              <a:fillToRect l="50000" t="50000" r="50000" b="50000"/>
            </a:path>
          </a:gra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ptos"/>
              </a:rPr>
              <a:t>NEW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adroTexto 3"/>
          <p:cNvSpPr/>
          <p:nvPr/>
        </p:nvSpPr>
        <p:spPr>
          <a:xfrm>
            <a:off x="11952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QuiNAc4NAc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2,4-diacetamido-2,4,6-trideoxy-</a:t>
            </a:r>
            <a:r>
              <a:rPr b="0" lang="en-GB" sz="1400" spc="-1" strike="noStrike">
                <a:solidFill>
                  <a:srgbClr val="000000"/>
                </a:solidFill>
                <a:latin typeface="Aptos"/>
              </a:rPr>
              <a:t>D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-glucose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QF (Q for Qui, F for 2xNAc groups)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1" name="CuadroTexto 6"/>
          <p:cNvSpPr/>
          <p:nvPr/>
        </p:nvSpPr>
        <p:spPr>
          <a:xfrm>
            <a:off x="1072440" y="3721320"/>
            <a:ext cx="229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0QF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adroTexto 7"/>
          <p:cNvSpPr/>
          <p:nvPr/>
        </p:nvSpPr>
        <p:spPr>
          <a:xfrm>
            <a:off x="3612600" y="3721320"/>
            <a:ext cx="2293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0Qf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 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adroTexto 9"/>
          <p:cNvSpPr/>
          <p:nvPr/>
        </p:nvSpPr>
        <p:spPr>
          <a:xfrm>
            <a:off x="5976360" y="271800"/>
            <a:ext cx="6215400" cy="44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Abreviation: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GlcNAc3NAcA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Full name: </a:t>
            </a:r>
            <a:r>
              <a:rPr b="0" lang="en-GB" sz="1600" spc="-1" strike="noStrike">
                <a:solidFill>
                  <a:srgbClr val="000000"/>
                </a:solidFill>
                <a:latin typeface="Aptos"/>
              </a:rPr>
              <a:t>2,3-diacetamido-2,3-dideoxy-D-glucuronic acid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Letter code: 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ZF (Z for GlcA, F for 2xNAc groups)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Structure</a:t>
            </a:r>
            <a:r>
              <a:rPr b="0" lang="es-ES" sz="1600" spc="-1" strike="noStrike">
                <a:solidFill>
                  <a:srgbClr val="000000"/>
                </a:solidFill>
                <a:latin typeface="Aptos"/>
              </a:rPr>
              <a:t>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s-ES" sz="1600" spc="-1" strike="noStrike">
                <a:solidFill>
                  <a:srgbClr val="000000"/>
                </a:solidFill>
                <a:latin typeface="Aptos"/>
              </a:rPr>
              <a:t>SNFG: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4" name="CuadroTexto 10"/>
          <p:cNvSpPr/>
          <p:nvPr/>
        </p:nvSpPr>
        <p:spPr>
          <a:xfrm>
            <a:off x="6942240" y="372132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0ZF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α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adroTexto 11"/>
          <p:cNvSpPr/>
          <p:nvPr/>
        </p:nvSpPr>
        <p:spPr>
          <a:xfrm>
            <a:off x="9546480" y="3721320"/>
            <a:ext cx="116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0Zf (D-</a:t>
            </a:r>
            <a:r>
              <a:rPr b="1" lang="el-GR" sz="1800" spc="-1" strike="noStrike">
                <a:solidFill>
                  <a:srgbClr val="000000"/>
                </a:solidFill>
                <a:latin typeface="Aptos"/>
              </a:rPr>
              <a:t>β</a:t>
            </a:r>
            <a:r>
              <a:rPr b="1" lang="es-ES" sz="1800" spc="-1" strike="noStrike">
                <a:solidFill>
                  <a:srgbClr val="000000"/>
                </a:solidFill>
                <a:latin typeface="Apto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216" name="Objeto 21"/>
          <p:cNvGraphicFramePr/>
          <p:nvPr/>
        </p:nvGraphicFramePr>
        <p:xfrm>
          <a:off x="155880" y="2248560"/>
          <a:ext cx="2476080" cy="1158480"/>
        </p:xfrm>
        <a:graphic>
          <a:graphicData uri="http://schemas.openxmlformats.org/presentationml/2006/ole">
            <p:oleObj progId="ChemDraw.Document.6.0" r:id="rId1" spid="">
              <p:embed/>
              <p:pic>
                <p:nvPicPr>
                  <p:cNvPr id="217" name="Objeto 2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55880" y="2248560"/>
                    <a:ext cx="2476080" cy="11584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8" name="Objeto 25"/>
          <p:cNvGraphicFramePr/>
          <p:nvPr/>
        </p:nvGraphicFramePr>
        <p:xfrm>
          <a:off x="2576880" y="2351880"/>
          <a:ext cx="2906280" cy="869760"/>
        </p:xfrm>
        <a:graphic>
          <a:graphicData uri="http://schemas.openxmlformats.org/presentationml/2006/ole">
            <p:oleObj progId="ChemDraw.Document.6.0" r:id="rId3" spid="">
              <p:embed/>
              <p:pic>
                <p:nvPicPr>
                  <p:cNvPr id="219" name="Objeto 25" descr=""/>
                  <p:cNvPicPr/>
                  <p:nvPr/>
                </p:nvPicPr>
                <p:blipFill>
                  <a:blip r:embed="rId4"/>
                  <a:stretch/>
                </p:blipFill>
                <p:spPr>
                  <a:xfrm>
                    <a:off x="2576880" y="2351880"/>
                    <a:ext cx="2906280" cy="8697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0" name="Objeto 16"/>
          <p:cNvGraphicFramePr/>
          <p:nvPr/>
        </p:nvGraphicFramePr>
        <p:xfrm>
          <a:off x="5888160" y="2181240"/>
          <a:ext cx="2309400" cy="1294920"/>
        </p:xfrm>
        <a:graphic>
          <a:graphicData uri="http://schemas.openxmlformats.org/presentationml/2006/ole">
            <p:oleObj progId="ChemDraw.Document.6.0" r:id="rId5" spid="">
              <p:embed/>
              <p:pic>
                <p:nvPicPr>
                  <p:cNvPr id="221" name="Objeto 16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5888160" y="2181240"/>
                    <a:ext cx="2309400" cy="1294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22" name="Objeto 17"/>
          <p:cNvGraphicFramePr/>
          <p:nvPr/>
        </p:nvGraphicFramePr>
        <p:xfrm>
          <a:off x="8308800" y="2255760"/>
          <a:ext cx="2741400" cy="1063440"/>
        </p:xfrm>
        <a:graphic>
          <a:graphicData uri="http://schemas.openxmlformats.org/presentationml/2006/ole">
            <p:oleObj progId="ChemDraw.Document.6.0" r:id="rId7" spid="">
              <p:embed/>
              <p:pic>
                <p:nvPicPr>
                  <p:cNvPr id="223" name="Objeto 1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8308800" y="2255760"/>
                    <a:ext cx="2741400" cy="1063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224" name="Grupo 22"/>
          <p:cNvGrpSpPr/>
          <p:nvPr/>
        </p:nvGrpSpPr>
        <p:grpSpPr>
          <a:xfrm>
            <a:off x="2020680" y="4863960"/>
            <a:ext cx="1226880" cy="1949040"/>
            <a:chOff x="2020680" y="4863960"/>
            <a:chExt cx="1226880" cy="1949040"/>
          </a:xfrm>
        </p:grpSpPr>
        <p:sp>
          <p:nvSpPr>
            <p:cNvPr id="225" name="Forma libre: forma 23"/>
            <p:cNvSpPr/>
            <p:nvPr/>
          </p:nvSpPr>
          <p:spPr>
            <a:xfrm flipH="1">
              <a:off x="2111760" y="4863960"/>
              <a:ext cx="1042920" cy="960120"/>
            </a:xfrm>
            <a:custGeom>
              <a:avLst/>
              <a:gdLst/>
              <a:ahLst/>
              <a:rect l="l" t="t" r="r" b="b"/>
              <a:pathLst>
                <a:path w="966787" h="890252">
                  <a:moveTo>
                    <a:pt x="769204" y="532904"/>
                  </a:moveTo>
                  <a:lnTo>
                    <a:pt x="966787" y="890252"/>
                  </a:lnTo>
                  <a:lnTo>
                    <a:pt x="485778" y="890252"/>
                  </a:lnTo>
                  <a:lnTo>
                    <a:pt x="485778" y="889457"/>
                  </a:lnTo>
                  <a:lnTo>
                    <a:pt x="962025" y="889457"/>
                  </a:lnTo>
                  <a:close/>
                  <a:moveTo>
                    <a:pt x="481013" y="0"/>
                  </a:moveTo>
                  <a:lnTo>
                    <a:pt x="769204" y="532904"/>
                  </a:lnTo>
                  <a:lnTo>
                    <a:pt x="485778" y="20302"/>
                  </a:lnTo>
                  <a:lnTo>
                    <a:pt x="485778" y="889457"/>
                  </a:lnTo>
                  <a:lnTo>
                    <a:pt x="0" y="889457"/>
                  </a:lnTo>
                  <a:close/>
                </a:path>
              </a:pathLst>
            </a:custGeom>
            <a:solidFill>
              <a:srgbClr val="0072b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adroTexto 25"/>
            <p:cNvSpPr/>
            <p:nvPr/>
          </p:nvSpPr>
          <p:spPr>
            <a:xfrm>
              <a:off x="2020680" y="5748480"/>
              <a:ext cx="122688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3200" spc="-1" strike="noStrike">
                  <a:solidFill>
                    <a:srgbClr val="000000"/>
                  </a:solidFill>
                  <a:latin typeface="Aptos"/>
                </a:rPr>
                <a:t>4NAc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227" name="Grupo 34"/>
          <p:cNvGrpSpPr/>
          <p:nvPr/>
        </p:nvGrpSpPr>
        <p:grpSpPr>
          <a:xfrm>
            <a:off x="7901640" y="4685400"/>
            <a:ext cx="1584360" cy="2270880"/>
            <a:chOff x="7901640" y="4685400"/>
            <a:chExt cx="1584360" cy="2270880"/>
          </a:xfrm>
        </p:grpSpPr>
        <p:sp>
          <p:nvSpPr>
            <p:cNvPr id="228" name="Forma libre: forma 32"/>
            <p:cNvSpPr/>
            <p:nvPr/>
          </p:nvSpPr>
          <p:spPr>
            <a:xfrm>
              <a:off x="8061480" y="4685400"/>
              <a:ext cx="1264320" cy="1264320"/>
            </a:xfrm>
            <a:custGeom>
              <a:avLst/>
              <a:gdLst/>
              <a:ahLst/>
              <a:rect l="l" t="t" r="r" b="b"/>
              <a:pathLst>
                <a:path w="1264620" h="1264620">
                  <a:moveTo>
                    <a:pt x="1264620" y="641732"/>
                  </a:moveTo>
                  <a:lnTo>
                    <a:pt x="1264620" y="641732"/>
                  </a:lnTo>
                  <a:lnTo>
                    <a:pt x="622889" y="1264620"/>
                  </a:lnTo>
                  <a:lnTo>
                    <a:pt x="351179" y="984690"/>
                  </a:lnTo>
                  <a:lnTo>
                    <a:pt x="622889" y="1264620"/>
                  </a:lnTo>
                  <a:close/>
                  <a:moveTo>
                    <a:pt x="641731" y="0"/>
                  </a:moveTo>
                  <a:lnTo>
                    <a:pt x="1264620" y="641732"/>
                  </a:lnTo>
                  <a:lnTo>
                    <a:pt x="1264620" y="641732"/>
                  </a:lnTo>
                  <a:lnTo>
                    <a:pt x="1255475" y="632310"/>
                  </a:lnTo>
                  <a:lnTo>
                    <a:pt x="9146" y="632310"/>
                  </a:lnTo>
                  <a:lnTo>
                    <a:pt x="351179" y="984690"/>
                  </a:lnTo>
                  <a:lnTo>
                    <a:pt x="0" y="622888"/>
                  </a:lnTo>
                  <a:close/>
                </a:path>
              </a:pathLst>
            </a:custGeom>
            <a:solidFill>
              <a:srgbClr val="0072bc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adroTexto 33"/>
            <p:cNvSpPr/>
            <p:nvPr/>
          </p:nvSpPr>
          <p:spPr>
            <a:xfrm>
              <a:off x="7901640" y="5891760"/>
              <a:ext cx="1584360" cy="1064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3200" spc="-1" strike="noStrike">
                  <a:solidFill>
                    <a:srgbClr val="000000"/>
                  </a:solidFill>
                  <a:latin typeface="Aptos"/>
                </a:rPr>
                <a:t>2,3NAc</a:t>
              </a:r>
              <a:endParaRPr b="0" lang="en-US" sz="3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5970</TotalTime>
  <Application>LibreOffice/7.3.7.2$Linux_X86_64 LibreOffice_project/30$Build-2</Application>
  <AppVersion>15.0000</AppVersion>
  <Words>524</Words>
  <Paragraphs>250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2024-06-20T12:46:51Z</dcterms:created>
  <dc:creator>Ferran Nieto Fabregat</dc:creator>
  <dc:description/>
  <dc:language>en-US</dc:language>
  <cp:lastModifiedBy/>
  <dcterms:modified xsi:type="dcterms:W3CDTF">2024-11-29T21:03:30Z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8</vt:i4>
  </property>
</Properties>
</file>