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327" r:id="rId4"/>
    <p:sldId id="320" r:id="rId5"/>
    <p:sldId id="319" r:id="rId6"/>
    <p:sldId id="31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21" r:id="rId15"/>
    <p:sldId id="322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0"/>
    <p:restoredTop sz="95768"/>
  </p:normalViewPr>
  <p:slideViewPr>
    <p:cSldViewPr snapToGrid="0" snapToObjects="1">
      <p:cViewPr>
        <p:scale>
          <a:sx n="113" d="100"/>
          <a:sy n="113" d="100"/>
        </p:scale>
        <p:origin x="10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2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1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7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63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EAA4-2B29-3B49-8617-D974A1CCF9BC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E5819E-11E3-9649-83FF-C9799542038F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592E9-4CC0-3D42-9C18-1C1E5EDBEC2F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22CF-9BC6-364D-B80B-A73B941E7A60}" type="datetime1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8997E8-3606-7942-8BD4-70724DA9A20A}" type="datetime1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9F7ECE-9C6B-4F4E-9EEF-85E79DAE9B3A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313710-A8CA-904E-9383-6254A5190335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AF71D4-D55A-464E-8651-6A1E8A306EB7}" type="datetime1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7C6056-89B4-A747-BF79-DAB36AEC3565}" type="datetime1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CCF16A-AC32-0846-ADA5-861D33D8400A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89BFD1-700A-B649-945C-1CC4F19142EF}" type="datetime1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8B1F2A-1E30-9B46-A515-B5114103D725}" type="datetime1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D27EB8-CCE8-004E-AD35-34C8ED52BEA1}" type="datetime1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BED5-22FC-9C44-978A-CDD7B11BD2EA}" type="datetime1">
              <a:rPr lang="en-US" smtClean="0"/>
              <a:t>10/10/22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Commit: the spec </a:t>
            </a:r>
            <a:r>
              <a:rPr lang="en-US" sz="2800" dirty="0" smtClean="0"/>
              <a:t>(simplified to ignore failures)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3222" cy="4351338"/>
          </a:xfrm>
        </p:spPr>
        <p:txBody>
          <a:bodyPr/>
          <a:lstStyle/>
          <a:p>
            <a:r>
              <a:rPr lang="en-US" dirty="0" smtClean="0"/>
              <a:t>AC-1: </a:t>
            </a:r>
            <a:r>
              <a:rPr lang="en-US" dirty="0"/>
              <a:t>All processes that reach a decision reach the same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AC-3: </a:t>
            </a: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decision can only be reached if all processes vote </a:t>
            </a:r>
            <a:r>
              <a:rPr lang="en-US" dirty="0" smtClean="0">
                <a:solidFill>
                  <a:srgbClr val="0000FF"/>
                </a:solidFill>
              </a:rPr>
              <a:t>Yes</a:t>
            </a:r>
          </a:p>
          <a:p>
            <a:r>
              <a:rPr lang="en-US" dirty="0" smtClean="0"/>
              <a:t>AC-4: If </a:t>
            </a:r>
            <a:r>
              <a:rPr lang="en-US" strike="sngStrike" dirty="0" smtClean="0">
                <a:solidFill>
                  <a:schemeClr val="tx1">
                    <a:alpha val="23000"/>
                  </a:schemeClr>
                </a:solidFill>
              </a:rPr>
              <a:t>there are no failures and</a:t>
            </a:r>
            <a:r>
              <a:rPr lang="en-US" dirty="0" smtClean="0"/>
              <a:t> all </a:t>
            </a:r>
            <a:r>
              <a:rPr lang="en-US" dirty="0"/>
              <a:t>processes vote </a:t>
            </a:r>
            <a:r>
              <a:rPr lang="en-US" dirty="0">
                <a:solidFill>
                  <a:srgbClr val="0000FF"/>
                </a:solidFill>
              </a:rPr>
              <a:t>Yes</a:t>
            </a:r>
            <a:r>
              <a:rPr lang="en-US" dirty="0"/>
              <a:t>, then the </a:t>
            </a:r>
            <a:r>
              <a:rPr lang="en-US" dirty="0" smtClean="0"/>
              <a:t>decision </a:t>
            </a:r>
            <a:r>
              <a:rPr lang="en-US" dirty="0"/>
              <a:t>must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0000FF"/>
                </a:solidFill>
              </a:rPr>
              <a:t>Commit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AC-2 and AC-5 ignored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9B-093F-6247-831C-CFD64FF67DE8}" type="datetime1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(2PC)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5611-1A00-8942-A6A6-C9B1ABDF4E4B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21" y="1651358"/>
            <a:ext cx="7986183" cy="5097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3029" y="2273481"/>
            <a:ext cx="4995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1. </a:t>
            </a:r>
            <a:r>
              <a:rPr lang="en-US" sz="2000" dirty="0"/>
              <a:t>sends </a:t>
            </a:r>
            <a:r>
              <a:rPr lang="en-US" sz="2000" dirty="0" smtClean="0">
                <a:solidFill>
                  <a:srgbClr val="0000FF"/>
                </a:solidFill>
              </a:rPr>
              <a:t>VOTE-REQ</a:t>
            </a:r>
            <a:r>
              <a:rPr lang="en-US" sz="2000" dirty="0" smtClean="0"/>
              <a:t> message </a:t>
            </a:r>
            <a:r>
              <a:rPr lang="en-US" sz="2000" dirty="0"/>
              <a:t>to all participants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278495" y="2732892"/>
            <a:ext cx="3341492" cy="923330"/>
            <a:chOff x="7255917" y="3782761"/>
            <a:chExt cx="3341492" cy="923330"/>
          </a:xfrm>
        </p:grpSpPr>
        <p:sp>
          <p:nvSpPr>
            <p:cNvPr id="11" name="Rectangle 10"/>
            <p:cNvSpPr/>
            <p:nvPr/>
          </p:nvSpPr>
          <p:spPr>
            <a:xfrm>
              <a:off x="7255917" y="3782761"/>
              <a:ext cx="334149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 smtClean="0"/>
                <a:t>2. </a:t>
              </a:r>
              <a:r>
                <a:rPr lang="en-US" sz="2000" dirty="0"/>
                <a:t>sends </a:t>
              </a:r>
              <a:r>
                <a:rPr lang="en-US" sz="2000" dirty="0" smtClean="0"/>
                <a:t>             to coordinator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 smtClean="0"/>
                <a:t>     if             == </a:t>
              </a:r>
              <a:r>
                <a:rPr lang="en-US" sz="2000" dirty="0" smtClean="0">
                  <a:solidFill>
                    <a:srgbClr val="0000FF"/>
                  </a:solidFill>
                </a:rPr>
                <a:t>No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 </a:t>
              </a:r>
              <a:r>
                <a:rPr lang="en-US" sz="2000" dirty="0" smtClean="0"/>
                <a:t>    then                     := </a:t>
              </a:r>
              <a:r>
                <a:rPr lang="en-US" sz="2000" dirty="0" smtClean="0">
                  <a:solidFill>
                    <a:srgbClr val="0000FF"/>
                  </a:solidFill>
                </a:rPr>
                <a:t>Abort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0276" y="3856430"/>
              <a:ext cx="582792" cy="22839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6941" y="4131734"/>
              <a:ext cx="565859" cy="22175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1136" y="4396617"/>
              <a:ext cx="1001888" cy="229003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793029" y="3832111"/>
            <a:ext cx="5089663" cy="2363724"/>
            <a:chOff x="793029" y="3832111"/>
            <a:chExt cx="5089663" cy="2363724"/>
          </a:xfrm>
        </p:grpSpPr>
        <p:sp>
          <p:nvSpPr>
            <p:cNvPr id="16" name="Rectangle 15"/>
            <p:cNvSpPr/>
            <p:nvPr/>
          </p:nvSpPr>
          <p:spPr>
            <a:xfrm>
              <a:off x="793029" y="3832111"/>
              <a:ext cx="5089663" cy="2363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 smtClean="0"/>
                <a:t>3. Wait for all votes to come in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 smtClean="0"/>
                <a:t>     If all votes are </a:t>
              </a:r>
              <a:r>
                <a:rPr lang="en-US" sz="2000" dirty="0" smtClean="0">
                  <a:solidFill>
                    <a:srgbClr val="0000FF"/>
                  </a:solidFill>
                </a:rPr>
                <a:t>Yes</a:t>
              </a:r>
              <a:r>
                <a:rPr lang="en-US" sz="2000" dirty="0" smtClean="0"/>
                <a:t> then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	 </a:t>
              </a:r>
              <a:r>
                <a:rPr lang="en-US" sz="2000" dirty="0" smtClean="0"/>
                <a:t>             := </a:t>
              </a:r>
              <a:r>
                <a:rPr lang="en-US" sz="2000" dirty="0" smtClean="0">
                  <a:solidFill>
                    <a:srgbClr val="0000FF"/>
                  </a:solidFill>
                </a:rPr>
                <a:t>Commit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 smtClean="0"/>
                <a:t>          Send </a:t>
              </a:r>
              <a:r>
                <a:rPr lang="en-US" sz="2000" dirty="0" smtClean="0">
                  <a:solidFill>
                    <a:srgbClr val="0000FF"/>
                  </a:solidFill>
                </a:rPr>
                <a:t>Commit</a:t>
              </a:r>
              <a:r>
                <a:rPr lang="en-US" sz="2000" dirty="0" smtClean="0"/>
                <a:t> message to all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 smtClean="0"/>
                <a:t>     else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/>
                <a:t>	 </a:t>
              </a:r>
              <a:r>
                <a:rPr lang="en-US" sz="2000" dirty="0" smtClean="0"/>
                <a:t>             := </a:t>
              </a:r>
              <a:r>
                <a:rPr lang="en-US" sz="2000" dirty="0" smtClean="0">
                  <a:solidFill>
                    <a:srgbClr val="0000FF"/>
                  </a:solidFill>
                </a:rPr>
                <a:t>Abort</a:t>
              </a:r>
            </a:p>
            <a:p>
              <a:pPr>
                <a:lnSpc>
                  <a:spcPct val="90000"/>
                </a:lnSpc>
              </a:pPr>
              <a:r>
                <a:rPr lang="en-US" sz="2000" dirty="0" smtClean="0"/>
                <a:t>          Send </a:t>
              </a:r>
              <a:r>
                <a:rPr lang="en-US" sz="2000" dirty="0" smtClean="0">
                  <a:solidFill>
                    <a:srgbClr val="0000FF"/>
                  </a:solidFill>
                </a:rPr>
                <a:t>Abort</a:t>
              </a:r>
              <a:r>
                <a:rPr lang="en-US" sz="2000" dirty="0" smtClean="0"/>
                <a:t> message to all who voted </a:t>
              </a:r>
              <a:r>
                <a:rPr lang="en-US" sz="2000" dirty="0" smtClean="0">
                  <a:solidFill>
                    <a:srgbClr val="0000FF"/>
                  </a:solidFill>
                </a:rPr>
                <a:t>Yes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/>
                <a:t>	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6388" y="4459109"/>
              <a:ext cx="1097225" cy="2455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321" y="5277552"/>
              <a:ext cx="1097225" cy="24553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278495" y="5055489"/>
            <a:ext cx="2950616" cy="1200329"/>
            <a:chOff x="7278495" y="5032911"/>
            <a:chExt cx="2950616" cy="1200329"/>
          </a:xfrm>
        </p:grpSpPr>
        <p:grpSp>
          <p:nvGrpSpPr>
            <p:cNvPr id="19" name="Group 18"/>
            <p:cNvGrpSpPr/>
            <p:nvPr/>
          </p:nvGrpSpPr>
          <p:grpSpPr>
            <a:xfrm>
              <a:off x="7278495" y="5032911"/>
              <a:ext cx="2950616" cy="1200329"/>
              <a:chOff x="7255917" y="3782761"/>
              <a:chExt cx="2950616" cy="120032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255917" y="3782761"/>
                <a:ext cx="295061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dirty="0" smtClean="0"/>
                  <a:t>4. If received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Commit</a:t>
                </a:r>
                <a:r>
                  <a:rPr lang="en-US" sz="2000" dirty="0" smtClean="0"/>
                  <a:t> then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:=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Commit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else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:=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Abort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5047" y="4125684"/>
                <a:ext cx="1001888" cy="229003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7625" y="5914994"/>
              <a:ext cx="1001888" cy="229003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/>
          <p:nvPr/>
        </p:nvCxnSpPr>
        <p:spPr>
          <a:xfrm>
            <a:off x="5757333" y="2585156"/>
            <a:ext cx="1456267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75201" y="3575751"/>
            <a:ext cx="2503294" cy="71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21867" y="4975018"/>
            <a:ext cx="1591732" cy="347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Chapters 1-4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1: Dafny mechanics</a:t>
            </a:r>
          </a:p>
          <a:p>
            <a:pPr lvl="1"/>
            <a:r>
              <a:rPr lang="en-US" dirty="0" smtClean="0"/>
              <a:t>Primitive types, quantifiers, assertions, recursion, loop invariants, datatypes</a:t>
            </a:r>
          </a:p>
          <a:p>
            <a:r>
              <a:rPr lang="en-US" dirty="0" smtClean="0"/>
              <a:t>Chapter 2: Specification</a:t>
            </a:r>
          </a:p>
          <a:p>
            <a:pPr lvl="1"/>
            <a:r>
              <a:rPr lang="en-US" dirty="0" smtClean="0"/>
              <a:t>Formally define how a system should behave</a:t>
            </a:r>
          </a:p>
          <a:p>
            <a:r>
              <a:rPr lang="en-US" dirty="0" smtClean="0"/>
              <a:t>Chapter 3: State machines</a:t>
            </a:r>
          </a:p>
          <a:p>
            <a:pPr lvl="1"/>
            <a:r>
              <a:rPr lang="en-US" dirty="0" smtClean="0"/>
              <a:t>Express the behavior of a system using </a:t>
            </a:r>
            <a:r>
              <a:rPr lang="en-US" dirty="0" err="1" smtClean="0"/>
              <a:t>Init</a:t>
            </a:r>
            <a:r>
              <a:rPr lang="en-US" dirty="0" smtClean="0"/>
              <a:t>() and Next() predicates, JNF</a:t>
            </a:r>
          </a:p>
          <a:p>
            <a:r>
              <a:rPr lang="en-US" dirty="0" smtClean="0"/>
              <a:t>Chapter 4: Inductive invariants</a:t>
            </a:r>
          </a:p>
          <a:p>
            <a:pPr lvl="1"/>
            <a:r>
              <a:rPr lang="en-US" dirty="0" smtClean="0"/>
              <a:t>A strengthening of the safety property to become inductive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7FB1-345D-604B-9B08-35E1F7A0FF87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355801" y="2239038"/>
            <a:ext cx="7474148" cy="3813048"/>
          </a:xfrm>
          <a:prstGeom prst="rect">
            <a:avLst/>
          </a:prstGeom>
          <a:noFill/>
          <a:ln w="3492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183583" y="3211300"/>
            <a:ext cx="6196308" cy="2478024"/>
            <a:chOff x="2217424" y="5976050"/>
            <a:chExt cx="8812527" cy="923164"/>
          </a:xfrm>
        </p:grpSpPr>
        <p:sp>
          <p:nvSpPr>
            <p:cNvPr id="24" name="Oval 23"/>
            <p:cNvSpPr/>
            <p:nvPr/>
          </p:nvSpPr>
          <p:spPr>
            <a:xfrm>
              <a:off x="2217424" y="5976050"/>
              <a:ext cx="8812527" cy="923164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82319" y="6347004"/>
              <a:ext cx="2447231" cy="220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Safe states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</a:rPr>
                <a:t>(property P holds)</a:t>
              </a:r>
              <a:endParaRPr lang="en-US" sz="1687" dirty="0">
                <a:ea typeface="Calibri" charset="0"/>
                <a:cs typeface="Calibri" charset="0"/>
                <a:sym typeface="Gill Sans Light"/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3584200" y="3768671"/>
            <a:ext cx="4111396" cy="1563624"/>
          </a:xfrm>
          <a:prstGeom prst="ellipse">
            <a:avLst/>
          </a:prstGeom>
          <a:solidFill>
            <a:srgbClr val="92D050">
              <a:alpha val="28000"/>
            </a:srgbClr>
          </a:solidFill>
          <a:ln w="285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68265" y="4127224"/>
            <a:ext cx="2605234" cy="908387"/>
            <a:chOff x="3324228" y="6109716"/>
            <a:chExt cx="3705222" cy="923163"/>
          </a:xfrm>
        </p:grpSpPr>
        <p:sp>
          <p:nvSpPr>
            <p:cNvPr id="27" name="Oval 26"/>
            <p:cNvSpPr/>
            <p:nvPr/>
          </p:nvSpPr>
          <p:spPr>
            <a:xfrm>
              <a:off x="3324228" y="6109716"/>
              <a:ext cx="3705222" cy="923163"/>
            </a:xfrm>
            <a:prstGeom prst="ellipse">
              <a:avLst/>
            </a:prstGeom>
            <a:noFill/>
            <a:ln w="28575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endParaRPr lang="en-US" sz="2531">
                <a:solidFill>
                  <a:srgbClr val="FFFFFF"/>
                </a:solidFill>
                <a:sym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5558" y="6150761"/>
              <a:ext cx="1782561" cy="84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Reachable </a:t>
              </a:r>
            </a:p>
            <a:p>
              <a:pPr algn="ctr" defTabSz="410751" hangingPunct="0"/>
              <a:r>
                <a:rPr lang="en-US" sz="1687" dirty="0">
                  <a:ea typeface="Calibri" charset="0"/>
                  <a:cs typeface="Calibri" charset="0"/>
                  <a:sym typeface="Gill Sans Light"/>
                </a:rPr>
                <a:t>states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6092875" y="331452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75893" y="2770927"/>
            <a:ext cx="172789" cy="173736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39" name="Curved Connector 38"/>
          <p:cNvCxnSpPr>
            <a:stCxn id="26" idx="0"/>
            <a:endCxn id="33" idx="2"/>
          </p:cNvCxnSpPr>
          <p:nvPr/>
        </p:nvCxnSpPr>
        <p:spPr>
          <a:xfrm rot="5400000" flipH="1" flipV="1">
            <a:off x="6149218" y="2887848"/>
            <a:ext cx="456727" cy="396623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/>
          <p:cNvSpPr txBox="1"/>
          <p:nvPr/>
        </p:nvSpPr>
        <p:spPr>
          <a:xfrm>
            <a:off x="6240938" y="4278430"/>
            <a:ext cx="1720709" cy="591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Inductive </a:t>
            </a:r>
          </a:p>
          <a:p>
            <a:pPr algn="ctr" defTabSz="410751" hangingPunct="0"/>
            <a:r>
              <a:rPr lang="en-US" sz="1687" dirty="0">
                <a:ea typeface="Calibri" charset="0"/>
                <a:cs typeface="Calibri" charset="0"/>
                <a:sym typeface="Gill Sans Light"/>
              </a:rPr>
              <a:t>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8625" y="2386938"/>
            <a:ext cx="125585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ym typeface="Gill Sans Light"/>
              </a:rPr>
              <a:t>All states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Invariants vs </a:t>
            </a:r>
            <a:br>
              <a:rPr lang="en-US" dirty="0" smtClean="0">
                <a:latin typeface="Calibri Light" panose="020F0302020204030204" pitchFamily="34" charset="0"/>
              </a:rPr>
            </a:br>
            <a:r>
              <a:rPr lang="en-US" dirty="0" smtClean="0">
                <a:latin typeface="Calibri Light" panose="020F0302020204030204" pitchFamily="34" charset="0"/>
              </a:rPr>
              <a:t>Inductive invariants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99602" y="3864702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542316" y="4633338"/>
            <a:ext cx="172789" cy="173736"/>
          </a:xfrm>
          <a:prstGeom prst="ellipse">
            <a:avLst/>
          </a:prstGeom>
          <a:solidFill>
            <a:srgbClr val="92D050"/>
          </a:solidFill>
          <a:ln w="12700" cap="flat">
            <a:solidFill>
              <a:srgbClr val="5A5F5E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cxnSp>
        <p:nvCxnSpPr>
          <p:cNvPr id="53" name="Curved Connector 52"/>
          <p:cNvCxnSpPr>
            <a:stCxn id="51" idx="6"/>
            <a:endCxn id="52" idx="0"/>
          </p:cNvCxnSpPr>
          <p:nvPr/>
        </p:nvCxnSpPr>
        <p:spPr>
          <a:xfrm>
            <a:off x="6172391" y="3951570"/>
            <a:ext cx="456320" cy="681768"/>
          </a:xfrm>
          <a:prstGeom prst="curvedConnector2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6A8-6002-964F-81B9-B9DA64F97502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3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6" grpId="0" animBg="1"/>
      <p:bldP spid="33" grpId="0" animBg="1"/>
      <p:bldP spid="50" grpId="0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distributed system is composed of </a:t>
            </a:r>
            <a:r>
              <a:rPr lang="en-US" smtClean="0"/>
              <a:t>multiple hosts, </a:t>
            </a:r>
            <a:r>
              <a:rPr lang="en-US" b="1" smtClean="0"/>
              <a:t>a network and clocks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60C-2EFA-E14E-BF72-1E0294B5020E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a typeface="Consolas" charset="0"/>
                <a:cs typeface="Consolas" charset="0"/>
              </a:rPr>
              <a:t>Distributed system: attempt #3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Variables(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network: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 time: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Time.Variables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predicate Next(v,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clk:Time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|| (&amp;&amp;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Time.Read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clk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|| (&amp;&amp;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Time.Advance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v.time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v’.time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v.hosts</a:t>
            </a:r>
            <a:endParaRPr lang="en-US" sz="17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    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v’.network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v.network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Distributed system</a:t>
              </a:r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5526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3477"/>
            <a:ext cx="10969487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“distributed” system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83C7-6293-5648-BD33-0D45999E1990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4" y="1125468"/>
            <a:ext cx="7493275" cy="5354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Variables(fs: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FileSystem.Variables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disk: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Disk.Variables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predicate Next(v,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’)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|| (exists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::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FileSystem.Next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v.fs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Disk.Next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v.disk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||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 //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 Crash!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FileSystem.Init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v’.fs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v’.disk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v.disk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)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Distributed system</a:t>
                </a:r>
                <a:endParaRPr lang="en-US" b="1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(in-memory 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30137" y="3618224"/>
            <a:ext cx="2306130" cy="369332"/>
            <a:chOff x="9282896" y="5088834"/>
            <a:chExt cx="230613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Binding variable</a:t>
              </a:r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9537539" y="5116635"/>
              <a:ext cx="182932" cy="15686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9282896" y="5273500"/>
              <a:ext cx="437575" cy="1325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8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vs proven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6877-5495-4E47-89FB-31EB7699BE36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92356" y="2527438"/>
            <a:ext cx="4022035" cy="2992162"/>
            <a:chOff x="619539" y="2508527"/>
            <a:chExt cx="4022035" cy="2992162"/>
          </a:xfrm>
        </p:grpSpPr>
        <p:grpSp>
          <p:nvGrpSpPr>
            <p:cNvPr id="9" name="Group 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mtClean="0"/>
                  <a:t>Distributed system</a:t>
                </a:r>
                <a:endParaRPr lang="en-US" b="1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1191" y="2527438"/>
            <a:ext cx="4022035" cy="2992162"/>
            <a:chOff x="619539" y="2508527"/>
            <a:chExt cx="4022035" cy="2992162"/>
          </a:xfrm>
        </p:grpSpPr>
        <p:grpSp>
          <p:nvGrpSpPr>
            <p:cNvPr id="18" name="Group 17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Distributed system</a:t>
                </a:r>
                <a:endParaRPr lang="en-US" b="1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23730" y="3674922"/>
              <a:ext cx="1929295" cy="738051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File system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(in-memory state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512" y="3674921"/>
              <a:ext cx="1146314" cy="7380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05732" y="4128394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198901" y="3114674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74127"/>
              <a:gd name="adj4" fmla="val 129713"/>
              <a:gd name="adj5" fmla="val 111459"/>
              <a:gd name="adj6" fmla="val 156889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won’t make </a:t>
            </a:r>
            <a:r>
              <a:rPr lang="en-US" smtClean="0">
                <a:solidFill>
                  <a:schemeClr val="tx1"/>
                </a:solidFill>
              </a:rPr>
              <a:t>up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167928" y="3900478"/>
            <a:ext cx="1988209" cy="656945"/>
          </a:xfrm>
          <a:prstGeom prst="borderCallout2">
            <a:avLst>
              <a:gd name="adj1" fmla="val 47068"/>
              <a:gd name="adj2" fmla="val 99626"/>
              <a:gd name="adj3" fmla="val 36334"/>
              <a:gd name="adj4" fmla="val 131845"/>
              <a:gd name="adj5" fmla="val -1921"/>
              <a:gd name="adj6" fmla="val 158107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</a:t>
            </a:r>
            <a:r>
              <a:rPr lang="en-US" smtClean="0">
                <a:solidFill>
                  <a:schemeClr val="tx1"/>
                </a:solidFill>
              </a:rPr>
              <a:t>might reorder </a:t>
            </a:r>
            <a:r>
              <a:rPr lang="en-US" dirty="0" smtClean="0">
                <a:solidFill>
                  <a:schemeClr val="tx1"/>
                </a:solidFill>
              </a:rPr>
              <a:t>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3689508" y="5334396"/>
            <a:ext cx="1988209" cy="656945"/>
          </a:xfrm>
          <a:prstGeom prst="borderCallout2">
            <a:avLst>
              <a:gd name="adj1" fmla="val -1166"/>
              <a:gd name="adj2" fmla="val 35876"/>
              <a:gd name="adj3" fmla="val -48525"/>
              <a:gd name="adj4" fmla="val 14508"/>
              <a:gd name="adj5" fmla="val -103527"/>
              <a:gd name="adj6" fmla="val 6621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only moves forward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9365591" y="2618512"/>
            <a:ext cx="2521609" cy="656945"/>
          </a:xfrm>
          <a:prstGeom prst="borderCallout2">
            <a:avLst>
              <a:gd name="adj1" fmla="val 99925"/>
              <a:gd name="adj2" fmla="val 47813"/>
              <a:gd name="adj3" fmla="val 137520"/>
              <a:gd name="adj4" fmla="val 30900"/>
              <a:gd name="adj5" fmla="val 162554"/>
              <a:gd name="adj6" fmla="val 26484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 won’t forget writes </a:t>
            </a:r>
            <a:r>
              <a:rPr lang="en-US" smtClean="0">
                <a:solidFill>
                  <a:schemeClr val="tx1"/>
                </a:solidFill>
              </a:rPr>
              <a:t>it acknowledged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9407004" y="4744725"/>
            <a:ext cx="1988209" cy="656945"/>
          </a:xfrm>
          <a:prstGeom prst="borderCallout2">
            <a:avLst>
              <a:gd name="adj1" fmla="val -2265"/>
              <a:gd name="adj2" fmla="val 39081"/>
              <a:gd name="adj3" fmla="val -21809"/>
              <a:gd name="adj4" fmla="val 29384"/>
              <a:gd name="adj5" fmla="val -47730"/>
              <a:gd name="adj6" fmla="val 2537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 might reorder concurrent writes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Line Callout 2 28"/>
          <p:cNvSpPr/>
          <p:nvPr/>
        </p:nvSpPr>
        <p:spPr>
          <a:xfrm>
            <a:off x="268295" y="1468479"/>
            <a:ext cx="2957836" cy="656945"/>
          </a:xfrm>
          <a:prstGeom prst="borderCallout2">
            <a:avLst>
              <a:gd name="adj1" fmla="val 101687"/>
              <a:gd name="adj2" fmla="val 47231"/>
              <a:gd name="adj3" fmla="val 131476"/>
              <a:gd name="adj4" fmla="val 53835"/>
              <a:gd name="adj5" fmla="val 158411"/>
              <a:gd name="adj6" fmla="val 102802"/>
            </a:avLst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Hosts cannot communicate except through </a:t>
            </a:r>
            <a:r>
              <a:rPr lang="en-US" smtClean="0">
                <a:solidFill>
                  <a:schemeClr val="tx1"/>
                </a:solidFill>
              </a:rPr>
              <a:t>the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3581400" y="1470813"/>
            <a:ext cx="2391137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can advance between any </a:t>
            </a:r>
            <a:r>
              <a:rPr lang="en-US" smtClean="0">
                <a:solidFill>
                  <a:schemeClr val="tx1"/>
                </a:solidFill>
              </a:rPr>
              <a:t>host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285383" y="1472086"/>
            <a:ext cx="2121622" cy="656945"/>
          </a:xfrm>
          <a:prstGeom prst="borderCallout2">
            <a:avLst>
              <a:gd name="adj1" fmla="val 101687"/>
              <a:gd name="adj2" fmla="val 48978"/>
              <a:gd name="adj3" fmla="val 135000"/>
              <a:gd name="adj4" fmla="val 43938"/>
              <a:gd name="adj5" fmla="val 160173"/>
              <a:gd name="adj6" fmla="val 24791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File system (kernel)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crash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471" cy="1325563"/>
          </a:xfrm>
        </p:spPr>
        <p:txBody>
          <a:bodyPr/>
          <a:lstStyle/>
          <a:p>
            <a:r>
              <a:rPr lang="en-US" dirty="0" smtClean="0"/>
              <a:t>                       : the systems specification sandwich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B557-9CA2-A14F-9261-7CE2BFC868DA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  <p:pic>
        <p:nvPicPr>
          <p:cNvPr id="2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550" y="644772"/>
            <a:ext cx="3419961" cy="67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1" y="2197912"/>
            <a:ext cx="6427648" cy="280670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65;p20"/>
          <p:cNvSpPr txBox="1"/>
          <p:nvPr/>
        </p:nvSpPr>
        <p:spPr>
          <a:xfrm>
            <a:off x="838200" y="5203025"/>
            <a:ext cx="13368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800" kern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image: pixabay</a:t>
            </a:r>
            <a:endParaRPr sz="800" kern="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6;p20"/>
          <p:cNvSpPr/>
          <p:nvPr/>
        </p:nvSpPr>
        <p:spPr>
          <a:xfrm>
            <a:off x="7461500" y="37803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environment assumptions</a:t>
            </a:r>
            <a:endParaRPr dirty="0"/>
          </a:p>
        </p:txBody>
      </p:sp>
      <p:sp>
        <p:nvSpPr>
          <p:cNvPr id="28" name="Google Shape;167;p20"/>
          <p:cNvSpPr/>
          <p:nvPr/>
        </p:nvSpPr>
        <p:spPr>
          <a:xfrm>
            <a:off x="7461500" y="2217531"/>
            <a:ext cx="359979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application spec</a:t>
            </a:r>
            <a:endParaRPr/>
          </a:p>
        </p:txBody>
      </p:sp>
      <p:sp>
        <p:nvSpPr>
          <p:cNvPr id="29" name="Google Shape;168;p20"/>
          <p:cNvSpPr/>
          <p:nvPr/>
        </p:nvSpPr>
        <p:spPr>
          <a:xfrm>
            <a:off x="7461500" y="2623181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proof</a:t>
            </a:r>
            <a:endParaRPr dirty="0"/>
          </a:p>
        </p:txBody>
      </p:sp>
      <p:sp>
        <p:nvSpPr>
          <p:cNvPr id="30" name="Google Shape;169;p20"/>
          <p:cNvSpPr/>
          <p:nvPr/>
        </p:nvSpPr>
        <p:spPr>
          <a:xfrm>
            <a:off x="7461500" y="3068756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31" name="Google Shape;170;p20"/>
          <p:cNvSpPr/>
          <p:nvPr/>
        </p:nvSpPr>
        <p:spPr>
          <a:xfrm>
            <a:off x="8153400" y="2826847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protocol</a:t>
            </a:r>
            <a:endParaRPr dirty="0"/>
          </a:p>
        </p:txBody>
      </p:sp>
      <p:sp>
        <p:nvSpPr>
          <p:cNvPr id="32" name="Google Shape;171;p20"/>
          <p:cNvSpPr/>
          <p:nvPr/>
        </p:nvSpPr>
        <p:spPr>
          <a:xfrm>
            <a:off x="8321085" y="3282372"/>
            <a:ext cx="1188720" cy="791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7CD4-5D1E-6B43-BC17-77A340B4EC6E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me of Thrones symbology: What is the significance of the Iron Thron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ontmeme.com/temporary/3b48937cac1d7cbd2c43cbc091be98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969665"/>
            <a:ext cx="9280525" cy="143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D1F1-A313-6549-96AF-EEDAADA9A49C}" type="datetime1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1353820"/>
            <a:ext cx="12062201" cy="412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960" y="4328160"/>
            <a:ext cx="4404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AND THE REASON WE DON’T DO THAT IS....</a:t>
            </a:r>
            <a:endParaRPr lang="en-US" sz="3200" b="1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Defining the network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9EA5-7F10-EC4D-9C21-76BC65FA6EAE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5354" y="1219826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a typeface="Consolas" charset="0"/>
                <a:cs typeface="Consolas" charset="0"/>
              </a:rPr>
              <a:t>Network module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module Network {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Variables(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: set&lt;Message&gt;)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predicate Next(v, v’,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msgOps:MessageOps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can only receive messages that have been sent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&amp;&amp; 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msgOps.recv.Some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? ==&gt;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msgOps.recv.value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  //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Record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sent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there</a:t>
            </a:r>
            <a:r>
              <a:rPr lang="de-DE" sz="1600" b="1" dirty="0" smtClean="0">
                <a:latin typeface="Consolas" charset="0"/>
                <a:ea typeface="Consolas" charset="0"/>
                <a:cs typeface="Consolas" charset="0"/>
              </a:rPr>
              <a:t> was </a:t>
            </a:r>
            <a:r>
              <a:rPr lang="de-DE" sz="1600" b="1" dirty="0" err="1" smtClean="0">
                <a:latin typeface="Consolas" charset="0"/>
                <a:ea typeface="Consolas" charset="0"/>
                <a:cs typeface="Consolas" charset="0"/>
              </a:rPr>
              <a:t>one</a:t>
            </a:r>
            <a:endParaRPr lang="de-DE" sz="16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  &amp;&amp;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v'.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sentMsgs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==</a:t>
            </a:r>
          </a:p>
          <a:p>
            <a:pPr marL="0" indent="0">
              <a:buNone/>
            </a:pP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v.sentMsgs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msgOps.send.None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?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then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{} </a:t>
            </a:r>
            <a:endParaRPr lang="de-DE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                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msgOps.send.value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9539" y="2508527"/>
            <a:ext cx="4022035" cy="2992162"/>
            <a:chOff x="619539" y="2508527"/>
            <a:chExt cx="4022035" cy="2992162"/>
          </a:xfrm>
        </p:grpSpPr>
        <p:grpSp>
          <p:nvGrpSpPr>
            <p:cNvPr id="29" name="Group 28"/>
            <p:cNvGrpSpPr/>
            <p:nvPr/>
          </p:nvGrpSpPr>
          <p:grpSpPr>
            <a:xfrm>
              <a:off x="619539" y="2508527"/>
              <a:ext cx="4022035" cy="2992162"/>
              <a:chOff x="1098550" y="2590801"/>
              <a:chExt cx="4022035" cy="29921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098550" y="2590801"/>
                <a:ext cx="4022035" cy="2992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55700" y="2628900"/>
                <a:ext cx="19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mtClean="0"/>
                  <a:t>Distributed system</a:t>
                </a:r>
                <a:endParaRPr lang="en-US" b="1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54425" y="3230007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24162" y="3220762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54425" y="4590490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24162" y="4581245"/>
                <a:ext cx="97790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Host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142213" y="3528733"/>
              <a:ext cx="1028425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262192" y="634038"/>
            <a:ext cx="47483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 Option&lt;T&gt; = Some(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value:T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| None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datatype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recv:Option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&lt;Message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send:Option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&lt;Message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83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43477"/>
            <a:ext cx="10515600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distributed system is composed of multiple hosts </a:t>
            </a:r>
            <a:r>
              <a:rPr lang="en-US" b="1" dirty="0" smtClean="0"/>
              <a:t>and a network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E142-BED7-9B43-AF5F-51CACCE3B27D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98725" y="1125468"/>
            <a:ext cx="7377318" cy="5230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a typeface="Consolas" charset="0"/>
                <a:cs typeface="Consolas" charset="0"/>
              </a:rPr>
              <a:t>Distributed system: attempt #2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module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DistributedSystem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datatype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Variables =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Variables(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hosts:seq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&gt;,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network: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Network.Variables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predicate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'.hosts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forall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otherHost:nat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::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v’.hosts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v.hosts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otherHost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predicate Next(v,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’,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MessageOps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HostAction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hostid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&amp;&amp;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Network.Next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msgOps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9539" y="2508527"/>
            <a:ext cx="4022035" cy="2992162"/>
            <a:chOff x="1098550" y="2590801"/>
            <a:chExt cx="4022035" cy="2992162"/>
          </a:xfrm>
        </p:grpSpPr>
        <p:sp>
          <p:nvSpPr>
            <p:cNvPr id="30" name="Rectangle 29"/>
            <p:cNvSpPr/>
            <p:nvPr/>
          </p:nvSpPr>
          <p:spPr>
            <a:xfrm>
              <a:off x="1098550" y="2590801"/>
              <a:ext cx="4022035" cy="29921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700" y="2628900"/>
              <a:ext cx="1974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Distributed system</a:t>
              </a:r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54425" y="3230007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24162" y="3220762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4425" y="4590490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4162" y="4581245"/>
              <a:ext cx="9779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Host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142213" y="3528733"/>
            <a:ext cx="1028425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537713" y="5088834"/>
            <a:ext cx="3051313" cy="369332"/>
            <a:chOff x="8537713" y="5088834"/>
            <a:chExt cx="305131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9720470" y="5088834"/>
              <a:ext cx="1868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Binding variable</a:t>
              </a:r>
              <a:endParaRPr lang="en-US"/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9223513" y="5138530"/>
              <a:ext cx="496957" cy="1349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1"/>
            </p:cNvCxnSpPr>
            <p:nvPr/>
          </p:nvCxnSpPr>
          <p:spPr>
            <a:xfrm flipH="1">
              <a:off x="8537713" y="5273500"/>
              <a:ext cx="1182757" cy="1234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exam </a:t>
            </a:r>
            <a:r>
              <a:rPr lang="en-US" b="1" dirty="0" smtClean="0"/>
              <a:t>this Wednesday</a:t>
            </a:r>
            <a:r>
              <a:rPr lang="en-US" dirty="0" smtClean="0"/>
              <a:t>, 10/12</a:t>
            </a:r>
          </a:p>
          <a:p>
            <a:pPr lvl="1"/>
            <a:r>
              <a:rPr lang="en-US" dirty="0" smtClean="0"/>
              <a:t>6-8pm, EECS1303</a:t>
            </a:r>
          </a:p>
          <a:p>
            <a:pPr lvl="1"/>
            <a:r>
              <a:rPr lang="en-US" dirty="0" smtClean="0"/>
              <a:t>No lecture that day</a:t>
            </a:r>
          </a:p>
          <a:p>
            <a:r>
              <a:rPr lang="en-US" dirty="0" smtClean="0"/>
              <a:t>Closed books</a:t>
            </a:r>
          </a:p>
          <a:p>
            <a:pPr lvl="1"/>
            <a:r>
              <a:rPr lang="en-US" dirty="0" smtClean="0"/>
              <a:t>Allowed one double-sided “cheat-sheet”, 10pt minimum</a:t>
            </a:r>
          </a:p>
          <a:p>
            <a:r>
              <a:rPr lang="en-US" dirty="0" smtClean="0"/>
              <a:t>Covers everything up to Chapter 4 (i.e. excluding distributed systems)</a:t>
            </a:r>
          </a:p>
          <a:p>
            <a:endParaRPr lang="en-US" dirty="0" smtClean="0"/>
          </a:p>
          <a:p>
            <a:r>
              <a:rPr lang="en-US" dirty="0" smtClean="0"/>
              <a:t>Problem set 3 (Chapter 5) will be released later today</a:t>
            </a:r>
          </a:p>
          <a:p>
            <a:r>
              <a:rPr lang="en-US" dirty="0" smtClean="0"/>
              <a:t>Start looking for partners for Project 1 (released after PS3)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0B7-F0C7-A449-AE52-D4590793AAD0}" type="datetime1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Commit (Problem Set 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31E-DD0B-734B-AE6F-4203630D762A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04" y="1690688"/>
            <a:ext cx="2489489" cy="38709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62600" y="2162224"/>
            <a:ext cx="4353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-Do you take each other</a:t>
            </a:r>
            <a:r>
              <a:rPr lang="en-US" sz="2800" dirty="0" smtClean="0"/>
              <a:t>?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-</a:t>
            </a:r>
            <a:r>
              <a:rPr lang="en-US" sz="2800" dirty="0"/>
              <a:t>I do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  -</a:t>
            </a:r>
            <a:r>
              <a:rPr lang="en-US" sz="2800" dirty="0"/>
              <a:t>I do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-</a:t>
            </a:r>
            <a:r>
              <a:rPr lang="en-US" sz="2800" dirty="0"/>
              <a:t>I now pronounce you atomically committed.</a:t>
            </a:r>
          </a:p>
        </p:txBody>
      </p:sp>
    </p:spTree>
    <p:extLst>
      <p:ext uri="{BB962C8B-B14F-4D97-AF65-F5344CB8AC3E}">
        <p14:creationId xmlns:p14="http://schemas.microsoft.com/office/powerpoint/2010/main" val="13894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Commit: the objective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F7A4-2DF3-E143-9351-5CD50DD2AD0B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1320" y="2032000"/>
            <a:ext cx="831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Preserve data consistency for distributed transactions</a:t>
            </a:r>
          </a:p>
          <a:p>
            <a:endParaRPr lang="en-US" sz="2800" dirty="0"/>
          </a:p>
          <a:p>
            <a:r>
              <a:rPr lang="en-US" sz="2400" dirty="0"/>
              <a:t> </a:t>
            </a:r>
            <a:r>
              <a:rPr lang="en-US" sz="2400" dirty="0" smtClean="0"/>
              <a:t>   Example: book a hotel and flight on Expedia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85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Commit: 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coordinator</a:t>
            </a:r>
          </a:p>
          <a:p>
            <a:r>
              <a:rPr lang="en-US" dirty="0" smtClean="0"/>
              <a:t>A set of participants</a:t>
            </a:r>
          </a:p>
          <a:p>
            <a:pPr lvl="1"/>
            <a:r>
              <a:rPr lang="en-US" dirty="0" smtClean="0"/>
              <a:t>Allowed to be empty in our model</a:t>
            </a:r>
            <a:endParaRPr lang="en-US" dirty="0"/>
          </a:p>
          <a:p>
            <a:r>
              <a:rPr lang="en-US" dirty="0" smtClean="0"/>
              <a:t>Every participant has an “input” value, called </a:t>
            </a:r>
            <a:r>
              <a:rPr lang="en-US" dirty="0" smtClean="0">
                <a:solidFill>
                  <a:srgbClr val="0000FF"/>
                </a:solidFill>
              </a:rPr>
              <a:t>vote/preference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Every participant/coordinator has an “output” value, called </a:t>
            </a:r>
            <a:r>
              <a:rPr lang="en-US" dirty="0" smtClean="0">
                <a:solidFill>
                  <a:srgbClr val="0000FF"/>
                </a:solidFill>
              </a:rPr>
              <a:t>decision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We are ignoring the possibility of failures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F4D4-2EAB-3B46-9E50-4DB0842DE03A}" type="datetime1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67" y="3766349"/>
            <a:ext cx="3086100" cy="403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67" y="4766604"/>
            <a:ext cx="5057423" cy="4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28049</TotalTime>
  <Words>929</Words>
  <Application>Microsoft Macintosh PowerPoint</Application>
  <PresentationFormat>Widescreen</PresentationFormat>
  <Paragraphs>245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Consolas</vt:lpstr>
      <vt:lpstr>Gill Sans Light</vt:lpstr>
      <vt:lpstr>Impact</vt:lpstr>
      <vt:lpstr>Arial</vt:lpstr>
      <vt:lpstr>Office Theme</vt:lpstr>
      <vt:lpstr>EECS498-008 Formal Verification of Systems Software</vt:lpstr>
      <vt:lpstr>PowerPoint Presentation</vt:lpstr>
      <vt:lpstr>PowerPoint Presentation</vt:lpstr>
      <vt:lpstr>PowerPoint Presentation</vt:lpstr>
      <vt:lpstr>PowerPoint Presentation</vt:lpstr>
      <vt:lpstr>Administrivia</vt:lpstr>
      <vt:lpstr>Atomic Commit (Problem Set 3)</vt:lpstr>
      <vt:lpstr>Atomic Commit: the objective</vt:lpstr>
      <vt:lpstr>Atomic Commit: the setup</vt:lpstr>
      <vt:lpstr>Atomic Commit: the spec (simplified to ignore failures)</vt:lpstr>
      <vt:lpstr>Two Phase Commit (2PC)</vt:lpstr>
      <vt:lpstr>Recap of Chapters 1-4</vt:lpstr>
      <vt:lpstr>Invariants vs  Inductive invariants</vt:lpstr>
      <vt:lpstr>PowerPoint Presentation</vt:lpstr>
      <vt:lpstr>PowerPoint Presentation</vt:lpstr>
      <vt:lpstr>Trusted vs proven</vt:lpstr>
      <vt:lpstr>                       : the systems specification sandwich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1810</cp:revision>
  <cp:lastPrinted>2022-10-05T18:48:04Z</cp:lastPrinted>
  <dcterms:created xsi:type="dcterms:W3CDTF">2022-08-23T16:51:43Z</dcterms:created>
  <dcterms:modified xsi:type="dcterms:W3CDTF">2022-10-10T18:50:23Z</dcterms:modified>
  <cp:category/>
</cp:coreProperties>
</file>