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3"/>
    <p:restoredTop sz="95768"/>
  </p:normalViewPr>
  <p:slideViewPr>
    <p:cSldViewPr snapToGrid="0" snapToObjects="1">
      <p:cViewPr>
        <p:scale>
          <a:sx n="113" d="100"/>
          <a:sy n="113" d="100"/>
        </p:scale>
        <p:origin x="112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7C07-A8B0-D245-9564-D5391FE4E2B8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8E1751-6B5A-9C4A-802F-B8D8EAA2785C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06B03A-67E8-1F4F-9232-C912F8D6C67A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CA8F-55E2-AE49-A397-81F4382ECC5B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50FC69-EFD4-BB42-9057-0EF6DF81EF38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B0EFA-BBFF-B64C-8A8E-E0FDDE7E9566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3946E4-1935-3C4F-B28F-2171B5061419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4A394-847F-4E40-8F61-6C0AA535A430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6294F7-559C-844C-AF33-69854D53EE7F}" type="datetime1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547710-59ED-FD44-9F00-0ED67A409C86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7F2EB-D66A-5B41-AF23-6260DEBFFA04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E8F2-A687-1B46-B24B-5879F5510A0E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582456-3B54-ED41-BFC5-632B7832719C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4C8C-B249-2343-B6BC-44187EA0F696}" type="datetime1">
              <a:rPr lang="en-US" smtClean="0"/>
              <a:t>10/19/22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Example: </a:t>
            </a:r>
            <a:r>
              <a:rPr lang="en-US" sz="4640" dirty="0" err="1"/>
              <a:t>hashtable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122" name="Google Shape;77;p16"/>
          <p:cNvSpPr txBox="1"/>
          <p:nvPr/>
        </p:nvSpPr>
        <p:spPr>
          <a:xfrm>
            <a:off x="1845928" y="1682374"/>
            <a:ext cx="8878517" cy="259303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odule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tbl:seq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&lt;Pair&lt;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string&gt;&gt;)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predicate Insert(</a:t>
            </a:r>
            <a:r>
              <a:rPr lang="sk-SK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sk-SK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v’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:string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 :=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Probe(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free.Some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v’.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Pair(k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3" name="Google Shape;78;p16"/>
          <p:cNvGrpSpPr/>
          <p:nvPr/>
        </p:nvGrpSpPr>
        <p:grpSpPr>
          <a:xfrm>
            <a:off x="2646075" y="4517132"/>
            <a:ext cx="7286625" cy="1785465"/>
            <a:chOff x="1003700" y="2638769"/>
            <a:chExt cx="7136600" cy="1580731"/>
          </a:xfrm>
        </p:grpSpPr>
        <p:grpSp>
          <p:nvGrpSpPr>
            <p:cNvPr id="124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153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148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143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138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133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0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1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2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3817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spec: a simple map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23779" y="1598487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0" name="Google Shape;123;p16"/>
          <p:cNvSpPr txBox="1"/>
          <p:nvPr/>
        </p:nvSpPr>
        <p:spPr>
          <a:xfrm>
            <a:off x="1662033" y="3190565"/>
            <a:ext cx="9219154" cy="201831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value:Value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[key := 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0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Refinement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08757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08662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108830"/>
            <a:ext cx="6553526" cy="1177419"/>
            <a:chOff x="2107017" y="4421447"/>
            <a:chExt cx="9320570" cy="1674552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34616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308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/>
              <a:t>The benefits of refinement</a:t>
            </a:r>
            <a:endParaRPr lang="en-US" sz="464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3AB2-F69B-774E-8332-DA0877F31443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2151899" y="4305826"/>
            <a:ext cx="7594933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Refinement is very powerful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Can specify systems that are hard to specify otherwise</a:t>
            </a:r>
          </a:p>
          <a:p>
            <a:pPr marL="859022" lvl="1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E.g. </a:t>
            </a:r>
            <a:r>
              <a:rPr lang="en-US" sz="2400" dirty="0" err="1">
                <a:ea typeface="Calibri Light" charset="0"/>
                <a:cs typeface="Calibri Light" charset="0"/>
              </a:rPr>
              <a:t>linearizability</a:t>
            </a:r>
            <a:endParaRPr lang="en-US" sz="2400" dirty="0"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899" y="1893094"/>
            <a:ext cx="8583835" cy="22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</a:rPr>
              <a:t>Refinement allows for good specs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Abstract: elide implementation details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Concise: simple state machine</a:t>
            </a:r>
          </a:p>
          <a:p>
            <a:pPr marL="401822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Complete: better than a </a:t>
            </a:r>
            <a:r>
              <a:rPr lang="en-US" sz="2400" dirty="0">
                <a:ea typeface="Calibri Light" charset="0"/>
                <a:cs typeface="Calibri Light" charset="0"/>
              </a:rPr>
              <a:t>“bag </a:t>
            </a:r>
            <a:r>
              <a:rPr lang="en-US" sz="2400" dirty="0">
                <a:ea typeface="Calibri Light" charset="0"/>
                <a:cs typeface="Calibri Light" charset="0"/>
              </a:rPr>
              <a:t>of </a:t>
            </a:r>
            <a:r>
              <a:rPr lang="en-US" sz="2400" dirty="0">
                <a:ea typeface="Calibri Light" charset="0"/>
                <a:cs typeface="Calibri Light" charset="0"/>
              </a:rPr>
              <a:t>properties</a:t>
            </a:r>
            <a:r>
              <a:rPr lang="en-US" sz="2400" dirty="0" smtClean="0">
                <a:ea typeface="Calibri Light" charset="0"/>
                <a:cs typeface="Calibri Light" charset="0"/>
              </a:rPr>
              <a:t>”</a:t>
            </a:r>
          </a:p>
          <a:p>
            <a:pPr marL="859022" lvl="1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But if you want, you can prove properties about the spec</a:t>
            </a:r>
          </a:p>
          <a:p>
            <a:pPr marL="401822" indent="-401822">
              <a:buFont typeface="Arial" charset="0"/>
              <a:buChar char="•"/>
            </a:pPr>
            <a:endParaRPr lang="en-US" sz="2400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49264" y="3714143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</a:t>
            </a:r>
            <a:r>
              <a:rPr lang="en-US" sz="4640" dirty="0" err="1"/>
              <a:t>sharded</a:t>
            </a:r>
            <a:r>
              <a:rPr lang="en-US" sz="4640" dirty="0"/>
              <a:t> key-value store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45574" y="1949611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406032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377493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36638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8355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600072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039655" y="2977830"/>
            <a:ext cx="7227" cy="72690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/>
          <p:cNvGrpSpPr/>
          <p:nvPr/>
        </p:nvGrpSpPr>
        <p:grpSpPr>
          <a:xfrm>
            <a:off x="3404215" y="1949611"/>
            <a:ext cx="1821504" cy="1743842"/>
            <a:chOff x="2658585" y="2407517"/>
            <a:chExt cx="2590583" cy="2480131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4231" y="3855138"/>
              <a:ext cx="15476" cy="1032510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Group 48"/>
          <p:cNvGrpSpPr/>
          <p:nvPr/>
        </p:nvGrpSpPr>
        <p:grpSpPr>
          <a:xfrm>
            <a:off x="5027482" y="1949611"/>
            <a:ext cx="1825845" cy="1755122"/>
            <a:chOff x="4982730" y="2407517"/>
            <a:chExt cx="2596757" cy="2496173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V="1">
              <a:off x="6751665" y="3855138"/>
              <a:ext cx="15638" cy="1048552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/>
          <p:cNvGrpSpPr/>
          <p:nvPr/>
        </p:nvGrpSpPr>
        <p:grpSpPr>
          <a:xfrm>
            <a:off x="6676872" y="1949611"/>
            <a:ext cx="1825859" cy="1759836"/>
            <a:chOff x="7313030" y="2407517"/>
            <a:chExt cx="2596777" cy="2502878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V="1">
              <a:off x="9097069" y="3859962"/>
              <a:ext cx="200" cy="105043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5" name="Group 54"/>
          <p:cNvGrpSpPr/>
          <p:nvPr/>
        </p:nvGrpSpPr>
        <p:grpSpPr>
          <a:xfrm>
            <a:off x="8315390" y="1949611"/>
            <a:ext cx="1825845" cy="1749424"/>
            <a:chOff x="9643368" y="2407517"/>
            <a:chExt cx="2596758" cy="2488070"/>
          </a:xfrm>
        </p:grpSpPr>
        <p:sp>
          <p:nvSpPr>
            <p:cNvPr id="112" name="Google Shape;114;p16"/>
            <p:cNvSpPr/>
            <p:nvPr/>
          </p:nvSpPr>
          <p:spPr>
            <a:xfrm>
              <a:off x="10616462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Google Shape;122;p16"/>
            <p:cNvSpPr/>
            <p:nvPr/>
          </p:nvSpPr>
          <p:spPr>
            <a:xfrm>
              <a:off x="9643368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4" name="Straight Arrow Connector 53"/>
            <p:cNvCxnSpPr/>
            <p:nvPr/>
          </p:nvCxnSpPr>
          <p:spPr>
            <a:xfrm flipV="1">
              <a:off x="11420613" y="3869874"/>
              <a:ext cx="6622" cy="102571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04148" y="3693116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99177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9466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27558" y="3703781"/>
            <a:ext cx="1714517" cy="2753563"/>
            <a:chOff x="2849505" y="5150306"/>
            <a:chExt cx="2438424" cy="3916178"/>
          </a:xfrm>
        </p:grpSpPr>
        <p:sp>
          <p:nvSpPr>
            <p:cNvPr id="64" name="Rectangle 63"/>
            <p:cNvSpPr/>
            <p:nvPr/>
          </p:nvSpPr>
          <p:spPr>
            <a:xfrm>
              <a:off x="3696349" y="516504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715061"/>
            <a:ext cx="1654240" cy="2747212"/>
            <a:chOff x="5218586" y="5166348"/>
            <a:chExt cx="2352697" cy="3907146"/>
          </a:xfrm>
        </p:grpSpPr>
        <p:sp>
          <p:nvSpPr>
            <p:cNvPr id="67" name="Rectangle 66"/>
            <p:cNvSpPr/>
            <p:nvPr/>
          </p:nvSpPr>
          <p:spPr>
            <a:xfrm>
              <a:off x="5979016" y="517205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4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5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9875" y="3713629"/>
            <a:ext cx="1687193" cy="2743200"/>
            <a:chOff x="7501939" y="5149720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292735" y="5149720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38968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38968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38968" y="656596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7237" y="3703781"/>
            <a:ext cx="1682234" cy="2743200"/>
            <a:chOff x="9832160" y="5150305"/>
            <a:chExt cx="2392510" cy="3901441"/>
          </a:xfrm>
        </p:grpSpPr>
        <p:sp>
          <p:nvSpPr>
            <p:cNvPr id="73" name="Rectangle 72"/>
            <p:cNvSpPr/>
            <p:nvPr/>
          </p:nvSpPr>
          <p:spPr>
            <a:xfrm>
              <a:off x="10665273" y="5150305"/>
              <a:ext cx="1522235" cy="39014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585434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565169" y="6976605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4" name="Google Shape;80;p16"/>
            <p:cNvSpPr/>
            <p:nvPr/>
          </p:nvSpPr>
          <p:spPr>
            <a:xfrm>
              <a:off x="10863072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1;p16"/>
            <p:cNvSpPr/>
            <p:nvPr/>
          </p:nvSpPr>
          <p:spPr>
            <a:xfrm>
              <a:off x="10863072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2;p16"/>
            <p:cNvSpPr/>
            <p:nvPr/>
          </p:nvSpPr>
          <p:spPr>
            <a:xfrm>
              <a:off x="10882902" y="750837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3;p16"/>
            <p:cNvSpPr/>
            <p:nvPr/>
          </p:nvSpPr>
          <p:spPr>
            <a:xfrm>
              <a:off x="10882902" y="7959462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47￫D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4;p16"/>
            <p:cNvSpPr/>
            <p:nvPr/>
          </p:nvSpPr>
          <p:spPr>
            <a:xfrm>
              <a:off x="10882902" y="841054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12;p16"/>
            <p:cNvSpPr/>
            <p:nvPr/>
          </p:nvSpPr>
          <p:spPr>
            <a:xfrm>
              <a:off x="9832160" y="5250624"/>
              <a:ext cx="821196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3" name="Google Shape;81;p16"/>
            <p:cNvSpPr/>
            <p:nvPr/>
          </p:nvSpPr>
          <p:spPr>
            <a:xfrm>
              <a:off x="10863072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962015" y="1345685"/>
            <a:ext cx="6640490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ym typeface="Gill Sans Light"/>
              </a:rPr>
              <a:t>Logically centralized, physically distributed</a:t>
            </a:r>
            <a:endParaRPr lang="en-US" sz="2953" dirty="0"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3601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57236" y="3613150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Stutter steps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34677" y="1692786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397785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29502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28391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0108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5918249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25377" y="2721005"/>
            <a:ext cx="3382" cy="9094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/>
          <p:cNvGrpSpPr/>
          <p:nvPr/>
        </p:nvGrpSpPr>
        <p:grpSpPr>
          <a:xfrm>
            <a:off x="3393318" y="1692786"/>
            <a:ext cx="1821504" cy="1907569"/>
            <a:chOff x="2658585" y="2407517"/>
            <a:chExt cx="2590583" cy="2712987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Group 12"/>
          <p:cNvGrpSpPr/>
          <p:nvPr/>
        </p:nvGrpSpPr>
        <p:grpSpPr>
          <a:xfrm>
            <a:off x="5027482" y="1692786"/>
            <a:ext cx="1825845" cy="1907569"/>
            <a:chOff x="4982730" y="2407517"/>
            <a:chExt cx="2596757" cy="2712987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/>
          <p:cNvGrpSpPr/>
          <p:nvPr/>
        </p:nvGrpSpPr>
        <p:grpSpPr>
          <a:xfrm>
            <a:off x="6665974" y="1692786"/>
            <a:ext cx="1825859" cy="1900600"/>
            <a:chOff x="7313030" y="2407517"/>
            <a:chExt cx="2596777" cy="2703075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</a:t>
              </a:r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￫A</a:t>
              </a:r>
              <a:endParaRPr sz="1406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3859961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23728" y="3632589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1670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12188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27558" y="3613150"/>
            <a:ext cx="1714517" cy="2743200"/>
            <a:chOff x="2849505" y="5138702"/>
            <a:chExt cx="2438424" cy="3901440"/>
          </a:xfrm>
        </p:grpSpPr>
        <p:sp>
          <p:nvSpPr>
            <p:cNvPr id="64" name="Rectangle 63"/>
            <p:cNvSpPr/>
            <p:nvPr/>
          </p:nvSpPr>
          <p:spPr>
            <a:xfrm>
              <a:off x="3696349" y="5138702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613150"/>
            <a:ext cx="1654240" cy="2743200"/>
            <a:chOff x="5218586" y="5138701"/>
            <a:chExt cx="2352697" cy="3901440"/>
          </a:xfrm>
        </p:grpSpPr>
        <p:sp>
          <p:nvSpPr>
            <p:cNvPr id="67" name="Rectangle 66"/>
            <p:cNvSpPr/>
            <p:nvPr/>
          </p:nvSpPr>
          <p:spPr>
            <a:xfrm>
              <a:off x="5979702" y="5138701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6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8801" y="3600355"/>
            <a:ext cx="1687193" cy="2743200"/>
            <a:chOff x="7501939" y="5120505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309924" y="5120505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40496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3￫</a:t>
              </a: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40496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-US" sz="1406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40496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53484" y="4323313"/>
            <a:ext cx="2008592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normal step for </a:t>
            </a:r>
            <a:r>
              <a:rPr lang="en-US" sz="225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the implementation</a:t>
            </a:r>
            <a:endParaRPr lang="en-US" sz="225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53484" y="1850022"/>
            <a:ext cx="2008592" cy="76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“stutter”</a:t>
            </a:r>
          </a:p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step for the spec</a:t>
            </a:r>
            <a:endParaRPr lang="en-US" sz="2250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278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079910" y="4478760"/>
            <a:ext cx="451184" cy="461601"/>
            <a:chOff x="9265590" y="6369795"/>
            <a:chExt cx="641684" cy="656500"/>
          </a:xfrm>
        </p:grpSpPr>
        <p:sp>
          <p:nvSpPr>
            <p:cNvPr id="79" name="Rectangle 78"/>
            <p:cNvSpPr/>
            <p:nvPr/>
          </p:nvSpPr>
          <p:spPr>
            <a:xfrm>
              <a:off x="9265590" y="6369795"/>
              <a:ext cx="641684" cy="65650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pic>
          <p:nvPicPr>
            <p:cNvPr id="1032" name="Picture 8" descr="ile:Check mark 23x20 02.svg - Wikimedia Comm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221" y="6455806"/>
              <a:ext cx="511444" cy="48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7079910" y="3094218"/>
            <a:ext cx="451184" cy="461601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7006" y="2760794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19314" y="3244277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6311" y="3186921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56311" y="4242125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  <a:endParaRPr lang="en-US" sz="46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92" y="4236289"/>
            <a:ext cx="276820" cy="473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3187240"/>
            <a:ext cx="276820" cy="482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223" y="2483132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Clients</a:t>
            </a:r>
            <a:endParaRPr lang="en-US" sz="2953" dirty="0">
              <a:solidFill>
                <a:srgbClr val="535353"/>
              </a:solidFill>
              <a:sym typeface="Gill Sans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551771" y="2719626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  <a:endParaRPr lang="en-US" sz="2531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551770" y="2716223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  <a:endParaRPr lang="en-US" sz="2531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551771" y="4474845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  <a:endParaRPr lang="en-US" sz="2531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551770" y="4471442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  <a:endParaRPr lang="en-US" sz="2531" dirty="0">
              <a:solidFill>
                <a:srgbClr val="000000"/>
              </a:solidFill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62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19856 -0.0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20351 -0.155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-5.20833E-7 L 0.00061 0.20199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0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3.80208E-6 L -2.14844E-6 -0.2047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9 0.02546 L -0.15508 0.08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296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0926 L -0.14987 0.1629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4" grpId="0" animBg="1"/>
      <p:bldP spid="75" grpId="0" animBg="1"/>
      <p:bldP spid="23" grpId="0" animBg="1"/>
      <p:bldP spid="73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24296" y="3982461"/>
            <a:ext cx="1111455" cy="2286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  <a:endParaRPr lang="en-US" sz="46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Rounded Rectangle 1"/>
          <p:cNvSpPr/>
          <p:nvPr/>
        </p:nvSpPr>
        <p:spPr>
          <a:xfrm>
            <a:off x="2072737" y="4456008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4279" y="4022498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Primary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138" y="510089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Backup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2737" y="5534404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2478998" y="2753697"/>
            <a:ext cx="0" cy="122876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ounded Rectangle 23"/>
          <p:cNvSpPr/>
          <p:nvPr/>
        </p:nvSpPr>
        <p:spPr>
          <a:xfrm>
            <a:off x="208116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7046" y="3889772"/>
            <a:ext cx="1351503" cy="2380465"/>
            <a:chOff x="2166110" y="5532120"/>
            <a:chExt cx="1922137" cy="3385551"/>
          </a:xfrm>
        </p:grpSpPr>
        <p:sp>
          <p:nvSpPr>
            <p:cNvPr id="25" name="Google Shape;109;p16"/>
            <p:cNvSpPr/>
            <p:nvPr/>
          </p:nvSpPr>
          <p:spPr>
            <a:xfrm>
              <a:off x="216611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6300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02818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9011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1744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2818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7454" y="6404925"/>
              <a:ext cx="511097" cy="331267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3835318" y="2753698"/>
            <a:ext cx="0" cy="1225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ounded Rectangle 48"/>
          <p:cNvSpPr/>
          <p:nvPr/>
        </p:nvSpPr>
        <p:spPr>
          <a:xfrm>
            <a:off x="343748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191639" y="2753697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479380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547959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ounded Rectangle 52"/>
          <p:cNvSpPr/>
          <p:nvPr/>
        </p:nvSpPr>
        <p:spPr>
          <a:xfrm>
            <a:off x="6150123" y="2139859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04498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ounded Rectangle 61"/>
          <p:cNvSpPr/>
          <p:nvPr/>
        </p:nvSpPr>
        <p:spPr>
          <a:xfrm>
            <a:off x="7506662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241073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ounded Rectangle 71"/>
          <p:cNvSpPr/>
          <p:nvPr/>
        </p:nvSpPr>
        <p:spPr>
          <a:xfrm>
            <a:off x="8843237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08129" y="3889772"/>
            <a:ext cx="1358376" cy="2378689"/>
            <a:chOff x="4085817" y="5532120"/>
            <a:chExt cx="1931912" cy="3383025"/>
          </a:xfrm>
        </p:grpSpPr>
        <p:sp>
          <p:nvSpPr>
            <p:cNvPr id="32" name="Rectangle 31"/>
            <p:cNvSpPr/>
            <p:nvPr/>
          </p:nvSpPr>
          <p:spPr>
            <a:xfrm>
              <a:off x="4419726" y="5663944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2300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493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1226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32300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6378" y="6412818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6376" y="6777545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" name="Google Shape;109;p16"/>
            <p:cNvSpPr/>
            <p:nvPr/>
          </p:nvSpPr>
          <p:spPr>
            <a:xfrm>
              <a:off x="4085817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1" name="Group 10"/>
          <p:cNvGrpSpPr/>
          <p:nvPr/>
        </p:nvGrpSpPr>
        <p:grpSpPr>
          <a:xfrm>
            <a:off x="5758662" y="3889772"/>
            <a:ext cx="1382213" cy="2380466"/>
            <a:chOff x="6022630" y="5532120"/>
            <a:chExt cx="1965814" cy="3385553"/>
          </a:xfrm>
        </p:grpSpPr>
        <p:sp>
          <p:nvSpPr>
            <p:cNvPr id="39" name="Rectangle 38"/>
            <p:cNvSpPr/>
            <p:nvPr/>
          </p:nvSpPr>
          <p:spPr>
            <a:xfrm>
              <a:off x="6374385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03015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49208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1941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03015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0" name="Google Shape;109;p16"/>
            <p:cNvSpPr/>
            <p:nvPr/>
          </p:nvSpPr>
          <p:spPr>
            <a:xfrm>
              <a:off x="602263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7121322" y="3889772"/>
            <a:ext cx="1364340" cy="2380465"/>
            <a:chOff x="7976694" y="5532120"/>
            <a:chExt cx="1940395" cy="3385551"/>
          </a:xfrm>
        </p:grpSpPr>
        <p:sp>
          <p:nvSpPr>
            <p:cNvPr id="54" name="Rectangle 53"/>
            <p:cNvSpPr/>
            <p:nvPr/>
          </p:nvSpPr>
          <p:spPr>
            <a:xfrm>
              <a:off x="8336353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516817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63010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5743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16817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1" name="Google Shape;109;p16"/>
            <p:cNvSpPr/>
            <p:nvPr/>
          </p:nvSpPr>
          <p:spPr>
            <a:xfrm>
              <a:off x="7976694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3" name="Group 12"/>
          <p:cNvGrpSpPr/>
          <p:nvPr/>
        </p:nvGrpSpPr>
        <p:grpSpPr>
          <a:xfrm>
            <a:off x="8503385" y="3889772"/>
            <a:ext cx="1364471" cy="2380466"/>
            <a:chOff x="9878070" y="5532120"/>
            <a:chExt cx="1940581" cy="3385553"/>
          </a:xfrm>
        </p:grpSpPr>
        <p:sp>
          <p:nvSpPr>
            <p:cNvPr id="64" name="Rectangle 63"/>
            <p:cNvSpPr/>
            <p:nvPr/>
          </p:nvSpPr>
          <p:spPr>
            <a:xfrm>
              <a:off x="10220648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433222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79415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62148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3222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852331" y="6907185"/>
              <a:ext cx="638458" cy="413816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2" name="Google Shape;109;p16"/>
            <p:cNvSpPr/>
            <p:nvPr/>
          </p:nvSpPr>
          <p:spPr>
            <a:xfrm>
              <a:off x="987807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05953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2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</a:t>
            </a:r>
            <a:r>
              <a:rPr lang="en-US" sz="4640" dirty="0" smtClean="0"/>
              <a:t>interpretation (Abstraction</a:t>
            </a:r>
            <a:r>
              <a:rPr lang="en-US" sz="4640" dirty="0"/>
              <a:t>) </a:t>
            </a:r>
            <a:r>
              <a:rPr lang="en-US" sz="4640" dirty="0"/>
              <a:t>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54525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54430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566510"/>
            <a:ext cx="6553526" cy="1188316"/>
            <a:chOff x="2107017" y="4421447"/>
            <a:chExt cx="9320570" cy="1690050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50114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5" name="Google Shape;77;p16"/>
          <p:cNvSpPr txBox="1"/>
          <p:nvPr/>
        </p:nvSpPr>
        <p:spPr>
          <a:xfrm>
            <a:off x="2057530" y="3421627"/>
            <a:ext cx="8427395" cy="1091521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lv:HashTblState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hv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MapSpec.Variables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6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  <a:endParaRPr lang="en-US" sz="4640" dirty="0"/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v')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Abstraction(v'))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Abstraction(v)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Abstraction(v')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     //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4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composed of </a:t>
            </a:r>
            <a:r>
              <a:rPr lang="en-US" smtClean="0"/>
              <a:t>multiple hosts, </a:t>
            </a:r>
            <a:r>
              <a:rPr lang="en-US" b="1" smtClean="0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D358-92D0-1046-AB7A-7B844D8F8220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network: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Distributed system</a:t>
              </a:r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“distributed” system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3E9F-D1C3-C44A-A0B6-AB6B8BCEC8CA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Variables(fs: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disk: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|| (exists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Distributed system</a:t>
                </a:r>
                <a:endParaRPr lang="en-US" b="1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(in-memory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30137" y="3618224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Binding variable</a:t>
              </a:r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vs proven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9467-FB32-7446-8A71-AE64030ACCB0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/>
                  <a:t>Distributed system</a:t>
                </a:r>
                <a:endParaRPr lang="en-US" b="1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Distributed system</a:t>
                </a:r>
                <a:endParaRPr lang="en-US" b="1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(in-memory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won’t make </a:t>
            </a:r>
            <a:r>
              <a:rPr lang="en-US" smtClean="0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</a:t>
            </a:r>
            <a:r>
              <a:rPr lang="en-US" smtClean="0">
                <a:solidFill>
                  <a:schemeClr val="tx1"/>
                </a:solidFill>
              </a:rPr>
              <a:t>might reorder </a:t>
            </a:r>
            <a:r>
              <a:rPr lang="en-US" dirty="0" smtClean="0">
                <a:solidFill>
                  <a:schemeClr val="tx1"/>
                </a:solidFill>
              </a:rPr>
              <a:t>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only moves forward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 won’t forget writes </a:t>
            </a:r>
            <a:r>
              <a:rPr lang="en-US" smtClean="0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 might reorder concurrent writes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Hosts cannot communicate except through </a:t>
            </a:r>
            <a:r>
              <a:rPr lang="en-US" smtClean="0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can advance between any </a:t>
            </a:r>
            <a:r>
              <a:rPr lang="en-US" smtClean="0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crash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 smtClean="0"/>
              <a:t>                       : the systems specification sandwich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9C3F-40F0-794C-ABDB-A34AD61AA093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went great, congratulations!</a:t>
            </a:r>
            <a:endParaRPr lang="en-US" dirty="0"/>
          </a:p>
          <a:p>
            <a:r>
              <a:rPr lang="en-US" dirty="0" smtClean="0"/>
              <a:t>Problem set 3 due on Friday</a:t>
            </a:r>
          </a:p>
          <a:p>
            <a:r>
              <a:rPr lang="en-US" dirty="0" smtClean="0"/>
              <a:t>Project 1 will be released on Monday</a:t>
            </a:r>
          </a:p>
          <a:p>
            <a:pPr lvl="1"/>
            <a:r>
              <a:rPr lang="en-US" dirty="0" smtClean="0"/>
              <a:t>Let me know if you can’t find teammates</a:t>
            </a:r>
            <a:endParaRPr lang="en-US" dirty="0"/>
          </a:p>
          <a:p>
            <a:r>
              <a:rPr lang="en-US" dirty="0" smtClean="0"/>
              <a:t>Midterm evaluations due today!</a:t>
            </a:r>
          </a:p>
          <a:p>
            <a:pPr lvl="1"/>
            <a:r>
              <a:rPr lang="en-US" dirty="0" smtClean="0"/>
              <a:t>They are </a:t>
            </a:r>
            <a:r>
              <a:rPr lang="en-US" b="1" dirty="0" smtClean="0">
                <a:solidFill>
                  <a:srgbClr val="0000FF"/>
                </a:solidFill>
              </a:rPr>
              <a:t>really, really important</a:t>
            </a:r>
          </a:p>
          <a:p>
            <a:pPr lvl="1"/>
            <a:r>
              <a:rPr lang="en-US" dirty="0" smtClean="0"/>
              <a:t>If we reach 66%, I’ll design custom course stickers</a:t>
            </a:r>
          </a:p>
          <a:p>
            <a:r>
              <a:rPr lang="en-US" dirty="0" smtClean="0"/>
              <a:t>I’m giving another lecture right after this one, so I have to skip IOH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4F77-D548-6D44-BEDD-56F335E0A12A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871259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Chapter 6: Refinement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DA98-FC6D-B448-8D45-4495C906011A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machines: a versatile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machines can be used to</a:t>
            </a:r>
          </a:p>
          <a:p>
            <a:r>
              <a:rPr lang="en-US" dirty="0" smtClean="0"/>
              <a:t>Model the program</a:t>
            </a:r>
          </a:p>
          <a:p>
            <a:r>
              <a:rPr lang="en-US" dirty="0" smtClean="0"/>
              <a:t>Model environment components</a:t>
            </a:r>
          </a:p>
          <a:p>
            <a:r>
              <a:rPr lang="en-US" dirty="0" smtClean="0"/>
              <a:t>Model how the system (</a:t>
            </a:r>
            <a:r>
              <a:rPr lang="en-US" dirty="0" err="1" smtClean="0"/>
              <a:t>program+environment</a:t>
            </a:r>
            <a:r>
              <a:rPr lang="en-US" dirty="0" smtClean="0"/>
              <a:t>) fits together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Specify the system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8F2F-B956-B144-A8A9-DC264B24BC6C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610600" y="907286"/>
            <a:ext cx="1610350" cy="1477903"/>
            <a:chOff x="6114806" y="1768057"/>
            <a:chExt cx="2161490" cy="1983713"/>
          </a:xfrm>
        </p:grpSpPr>
        <p:sp>
          <p:nvSpPr>
            <p:cNvPr id="9" name="Oval 8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4289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4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specify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C-style assertions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Postconditions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Properties/invariants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Refinement to a state machine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E1C7-48F6-BD44-AE6B-0F1FCBB531B0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07112" y="1301134"/>
            <a:ext cx="4143021" cy="4555014"/>
            <a:chOff x="7913512" y="996334"/>
            <a:chExt cx="4143021" cy="4555014"/>
          </a:xfrm>
        </p:grpSpPr>
        <p:sp>
          <p:nvSpPr>
            <p:cNvPr id="10" name="Rectangle 9"/>
            <p:cNvSpPr/>
            <p:nvPr/>
          </p:nvSpPr>
          <p:spPr>
            <a:xfrm>
              <a:off x="7913512" y="3146814"/>
              <a:ext cx="4143021" cy="24045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Distributed system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76906" y="40657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3523" y="3760918"/>
              <a:ext cx="1917033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Network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24506" y="39133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72106" y="37609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9479" y="996334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Spec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 rot="10800000">
              <a:off x="9581995" y="2318457"/>
              <a:ext cx="641909" cy="693420"/>
            </a:xfrm>
            <a:prstGeom prst="downArrow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29218</TotalTime>
  <Words>1173</Words>
  <Application>Microsoft Macintosh PowerPoint</Application>
  <PresentationFormat>Widescreen</PresentationFormat>
  <Paragraphs>416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Consolas</vt:lpstr>
      <vt:lpstr>Gill Sans Light</vt:lpstr>
      <vt:lpstr>Arial</vt:lpstr>
      <vt:lpstr>Office Theme</vt:lpstr>
      <vt:lpstr>EECS498-008 Formal Verification of Systems Software</vt:lpstr>
      <vt:lpstr>PowerPoint Presentation</vt:lpstr>
      <vt:lpstr>PowerPoint Presentation</vt:lpstr>
      <vt:lpstr>Trusted vs proven</vt:lpstr>
      <vt:lpstr>                       : the systems specification sandwich</vt:lpstr>
      <vt:lpstr>Administrivia</vt:lpstr>
      <vt:lpstr>Chapter 6: Refinement</vt:lpstr>
      <vt:lpstr>State machines: a versatile tool</vt:lpstr>
      <vt:lpstr>Different ways to specify behavior</vt:lpstr>
      <vt:lpstr>Example: hashtable</vt:lpstr>
      <vt:lpstr>The spec: a simple map</vt:lpstr>
      <vt:lpstr>Refinement</vt:lpstr>
      <vt:lpstr>The benefits of refinement</vt:lpstr>
      <vt:lpstr>A sharded key-value store</vt:lpstr>
      <vt:lpstr>Stutter steps</vt:lpstr>
      <vt:lpstr>A primary-backup protocol</vt:lpstr>
      <vt:lpstr>A primary-backup protocol</vt:lpstr>
      <vt:lpstr>The interpretation (Abstraction) function</vt:lpstr>
      <vt:lpstr>A refinement proof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1890</cp:revision>
  <cp:lastPrinted>2022-10-05T18:48:04Z</cp:lastPrinted>
  <dcterms:created xsi:type="dcterms:W3CDTF">2022-08-23T16:51:43Z</dcterms:created>
  <dcterms:modified xsi:type="dcterms:W3CDTF">2022-10-19T18:49:06Z</dcterms:modified>
  <cp:category/>
</cp:coreProperties>
</file>