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  <p:sldId id="274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0"/>
    <p:restoredTop sz="95768"/>
  </p:normalViewPr>
  <p:slideViewPr>
    <p:cSldViewPr snapToGrid="0" snapToObjects="1">
      <p:cViewPr>
        <p:scale>
          <a:sx n="98" d="100"/>
          <a:sy n="98" d="100"/>
        </p:scale>
        <p:origin x="123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2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5734-3F61-8B41-A790-DCF6E931E2A1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3913CC-8C50-234D-9D07-E64F70910FD4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DC7701-105E-0E46-BD08-B9AAE0C0CDE0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6CD-F101-1743-B1F4-393BE4BF2D89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7DC4C5-8ED9-E848-AFD4-DFFFD60CE62F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6334125" y="2241352"/>
            <a:ext cx="5524500" cy="41076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00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4AC4CD-2E34-914C-BC8D-EB0635552C90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927932-5B6A-364D-A7B6-753C8E29CEB4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4E889B-4829-5A4F-B48C-A91789AC0806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6087B8-60CD-D44C-9674-861A2A83CDD3}" type="datetime1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B0529-BBA0-9946-8593-A70B11AFD5BA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592928-2C6B-2E48-987F-A135D5DC7702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3B45DC-03A7-954D-AB54-194282C02633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A10CFF-490C-5C4D-A64C-4917207E5BE5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5941-3E15-1440-AC78-11DA565248A9}" type="datetime1">
              <a:rPr lang="en-US" smtClean="0"/>
              <a:t>10/26/22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835" y="1690688"/>
            <a:ext cx="10435115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b="1" dirty="0">
                <a:ea typeface="Calibri Light" charset="0"/>
                <a:cs typeface="Calibri Light" charset="0"/>
                <a:sym typeface="Gill Sans Light"/>
              </a:rPr>
              <a:t>Idea: </a:t>
            </a: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use a trusted client-facing interface to constrain function</a:t>
            </a:r>
            <a:r>
              <a:rPr lang="en-US" sz="2531" b="1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  <a:sym typeface="Gill Sans Light"/>
              </a:rPr>
              <a:t>Abstraction()</a:t>
            </a:r>
            <a:endParaRPr lang="en-US" sz="2000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Application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838200" y="2478194"/>
            <a:ext cx="8262937" cy="604838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sz="2250" dirty="0">
                <a:ea typeface="Calibri Light" charset="0"/>
                <a:cs typeface="Calibri Light" charset="0"/>
              </a:rPr>
              <a:t>Step 1: define a </a:t>
            </a:r>
            <a:r>
              <a:rPr lang="en-US" sz="2250" b="1" dirty="0">
                <a:ea typeface="Calibri Light" charset="0"/>
                <a:cs typeface="Calibri Light" charset="0"/>
              </a:rPr>
              <a:t>trusted interface </a:t>
            </a:r>
            <a:r>
              <a:rPr lang="en-US" sz="2250" dirty="0">
                <a:ea typeface="Calibri Light" charset="0"/>
                <a:cs typeface="Calibri Light" charset="0"/>
              </a:rPr>
              <a:t>that records requests and replies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6792" y="3016251"/>
            <a:ext cx="8968434" cy="1758879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TrustedABI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requests:set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&lt;Input&gt;,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replies:set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&lt;Output&gt;)</a:t>
            </a:r>
          </a:p>
          <a:p>
            <a:pPr lvl="0" algn="l"/>
            <a:endParaRPr lang="en-US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AcceptRequest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request: Input) { ... }</a:t>
            </a:r>
          </a:p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DeliverReply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reply: Output) { ... }</a:t>
            </a:r>
          </a:p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ExecuteOp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(c: Constants, v: Variables, v': Variables,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0" algn="l">
              <a:buClr>
                <a:schemeClr val="dk1"/>
              </a:buClr>
              <a:buSzPts val="1100"/>
            </a:pPr>
            <a:r>
              <a:rPr lang="en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5664" y="5022323"/>
            <a:ext cx="7776536" cy="806567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 Type of binding variable between Host and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TrustedABI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  <a:p>
            <a:pPr lvl="0"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 Analogous to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Network.MsgOps</a:t>
            </a:r>
            <a:endParaRPr lang="en-US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request:Option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&lt;Input</a:t>
            </a:r>
            <a:r>
              <a:rPr lang="en-US" sz="1547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lang="en-US" sz="1547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reply:Option</a:t>
            </a:r>
            <a:r>
              <a:rPr lang="en-US" sz="1547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&lt;Output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6BC3-153A-D14F-8AA4-8B8DF9B0DB5B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</a:t>
            </a:r>
            <a:r>
              <a:rPr lang="en-US" dirty="0" smtClean="0">
                <a:latin typeface="Calibri Light" panose="020F0302020204030204" pitchFamily="34" charset="0"/>
              </a:rPr>
              <a:t>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943610" y="1997515"/>
            <a:ext cx="8850630" cy="603250"/>
          </a:xfrm>
        </p:spPr>
        <p:txBody>
          <a:bodyPr anchor="ctr">
            <a:noAutofit/>
          </a:bodyPr>
          <a:lstStyle/>
          <a:p>
            <a:pPr>
              <a:spcBef>
                <a:spcPts val="703"/>
              </a:spcBef>
            </a:pPr>
            <a:r>
              <a:rPr lang="en-US" sz="2400" dirty="0">
                <a:ea typeface="Calibri Light" charset="0"/>
                <a:cs typeface="Calibri Light" charset="0"/>
              </a:rPr>
              <a:t>Step 2: bind the transitions of this interface to the Host transitions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1224" y="3213679"/>
            <a:ext cx="9140056" cy="1996957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HostNext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(c: Constants, v: Variables,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hostIdx:HostIdx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TrustedABI.ABIOps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&amp;&amp;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c.hosts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hostIdx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hostIdx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hostIdx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&amp;&amp;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TrustedABI.ExecuteOp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c.abi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v.abi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v'.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abiOps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9650" y="2715758"/>
            <a:ext cx="2859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alibri Light" charset="0"/>
                <a:cs typeface="Calibri Light" charset="0"/>
              </a:rPr>
              <a:t>In </a:t>
            </a:r>
            <a:r>
              <a:rPr lang="en-US" sz="2400" dirty="0" err="1">
                <a:ea typeface="Calibri Light" charset="0"/>
                <a:cs typeface="Calibri Light" charset="0"/>
              </a:rPr>
              <a:t>DistributedSystem</a:t>
            </a:r>
            <a:r>
              <a:rPr lang="en-US" sz="2400" dirty="0">
                <a:ea typeface="Calibri Light" charset="0"/>
                <a:cs typeface="Calibri Light" charset="0"/>
              </a:rPr>
              <a:t>: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A6A4-8E16-314B-9BE2-5E05C362316F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</a:t>
            </a:r>
            <a:r>
              <a:rPr lang="en-US" dirty="0" smtClean="0">
                <a:latin typeface="Calibri Light" panose="020F0302020204030204" pitchFamily="34" charset="0"/>
              </a:rPr>
              <a:t>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1106170" y="1983452"/>
            <a:ext cx="8261350" cy="603250"/>
          </a:xfrm>
        </p:spPr>
        <p:txBody>
          <a:bodyPr anchor="ctr">
            <a:normAutofit/>
          </a:bodyPr>
          <a:lstStyle/>
          <a:p>
            <a:pPr>
              <a:spcBef>
                <a:spcPts val="703"/>
              </a:spcBef>
            </a:pPr>
            <a:r>
              <a:rPr lang="en-US" sz="2400" dirty="0">
                <a:ea typeface="Calibri Light" charset="0"/>
                <a:cs typeface="Calibri Light" charset="0"/>
              </a:rPr>
              <a:t>Step 3: add a refinement proof </a:t>
            </a:r>
            <a:r>
              <a:rPr lang="en-US" sz="2400" b="1" dirty="0">
                <a:ea typeface="Calibri Light" charset="0"/>
                <a:cs typeface="Calibri Light" charset="0"/>
              </a:rPr>
              <a:t>obligation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6170" y="2609392"/>
            <a:ext cx="8379981" cy="1520801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RefinementHonorsApplicationCorrespondence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(c: Constants, v: Variables)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(c, v)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ensures Abstraction(c, v).requests ==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v.abi.requests</a:t>
            </a:r>
            <a:endParaRPr lang="en-US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ensures Abstraction(c, v).replies == </a:t>
            </a:r>
            <a:r>
              <a:rPr lang="en-US" sz="154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v.abi.replies</a:t>
            </a:r>
            <a:endParaRPr lang="en-US" sz="1547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54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6170" y="4633398"/>
            <a:ext cx="9519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3"/>
              </a:spcBef>
            </a:pPr>
            <a:r>
              <a:rPr lang="en-US" sz="2400" dirty="0">
                <a:ea typeface="Calibri Light" charset="0"/>
                <a:cs typeface="Calibri Light" charset="0"/>
              </a:rPr>
              <a:t>There is no longer a reason to inspect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Abstraction()</a:t>
            </a:r>
            <a:r>
              <a:rPr lang="en-US" sz="2400" dirty="0">
                <a:ea typeface="Calibri Light" charset="0"/>
                <a:cs typeface="Calibri Light" charset="0"/>
              </a:rPr>
              <a:t>. It is just part of the proof that constructs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Spec.Variables</a:t>
            </a:r>
            <a:r>
              <a:rPr lang="en-US" sz="2400" dirty="0">
                <a:ea typeface="Calibri Light" charset="0"/>
                <a:cs typeface="Calibri Light" charset="0"/>
              </a:rPr>
              <a:t> as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Abstraction(Variables)</a:t>
            </a:r>
            <a:r>
              <a:rPr lang="en-US" sz="2400" dirty="0">
                <a:ea typeface="Calibri Light" charset="0"/>
                <a:cs typeface="Calibri Light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A967-5E49-0641-B4CF-B8802E4A4D52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Application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0804" y="2275118"/>
            <a:ext cx="662361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Spec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2920" y="4421850"/>
            <a:ext cx="2752998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Implementation/protocol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976568" y="2590868"/>
            <a:ext cx="6502487" cy="631091"/>
            <a:chOff x="2998204" y="3819689"/>
            <a:chExt cx="9247982" cy="897551"/>
          </a:xfrm>
        </p:grpSpPr>
        <p:sp>
          <p:nvSpPr>
            <p:cNvPr id="24" name="Down Arrow 23"/>
            <p:cNvSpPr/>
            <p:nvPr/>
          </p:nvSpPr>
          <p:spPr>
            <a:xfrm rot="16200000">
              <a:off x="4200893" y="3737903"/>
              <a:ext cx="650240" cy="1091690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98204" y="3850253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071859" y="382559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145514" y="3838668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219168" y="382091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292823" y="3819689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8332033" y="3721725"/>
              <a:ext cx="650238" cy="1124031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6256800" y="3755649"/>
              <a:ext cx="650238" cy="1056183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10418946" y="3718107"/>
              <a:ext cx="650238" cy="1097515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6568" y="3855882"/>
            <a:ext cx="6502488" cy="609600"/>
            <a:chOff x="2108112" y="3950732"/>
            <a:chExt cx="6502488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2108112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66150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4189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82227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40266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2953758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7327869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5869830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 rot="16200000">
              <a:off x="4411794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311735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69774" y="3204621"/>
            <a:ext cx="2" cy="6629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27812" y="3213813"/>
            <a:ext cx="1" cy="65373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85850" y="3201330"/>
            <a:ext cx="3" cy="66622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43889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44051" y="5004273"/>
            <a:ext cx="1671786" cy="977310"/>
            <a:chOff x="4495800" y="4813890"/>
            <a:chExt cx="1671786" cy="977310"/>
          </a:xfrm>
        </p:grpSpPr>
        <p:grpSp>
          <p:nvGrpSpPr>
            <p:cNvPr id="49" name="Group 48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55" name="Vertical Scroll 54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6" name="Vertical Scroll 55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7" name="Vertical Scroll 56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</p:grpSp>
        </p:grpSp>
        <p:cxnSp>
          <p:nvCxnSpPr>
            <p:cNvPr id="50" name="Straight Connector 49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Equal 51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3ED5-8B69-EF48-9C87-7A6CB7C8585B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29202" y="3086937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8311" y="3933906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42183" y="3719594"/>
            <a:ext cx="1347914" cy="64547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81155" y="382675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7062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92277" y="140414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82914" y="239561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87684" y="2377793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4209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77365" y="1374387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2966175" y="5332351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7076" y="5332351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</a:t>
            </a:r>
            <a:r>
              <a:rPr lang="en-US" sz="3375" dirty="0" smtClean="0">
                <a:latin typeface="Calibri" charset="0"/>
                <a:ea typeface="Calibri" charset="0"/>
                <a:cs typeface="Calibri" charset="0"/>
                <a:sym typeface="Gill Sans Light"/>
              </a:rPr>
              <a:t>Untrusted)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big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9FF0-CD62-E041-813D-4988E9296BF0}" type="datetime1">
              <a:rPr lang="en-US" smtClean="0"/>
              <a:t>10/26/22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4644" y="4483186"/>
            <a:ext cx="1347914" cy="64547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ABI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2502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lecture given by Jon Howell</a:t>
            </a:r>
          </a:p>
          <a:p>
            <a:endParaRPr lang="en-US" dirty="0"/>
          </a:p>
          <a:p>
            <a:r>
              <a:rPr lang="en-US" dirty="0" smtClean="0"/>
              <a:t>Also, Jon’s broader verification talk, Monday 11am, BBB 3725</a:t>
            </a:r>
          </a:p>
          <a:p>
            <a:pPr lvl="1"/>
            <a:r>
              <a:rPr lang="en-US" dirty="0" smtClean="0"/>
              <a:t>Title: </a:t>
            </a:r>
            <a:r>
              <a:rPr lang="en-US" b="1" dirty="0"/>
              <a:t>The End of Testing?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       The </a:t>
            </a:r>
            <a:r>
              <a:rPr lang="en-US" b="1" dirty="0"/>
              <a:t>Promise of Verification-Driven Software Engineering</a:t>
            </a:r>
          </a:p>
          <a:p>
            <a:pPr lvl="1"/>
            <a:r>
              <a:rPr lang="en-US" dirty="0" smtClean="0"/>
              <a:t>I strongly encourage you to attend, if you are available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0529-BBA0-9946-8593-A70B11AFD5BA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Q: </a:t>
            </a:r>
            <a:r>
              <a:rPr lang="en-US" dirty="0" smtClean="0"/>
              <a:t>Does Dafny verify this code?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P(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Q(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method test()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P(x) &amp;&amp; Q(x)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ensures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Q(0)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A:</a:t>
            </a:r>
            <a:r>
              <a:rPr lang="en-US" dirty="0" smtClean="0"/>
              <a:t> Only if it’s smart enough to pick the right trigger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0529-BBA0-9946-8593-A70B11AFD5BA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you are the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requires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:: P(x) &amp;&amp; Q(x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wonder if P(0) is a useful fact...		</a:t>
            </a: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P(1) </a:t>
            </a:r>
            <a:r>
              <a:rPr lang="en-US" sz="2400" dirty="0">
                <a:ea typeface="Consolas" charset="0"/>
                <a:cs typeface="Consolas" charset="0"/>
              </a:rPr>
              <a:t>is a useful fact...		</a:t>
            </a:r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P(2)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Q(2)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P(3) is a useful fact...		I wonder if Q(3) is a useful fact...</a:t>
            </a: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wonder if P(4) is a useful fact...		I wonder if Q(4) is a useful fact...</a:t>
            </a: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P(5)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Q(5)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pPr marL="0" indent="0"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P(6)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Q(6)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P(7)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Q(7)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P(8)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Q(8)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4CD-2E34-914C-BC8D-EB0635552C90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34069" y="2837934"/>
            <a:ext cx="421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ea typeface="Consolas" charset="0"/>
                <a:cs typeface="Consolas" charset="0"/>
              </a:rPr>
              <a:t>I wonder if Q(0) is a useful fact...</a:t>
            </a: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4068" y="3299599"/>
            <a:ext cx="421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Q(1) is a useful fact...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9443" y="30512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P(9)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Q(9)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P(10)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Q(10)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P(11)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Q(11)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P(12)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Q(12)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P(13)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Q(13)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P(14)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Q(14)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P(15)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Q(15)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P(16)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Q(16)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P(17)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Q(17)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1843" y="32036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P(9)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Q(9)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P(10)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Q(10)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P(11)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Q(11)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P(12)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Q(12)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P(13)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Q(13)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P(14)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Q(14)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P(15)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Q(15)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P(16)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Q(16)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P(17)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Q(17)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4243" y="33560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P(9)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Q(9)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P(10)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Q(10)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P(11)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Q(11)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P(12)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Q(12)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P(13)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Q(13)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P(14)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Q(14)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P(15)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Q(15)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P(16)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Q(16)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P(17)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Q(17)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643" y="35084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P(9)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Q(9)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P(10)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Q(10)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P(11)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Q(11)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P(12)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Q(12)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P(13)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Q(13)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P(14)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Q(14)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P(15)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Q(15)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</a:t>
            </a:r>
            <a:r>
              <a:rPr lang="en-US" sz="2400" dirty="0" smtClean="0">
                <a:ea typeface="Consolas" charset="0"/>
                <a:cs typeface="Consolas" charset="0"/>
              </a:rPr>
              <a:t>P(16)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Q(16) </a:t>
            </a:r>
            <a:r>
              <a:rPr lang="en-US" sz="2400" dirty="0">
                <a:ea typeface="Consolas" charset="0"/>
                <a:cs typeface="Consolas" charset="0"/>
              </a:rPr>
              <a:t>is a useful fact...</a:t>
            </a:r>
          </a:p>
          <a:p>
            <a:r>
              <a:rPr lang="en-US" sz="2400" dirty="0" smtClean="0">
                <a:ea typeface="Consolas" charset="0"/>
                <a:cs typeface="Consolas" charset="0"/>
              </a:rPr>
              <a:t>I </a:t>
            </a:r>
            <a:r>
              <a:rPr lang="en-US" sz="2400" dirty="0">
                <a:ea typeface="Consolas" charset="0"/>
                <a:cs typeface="Consolas" charset="0"/>
              </a:rPr>
              <a:t>wonder if </a:t>
            </a:r>
            <a:r>
              <a:rPr lang="en-US" sz="2400" dirty="0" smtClean="0">
                <a:ea typeface="Consolas" charset="0"/>
                <a:cs typeface="Consolas" charset="0"/>
              </a:rPr>
              <a:t>P(17) </a:t>
            </a:r>
            <a:r>
              <a:rPr lang="en-US" sz="2400" dirty="0">
                <a:ea typeface="Consolas" charset="0"/>
                <a:cs typeface="Consolas" charset="0"/>
              </a:rPr>
              <a:t>is a useful fact...		I wonder if </a:t>
            </a:r>
            <a:r>
              <a:rPr lang="en-US" sz="2400" dirty="0" smtClean="0">
                <a:ea typeface="Consolas" charset="0"/>
                <a:cs typeface="Consolas" charset="0"/>
              </a:rPr>
              <a:t>Q(17) </a:t>
            </a:r>
            <a:r>
              <a:rPr lang="en-US" sz="2400" dirty="0">
                <a:ea typeface="Consolas" charset="0"/>
                <a:cs typeface="Consolas" charset="0"/>
              </a:rPr>
              <a:t>is a useful fact</a:t>
            </a:r>
            <a:r>
              <a:rPr lang="en-US" sz="2400" dirty="0" smtClean="0">
                <a:ea typeface="Consolas" charset="0"/>
                <a:cs typeface="Consolas" charset="0"/>
              </a:rPr>
              <a:t>...</a:t>
            </a: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vs 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a program correct is undecidable</a:t>
            </a:r>
          </a:p>
          <a:p>
            <a:pPr lvl="1"/>
            <a:r>
              <a:rPr lang="en-US" dirty="0" smtClean="0"/>
              <a:t>i.e. it is impossible to design a program that always correctly answers the question: is this program correct</a:t>
            </a:r>
          </a:p>
          <a:p>
            <a:r>
              <a:rPr lang="en-US" dirty="0" smtClean="0"/>
              <a:t>Side note:</a:t>
            </a:r>
          </a:p>
          <a:p>
            <a:pPr lvl="1"/>
            <a:r>
              <a:rPr lang="en-US" dirty="0" err="1" smtClean="0"/>
              <a:t>Logicomix</a:t>
            </a:r>
            <a:endParaRPr lang="en-US" dirty="0" smtClean="0"/>
          </a:p>
          <a:p>
            <a:pPr lvl="1"/>
            <a:r>
              <a:rPr lang="en-US" dirty="0" err="1" smtClean="0"/>
              <a:t>Veritasium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Provers embrace incompleteness while guarding soundness</a:t>
            </a:r>
          </a:p>
          <a:p>
            <a:pPr lvl="1"/>
            <a:r>
              <a:rPr lang="en-US" dirty="0" smtClean="0"/>
              <a:t>Incompleteness: the prover will say “no” to some correct programs</a:t>
            </a:r>
          </a:p>
          <a:p>
            <a:pPr lvl="1"/>
            <a:r>
              <a:rPr lang="en-US" dirty="0" smtClean="0"/>
              <a:t>Soundness: the prover will never say “yes” to an incorrect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4CD-2E34-914C-BC8D-EB0635552C90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9" y="3135085"/>
            <a:ext cx="1166942" cy="1634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03" y="3135084"/>
            <a:ext cx="2905552" cy="16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a trigger?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A syntactic pattern involving quantified variables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ea typeface="Consolas" charset="0"/>
                <a:cs typeface="Consolas" charset="0"/>
              </a:rPr>
              <a:t>A heuristic to let the solver know when to </a:t>
            </a:r>
            <a:r>
              <a:rPr lang="en-US" sz="2400" b="1" dirty="0" smtClean="0">
                <a:ea typeface="Consolas" charset="0"/>
                <a:cs typeface="Consolas" charset="0"/>
              </a:rPr>
              <a:t>instantiate</a:t>
            </a:r>
            <a:r>
              <a:rPr lang="en-US" sz="2400" dirty="0" smtClean="0">
                <a:ea typeface="Consolas" charset="0"/>
                <a:cs typeface="Consolas" charset="0"/>
              </a:rPr>
              <a:t> the quantifier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0529-BBA0-9946-8593-A70B11AFD5BA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28978" y="3575882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88088" y="4422851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Refinement recap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41959" y="420853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0931" y="4315695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3775" y="420853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92053" y="189309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3285291" y="288758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0772" y="2130518"/>
            <a:ext cx="5287942" cy="2078021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A(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406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… }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Refinement(v, v’)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ensures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⇒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SpecInit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(A(v)) &amp;&amp;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ensures Next(v, v’) &amp;&amp;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⇒ (||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SpecNext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(A(v), A(v’)) &amp;&amp; </a:t>
            </a:r>
            <a:r>
              <a:rPr lang="en-US" sz="140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(v’)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A(v) == A(v’)</a:t>
            </a: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   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BD56-9677-B54B-ACE3-56D645BDECDF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84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Q: </a:t>
            </a:r>
            <a:r>
              <a:rPr lang="en-US" dirty="0" smtClean="0"/>
              <a:t>Does Dafny verify this code?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P(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Q(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method test()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{:trigger P(x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)} ::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P(x) &amp;&amp; Q(x)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ensures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Q(0)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0529-BBA0-9946-8593-A70B11AFD5BA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69066" y="5473652"/>
            <a:ext cx="5425048" cy="474994"/>
            <a:chOff x="4598766" y="7002662"/>
            <a:chExt cx="7715624" cy="675547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4598766" y="7002662"/>
              <a:ext cx="7715624" cy="675547"/>
            </a:xfrm>
            <a:prstGeom prst="trapezoid">
              <a:avLst>
                <a:gd name="adj" fmla="val 57891"/>
              </a:avLst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endPara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36791" y="7048048"/>
              <a:ext cx="3467189" cy="623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50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</a:rPr>
                <a:t>Build system</a:t>
              </a:r>
            </a:p>
          </p:txBody>
        </p:sp>
      </p:grpSp>
      <p:cxnSp>
        <p:nvCxnSpPr>
          <p:cNvPr id="52" name="Curved Connector 51"/>
          <p:cNvCxnSpPr/>
          <p:nvPr/>
        </p:nvCxnSpPr>
        <p:spPr>
          <a:xfrm rot="16200000" flipH="1">
            <a:off x="6926906" y="4733922"/>
            <a:ext cx="1960599" cy="76024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urved Connector 38"/>
          <p:cNvCxnSpPr/>
          <p:nvPr/>
        </p:nvCxnSpPr>
        <p:spPr>
          <a:xfrm rot="5400000">
            <a:off x="5458569" y="4274124"/>
            <a:ext cx="2134154" cy="1853403"/>
          </a:xfrm>
          <a:prstGeom prst="curvedConnector3">
            <a:avLst>
              <a:gd name="adj1" fmla="val 50000"/>
            </a:avLst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Rectangle 45"/>
          <p:cNvSpPr/>
          <p:nvPr/>
        </p:nvSpPr>
        <p:spPr>
          <a:xfrm>
            <a:off x="2816139" y="2958551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0552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59120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69836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7576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75763"/>
            <a:ext cx="0" cy="3878634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7895" y="558125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0715" y="547283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</a:t>
            </a:r>
            <a:r>
              <a:rPr lang="en-US" sz="2400">
                <a:ea typeface="Calibri Light" charset="0"/>
                <a:cs typeface="Calibri Light" charset="0"/>
                <a:sym typeface="Gill Sans Light"/>
              </a:rPr>
              <a:t>the verifier checks for you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95" y="6131755"/>
            <a:ext cx="512770" cy="511442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46" idx="2"/>
          </p:cNvCxnSpPr>
          <p:nvPr/>
        </p:nvCxnSpPr>
        <p:spPr>
          <a:xfrm rot="16200000" flipH="1">
            <a:off x="4260282" y="5293171"/>
            <a:ext cx="1015848" cy="81332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30" name="Picture 6" descr="ile:CD icon test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75" y="6094347"/>
            <a:ext cx="590308" cy="5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17BF-7A11-C64D-8D6A-8D8EAFD414EA}" type="datetime1">
              <a:rPr lang="en-US" smtClean="0"/>
              <a:t>10/26/22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3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3412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25677 0.003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296243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2768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</a:t>
            </a:r>
            <a:r>
              <a:rPr lang="en-US" sz="3375" dirty="0" smtClean="0">
                <a:latin typeface="Calibri" charset="0"/>
                <a:ea typeface="Calibri" charset="0"/>
                <a:cs typeface="Calibri" charset="0"/>
                <a:sym typeface="Gill Sans Light"/>
              </a:rPr>
              <a:t>Untrusted)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9FF0-CD62-E041-813D-4988E9296BF0}" type="datetime1">
              <a:rPr lang="en-US" smtClean="0"/>
              <a:t>10/26/22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181257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verification game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1: the benign verification expert</a:t>
            </a:r>
          </a:p>
          <a:p>
            <a:r>
              <a:rPr lang="en-US" dirty="0" smtClean="0"/>
              <a:t>Player 2: the malicious engineer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2928-2C6B-2E48-987F-A135D5DC7702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3058160"/>
            <a:ext cx="6456680" cy="835495"/>
            <a:chOff x="838200" y="3058160"/>
            <a:chExt cx="6456680" cy="835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58160"/>
              <a:ext cx="835495" cy="83549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18640" y="3062658"/>
              <a:ext cx="5476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Player 1 sets up the trusted environment</a:t>
              </a:r>
            </a:p>
            <a:p>
              <a:r>
                <a:rPr lang="en-US" sz="2400" dirty="0" smtClean="0"/>
                <a:t>(i.e. all </a:t>
              </a:r>
              <a:r>
                <a:rPr lang="en-US" sz="2200" dirty="0" smtClean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 smtClean="0">
                  <a:latin typeface="Consolas" charset="0"/>
                  <a:ea typeface="Consolas" charset="0"/>
                  <a:cs typeface="Consolas" charset="0"/>
                </a:rPr>
                <a:t>t.dfy</a:t>
              </a:r>
              <a:r>
                <a:rPr lang="en-US" sz="2400" dirty="0" smtClean="0"/>
                <a:t> files)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77012" y="3992873"/>
            <a:ext cx="6768935" cy="835495"/>
            <a:chOff x="3377012" y="3992873"/>
            <a:chExt cx="6768935" cy="8354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452" y="3992873"/>
              <a:ext cx="835495" cy="8354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77012" y="3992873"/>
              <a:ext cx="5933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Player 2 writes the implementation and proof</a:t>
              </a:r>
            </a:p>
            <a:p>
              <a:r>
                <a:rPr lang="en-US" sz="2400" dirty="0" smtClean="0"/>
                <a:t>(i.e. all </a:t>
              </a:r>
              <a:r>
                <a:rPr lang="en-US" sz="2200" dirty="0" smtClean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 smtClean="0">
                  <a:latin typeface="Consolas" charset="0"/>
                  <a:ea typeface="Consolas" charset="0"/>
                  <a:cs typeface="Consolas" charset="0"/>
                </a:rPr>
                <a:t>v.dfy</a:t>
              </a:r>
              <a:r>
                <a:rPr lang="en-US" sz="2400" dirty="0" smtClean="0"/>
                <a:t> files)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923088"/>
            <a:ext cx="6456680" cy="835495"/>
            <a:chOff x="838200" y="4923088"/>
            <a:chExt cx="6456680" cy="835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923088"/>
              <a:ext cx="835495" cy="8354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18640" y="5110002"/>
              <a:ext cx="54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Player 1 runs the build system</a:t>
              </a:r>
              <a:endParaRPr lang="en-US" sz="24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855346"/>
            <a:ext cx="403695" cy="4036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45" y="2406019"/>
            <a:ext cx="404687" cy="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74621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1146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 smtClean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 smtClean="0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</a:t>
            </a:r>
            <a:r>
              <a:rPr lang="en-US" sz="3375" dirty="0" smtClean="0">
                <a:latin typeface="Calibri" charset="0"/>
                <a:ea typeface="Calibri" charset="0"/>
                <a:cs typeface="Calibri" charset="0"/>
                <a:sym typeface="Gill Sans Light"/>
              </a:rPr>
              <a:t>Untrusted)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7415" y="2736298"/>
            <a:ext cx="7732606" cy="418384"/>
          </a:xfrm>
          <a:prstGeom prst="rect">
            <a:avLst/>
          </a:prstGeom>
          <a:solidFill>
            <a:srgbClr val="B7DEE8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Q: Can the abstraction function </a:t>
            </a:r>
            <a:r>
              <a:rPr lang="en-US" sz="1969" dirty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Abstraction()</a:t>
            </a:r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 be untrusted?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9FF0-CD62-E041-813D-4988E9296BF0}" type="datetime1">
              <a:rPr lang="en-US" smtClean="0"/>
              <a:t>10/26/22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774286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3"/>
          <p:cNvSpPr txBox="1">
            <a:spLocks/>
          </p:cNvSpPr>
          <p:nvPr/>
        </p:nvSpPr>
        <p:spPr>
          <a:xfrm>
            <a:off x="1926592" y="223345"/>
            <a:ext cx="8643938" cy="1367654"/>
          </a:xfrm>
          <a:prstGeom prst="rect">
            <a:avLst/>
          </a:prstGeom>
        </p:spPr>
        <p:txBody>
          <a:bodyPr/>
          <a:lstStyle>
            <a:lvl1pPr marL="304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3234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5446" y="2195069"/>
            <a:ext cx="567665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endParaRPr lang="en-US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321457"/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a0 :|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(a0);</a:t>
            </a:r>
          </a:p>
          <a:p>
            <a:pPr indent="321457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a0</a:t>
            </a: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algn="l"/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Inv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{ true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729192" y="2960769"/>
            <a:ext cx="1994196" cy="654293"/>
          </a:xfrm>
          <a:prstGeom prst="wedgeRoundRectCallout">
            <a:avLst>
              <a:gd name="adj1" fmla="val 104559"/>
              <a:gd name="adj2" fmla="val 86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Always returns the initial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/>
            <a:r>
              <a:rPr lang="en-US" dirty="0">
                <a:latin typeface="Calibri Light" panose="020F0302020204030204" pitchFamily="34" charset="0"/>
              </a:rPr>
              <a:t>What if the abstraction function pretended nothing ever happened?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E627-B677-8A4D-844E-A6F6E355C9E1}" type="datetime1">
              <a:rPr lang="en-US" smtClean="0"/>
              <a:t>10/26/22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076" y="2345544"/>
            <a:ext cx="624654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actualState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: Stuff,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fakeState</a:t>
            </a: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HostState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>
              <a:buClr>
                <a:schemeClr val="dk1"/>
              </a:buClr>
              <a:buSzPts val="1100"/>
            </a:pPr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v.fakeState</a:t>
            </a:r>
            <a:endParaRPr lang="en" sz="1969" b="1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969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82752" y="3931300"/>
            <a:ext cx="1994196" cy="367052"/>
          </a:xfrm>
          <a:prstGeom prst="wedgeRoundRectCallout">
            <a:avLst>
              <a:gd name="adj1" fmla="val 76434"/>
              <a:gd name="adj2" fmla="val -2004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Returns fake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r-IN" dirty="0">
                <a:latin typeface="Calibri Light" panose="020F0302020204030204" pitchFamily="34" charset="0"/>
              </a:rPr>
              <a:t>…</a:t>
            </a:r>
            <a:r>
              <a:rPr lang="en-US" dirty="0" smtClean="0">
                <a:latin typeface="Calibri Light" panose="020F0302020204030204" pitchFamily="34" charset="0"/>
              </a:rPr>
              <a:t>or just </a:t>
            </a:r>
            <a:r>
              <a:rPr lang="en-US" dirty="0">
                <a:latin typeface="Calibri Light" panose="020F0302020204030204" pitchFamily="34" charset="0"/>
              </a:rPr>
              <a:t>made up a fake story</a:t>
            </a:r>
            <a:r>
              <a:rPr lang="en-US" dirty="0" smtClean="0">
                <a:latin typeface="Calibri Light" panose="020F03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769D-6EB7-7F4A-BE77-E031C198B157}" type="datetime1">
              <a:rPr lang="en-US" smtClean="0"/>
              <a:t>10/26/22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634" y="2106822"/>
            <a:ext cx="7343121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Make it </a:t>
            </a:r>
            <a:r>
              <a:rPr lang="en-US" sz="2250" b="1" dirty="0" err="1" smtClean="0">
                <a:ea typeface="Calibri Light" charset="0"/>
                <a:cs typeface="Calibri Light" charset="0"/>
                <a:sym typeface="Gill Sans Light"/>
              </a:rPr>
              <a:t>Abstraction</a:t>
            </a:r>
            <a:r>
              <a:rPr lang="en-US" sz="2250" b="1" dirty="0" err="1" smtClean="0">
                <a:solidFill>
                  <a:srgbClr val="FF0000"/>
                </a:solidFill>
                <a:ea typeface="Calibri Light" charset="0"/>
                <a:cs typeface="Calibri Light" charset="0"/>
                <a:sym typeface="Gill Sans Light"/>
              </a:rPr>
              <a:t>.t.dfy</a:t>
            </a:r>
            <a:r>
              <a:rPr lang="en-US" sz="2250" dirty="0" smtClean="0">
                <a:ea typeface="Calibri Light" charset="0"/>
                <a:cs typeface="Calibri Light" charset="0"/>
                <a:sym typeface="Gill Sans Light"/>
              </a:rPr>
              <a:t> </a:t>
            </a:r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and have an examiner examine it</a:t>
            </a:r>
            <a:r>
              <a:rPr lang="mr-IN" sz="2250" dirty="0">
                <a:ea typeface="Calibri Light" charset="0"/>
                <a:cs typeface="Calibri Light" charset="0"/>
                <a:sym typeface="Gill Sans Light"/>
              </a:rPr>
              <a:t>…</a:t>
            </a:r>
            <a:endParaRPr lang="en-US" sz="2250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4003" y="3071970"/>
            <a:ext cx="6865265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mr-IN" sz="2250" dirty="0">
                <a:ea typeface="Calibri Light" charset="0"/>
                <a:cs typeface="Calibri Light" charset="0"/>
                <a:sym typeface="Gill Sans Light"/>
              </a:rPr>
              <a:t>…</a:t>
            </a:r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ugh, that’s a bad idea! The examiner would have to read the entire protocol description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Maybe someone should </a:t>
            </a:r>
            <a:r>
              <a:rPr lang="en-US" dirty="0" smtClean="0">
                <a:latin typeface="Calibri Light" panose="020F0302020204030204" pitchFamily="34" charset="0"/>
              </a:rPr>
              <a:t>inspect Abstraction</a:t>
            </a:r>
            <a:r>
              <a:rPr lang="en-US" dirty="0">
                <a:latin typeface="Calibri Light" panose="020F0302020204030204" pitchFamily="34" charset="0"/>
              </a:rPr>
              <a:t>()</a:t>
            </a:r>
            <a:r>
              <a:rPr lang="mr-IN" dirty="0" smtClean="0">
                <a:latin typeface="Calibri Light" panose="020F0302020204030204" pitchFamily="34" charset="0"/>
              </a:rPr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5CD-ADCB-B147-B4C1-0A87716C21F6}" type="datetime1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30361</TotalTime>
  <Words>829</Words>
  <Application>Microsoft Macintosh PowerPoint</Application>
  <PresentationFormat>Widescreen</PresentationFormat>
  <Paragraphs>294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Consolas</vt:lpstr>
      <vt:lpstr>Gill Sans Light</vt:lpstr>
      <vt:lpstr>Mangal</vt:lpstr>
      <vt:lpstr>Times New Roman</vt:lpstr>
      <vt:lpstr>Arial</vt:lpstr>
      <vt:lpstr>Office Theme</vt:lpstr>
      <vt:lpstr>EECS498-008 Formal Verification of Systems Software</vt:lpstr>
      <vt:lpstr>Refinement recap</vt:lpstr>
      <vt:lpstr>PowerPoint Presentation</vt:lpstr>
      <vt:lpstr>PowerPoint Presentation</vt:lpstr>
      <vt:lpstr>The verification game</vt:lpstr>
      <vt:lpstr>PowerPoint Presentation</vt:lpstr>
      <vt:lpstr>What if the abstraction function pretended nothing ever happened?</vt:lpstr>
      <vt:lpstr>…or just made up a fake story?</vt:lpstr>
      <vt:lpstr>Maybe someone should inspect Abstraction()…</vt:lpstr>
      <vt:lpstr>Application correspondence</vt:lpstr>
      <vt:lpstr>Application correspondence</vt:lpstr>
      <vt:lpstr>Application correspondence</vt:lpstr>
      <vt:lpstr>Application correspondence</vt:lpstr>
      <vt:lpstr>Revisiting the big picture</vt:lpstr>
      <vt:lpstr>Administrivia</vt:lpstr>
      <vt:lpstr>Triggers</vt:lpstr>
      <vt:lpstr>Imagine you are the solver</vt:lpstr>
      <vt:lpstr>Completeness vs Soundness</vt:lpstr>
      <vt:lpstr>Triggers</vt:lpstr>
      <vt:lpstr>Triggers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2163</cp:revision>
  <cp:lastPrinted>2022-10-05T18:48:04Z</cp:lastPrinted>
  <dcterms:created xsi:type="dcterms:W3CDTF">2022-08-23T16:51:43Z</dcterms:created>
  <dcterms:modified xsi:type="dcterms:W3CDTF">2022-10-26T18:55:16Z</dcterms:modified>
  <cp:category/>
</cp:coreProperties>
</file>