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sldIdLst>
    <p:sldId id="256" r:id="rId2"/>
    <p:sldId id="259" r:id="rId3"/>
    <p:sldId id="285" r:id="rId4"/>
    <p:sldId id="260" r:id="rId5"/>
    <p:sldId id="286" r:id="rId6"/>
    <p:sldId id="263" r:id="rId7"/>
    <p:sldId id="264" r:id="rId8"/>
    <p:sldId id="271" r:id="rId9"/>
    <p:sldId id="265" r:id="rId10"/>
    <p:sldId id="266" r:id="rId11"/>
    <p:sldId id="287" r:id="rId12"/>
    <p:sldId id="291" r:id="rId13"/>
    <p:sldId id="288" r:id="rId14"/>
    <p:sldId id="290" r:id="rId15"/>
    <p:sldId id="272" r:id="rId16"/>
    <p:sldId id="273" r:id="rId17"/>
    <p:sldId id="268" r:id="rId18"/>
    <p:sldId id="270" r:id="rId19"/>
    <p:sldId id="289" r:id="rId20"/>
    <p:sldId id="267" r:id="rId21"/>
    <p:sldId id="269" r:id="rId22"/>
    <p:sldId id="274"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34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1"/>
    <p:restoredTop sz="95768"/>
  </p:normalViewPr>
  <p:slideViewPr>
    <p:cSldViewPr snapToGrid="0" snapToObjects="1">
      <p:cViewPr>
        <p:scale>
          <a:sx n="105" d="100"/>
          <a:sy n="105" d="100"/>
        </p:scale>
        <p:origin x="1104"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094DD-9FB6-494F-B8B3-0EE71AA7C620}" type="datetimeFigureOut">
              <a:rPr lang="en-US" smtClean="0"/>
              <a:t>8/31/22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B35FE-F591-0449-86D0-511DC77A34BF}" type="slidenum">
              <a:rPr lang="en-US" smtClean="0"/>
              <a:t>‹#›</a:t>
            </a:fld>
            <a:endParaRPr lang="en-US"/>
          </a:p>
        </p:txBody>
      </p:sp>
    </p:spTree>
    <p:extLst>
      <p:ext uri="{BB962C8B-B14F-4D97-AF65-F5344CB8AC3E}">
        <p14:creationId xmlns:p14="http://schemas.microsoft.com/office/powerpoint/2010/main" val="1690413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5B35FE-F591-0449-86D0-511DC77A34BF}" type="slidenum">
              <a:rPr lang="en-US" smtClean="0"/>
              <a:t>1</a:t>
            </a:fld>
            <a:endParaRPr lang="en-US"/>
          </a:p>
        </p:txBody>
      </p:sp>
    </p:spTree>
    <p:extLst>
      <p:ext uri="{BB962C8B-B14F-4D97-AF65-F5344CB8AC3E}">
        <p14:creationId xmlns:p14="http://schemas.microsoft.com/office/powerpoint/2010/main" val="1710965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0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660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838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b378bc3a3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b378bc3a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64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b378bc3a3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b378bc3a3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580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b378bc3a3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b378bc3a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655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378bc3a3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378bc3a3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52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378bc3a3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378bc3a3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914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b378bc3a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b378bc3a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should freak you out that creating an axiom is as easy as forgetting a pair of braces!</a:t>
            </a:r>
            <a:endParaRPr/>
          </a:p>
        </p:txBody>
      </p:sp>
    </p:spTree>
    <p:extLst>
      <p:ext uri="{BB962C8B-B14F-4D97-AF65-F5344CB8AC3E}">
        <p14:creationId xmlns:p14="http://schemas.microsoft.com/office/powerpoint/2010/main" val="2083802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be55613e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be55613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35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b378bc3a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b378bc3a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47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b378bc3a3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b378bc3a3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80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b378bc3a3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b378bc3a3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754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b378bc3a3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b378bc3a3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887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b378bc3a3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b378bc3a3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322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b378bc3a3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b378bc3a3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187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be55613e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be55613e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427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b378bc3a3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b378bc3a3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221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b378bc3a3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b378bc3a3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591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be55613e3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be55613e3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740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be55613e3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e55613e3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b378bc3a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b378bc3a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3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b378bc3a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b378bc3a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b378bc3a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b378bc3a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898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b378bc3a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b378bc3a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a:t>
            </a:r>
            <a:endParaRPr/>
          </a:p>
          <a:p>
            <a:pPr marL="0" lvl="0" indent="0" algn="l" rtl="0">
              <a:spcBef>
                <a:spcPts val="0"/>
              </a:spcBef>
              <a:spcAft>
                <a:spcPts val="0"/>
              </a:spcAft>
              <a:buNone/>
            </a:pPr>
            <a:endParaRPr/>
          </a:p>
          <a:p>
            <a:pPr marL="0" lvl="0" indent="0" algn="l" rtl="0">
              <a:spcBef>
                <a:spcPts val="0"/>
              </a:spcBef>
              <a:spcAft>
                <a:spcPts val="0"/>
              </a:spcAft>
              <a:buNone/>
            </a:pPr>
            <a:r>
              <a:rPr lang="en"/>
              <a:t>Lemmas look like imperative code. When you’re writing imperative methods in Dafny, you weave the necessary proof help in with the code. So the “lemma” proof contexts we’ll use share the same syntax, and just don’t have any of the imperative stuff in them.</a:t>
            </a:r>
            <a:endParaRPr/>
          </a:p>
        </p:txBody>
      </p:sp>
    </p:spTree>
    <p:extLst>
      <p:ext uri="{BB962C8B-B14F-4D97-AF65-F5344CB8AC3E}">
        <p14:creationId xmlns:p14="http://schemas.microsoft.com/office/powerpoint/2010/main" val="82948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b378bc3a3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b378bc3a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336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b378bc3a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b378bc3a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51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891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8/31/22</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EECS498-008</a:t>
            </a:r>
            <a:endParaRPr lang="en-US" dirty="0" smtClean="0"/>
          </a:p>
        </p:txBody>
      </p:sp>
      <p:sp>
        <p:nvSpPr>
          <p:cNvPr id="6" name="Slide Number Placeholder 5"/>
          <p:cNvSpPr>
            <a:spLocks noGrp="1"/>
          </p:cNvSpPr>
          <p:nvPr>
            <p:ph type="sldNum" sz="quarter" idx="12"/>
          </p:nvPr>
        </p:nvSpPr>
        <p:spPr/>
        <p:txBody>
          <a:bodyPr/>
          <a:lstStyle/>
          <a:p>
            <a:fld id="{BAB716D4-D9A3-F944-BE15-CA0DC0F893AD}" type="slidenum">
              <a:rPr lang="en-US" smtClean="0"/>
              <a:t>‹#›</a:t>
            </a:fld>
            <a:endParaRPr lang="en-US"/>
          </a:p>
        </p:txBody>
      </p:sp>
    </p:spTree>
    <p:extLst>
      <p:ext uri="{BB962C8B-B14F-4D97-AF65-F5344CB8AC3E}">
        <p14:creationId xmlns:p14="http://schemas.microsoft.com/office/powerpoint/2010/main" val="138121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103151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4422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8" name="Shape 58"/>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smtClean="0"/>
              <a:t>EECS498-008</a:t>
            </a:r>
            <a:endParaRPr lang="en-US" dirty="0" smtClean="0"/>
          </a:p>
        </p:txBody>
      </p:sp>
    </p:spTree>
    <p:extLst>
      <p:ext uri="{BB962C8B-B14F-4D97-AF65-F5344CB8AC3E}">
        <p14:creationId xmlns:p14="http://schemas.microsoft.com/office/powerpoint/2010/main" val="182854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 Photo">
    <p:spTree>
      <p:nvGrpSpPr>
        <p:cNvPr id="1" name=""/>
        <p:cNvGrpSpPr/>
        <p:nvPr/>
      </p:nvGrpSpPr>
      <p:grpSpPr>
        <a:xfrm>
          <a:off x="0" y="0"/>
          <a:ext cx="0" cy="0"/>
          <a:chOff x="0" y="0"/>
          <a:chExt cx="0" cy="0"/>
        </a:xfrm>
      </p:grpSpPr>
      <p:sp>
        <p:nvSpPr>
          <p:cNvPr id="20" name="Shape 20"/>
          <p:cNvSpPr>
            <a:spLocks noGrp="1"/>
          </p:cNvSpPr>
          <p:nvPr>
            <p:ph type="pic" idx="13"/>
          </p:nvPr>
        </p:nvSpPr>
        <p:spPr>
          <a:xfrm>
            <a:off x="1224991" y="375047"/>
            <a:ext cx="9739313" cy="4120478"/>
          </a:xfrm>
          <a:prstGeom prst="rect">
            <a:avLst/>
          </a:prstGeom>
        </p:spPr>
        <p:txBody>
          <a:bodyPr lIns="91439" tIns="45719" rIns="91439" bIns="45719" anchor="t"/>
          <a:lstStyle/>
          <a:p>
            <a:endParaRPr/>
          </a:p>
        </p:txBody>
      </p:sp>
      <p:sp>
        <p:nvSpPr>
          <p:cNvPr id="21" name="Shape 21"/>
          <p:cNvSpPr>
            <a:spLocks noGrp="1"/>
          </p:cNvSpPr>
          <p:nvPr>
            <p:ph type="title"/>
          </p:nvPr>
        </p:nvSpPr>
        <p:spPr>
          <a:xfrm>
            <a:off x="333375" y="4804172"/>
            <a:ext cx="11525250" cy="884039"/>
          </a:xfrm>
          <a:prstGeom prst="rect">
            <a:avLst/>
          </a:prstGeom>
        </p:spPr>
        <p:txBody>
          <a:bodyPr anchor="b"/>
          <a:lstStyle/>
          <a:p>
            <a:r>
              <a:t>Title Text</a:t>
            </a:r>
          </a:p>
        </p:txBody>
      </p:sp>
      <p:sp>
        <p:nvSpPr>
          <p:cNvPr id="22" name="Shape 22"/>
          <p:cNvSpPr>
            <a:spLocks noGrp="1"/>
          </p:cNvSpPr>
          <p:nvPr>
            <p:ph type="body" sz="quarter" idx="1"/>
          </p:nvPr>
        </p:nvSpPr>
        <p:spPr>
          <a:xfrm>
            <a:off x="333375" y="5679281"/>
            <a:ext cx="11525250" cy="848320"/>
          </a:xfrm>
          <a:prstGeom prst="rect">
            <a:avLst/>
          </a:prstGeom>
        </p:spPr>
        <p:txBody>
          <a:bodyPr anchor="t"/>
          <a:lstStyle>
            <a:lvl1pPr marL="0" indent="0" algn="ctr">
              <a:lnSpc>
                <a:spcPct val="100000"/>
              </a:lnSpc>
              <a:spcBef>
                <a:spcPts val="0"/>
              </a:spcBef>
              <a:buSzTx/>
              <a:buNone/>
              <a:defRPr sz="2672"/>
            </a:lvl1pPr>
            <a:lvl2pPr marL="0" indent="0" algn="ctr">
              <a:lnSpc>
                <a:spcPct val="100000"/>
              </a:lnSpc>
              <a:spcBef>
                <a:spcPts val="0"/>
              </a:spcBef>
              <a:buSzTx/>
              <a:buNone/>
              <a:defRPr sz="2672"/>
            </a:lvl2pPr>
            <a:lvl3pPr marL="0" indent="0" algn="ctr">
              <a:lnSpc>
                <a:spcPct val="100000"/>
              </a:lnSpc>
              <a:spcBef>
                <a:spcPts val="0"/>
              </a:spcBef>
              <a:buSzTx/>
              <a:buNone/>
              <a:defRPr sz="2672"/>
            </a:lvl3pPr>
            <a:lvl4pPr marL="0" indent="0" algn="ctr">
              <a:lnSpc>
                <a:spcPct val="100000"/>
              </a:lnSpc>
              <a:spcBef>
                <a:spcPts val="0"/>
              </a:spcBef>
              <a:buSzTx/>
              <a:buNone/>
              <a:defRPr sz="2672"/>
            </a:lvl4pPr>
            <a:lvl5pPr marL="0" indent="0" algn="ctr">
              <a:lnSpc>
                <a:spcPct val="100000"/>
              </a:lnSpc>
              <a:spcBef>
                <a:spcPts val="0"/>
              </a:spcBef>
              <a:buSzTx/>
              <a:buNone/>
              <a:defRPr sz="2672"/>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
        <p:nvSpPr>
          <p:cNvPr id="2" name="Date Placeholder 1"/>
          <p:cNvSpPr>
            <a:spLocks noGrp="1"/>
          </p:cNvSpPr>
          <p:nvPr>
            <p:ph type="dt" sz="half" idx="14"/>
          </p:nvPr>
        </p:nvSpPr>
        <p:spPr/>
        <p:txBody>
          <a:bodyPr/>
          <a:lstStyle/>
          <a:p>
            <a:r>
              <a:rPr lang="en-US" smtClean="0"/>
              <a:t>8/31/22</a:t>
            </a:r>
            <a:endParaRPr lang="en-US"/>
          </a:p>
        </p:txBody>
      </p:sp>
      <p:sp>
        <p:nvSpPr>
          <p:cNvPr id="3" name="Footer Placeholder 2"/>
          <p:cNvSpPr>
            <a:spLocks noGrp="1"/>
          </p:cNvSpPr>
          <p:nvPr>
            <p:ph type="ftr" sz="quarter" idx="15"/>
          </p:nvPr>
        </p:nvSpPr>
        <p:spPr>
          <a:xfrm>
            <a:off x="4038600" y="6356350"/>
            <a:ext cx="4114800" cy="365125"/>
          </a:xfrm>
          <a:prstGeom prst="rect">
            <a:avLst/>
          </a:prstGeom>
        </p:spPr>
        <p:txBody>
          <a:bodyPr/>
          <a:lstStyle/>
          <a:p>
            <a:r>
              <a:rPr lang="en-US" smtClean="0"/>
              <a:t>EECS498-008</a:t>
            </a:r>
            <a:endParaRPr lang="en-US" dirty="0" smtClean="0"/>
          </a:p>
        </p:txBody>
      </p:sp>
    </p:spTree>
    <p:extLst>
      <p:ext uri="{BB962C8B-B14F-4D97-AF65-F5344CB8AC3E}">
        <p14:creationId xmlns:p14="http://schemas.microsoft.com/office/powerpoint/2010/main" val="1696318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 name="Date Placeholder 3"/>
          <p:cNvSpPr>
            <a:spLocks noGrp="1"/>
          </p:cNvSpPr>
          <p:nvPr>
            <p:ph type="dt" sz="half" idx="10"/>
          </p:nvPr>
        </p:nvSpPr>
        <p:spPr/>
        <p:txBody>
          <a:bodyPr/>
          <a:lstStyle/>
          <a:p>
            <a:r>
              <a:rPr lang="en-US" smtClean="0"/>
              <a:t>8/31/22</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EECS498-008</a:t>
            </a:r>
            <a:endParaRPr lang="en-US" dirty="0" smtClean="0"/>
          </a:p>
        </p:txBody>
      </p:sp>
      <p:sp>
        <p:nvSpPr>
          <p:cNvPr id="6" name="Slide Number Placeholder 5"/>
          <p:cNvSpPr>
            <a:spLocks noGrp="1"/>
          </p:cNvSpPr>
          <p:nvPr>
            <p:ph type="sldNum" sz="quarter" idx="12"/>
          </p:nvPr>
        </p:nvSpPr>
        <p:spPr/>
        <p:txBody>
          <a:bodyPr/>
          <a:lstStyle/>
          <a:p>
            <a:fld id="{BAB716D4-D9A3-F944-BE15-CA0DC0F893AD}" type="slidenum">
              <a:rPr lang="en-US" smtClean="0"/>
              <a:t>‹#›</a:t>
            </a:fld>
            <a:endParaRPr lang="en-US"/>
          </a:p>
        </p:txBody>
      </p:sp>
    </p:spTree>
    <p:extLst>
      <p:ext uri="{BB962C8B-B14F-4D97-AF65-F5344CB8AC3E}">
        <p14:creationId xmlns:p14="http://schemas.microsoft.com/office/powerpoint/2010/main" val="71509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919108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407043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89847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387542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0269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55484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62866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smtClean="0"/>
              <a:t>8/31/22</a:t>
            </a:r>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smtClean="0"/>
              <a:t>EECS498-008</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093165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153400" y="59255"/>
            <a:ext cx="3921407" cy="305870"/>
          </a:xfrm>
          <a:prstGeom prst="rect">
            <a:avLst/>
          </a:prstGeom>
        </p:spPr>
      </p:pic>
      <p:sp>
        <p:nvSpPr>
          <p:cNvPr id="7" name="Text Placeholder 6"/>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2"/>
          </p:nvPr>
        </p:nvSpPr>
        <p:spPr>
          <a:xfrm>
            <a:off x="838200" y="6356350"/>
            <a:ext cx="2743200" cy="365125"/>
          </a:xfrm>
          <a:prstGeom prst="rect">
            <a:avLst/>
          </a:prstGeom>
          <a:ln>
            <a:noFill/>
          </a:ln>
        </p:spPr>
        <p:txBody>
          <a:bodyPr vert="horz" lIns="91440" tIns="45720" rIns="91440" bIns="45720" rtlCol="0" anchor="ctr"/>
          <a:lstStyle>
            <a:lvl1pPr algn="l">
              <a:defRPr sz="1200">
                <a:solidFill>
                  <a:schemeClr val="tx1">
                    <a:tint val="75000"/>
                  </a:schemeClr>
                </a:solidFill>
              </a:defRPr>
            </a:lvl1pPr>
          </a:lstStyle>
          <a:p>
            <a:r>
              <a:rPr lang="en-US" smtClean="0"/>
              <a:t>8/31/22</a:t>
            </a:r>
            <a:endParaRPr lang="en-US"/>
          </a:p>
        </p:txBody>
      </p:sp>
      <p:sp>
        <p:nvSpPr>
          <p:cNvPr id="11" name="Slide Number Placeholder 10"/>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716D4-D9A3-F944-BE15-CA0DC0F893AD}" type="slidenum">
              <a:rPr lang="en-US" smtClean="0"/>
              <a:t>‹#›</a:t>
            </a:fld>
            <a:endParaRPr lang="en-US"/>
          </a:p>
        </p:txBody>
      </p:sp>
      <p:sp>
        <p:nvSpPr>
          <p:cNvPr id="2" name="Footer Placeholder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s-IS" smtClean="0"/>
              <a:t>EECS498-008</a:t>
            </a:r>
            <a:endParaRPr lang="en-US"/>
          </a:p>
        </p:txBody>
      </p:sp>
      <p:sp>
        <p:nvSpPr>
          <p:cNvPr id="4" name="Title Placeholder 3"/>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2133255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EECS498-008</a:t>
            </a:r>
            <a:br>
              <a:rPr lang="en-US" dirty="0" smtClean="0"/>
            </a:br>
            <a:r>
              <a:rPr lang="en-US" dirty="0" smtClean="0"/>
              <a:t>Formal Verification of Systems Software</a:t>
            </a:r>
            <a:endParaRPr lang="en-US" dirty="0"/>
          </a:p>
        </p:txBody>
      </p:sp>
      <p:sp>
        <p:nvSpPr>
          <p:cNvPr id="3" name="Subtitle 2"/>
          <p:cNvSpPr>
            <a:spLocks noGrp="1"/>
          </p:cNvSpPr>
          <p:nvPr>
            <p:ph type="subTitle" idx="1"/>
          </p:nvPr>
        </p:nvSpPr>
        <p:spPr/>
        <p:txBody>
          <a:bodyPr/>
          <a:lstStyle/>
          <a:p>
            <a:endParaRPr lang="en-US" dirty="0" smtClean="0"/>
          </a:p>
          <a:p>
            <a:r>
              <a:rPr lang="en-US" dirty="0" smtClean="0"/>
              <a:t>Material and slides created by</a:t>
            </a:r>
          </a:p>
          <a:p>
            <a:r>
              <a:rPr lang="en-US" dirty="0" smtClean="0"/>
              <a:t>Jon Howell and</a:t>
            </a:r>
            <a:r>
              <a:rPr lang="en-US" dirty="0"/>
              <a:t> </a:t>
            </a:r>
            <a:r>
              <a:rPr lang="en-US" dirty="0" smtClean="0"/>
              <a:t>Manos Kapritsos</a:t>
            </a:r>
            <a:endParaRPr lang="en-US" dirty="0"/>
          </a:p>
        </p:txBody>
      </p:sp>
    </p:spTree>
    <p:extLst>
      <p:ext uri="{BB962C8B-B14F-4D97-AF65-F5344CB8AC3E}">
        <p14:creationId xmlns:p14="http://schemas.microsoft.com/office/powerpoint/2010/main" val="1760591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smtClean="0"/>
              <a:t>Lemma</a:t>
            </a:r>
            <a:r>
              <a:rPr lang="en" dirty="0" smtClean="0"/>
              <a:t> </a:t>
            </a:r>
            <a:r>
              <a:rPr lang="en" dirty="0"/>
              <a:t>syntax</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solidFill>
                  <a:srgbClr val="8343E2"/>
                </a:solidFill>
                <a:latin typeface="Consolas"/>
                <a:ea typeface="Consolas"/>
                <a:cs typeface="Consolas"/>
                <a:sym typeface="Consolas"/>
              </a:rPr>
              <a:t>lemma</a:t>
            </a:r>
            <a:r>
              <a:rPr lang="en" dirty="0">
                <a:latin typeface="Consolas"/>
                <a:ea typeface="Consolas"/>
                <a:cs typeface="Consolas"/>
                <a:sym typeface="Consolas"/>
              </a:rPr>
              <a:t> </a:t>
            </a:r>
            <a:r>
              <a:rPr lang="en-US" dirty="0" err="1" smtClean="0">
                <a:latin typeface="Consolas"/>
                <a:ea typeface="Consolas"/>
                <a:cs typeface="Consolas"/>
                <a:sym typeface="Consolas"/>
              </a:rPr>
              <a:t>MyFirstLemma</a:t>
            </a:r>
            <a:r>
              <a:rPr lang="en" dirty="0" smtClean="0">
                <a:latin typeface="Consolas"/>
                <a:ea typeface="Consolas"/>
                <a:cs typeface="Consolas"/>
                <a:sym typeface="Consolas"/>
              </a:rPr>
              <a:t>(</a:t>
            </a:r>
            <a:r>
              <a:rPr lang="en-US" dirty="0" smtClean="0">
                <a:latin typeface="Consolas"/>
                <a:ea typeface="Consolas"/>
                <a:cs typeface="Consolas"/>
                <a:sym typeface="Consolas"/>
              </a:rPr>
              <a:t>x: </a:t>
            </a:r>
            <a:r>
              <a:rPr lang="en-US" dirty="0" err="1" smtClean="0">
                <a:latin typeface="Consolas"/>
                <a:ea typeface="Consolas"/>
                <a:cs typeface="Consolas"/>
                <a:sym typeface="Consolas"/>
              </a:rPr>
              <a:t>int</a:t>
            </a:r>
            <a:r>
              <a:rPr lang="en" dirty="0" smtClean="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smtClean="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n" dirty="0">
                <a:solidFill>
                  <a:srgbClr val="8343E2"/>
                </a:solidFill>
                <a:latin typeface="Consolas"/>
                <a:ea typeface="Consolas"/>
                <a:cs typeface="Consolas"/>
                <a:sym typeface="Consolas"/>
              </a:rPr>
              <a:t>assert</a:t>
            </a:r>
            <a:r>
              <a:rPr lang="en" dirty="0">
                <a:latin typeface="Consolas"/>
                <a:ea typeface="Consolas"/>
                <a:cs typeface="Consolas"/>
                <a:sym typeface="Consolas"/>
              </a:rPr>
              <a:t> </a:t>
            </a:r>
            <a:r>
              <a:rPr lang="en-US" dirty="0" smtClean="0">
                <a:latin typeface="Consolas"/>
                <a:ea typeface="Consolas"/>
                <a:cs typeface="Consolas"/>
                <a:sym typeface="Consolas"/>
              </a:rPr>
              <a:t>x &gt;= 0</a:t>
            </a:r>
            <a:r>
              <a:rPr lang="en" dirty="0" smtClean="0">
                <a:latin typeface="Consolas"/>
                <a:ea typeface="Consolas"/>
                <a:cs typeface="Consolas"/>
                <a:sym typeface="Consolas"/>
              </a:rPr>
              <a:t>;</a:t>
            </a:r>
            <a:endParaRPr lang="en-US" dirty="0">
              <a:latin typeface="Consolas"/>
              <a:ea typeface="Consolas"/>
              <a:cs typeface="Consolas"/>
              <a:sym typeface="Consolas"/>
            </a:endParaRPr>
          </a:p>
          <a:p>
            <a:pPr marL="0" indent="0">
              <a:buClr>
                <a:schemeClr val="dk1"/>
              </a:buClr>
              <a:buSzPts val="1100"/>
              <a:buNone/>
            </a:pPr>
            <a:r>
              <a:rPr lang="en-US" dirty="0">
                <a:latin typeface="Consolas"/>
                <a:ea typeface="Consolas"/>
                <a:cs typeface="Consolas"/>
                <a:sym typeface="Consolas"/>
              </a:rPr>
              <a:t> </a:t>
            </a:r>
            <a:r>
              <a:rPr lang="en-US" dirty="0" smtClean="0">
                <a:latin typeface="Consolas"/>
                <a:ea typeface="Consolas"/>
                <a:cs typeface="Consolas"/>
                <a:sym typeface="Consolas"/>
              </a:rPr>
              <a:t> </a:t>
            </a:r>
            <a:r>
              <a:rPr lang="en-US" dirty="0" smtClean="0">
                <a:solidFill>
                  <a:srgbClr val="8343E2"/>
                </a:solidFill>
                <a:latin typeface="Consolas"/>
                <a:ea typeface="Consolas"/>
                <a:cs typeface="Consolas"/>
                <a:sym typeface="Consolas"/>
              </a:rPr>
              <a:t>assert</a:t>
            </a:r>
            <a:r>
              <a:rPr lang="en-US" dirty="0" smtClean="0">
                <a:latin typeface="Consolas"/>
                <a:ea typeface="Consolas"/>
                <a:cs typeface="Consolas"/>
                <a:sym typeface="Consolas"/>
              </a:rPr>
              <a:t> x &gt;= -1;</a:t>
            </a:r>
            <a:endParaRPr lang="en-US" dirty="0">
              <a:latin typeface="Consolas"/>
              <a:ea typeface="Consolas"/>
              <a:cs typeface="Consolas"/>
              <a:sym typeface="Consolas"/>
            </a:endParaRPr>
          </a:p>
          <a:p>
            <a:pPr marL="0" indent="0">
              <a:buClr>
                <a:schemeClr val="dk1"/>
              </a:buClr>
              <a:buSzPts val="1100"/>
              <a:buNone/>
            </a:pPr>
            <a:r>
              <a:rPr lang="en" dirty="0" smtClean="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dirty="0"/>
          </a:p>
        </p:txBody>
      </p:sp>
      <p:sp>
        <p:nvSpPr>
          <p:cNvPr id="11" name="Rounded Rectangular Callout 10"/>
          <p:cNvSpPr/>
          <p:nvPr/>
        </p:nvSpPr>
        <p:spPr>
          <a:xfrm>
            <a:off x="4906052" y="3167876"/>
            <a:ext cx="4335484" cy="550684"/>
          </a:xfrm>
          <a:prstGeom prst="wedgeRoundRectCallout">
            <a:avLst>
              <a:gd name="adj1" fmla="val -69406"/>
              <a:gd name="adj2" fmla="val -27719"/>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solidFill>
                  <a:prstClr val="black"/>
                </a:solidFill>
              </a:rPr>
              <a:t>assert() is a </a:t>
            </a:r>
            <a:r>
              <a:rPr lang="en-US" sz="2400" dirty="0" smtClean="0">
                <a:solidFill>
                  <a:srgbClr val="0000FF"/>
                </a:solidFill>
              </a:rPr>
              <a:t>static </a:t>
            </a:r>
            <a:r>
              <a:rPr lang="en-US" sz="2400" dirty="0" smtClean="0">
                <a:solidFill>
                  <a:schemeClr val="tx1"/>
                </a:solidFill>
              </a:rPr>
              <a:t>check</a:t>
            </a:r>
            <a:r>
              <a:rPr lang="en-US" sz="2400" dirty="0" smtClean="0">
                <a:solidFill>
                  <a:prstClr val="black"/>
                </a:solidFill>
              </a:rPr>
              <a:t>!</a:t>
            </a:r>
            <a:endParaRPr lang="en" sz="2400" dirty="0">
              <a:solidFill>
                <a:prstClr val="black"/>
              </a:solidFill>
            </a:endParaRPr>
          </a:p>
        </p:txBody>
      </p:sp>
      <p:sp>
        <p:nvSpPr>
          <p:cNvPr id="4" name="Rounded Rectangle 3"/>
          <p:cNvSpPr/>
          <p:nvPr/>
        </p:nvSpPr>
        <p:spPr>
          <a:xfrm>
            <a:off x="4906052" y="3718560"/>
            <a:ext cx="4335484" cy="1548384"/>
          </a:xfrm>
          <a:prstGeom prst="roundRect">
            <a:avLst>
              <a:gd name="adj" fmla="val 7218"/>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Dafny will attempt to prove the assertion. Regardless of the result, </a:t>
            </a:r>
            <a:r>
              <a:rPr lang="en-US" sz="2400" dirty="0" smtClean="0">
                <a:solidFill>
                  <a:srgbClr val="0000FF"/>
                </a:solidFill>
              </a:rPr>
              <a:t>subsequent code will assume </a:t>
            </a:r>
            <a:r>
              <a:rPr lang="en-US" sz="2400" dirty="0" smtClean="0">
                <a:solidFill>
                  <a:schemeClr val="tx1"/>
                </a:solidFill>
              </a:rPr>
              <a:t>that x &gt;= 0</a:t>
            </a:r>
            <a:endParaRPr lang="en-US" sz="2400" dirty="0">
              <a:solidFill>
                <a:schemeClr val="tx1"/>
              </a:solidFill>
            </a:endParaRPr>
          </a:p>
        </p:txBody>
      </p:sp>
      <p:sp>
        <p:nvSpPr>
          <p:cNvPr id="13" name="Google Shape;205;p28"/>
          <p:cNvSpPr/>
          <p:nvPr/>
        </p:nvSpPr>
        <p:spPr>
          <a:xfrm rot="-5400000">
            <a:off x="2589816" y="2651193"/>
            <a:ext cx="356000" cy="3047536"/>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 name="Google Shape;206;p28"/>
          <p:cNvSpPr txBox="1"/>
          <p:nvPr/>
        </p:nvSpPr>
        <p:spPr>
          <a:xfrm>
            <a:off x="974076" y="4216360"/>
            <a:ext cx="3415044" cy="1331000"/>
          </a:xfrm>
          <a:prstGeom prst="rect">
            <a:avLst/>
          </a:prstGeom>
          <a:noFill/>
          <a:ln>
            <a:noFill/>
          </a:ln>
        </p:spPr>
        <p:txBody>
          <a:bodyPr spcFirstLastPara="1" wrap="square" lIns="121900" tIns="121900" rIns="121900" bIns="121900" anchor="t" anchorCtr="0">
            <a:noAutofit/>
          </a:bodyPr>
          <a:lstStyle/>
          <a:p>
            <a:pPr algn="ctr"/>
            <a:r>
              <a:rPr lang="en" sz="2400" dirty="0"/>
              <a:t>definition body is an imperative-style statement context</a:t>
            </a:r>
            <a:endParaRPr sz="2400" dirty="0"/>
          </a:p>
        </p:txBody>
      </p:sp>
      <p:sp>
        <p:nvSpPr>
          <p:cNvPr id="6" name="Rectangle 5"/>
          <p:cNvSpPr/>
          <p:nvPr/>
        </p:nvSpPr>
        <p:spPr>
          <a:xfrm>
            <a:off x="3352800" y="5549499"/>
            <a:ext cx="5559984" cy="523220"/>
          </a:xfrm>
          <a:prstGeom prst="rect">
            <a:avLst/>
          </a:prstGeom>
        </p:spPr>
        <p:txBody>
          <a:bodyPr wrap="none">
            <a:spAutoFit/>
          </a:bodyPr>
          <a:lstStyle/>
          <a:p>
            <a:r>
              <a:rPr lang="en-US" sz="2800" dirty="0" smtClean="0">
                <a:solidFill>
                  <a:prstClr val="black"/>
                </a:solidFill>
              </a:rPr>
              <a:t>Remember that lemmas are </a:t>
            </a:r>
            <a:r>
              <a:rPr lang="en-US" sz="2800" dirty="0" smtClean="0">
                <a:solidFill>
                  <a:srgbClr val="0000FF"/>
                </a:solidFill>
              </a:rPr>
              <a:t>opaque</a:t>
            </a:r>
            <a:r>
              <a:rPr lang="en-US" sz="2800" dirty="0" smtClean="0">
                <a:solidFill>
                  <a:prstClr val="black"/>
                </a:solidFill>
              </a:rPr>
              <a:t>!</a:t>
            </a:r>
            <a:endParaRPr lang="en-US" dirty="0"/>
          </a:p>
        </p:txBody>
      </p:sp>
    </p:spTree>
    <p:extLst>
      <p:ext uri="{BB962C8B-B14F-4D97-AF65-F5344CB8AC3E}">
        <p14:creationId xmlns:p14="http://schemas.microsoft.com/office/powerpoint/2010/main" val="1132380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smtClean="0"/>
              <a:t>Pre- and </a:t>
            </a:r>
            <a:r>
              <a:rPr lang="en-US" dirty="0" err="1" smtClean="0"/>
              <a:t>postconditions</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IntegerOrdering</a:t>
            </a:r>
            <a:r>
              <a:rPr lang="en" dirty="0">
                <a:latin typeface="Consolas"/>
                <a:ea typeface="Consolas"/>
                <a:cs typeface="Consolas"/>
                <a:sym typeface="Consolas"/>
              </a:rPr>
              <a:t>(a: </a:t>
            </a:r>
            <a:r>
              <a:rPr lang="en" dirty="0" err="1">
                <a:latin typeface="Consolas"/>
                <a:ea typeface="Consolas"/>
                <a:cs typeface="Consolas"/>
                <a:sym typeface="Consolas"/>
              </a:rPr>
              <a:t>int</a:t>
            </a:r>
            <a:r>
              <a:rPr lang="en" dirty="0">
                <a:latin typeface="Consolas"/>
                <a:ea typeface="Consolas"/>
                <a:cs typeface="Consolas"/>
                <a:sym typeface="Consolas"/>
              </a:rPr>
              <a:t>, b: </a:t>
            </a:r>
            <a:r>
              <a:rPr lang="en" dirty="0" err="1">
                <a:latin typeface="Consolas"/>
                <a:ea typeface="Consolas"/>
                <a:cs typeface="Consolas"/>
                <a:sym typeface="Consolas"/>
              </a:rPr>
              <a:t>int</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smtClean="0">
                <a:latin typeface="Consolas"/>
                <a:ea typeface="Consolas"/>
                <a:cs typeface="Consolas"/>
                <a:sym typeface="Consolas"/>
              </a:rPr>
              <a:t>  </a:t>
            </a:r>
            <a:r>
              <a:rPr lang="en" dirty="0" smtClean="0">
                <a:solidFill>
                  <a:srgbClr val="8343E2"/>
                </a:solidFill>
                <a:latin typeface="Consolas"/>
                <a:ea typeface="Consolas"/>
                <a:cs typeface="Consolas"/>
                <a:sym typeface="Consolas"/>
              </a:rPr>
              <a:t>requires</a:t>
            </a:r>
            <a:r>
              <a:rPr lang="en" dirty="0" smtClean="0">
                <a:latin typeface="Consolas"/>
                <a:ea typeface="Consolas"/>
                <a:cs typeface="Consolas"/>
                <a:sym typeface="Consolas"/>
              </a:rPr>
              <a:t> b == a + 3</a:t>
            </a:r>
            <a:endParaRPr dirty="0" smtClean="0">
              <a:latin typeface="Consolas"/>
              <a:ea typeface="Consolas"/>
              <a:cs typeface="Consolas"/>
              <a:sym typeface="Consolas"/>
            </a:endParaRPr>
          </a:p>
          <a:p>
            <a:pPr marL="0" indent="0">
              <a:buClr>
                <a:schemeClr val="dk1"/>
              </a:buClr>
              <a:buSzPts val="1100"/>
              <a:buNone/>
            </a:pPr>
            <a:r>
              <a:rPr lang="en" dirty="0" smtClean="0">
                <a:latin typeface="Consolas"/>
                <a:ea typeface="Consolas"/>
                <a:cs typeface="Consolas"/>
                <a:sym typeface="Consolas"/>
              </a:rPr>
              <a:t>  </a:t>
            </a:r>
            <a:r>
              <a:rPr lang="en" dirty="0" smtClean="0">
                <a:solidFill>
                  <a:srgbClr val="8343E2"/>
                </a:solidFill>
                <a:latin typeface="Consolas"/>
                <a:ea typeface="Consolas"/>
                <a:cs typeface="Consolas"/>
                <a:sym typeface="Consolas"/>
              </a:rPr>
              <a:t>ensures</a:t>
            </a:r>
            <a:r>
              <a:rPr lang="en" dirty="0" smtClean="0">
                <a:latin typeface="Consolas"/>
                <a:ea typeface="Consolas"/>
                <a:cs typeface="Consolas"/>
                <a:sym typeface="Consolas"/>
              </a:rPr>
              <a:t> a &lt; b</a:t>
            </a:r>
            <a:endParaRPr dirty="0" smtClean="0">
              <a:latin typeface="Consolas"/>
              <a:ea typeface="Consolas"/>
              <a:cs typeface="Consolas"/>
              <a:sym typeface="Consolas"/>
            </a:endParaRPr>
          </a:p>
          <a:p>
            <a:pPr marL="0" indent="0">
              <a:buNone/>
            </a:pPr>
            <a:r>
              <a:rPr lang="en" dirty="0" smtClean="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assert a &lt; b</a:t>
            </a:r>
            <a:r>
              <a:rPr lang="en" dirty="0" smtClean="0">
                <a:latin typeface="Consolas"/>
                <a:ea typeface="Consolas"/>
                <a:cs typeface="Consolas"/>
                <a:sym typeface="Consolas"/>
              </a:rPr>
              <a:t>;</a:t>
            </a:r>
            <a:endParaRPr lang="en-US" dirty="0">
              <a:latin typeface="Consolas"/>
              <a:ea typeface="Consolas"/>
              <a:cs typeface="Consolas"/>
              <a:sym typeface="Consolas"/>
            </a:endParaRPr>
          </a:p>
          <a:p>
            <a:pPr marL="0" indent="0">
              <a:buClr>
                <a:schemeClr val="dk1"/>
              </a:buClr>
              <a:buSzPts val="1100"/>
              <a:buNone/>
            </a:pPr>
            <a:r>
              <a:rPr lang="en" dirty="0" smtClean="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
        <p:nvSpPr>
          <p:cNvPr id="8" name="Rounded Rectangular Callout 7"/>
          <p:cNvSpPr/>
          <p:nvPr/>
        </p:nvSpPr>
        <p:spPr>
          <a:xfrm>
            <a:off x="5954564" y="2582660"/>
            <a:ext cx="4335484" cy="794524"/>
          </a:xfrm>
          <a:prstGeom prst="wedgeRoundRectCallout">
            <a:avLst>
              <a:gd name="adj1" fmla="val -69406"/>
              <a:gd name="adj2" fmla="val -27719"/>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solidFill>
                  <a:prstClr val="black"/>
                </a:solidFill>
              </a:rPr>
              <a:t>Precondition: statically </a:t>
            </a:r>
            <a:r>
              <a:rPr lang="en-US" sz="2400" smtClean="0">
                <a:solidFill>
                  <a:prstClr val="black"/>
                </a:solidFill>
              </a:rPr>
              <a:t>checked anywhere this </a:t>
            </a:r>
            <a:r>
              <a:rPr lang="en-US" sz="2400" dirty="0" smtClean="0">
                <a:solidFill>
                  <a:prstClr val="black"/>
                </a:solidFill>
              </a:rPr>
              <a:t>lemma is called</a:t>
            </a:r>
            <a:endParaRPr lang="en" sz="2400" dirty="0">
              <a:solidFill>
                <a:prstClr val="black"/>
              </a:solidFill>
            </a:endParaRPr>
          </a:p>
        </p:txBody>
      </p:sp>
      <p:sp>
        <p:nvSpPr>
          <p:cNvPr id="9" name="Rounded Rectangular Callout 8"/>
          <p:cNvSpPr/>
          <p:nvPr/>
        </p:nvSpPr>
        <p:spPr>
          <a:xfrm>
            <a:off x="5382180" y="3497029"/>
            <a:ext cx="5054171" cy="600614"/>
          </a:xfrm>
          <a:prstGeom prst="wedgeRoundRectCallout">
            <a:avLst>
              <a:gd name="adj1" fmla="val -79248"/>
              <a:gd name="adj2" fmla="val -78358"/>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err="1" smtClean="0">
                <a:solidFill>
                  <a:prstClr val="black"/>
                </a:solidFill>
              </a:rPr>
              <a:t>Postcondition</a:t>
            </a:r>
            <a:r>
              <a:rPr lang="en-US" sz="2400" dirty="0" smtClean="0">
                <a:solidFill>
                  <a:prstClr val="black"/>
                </a:solidFill>
              </a:rPr>
              <a:t>: an exported assertion</a:t>
            </a:r>
            <a:endParaRPr lang="en" sz="2400" dirty="0">
              <a:solidFill>
                <a:prstClr val="black"/>
              </a:solidFill>
            </a:endParaRPr>
          </a:p>
        </p:txBody>
      </p:sp>
    </p:spTree>
    <p:extLst>
      <p:ext uri="{BB962C8B-B14F-4D97-AF65-F5344CB8AC3E}">
        <p14:creationId xmlns:p14="http://schemas.microsoft.com/office/powerpoint/2010/main" val="1582740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Pre- and </a:t>
            </a:r>
            <a:r>
              <a:rPr lang="en-US" dirty="0" err="1"/>
              <a:t>postconditions</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IntegerOrdering</a:t>
            </a:r>
            <a:r>
              <a:rPr lang="en" dirty="0">
                <a:latin typeface="Consolas"/>
                <a:ea typeface="Consolas"/>
                <a:cs typeface="Consolas"/>
                <a:sym typeface="Consolas"/>
              </a:rPr>
              <a:t>(a: </a:t>
            </a:r>
            <a:r>
              <a:rPr lang="en" dirty="0" err="1">
                <a:latin typeface="Consolas"/>
                <a:ea typeface="Consolas"/>
                <a:cs typeface="Consolas"/>
                <a:sym typeface="Consolas"/>
              </a:rPr>
              <a:t>int</a:t>
            </a:r>
            <a:r>
              <a:rPr lang="en" dirty="0">
                <a:latin typeface="Consolas"/>
                <a:ea typeface="Consolas"/>
                <a:cs typeface="Consolas"/>
                <a:sym typeface="Consolas"/>
              </a:rPr>
              <a:t>, b: </a:t>
            </a:r>
            <a:r>
              <a:rPr lang="en" dirty="0" err="1">
                <a:latin typeface="Consolas"/>
                <a:ea typeface="Consolas"/>
                <a:cs typeface="Consolas"/>
                <a:sym typeface="Consolas"/>
              </a:rPr>
              <a:t>int</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smtClean="0">
                <a:latin typeface="Consolas"/>
                <a:ea typeface="Consolas"/>
                <a:cs typeface="Consolas"/>
                <a:sym typeface="Consolas"/>
              </a:rPr>
              <a:t>  </a:t>
            </a:r>
            <a:r>
              <a:rPr lang="el-GR" dirty="0" smtClean="0">
                <a:latin typeface="Consolas"/>
                <a:ea typeface="Consolas"/>
                <a:cs typeface="Consolas"/>
                <a:sym typeface="Consolas"/>
              </a:rPr>
              <a:t>        </a:t>
            </a:r>
            <a:r>
              <a:rPr lang="en" dirty="0" smtClean="0">
                <a:latin typeface="Consolas"/>
                <a:ea typeface="Consolas"/>
                <a:cs typeface="Consolas"/>
                <a:sym typeface="Consolas"/>
              </a:rPr>
              <a:t> b == a + 3</a:t>
            </a:r>
            <a:endParaRPr dirty="0" smtClean="0">
              <a:latin typeface="Consolas"/>
              <a:ea typeface="Consolas"/>
              <a:cs typeface="Consolas"/>
              <a:sym typeface="Consolas"/>
            </a:endParaRPr>
          </a:p>
          <a:p>
            <a:pPr marL="0" indent="0">
              <a:buClr>
                <a:schemeClr val="dk1"/>
              </a:buClr>
              <a:buSzPts val="1100"/>
              <a:buNone/>
            </a:pPr>
            <a:r>
              <a:rPr lang="en" dirty="0" smtClean="0">
                <a:latin typeface="Consolas"/>
                <a:ea typeface="Consolas"/>
                <a:cs typeface="Consolas"/>
                <a:sym typeface="Consolas"/>
              </a:rPr>
              <a:t>  </a:t>
            </a:r>
            <a:r>
              <a:rPr lang="el-GR" dirty="0" smtClean="0">
                <a:latin typeface="Consolas"/>
                <a:ea typeface="Consolas"/>
                <a:cs typeface="Consolas"/>
                <a:sym typeface="Consolas"/>
              </a:rPr>
              <a:t>    ==&gt;</a:t>
            </a:r>
            <a:r>
              <a:rPr lang="en" dirty="0" smtClean="0">
                <a:latin typeface="Consolas"/>
                <a:ea typeface="Consolas"/>
                <a:cs typeface="Consolas"/>
                <a:sym typeface="Consolas"/>
              </a:rPr>
              <a:t> a &lt; b</a:t>
            </a:r>
            <a:endParaRPr dirty="0" smtClean="0">
              <a:latin typeface="Consolas"/>
              <a:ea typeface="Consolas"/>
              <a:cs typeface="Consolas"/>
              <a:sym typeface="Consolas"/>
            </a:endParaRPr>
          </a:p>
          <a:p>
            <a:pPr marL="0" indent="0">
              <a:buNone/>
            </a:pPr>
            <a:r>
              <a:rPr lang="en" dirty="0" smtClean="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assert a &lt; b</a:t>
            </a:r>
            <a:r>
              <a:rPr lang="en" dirty="0" smtClean="0">
                <a:latin typeface="Consolas"/>
                <a:ea typeface="Consolas"/>
                <a:cs typeface="Consolas"/>
                <a:sym typeface="Consolas"/>
              </a:rPr>
              <a:t>;</a:t>
            </a:r>
            <a:endParaRPr lang="en-US" dirty="0">
              <a:latin typeface="Consolas"/>
              <a:ea typeface="Consolas"/>
              <a:cs typeface="Consolas"/>
              <a:sym typeface="Consolas"/>
            </a:endParaRPr>
          </a:p>
          <a:p>
            <a:pPr marL="0" indent="0">
              <a:buClr>
                <a:schemeClr val="dk1"/>
              </a:buClr>
              <a:buSzPts val="1100"/>
              <a:buNone/>
            </a:pPr>
            <a:r>
              <a:rPr lang="en" dirty="0" smtClean="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spTree>
    <p:extLst>
      <p:ext uri="{BB962C8B-B14F-4D97-AF65-F5344CB8AC3E}">
        <p14:creationId xmlns:p14="http://schemas.microsoft.com/office/powerpoint/2010/main" val="1194601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smtClean="0"/>
              <a:t>Messing with preconditions</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IntegerOrdering</a:t>
            </a:r>
            <a:r>
              <a:rPr lang="en" dirty="0">
                <a:latin typeface="Consolas"/>
                <a:ea typeface="Consolas"/>
                <a:cs typeface="Consolas"/>
                <a:sym typeface="Consolas"/>
              </a:rPr>
              <a:t>(a: </a:t>
            </a:r>
            <a:r>
              <a:rPr lang="en" dirty="0" err="1">
                <a:latin typeface="Consolas"/>
                <a:ea typeface="Consolas"/>
                <a:cs typeface="Consolas"/>
                <a:sym typeface="Consolas"/>
              </a:rPr>
              <a:t>int</a:t>
            </a:r>
            <a:r>
              <a:rPr lang="en" dirty="0">
                <a:latin typeface="Consolas"/>
                <a:ea typeface="Consolas"/>
                <a:cs typeface="Consolas"/>
                <a:sym typeface="Consolas"/>
              </a:rPr>
              <a:t>, b: </a:t>
            </a:r>
            <a:r>
              <a:rPr lang="en" dirty="0" err="1">
                <a:latin typeface="Consolas"/>
                <a:ea typeface="Consolas"/>
                <a:cs typeface="Consolas"/>
                <a:sym typeface="Consolas"/>
              </a:rPr>
              <a:t>int</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smtClean="0">
                <a:latin typeface="Consolas"/>
                <a:ea typeface="Consolas"/>
                <a:cs typeface="Consolas"/>
                <a:sym typeface="Consolas"/>
              </a:rPr>
              <a:t>  </a:t>
            </a:r>
            <a:r>
              <a:rPr lang="en-US" dirty="0" smtClean="0">
                <a:latin typeface="Consolas"/>
                <a:ea typeface="Consolas"/>
                <a:cs typeface="Consolas"/>
                <a:sym typeface="Consolas"/>
              </a:rPr>
              <a:t>requires </a:t>
            </a:r>
            <a:r>
              <a:rPr lang="en" dirty="0">
                <a:latin typeface="Consolas"/>
                <a:ea typeface="Consolas"/>
                <a:cs typeface="Consolas"/>
                <a:sym typeface="Consolas"/>
              </a:rPr>
              <a:t>b == a + </a:t>
            </a:r>
            <a:r>
              <a:rPr lang="en" dirty="0" smtClean="0">
                <a:latin typeface="Consolas"/>
                <a:ea typeface="Consolas"/>
                <a:cs typeface="Consolas"/>
                <a:sym typeface="Consolas"/>
              </a:rPr>
              <a:t>3</a:t>
            </a:r>
            <a:endParaRPr lang="en-US" dirty="0" smtClean="0">
              <a:latin typeface="Consolas"/>
              <a:ea typeface="Consolas"/>
              <a:cs typeface="Consolas"/>
              <a:sym typeface="Consolas"/>
            </a:endParaRPr>
          </a:p>
          <a:p>
            <a:pPr marL="0" indent="0">
              <a:buNone/>
            </a:pPr>
            <a:r>
              <a:rPr lang="en-US" dirty="0" smtClean="0">
                <a:latin typeface="Consolas"/>
                <a:ea typeface="Consolas"/>
                <a:cs typeface="Consolas"/>
                <a:sym typeface="Consolas"/>
              </a:rPr>
              <a:t>  requires a &lt; b + 1</a:t>
            </a:r>
            <a:endParaRPr dirty="0" smtClean="0">
              <a:latin typeface="Consolas"/>
              <a:ea typeface="Consolas"/>
              <a:cs typeface="Consolas"/>
              <a:sym typeface="Consolas"/>
            </a:endParaRPr>
          </a:p>
          <a:p>
            <a:pPr marL="0" indent="0">
              <a:buClr>
                <a:schemeClr val="dk1"/>
              </a:buClr>
              <a:buSzPts val="1100"/>
              <a:buNone/>
            </a:pPr>
            <a:r>
              <a:rPr lang="en" dirty="0" smtClean="0">
                <a:latin typeface="Consolas"/>
                <a:ea typeface="Consolas"/>
                <a:cs typeface="Consolas"/>
                <a:sym typeface="Consolas"/>
              </a:rPr>
              <a:t>  </a:t>
            </a:r>
            <a:r>
              <a:rPr lang="en-US" dirty="0" smtClean="0">
                <a:latin typeface="Consolas"/>
                <a:ea typeface="Consolas"/>
                <a:cs typeface="Consolas"/>
                <a:sym typeface="Consolas"/>
              </a:rPr>
              <a:t>ensures</a:t>
            </a:r>
            <a:r>
              <a:rPr lang="en" dirty="0" smtClean="0">
                <a:latin typeface="Consolas"/>
                <a:ea typeface="Consolas"/>
                <a:cs typeface="Consolas"/>
                <a:sym typeface="Consolas"/>
              </a:rPr>
              <a:t> a &lt; b</a:t>
            </a:r>
            <a:endParaRPr dirty="0" smtClean="0">
              <a:latin typeface="Consolas"/>
              <a:ea typeface="Consolas"/>
              <a:cs typeface="Consolas"/>
              <a:sym typeface="Consolas"/>
            </a:endParaRPr>
          </a:p>
          <a:p>
            <a:pPr marL="0" indent="0">
              <a:buNone/>
            </a:pPr>
            <a:r>
              <a:rPr lang="en" dirty="0" smtClean="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n-US" dirty="0" smtClean="0">
                <a:latin typeface="Consolas"/>
                <a:ea typeface="Consolas"/>
                <a:cs typeface="Consolas"/>
                <a:sym typeface="Consolas"/>
              </a:rPr>
              <a:t>// proof goes here</a:t>
            </a:r>
            <a:endParaRPr lang="en-US" dirty="0">
              <a:latin typeface="Consolas"/>
              <a:ea typeface="Consolas"/>
              <a:cs typeface="Consolas"/>
              <a:sym typeface="Consolas"/>
            </a:endParaRPr>
          </a:p>
          <a:p>
            <a:pPr marL="0" indent="0">
              <a:buClr>
                <a:schemeClr val="dk1"/>
              </a:buClr>
              <a:buSzPts val="1100"/>
              <a:buNone/>
            </a:pPr>
            <a:r>
              <a:rPr lang="en" dirty="0" smtClean="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13</a:t>
            </a:fld>
            <a:endParaRPr/>
          </a:p>
        </p:txBody>
      </p:sp>
    </p:spTree>
    <p:extLst>
      <p:ext uri="{BB962C8B-B14F-4D97-AF65-F5344CB8AC3E}">
        <p14:creationId xmlns:p14="http://schemas.microsoft.com/office/powerpoint/2010/main" val="85191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Please remember to send me your picture</a:t>
            </a:r>
          </a:p>
          <a:p>
            <a:pPr lvl="1"/>
            <a:r>
              <a:rPr lang="en-US" dirty="0" smtClean="0"/>
              <a:t>Subject “</a:t>
            </a:r>
            <a:r>
              <a:rPr lang="en-US" dirty="0" smtClean="0">
                <a:solidFill>
                  <a:srgbClr val="0000FF"/>
                </a:solidFill>
              </a:rPr>
              <a:t>EECS498-008 picture</a:t>
            </a:r>
            <a:r>
              <a:rPr lang="en-US" dirty="0" smtClean="0"/>
              <a:t>”</a:t>
            </a:r>
          </a:p>
          <a:p>
            <a:pPr lvl="1"/>
            <a:endParaRPr lang="en-US" dirty="0"/>
          </a:p>
          <a:p>
            <a:r>
              <a:rPr lang="en-US" dirty="0" smtClean="0">
                <a:solidFill>
                  <a:srgbClr val="0000FF"/>
                </a:solidFill>
              </a:rPr>
              <a:t>Lab location changed</a:t>
            </a:r>
            <a:r>
              <a:rPr lang="en-US" dirty="0" smtClean="0"/>
              <a:t> to DOW 1017 (this room)</a:t>
            </a:r>
            <a:endParaRPr lang="en-US" dirty="0"/>
          </a:p>
        </p:txBody>
      </p:sp>
      <p:sp>
        <p:nvSpPr>
          <p:cNvPr id="4" name="Date Placeholder 3"/>
          <p:cNvSpPr>
            <a:spLocks noGrp="1"/>
          </p:cNvSpPr>
          <p:nvPr>
            <p:ph type="dt" sz="half" idx="10"/>
          </p:nvPr>
        </p:nvSpPr>
        <p:spPr/>
        <p:txBody>
          <a:bodyPr/>
          <a:lstStyle/>
          <a:p>
            <a:r>
              <a:rPr lang="en-US" smtClean="0"/>
              <a:t>8/31/22</a:t>
            </a:r>
            <a:endParaRPr lang="en-US"/>
          </a:p>
        </p:txBody>
      </p:sp>
      <p:sp>
        <p:nvSpPr>
          <p:cNvPr id="5" name="Footer Placeholder 4"/>
          <p:cNvSpPr>
            <a:spLocks noGrp="1"/>
          </p:cNvSpPr>
          <p:nvPr>
            <p:ph type="ftr" sz="quarter" idx="11"/>
          </p:nvPr>
        </p:nvSpPr>
        <p:spPr/>
        <p:txBody>
          <a:bodyPr/>
          <a:lstStyle/>
          <a:p>
            <a:r>
              <a:rPr lang="en-US" smtClean="0"/>
              <a:t>EECS498-008</a:t>
            </a:r>
            <a:endParaRPr lang="en-US" dirty="0" smtClean="0"/>
          </a:p>
        </p:txBody>
      </p:sp>
      <p:sp>
        <p:nvSpPr>
          <p:cNvPr id="6" name="Slide Number Placeholder 5"/>
          <p:cNvSpPr>
            <a:spLocks noGrp="1"/>
          </p:cNvSpPr>
          <p:nvPr>
            <p:ph type="sldNum" sz="quarter" idx="12"/>
          </p:nvPr>
        </p:nvSpPr>
        <p:spPr/>
        <p:txBody>
          <a:bodyPr/>
          <a:lstStyle/>
          <a:p>
            <a:fld id="{865EC465-D050-3C49-BA38-BE575A3F0690}" type="slidenum">
              <a:rPr lang="en-US" smtClean="0"/>
              <a:t>14</a:t>
            </a:fld>
            <a:endParaRPr lang="en-US"/>
          </a:p>
        </p:txBody>
      </p:sp>
    </p:spTree>
    <p:extLst>
      <p:ext uri="{BB962C8B-B14F-4D97-AF65-F5344CB8AC3E}">
        <p14:creationId xmlns:p14="http://schemas.microsoft.com/office/powerpoint/2010/main" val="20515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smtClean="0"/>
              <a:t>Opacity</a:t>
            </a:r>
            <a:endParaRPr dirty="0"/>
          </a:p>
        </p:txBody>
      </p:sp>
      <p:sp>
        <p:nvSpPr>
          <p:cNvPr id="204" name="Google Shape;204;p28"/>
          <p:cNvSpPr txBox="1">
            <a:spLocks noGrp="1"/>
          </p:cNvSpPr>
          <p:nvPr>
            <p:ph idx="1"/>
          </p:nvPr>
        </p:nvSpPr>
        <p:spPr>
          <a:xfrm>
            <a:off x="838200" y="1825625"/>
            <a:ext cx="11219688" cy="43513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200" dirty="0" smtClean="0">
                <a:solidFill>
                  <a:srgbClr val="9900FF"/>
                </a:solidFill>
                <a:latin typeface="Consolas"/>
                <a:ea typeface="Consolas"/>
                <a:cs typeface="Consolas"/>
                <a:sym typeface="Consolas"/>
              </a:rPr>
              <a:t>lemma</a:t>
            </a:r>
            <a:r>
              <a:rPr lang="en" sz="2200" dirty="0" smtClean="0">
                <a:latin typeface="Consolas"/>
                <a:ea typeface="Consolas"/>
                <a:cs typeface="Consolas"/>
                <a:sym typeface="Consolas"/>
              </a:rPr>
              <a:t> </a:t>
            </a:r>
            <a:r>
              <a:rPr lang="en" sz="2200" dirty="0" err="1">
                <a:latin typeface="Consolas"/>
                <a:ea typeface="Consolas"/>
                <a:cs typeface="Consolas"/>
                <a:sym typeface="Consolas"/>
              </a:rPr>
              <a:t>zero_slope</a:t>
            </a:r>
            <a:r>
              <a:rPr lang="en" sz="2200" dirty="0">
                <a:latin typeface="Consolas"/>
                <a:ea typeface="Consolas"/>
                <a:cs typeface="Consolas"/>
                <a:sym typeface="Consolas"/>
              </a:rPr>
              <a:t>(m: </a:t>
            </a:r>
            <a:r>
              <a:rPr lang="en" sz="2200" dirty="0" err="1">
                <a:latin typeface="Consolas"/>
                <a:ea typeface="Consolas"/>
                <a:cs typeface="Consolas"/>
                <a:sym typeface="Consolas"/>
              </a:rPr>
              <a:t>int</a:t>
            </a:r>
            <a:r>
              <a:rPr lang="en" sz="2200" dirty="0">
                <a:latin typeface="Consolas"/>
                <a:ea typeface="Consolas"/>
                <a:cs typeface="Consolas"/>
                <a:sym typeface="Consolas"/>
              </a:rPr>
              <a:t>, b: </a:t>
            </a:r>
            <a:r>
              <a:rPr lang="en" sz="2200" dirty="0" err="1">
                <a:latin typeface="Consolas"/>
                <a:ea typeface="Consolas"/>
                <a:cs typeface="Consolas"/>
                <a:sym typeface="Consolas"/>
              </a:rPr>
              <a:t>int</a:t>
            </a:r>
            <a:r>
              <a:rPr lang="en" sz="2200" dirty="0">
                <a:latin typeface="Consolas"/>
                <a:ea typeface="Consolas"/>
                <a:cs typeface="Consolas"/>
                <a:sym typeface="Consolas"/>
              </a:rPr>
              <a:t>, x1: </a:t>
            </a:r>
            <a:r>
              <a:rPr lang="en" sz="2200" dirty="0" err="1">
                <a:latin typeface="Consolas"/>
                <a:ea typeface="Consolas"/>
                <a:cs typeface="Consolas"/>
                <a:sym typeface="Consolas"/>
              </a:rPr>
              <a:t>int</a:t>
            </a:r>
            <a:r>
              <a:rPr lang="en" sz="2200" dirty="0">
                <a:latin typeface="Consolas"/>
                <a:ea typeface="Consolas"/>
                <a:cs typeface="Consolas"/>
                <a:sym typeface="Consolas"/>
              </a:rPr>
              <a:t>, x2:int)</a:t>
            </a:r>
            <a:endParaRPr sz="2200" dirty="0">
              <a:latin typeface="Consolas"/>
              <a:ea typeface="Consolas"/>
              <a:cs typeface="Consolas"/>
              <a:sym typeface="Consolas"/>
            </a:endParaRPr>
          </a:p>
          <a:p>
            <a:pPr marL="0" indent="0">
              <a:buNone/>
            </a:pPr>
            <a:r>
              <a:rPr lang="en" sz="2200" dirty="0">
                <a:latin typeface="Consolas"/>
                <a:ea typeface="Consolas"/>
                <a:cs typeface="Consolas"/>
                <a:sym typeface="Consolas"/>
              </a:rPr>
              <a:t>{</a:t>
            </a:r>
            <a:endParaRPr sz="2200" dirty="0">
              <a:latin typeface="Consolas"/>
              <a:ea typeface="Consolas"/>
              <a:cs typeface="Consolas"/>
              <a:sym typeface="Consolas"/>
            </a:endParaRPr>
          </a:p>
          <a:p>
            <a:pPr marL="0" indent="0">
              <a:buNone/>
            </a:pPr>
            <a:r>
              <a:rPr lang="en" sz="2200" dirty="0">
                <a:latin typeface="Consolas"/>
                <a:ea typeface="Consolas"/>
                <a:cs typeface="Consolas"/>
                <a:sym typeface="Consolas"/>
              </a:rPr>
              <a:t>  if (m == 0) {</a:t>
            </a:r>
            <a:endParaRPr sz="2200" dirty="0">
              <a:latin typeface="Consolas"/>
              <a:ea typeface="Consolas"/>
              <a:cs typeface="Consolas"/>
              <a:sym typeface="Consolas"/>
            </a:endParaRPr>
          </a:p>
          <a:p>
            <a:pPr marL="0" indent="0">
              <a:buNone/>
            </a:pPr>
            <a:r>
              <a:rPr lang="en" sz="2200" dirty="0">
                <a:latin typeface="Consolas"/>
                <a:ea typeface="Consolas"/>
                <a:cs typeface="Consolas"/>
                <a:sym typeface="Consolas"/>
              </a:rPr>
              <a:t>    assert </a:t>
            </a:r>
            <a:r>
              <a:rPr lang="en" sz="2200" dirty="0" err="1">
                <a:latin typeface="Consolas"/>
                <a:ea typeface="Consolas"/>
                <a:cs typeface="Consolas"/>
                <a:sym typeface="Consolas"/>
              </a:rPr>
              <a:t>eval_linear</a:t>
            </a:r>
            <a:r>
              <a:rPr lang="en" sz="2200" dirty="0">
                <a:latin typeface="Consolas"/>
                <a:ea typeface="Consolas"/>
                <a:cs typeface="Consolas"/>
                <a:sym typeface="Consolas"/>
              </a:rPr>
              <a:t>(m, b, x1) == </a:t>
            </a:r>
            <a:r>
              <a:rPr lang="en" sz="2200" dirty="0" err="1">
                <a:latin typeface="Consolas"/>
                <a:ea typeface="Consolas"/>
                <a:cs typeface="Consolas"/>
                <a:sym typeface="Consolas"/>
              </a:rPr>
              <a:t>eval_linear</a:t>
            </a:r>
            <a:r>
              <a:rPr lang="en" sz="2200" dirty="0">
                <a:latin typeface="Consolas"/>
                <a:ea typeface="Consolas"/>
                <a:cs typeface="Consolas"/>
                <a:sym typeface="Consolas"/>
              </a:rPr>
              <a:t>(m, b, x2);</a:t>
            </a:r>
            <a:endParaRPr sz="2200" dirty="0">
              <a:latin typeface="Consolas"/>
              <a:ea typeface="Consolas"/>
              <a:cs typeface="Consolas"/>
              <a:sym typeface="Consolas"/>
            </a:endParaRPr>
          </a:p>
          <a:p>
            <a:pPr marL="0" indent="0">
              <a:buClr>
                <a:schemeClr val="dk1"/>
              </a:buClr>
              <a:buSzPts val="1100"/>
              <a:buNone/>
            </a:pPr>
            <a:r>
              <a:rPr lang="en" sz="2200" dirty="0">
                <a:latin typeface="Consolas"/>
                <a:ea typeface="Consolas"/>
                <a:cs typeface="Consolas"/>
                <a:sym typeface="Consolas"/>
              </a:rPr>
              <a:t>  }</a:t>
            </a:r>
            <a:endParaRPr sz="2200" dirty="0">
              <a:latin typeface="Consolas"/>
              <a:ea typeface="Consolas"/>
              <a:cs typeface="Consolas"/>
              <a:sym typeface="Consolas"/>
            </a:endParaRPr>
          </a:p>
          <a:p>
            <a:pPr marL="0" indent="0">
              <a:buClr>
                <a:schemeClr val="dk1"/>
              </a:buClr>
              <a:buSzPts val="1100"/>
              <a:buNone/>
            </a:pPr>
            <a:r>
              <a:rPr lang="en" sz="2200" dirty="0" smtClean="0">
                <a:latin typeface="Consolas"/>
                <a:ea typeface="Consolas"/>
                <a:cs typeface="Consolas"/>
                <a:sym typeface="Consolas"/>
              </a:rPr>
              <a:t>}</a:t>
            </a:r>
            <a:endParaRPr lang="en-US" sz="2200" dirty="0">
              <a:latin typeface="Consolas"/>
              <a:ea typeface="Consolas"/>
              <a:cs typeface="Consolas"/>
              <a:sym typeface="Consolas"/>
            </a:endParaRPr>
          </a:p>
          <a:p>
            <a:pPr>
              <a:buClr>
                <a:schemeClr val="dk1"/>
              </a:buClr>
              <a:buSzPct val="100000"/>
              <a:buFont typeface="Arial" charset="0"/>
              <a:buChar char="•"/>
            </a:pPr>
            <a:r>
              <a:rPr lang="en" dirty="0" smtClean="0"/>
              <a:t>This </a:t>
            </a:r>
            <a:r>
              <a:rPr lang="en" dirty="0"/>
              <a:t>lemma verifies because it can see inside the definition of </a:t>
            </a:r>
            <a:r>
              <a:rPr lang="en" dirty="0">
                <a:latin typeface="Consolas"/>
                <a:ea typeface="Consolas"/>
                <a:cs typeface="Consolas"/>
                <a:sym typeface="Consolas"/>
              </a:rPr>
              <a:t>function </a:t>
            </a:r>
            <a:r>
              <a:rPr lang="en" dirty="0" err="1">
                <a:latin typeface="Consolas"/>
                <a:ea typeface="Consolas"/>
                <a:cs typeface="Consolas"/>
                <a:sym typeface="Consolas"/>
              </a:rPr>
              <a:t>eval_linear</a:t>
            </a:r>
            <a:r>
              <a:rPr lang="en-US" dirty="0" smtClean="0"/>
              <a:t>()</a:t>
            </a:r>
          </a:p>
          <a:p>
            <a:pPr>
              <a:buClr>
                <a:schemeClr val="dk1"/>
              </a:buClr>
              <a:buSzPct val="100000"/>
              <a:buFont typeface="Arial" charset="0"/>
              <a:buChar char="•"/>
            </a:pPr>
            <a:r>
              <a:rPr lang="en-US" dirty="0"/>
              <a:t>...but lemma bodies are opaque! The result of this verification can’t be used anywhere else.</a:t>
            </a:r>
          </a:p>
          <a:p>
            <a:pPr>
              <a:buClr>
                <a:schemeClr val="dk1"/>
              </a:buClr>
              <a:buSzPct val="100000"/>
              <a:buFont typeface="Arial" charset="0"/>
              <a:buChar char="•"/>
            </a:pPr>
            <a:endParaRPr lang="en" dirty="0"/>
          </a:p>
          <a:p>
            <a:pPr marL="0" indent="0">
              <a:buClr>
                <a:schemeClr val="dk1"/>
              </a:buClr>
              <a:buSzPts val="1100"/>
              <a:buNone/>
            </a:pPr>
            <a:endParaRPr dirty="0"/>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
        <p:nvSpPr>
          <p:cNvPr id="209" name="Google Shape;209;p28"/>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sp>
        <p:nvSpPr>
          <p:cNvPr id="5" name="Rectangle 4"/>
          <p:cNvSpPr/>
          <p:nvPr/>
        </p:nvSpPr>
        <p:spPr>
          <a:xfrm>
            <a:off x="5063027" y="593367"/>
            <a:ext cx="6855456" cy="1200329"/>
          </a:xfrm>
          <a:prstGeom prst="rect">
            <a:avLst/>
          </a:prstGeom>
          <a:solidFill>
            <a:schemeClr val="accent4">
              <a:lumMod val="20000"/>
              <a:lumOff val="80000"/>
            </a:schemeClr>
          </a:solidFill>
          <a:ln>
            <a:solidFill>
              <a:schemeClr val="tx1"/>
            </a:solidFill>
          </a:ln>
        </p:spPr>
        <p:txBody>
          <a:bodyPr wrap="square">
            <a:spAutoFit/>
          </a:bodyPr>
          <a:lstStyle/>
          <a:p>
            <a:r>
              <a:rPr lang="en" dirty="0">
                <a:solidFill>
                  <a:srgbClr val="8343E2"/>
                </a:solidFill>
                <a:latin typeface="Consolas"/>
                <a:ea typeface="Consolas"/>
                <a:cs typeface="Consolas"/>
                <a:sym typeface="Consolas"/>
              </a:rPr>
              <a:t>function</a:t>
            </a:r>
            <a:r>
              <a:rPr lang="en" dirty="0">
                <a:latin typeface="Consolas"/>
                <a:ea typeface="Consolas"/>
                <a:cs typeface="Consolas"/>
                <a:sym typeface="Consolas"/>
              </a:rPr>
              <a:t> </a:t>
            </a:r>
            <a:r>
              <a:rPr lang="en" dirty="0" err="1">
                <a:latin typeface="Consolas"/>
                <a:ea typeface="Consolas"/>
                <a:cs typeface="Consolas"/>
                <a:sym typeface="Consolas"/>
              </a:rPr>
              <a:t>eval_linear</a:t>
            </a:r>
            <a:r>
              <a:rPr lang="en" dirty="0">
                <a:latin typeface="Consolas"/>
                <a:ea typeface="Consolas"/>
                <a:cs typeface="Consolas"/>
                <a:sym typeface="Consolas"/>
              </a:rPr>
              <a:t>(m: </a:t>
            </a:r>
            <a:r>
              <a:rPr lang="en" dirty="0" err="1">
                <a:latin typeface="Consolas"/>
                <a:ea typeface="Consolas"/>
                <a:cs typeface="Consolas"/>
                <a:sym typeface="Consolas"/>
              </a:rPr>
              <a:t>int</a:t>
            </a:r>
            <a:r>
              <a:rPr lang="en" dirty="0">
                <a:latin typeface="Consolas"/>
                <a:ea typeface="Consolas"/>
                <a:cs typeface="Consolas"/>
                <a:sym typeface="Consolas"/>
              </a:rPr>
              <a:t>, b: </a:t>
            </a:r>
            <a:r>
              <a:rPr lang="en" dirty="0" err="1">
                <a:latin typeface="Consolas"/>
                <a:ea typeface="Consolas"/>
                <a:cs typeface="Consolas"/>
                <a:sym typeface="Consolas"/>
              </a:rPr>
              <a:t>int</a:t>
            </a:r>
            <a:r>
              <a:rPr lang="en" dirty="0">
                <a:latin typeface="Consolas"/>
                <a:ea typeface="Consolas"/>
                <a:cs typeface="Consolas"/>
                <a:sym typeface="Consolas"/>
              </a:rPr>
              <a:t>, x: </a:t>
            </a:r>
            <a:r>
              <a:rPr lang="en" dirty="0" err="1">
                <a:latin typeface="Consolas"/>
                <a:ea typeface="Consolas"/>
                <a:cs typeface="Consolas"/>
                <a:sym typeface="Consolas"/>
              </a:rPr>
              <a:t>int</a:t>
            </a:r>
            <a:r>
              <a:rPr lang="en" dirty="0">
                <a:latin typeface="Consolas"/>
                <a:ea typeface="Consolas"/>
                <a:cs typeface="Consolas"/>
                <a:sym typeface="Consolas"/>
              </a:rPr>
              <a:t>) : </a:t>
            </a:r>
            <a:r>
              <a:rPr lang="en" dirty="0" err="1">
                <a:latin typeface="Consolas"/>
                <a:ea typeface="Consolas"/>
                <a:cs typeface="Consolas"/>
                <a:sym typeface="Consolas"/>
              </a:rPr>
              <a:t>int</a:t>
            </a:r>
            <a:endParaRPr lang="en" dirty="0">
              <a:latin typeface="Consolas"/>
              <a:ea typeface="Consolas"/>
              <a:cs typeface="Consolas"/>
              <a:sym typeface="Consolas"/>
            </a:endParaRPr>
          </a:p>
          <a:p>
            <a:r>
              <a:rPr lang="en" dirty="0">
                <a:latin typeface="Consolas"/>
                <a:ea typeface="Consolas"/>
                <a:cs typeface="Consolas"/>
                <a:sym typeface="Consolas"/>
              </a:rPr>
              <a:t>{</a:t>
            </a:r>
          </a:p>
          <a:p>
            <a:r>
              <a:rPr lang="en" dirty="0">
                <a:latin typeface="Consolas"/>
                <a:ea typeface="Consolas"/>
                <a:cs typeface="Consolas"/>
                <a:sym typeface="Consolas"/>
              </a:rPr>
              <a:t>    m * x + b</a:t>
            </a:r>
          </a:p>
          <a:p>
            <a:r>
              <a:rPr lang="en" dirty="0">
                <a:latin typeface="Consolas"/>
                <a:ea typeface="Consolas"/>
                <a:cs typeface="Consolas"/>
                <a:sym typeface="Consolas"/>
              </a:rPr>
              <a:t>}</a:t>
            </a:r>
            <a:endParaRPr lang="en-US" dirty="0">
              <a:latin typeface="Consolas"/>
              <a:ea typeface="Consolas"/>
              <a:cs typeface="Consolas"/>
              <a:sym typeface="Consolas"/>
            </a:endParaRPr>
          </a:p>
        </p:txBody>
      </p:sp>
    </p:spTree>
    <p:extLst>
      <p:ext uri="{BB962C8B-B14F-4D97-AF65-F5344CB8AC3E}">
        <p14:creationId xmlns:p14="http://schemas.microsoft.com/office/powerpoint/2010/main" val="1098497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US" dirty="0" smtClean="0"/>
              <a:t>Opacity</a:t>
            </a:r>
            <a:endParaRPr dirty="0"/>
          </a:p>
        </p:txBody>
      </p:sp>
      <p:sp>
        <p:nvSpPr>
          <p:cNvPr id="215" name="Google Shape;215;p29"/>
          <p:cNvSpPr txBox="1">
            <a:spLocks noGrp="1"/>
          </p:cNvSpPr>
          <p:nvPr>
            <p:ph type="body" idx="1"/>
          </p:nvPr>
        </p:nvSpPr>
        <p:spPr>
          <a:xfrm>
            <a:off x="415600" y="3972167"/>
            <a:ext cx="11360800" cy="2590400"/>
          </a:xfrm>
          <a:prstGeom prst="rect">
            <a:avLst/>
          </a:prstGeom>
        </p:spPr>
        <p:txBody>
          <a:bodyPr spcFirstLastPara="1" vert="horz" wrap="square" lIns="121900" tIns="121900" rIns="121900" bIns="121900" rtlCol="0" anchor="t" anchorCtr="0">
            <a:noAutofit/>
          </a:bodyPr>
          <a:lstStyle/>
          <a:p>
            <a:pPr marL="0" indent="0">
              <a:buNone/>
            </a:pPr>
            <a:r>
              <a:rPr lang="en" sz="2667">
                <a:latin typeface="Consolas"/>
                <a:ea typeface="Consolas"/>
                <a:cs typeface="Consolas"/>
                <a:sym typeface="Consolas"/>
              </a:rPr>
              <a:t>lemma zero_slope(m: int, b: int, x1: int, x2:int)</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  </a:t>
            </a:r>
            <a:r>
              <a:rPr lang="en" sz="2667">
                <a:solidFill>
                  <a:srgbClr val="9900FF"/>
                </a:solidFill>
                <a:latin typeface="Consolas"/>
                <a:ea typeface="Consolas"/>
                <a:cs typeface="Consolas"/>
                <a:sym typeface="Consolas"/>
              </a:rPr>
              <a:t>requires</a:t>
            </a:r>
            <a:r>
              <a:rPr lang="en" sz="2667">
                <a:latin typeface="Consolas"/>
                <a:ea typeface="Consolas"/>
                <a:cs typeface="Consolas"/>
                <a:sym typeface="Consolas"/>
              </a:rPr>
              <a:t> m == 0</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  </a:t>
            </a:r>
            <a:r>
              <a:rPr lang="en" sz="2667">
                <a:solidFill>
                  <a:srgbClr val="9900FF"/>
                </a:solidFill>
                <a:latin typeface="Consolas"/>
                <a:ea typeface="Consolas"/>
                <a:cs typeface="Consolas"/>
                <a:sym typeface="Consolas"/>
              </a:rPr>
              <a:t>ensures</a:t>
            </a:r>
            <a:r>
              <a:rPr lang="en" sz="2667">
                <a:latin typeface="Consolas"/>
                <a:ea typeface="Consolas"/>
                <a:cs typeface="Consolas"/>
                <a:sym typeface="Consolas"/>
              </a:rPr>
              <a:t> eval_linear(m, b, x1) == eval_linear(m, b, x2)</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a:t>
            </a:r>
            <a:endParaRPr/>
          </a:p>
        </p:txBody>
      </p:sp>
      <p:sp>
        <p:nvSpPr>
          <p:cNvPr id="216" name="Google Shape;216;p29"/>
          <p:cNvSpPr txBox="1">
            <a:spLocks noGrp="1"/>
          </p:cNvSpPr>
          <p:nvPr>
            <p:ph type="body" idx="1"/>
          </p:nvPr>
        </p:nvSpPr>
        <p:spPr>
          <a:xfrm>
            <a:off x="415600" y="1447933"/>
            <a:ext cx="11360800" cy="2590400"/>
          </a:xfrm>
          <a:prstGeom prst="rect">
            <a:avLst/>
          </a:prstGeom>
        </p:spPr>
        <p:txBody>
          <a:bodyPr spcFirstLastPara="1" vert="horz" wrap="square" lIns="121900" tIns="121900" rIns="121900" bIns="121900" rtlCol="0" anchor="t" anchorCtr="0">
            <a:noAutofit/>
          </a:bodyPr>
          <a:lstStyle/>
          <a:p>
            <a:pPr marL="0" indent="0">
              <a:buNone/>
            </a:pPr>
            <a:r>
              <a:rPr lang="en" sz="2667">
                <a:latin typeface="Consolas"/>
                <a:ea typeface="Consolas"/>
                <a:cs typeface="Consolas"/>
                <a:sym typeface="Consolas"/>
              </a:rPr>
              <a:t>lemma zero_slope(m: int, b: int, x1: int, x2:int)</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  </a:t>
            </a:r>
            <a:r>
              <a:rPr lang="en" sz="2667">
                <a:solidFill>
                  <a:srgbClr val="9900FF"/>
                </a:solidFill>
                <a:latin typeface="Consolas"/>
                <a:ea typeface="Consolas"/>
                <a:cs typeface="Consolas"/>
                <a:sym typeface="Consolas"/>
              </a:rPr>
              <a:t>ensures</a:t>
            </a:r>
            <a:r>
              <a:rPr lang="en" sz="2667">
                <a:latin typeface="Consolas"/>
                <a:ea typeface="Consolas"/>
                <a:cs typeface="Consolas"/>
                <a:sym typeface="Consolas"/>
              </a:rPr>
              <a:t> m == 0 ==&gt;</a:t>
            </a:r>
            <a:br>
              <a:rPr lang="en" sz="2667">
                <a:latin typeface="Consolas"/>
                <a:ea typeface="Consolas"/>
                <a:cs typeface="Consolas"/>
                <a:sym typeface="Consolas"/>
              </a:rPr>
            </a:br>
            <a:r>
              <a:rPr lang="en" sz="2667">
                <a:latin typeface="Consolas"/>
                <a:ea typeface="Consolas"/>
                <a:cs typeface="Consolas"/>
                <a:sym typeface="Consolas"/>
              </a:rPr>
              <a:t>    eval_linear(m, b, x1) == eval_linear(m, b, x2)</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a:t>
            </a:r>
            <a:endParaRPr/>
          </a:p>
        </p:txBody>
      </p:sp>
      <p:sp>
        <p:nvSpPr>
          <p:cNvPr id="217" name="Google Shape;217;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1473843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body" idx="1"/>
          </p:nvPr>
        </p:nvSpPr>
        <p:spPr>
          <a:xfrm>
            <a:off x="2654500" y="1536633"/>
            <a:ext cx="9122000" cy="4555200"/>
          </a:xfrm>
          <a:prstGeom prst="rect">
            <a:avLst/>
          </a:prstGeom>
        </p:spPr>
        <p:txBody>
          <a:bodyPr spcFirstLastPara="1" vert="horz" wrap="square" lIns="121900" tIns="121900" rIns="121900" bIns="121900" rtlCol="0" anchor="t" anchorCtr="0">
            <a:noAutofit/>
          </a:bodyPr>
          <a:lstStyle/>
          <a:p>
            <a:pPr indent="-474121">
              <a:lnSpc>
                <a:spcPct val="100000"/>
              </a:lnSpc>
              <a:buClr>
                <a:srgbClr val="000000"/>
              </a:buClr>
              <a:buSzPts val="2000"/>
            </a:pPr>
            <a:r>
              <a:rPr lang="en" sz="2667" dirty="0">
                <a:solidFill>
                  <a:srgbClr val="000000"/>
                </a:solidFill>
              </a:rPr>
              <a:t>Shorter operators have higher precedence</a:t>
            </a:r>
            <a:br>
              <a:rPr lang="en" sz="2667" dirty="0">
                <a:solidFill>
                  <a:srgbClr val="000000"/>
                </a:solidFill>
              </a:rPr>
            </a:br>
            <a:r>
              <a:rPr lang="en" sz="2667" dirty="0">
                <a:solidFill>
                  <a:srgbClr val="000000"/>
                </a:solidFill>
                <a:latin typeface="Consolas"/>
                <a:ea typeface="Consolas"/>
                <a:cs typeface="Consolas"/>
                <a:sym typeface="Consolas"/>
              </a:rPr>
              <a:t>P(x) &amp;&amp; Q(x) ==&gt; R(S)</a:t>
            </a:r>
            <a:endParaRPr sz="2667" dirty="0">
              <a:solidFill>
                <a:srgbClr val="000000"/>
              </a:solidFill>
              <a:latin typeface="Consolas"/>
              <a:ea typeface="Consolas"/>
              <a:cs typeface="Consolas"/>
              <a:sym typeface="Consolas"/>
            </a:endParaRPr>
          </a:p>
          <a:p>
            <a:pPr indent="-474121">
              <a:lnSpc>
                <a:spcPct val="100000"/>
              </a:lnSpc>
              <a:buClr>
                <a:srgbClr val="000000"/>
              </a:buClr>
              <a:buSzPts val="2000"/>
            </a:pPr>
            <a:endParaRPr lang="en-US" sz="2667" dirty="0" smtClean="0">
              <a:solidFill>
                <a:srgbClr val="000000"/>
              </a:solidFill>
            </a:endParaRPr>
          </a:p>
          <a:p>
            <a:pPr indent="-474121">
              <a:lnSpc>
                <a:spcPct val="100000"/>
              </a:lnSpc>
              <a:buClr>
                <a:srgbClr val="000000"/>
              </a:buClr>
              <a:buSzPts val="2000"/>
            </a:pPr>
            <a:r>
              <a:rPr lang="en" sz="2667" dirty="0" smtClean="0">
                <a:solidFill>
                  <a:srgbClr val="000000"/>
                </a:solidFill>
              </a:rPr>
              <a:t>Bulleted </a:t>
            </a:r>
            <a:r>
              <a:rPr lang="en" sz="2667" dirty="0">
                <a:solidFill>
                  <a:srgbClr val="000000"/>
                </a:solidFill>
              </a:rPr>
              <a:t>conjunctions / </a:t>
            </a:r>
            <a:r>
              <a:rPr lang="en" sz="2667" dirty="0" smtClean="0">
                <a:solidFill>
                  <a:srgbClr val="000000"/>
                </a:solidFill>
              </a:rPr>
              <a:t>disjunctions</a:t>
            </a:r>
            <a:endParaRPr sz="2667" dirty="0">
              <a:solidFill>
                <a:srgbClr val="000000"/>
              </a:solidFill>
            </a:endParaRPr>
          </a:p>
          <a:p>
            <a:pPr marL="0" indent="0">
              <a:lnSpc>
                <a:spcPct val="100000"/>
              </a:lnSpc>
              <a:buNone/>
            </a:pPr>
            <a:r>
              <a:rPr lang="en" sz="2667" dirty="0">
                <a:solidFill>
                  <a:srgbClr val="000000"/>
                </a:solidFill>
              </a:rPr>
              <a:t>    </a:t>
            </a:r>
            <a:r>
              <a:rPr lang="en-US" sz="2667" dirty="0" smtClean="0">
                <a:solidFill>
                  <a:srgbClr val="000000"/>
                </a:solidFill>
              </a:rPr>
              <a:t> </a:t>
            </a:r>
            <a:r>
              <a:rPr lang="en" sz="2667" dirty="0" smtClean="0">
                <a:solidFill>
                  <a:srgbClr val="9900FF"/>
                </a:solidFill>
                <a:latin typeface="Consolas"/>
                <a:ea typeface="Consolas"/>
                <a:cs typeface="Consolas"/>
                <a:sym typeface="Consolas"/>
              </a:rPr>
              <a:t>&amp;&amp;</a:t>
            </a:r>
            <a:r>
              <a:rPr lang="en" sz="2667" dirty="0" smtClean="0">
                <a:solidFill>
                  <a:srgbClr val="000000"/>
                </a:solidFill>
                <a:latin typeface="Consolas"/>
                <a:ea typeface="Consolas"/>
                <a:cs typeface="Consolas"/>
                <a:sym typeface="Consolas"/>
              </a:rPr>
              <a:t>  </a:t>
            </a:r>
            <a:r>
              <a:rPr lang="en" sz="2667" dirty="0">
                <a:solidFill>
                  <a:srgbClr val="000000"/>
                </a:solidFill>
                <a:latin typeface="Consolas"/>
                <a:ea typeface="Consolas"/>
                <a:cs typeface="Consolas"/>
                <a:sym typeface="Consolas"/>
              </a:rPr>
              <a:t>P(x)</a:t>
            </a:r>
            <a:endParaRPr sz="2667" dirty="0">
              <a:solidFill>
                <a:srgbClr val="000000"/>
              </a:solidFill>
              <a:latin typeface="Consolas"/>
              <a:ea typeface="Consolas"/>
              <a:cs typeface="Consolas"/>
              <a:sym typeface="Consolas"/>
            </a:endParaRPr>
          </a:p>
          <a:p>
            <a:pPr marL="0" indent="0">
              <a:lnSpc>
                <a:spcPct val="100000"/>
              </a:lnSpc>
              <a:buNone/>
            </a:pPr>
            <a:r>
              <a:rPr lang="en" sz="2667" dirty="0">
                <a:solidFill>
                  <a:srgbClr val="000000"/>
                </a:solidFill>
                <a:latin typeface="Consolas"/>
                <a:ea typeface="Consolas"/>
                <a:cs typeface="Consolas"/>
                <a:sym typeface="Consolas"/>
              </a:rPr>
              <a:t>  &amp;&amp;  Q(y)</a:t>
            </a:r>
            <a:endParaRPr sz="2667" dirty="0">
              <a:solidFill>
                <a:srgbClr val="000000"/>
              </a:solidFill>
              <a:latin typeface="Consolas"/>
              <a:ea typeface="Consolas"/>
              <a:cs typeface="Consolas"/>
              <a:sym typeface="Consolas"/>
            </a:endParaRPr>
          </a:p>
          <a:p>
            <a:pPr marL="0" indent="0">
              <a:lnSpc>
                <a:spcPct val="100000"/>
              </a:lnSpc>
              <a:buNone/>
            </a:pPr>
            <a:r>
              <a:rPr lang="en" sz="2667" dirty="0">
                <a:solidFill>
                  <a:srgbClr val="000000"/>
                </a:solidFill>
                <a:latin typeface="Consolas"/>
                <a:ea typeface="Consolas"/>
                <a:cs typeface="Consolas"/>
                <a:sym typeface="Consolas"/>
              </a:rPr>
              <a:t>  &amp;&amp;  R(x) ==&gt; S(y)</a:t>
            </a:r>
            <a:endParaRPr sz="2667" dirty="0">
              <a:solidFill>
                <a:srgbClr val="000000"/>
              </a:solidFill>
              <a:latin typeface="Consolas"/>
              <a:ea typeface="Consolas"/>
              <a:cs typeface="Consolas"/>
              <a:sym typeface="Consolas"/>
            </a:endParaRPr>
          </a:p>
          <a:p>
            <a:pPr marL="0" indent="0">
              <a:lnSpc>
                <a:spcPct val="100000"/>
              </a:lnSpc>
              <a:buNone/>
            </a:pPr>
            <a:r>
              <a:rPr lang="en" sz="2667" dirty="0">
                <a:solidFill>
                  <a:srgbClr val="000000"/>
                </a:solidFill>
                <a:latin typeface="Consolas"/>
                <a:ea typeface="Consolas"/>
                <a:cs typeface="Consolas"/>
                <a:sym typeface="Consolas"/>
              </a:rPr>
              <a:t>  &amp;&amp;  T(x, y)</a:t>
            </a:r>
            <a:endParaRPr sz="2667" dirty="0">
              <a:solidFill>
                <a:srgbClr val="000000"/>
              </a:solidFill>
              <a:latin typeface="Consolas"/>
              <a:ea typeface="Consolas"/>
              <a:cs typeface="Consolas"/>
              <a:sym typeface="Consolas"/>
            </a:endParaRPr>
          </a:p>
          <a:p>
            <a:pPr marL="0" indent="0">
              <a:lnSpc>
                <a:spcPct val="100000"/>
              </a:lnSpc>
              <a:buNone/>
            </a:pPr>
            <a:endParaRPr sz="2667" dirty="0">
              <a:solidFill>
                <a:srgbClr val="000000"/>
              </a:solidFill>
            </a:endParaRPr>
          </a:p>
          <a:p>
            <a:pPr indent="-474121">
              <a:lnSpc>
                <a:spcPct val="100000"/>
              </a:lnSpc>
              <a:buClr>
                <a:srgbClr val="000000"/>
              </a:buClr>
              <a:buSzPts val="2000"/>
            </a:pPr>
            <a:r>
              <a:rPr lang="en" sz="2667" dirty="0">
                <a:solidFill>
                  <a:srgbClr val="000000"/>
                </a:solidFill>
              </a:rPr>
              <a:t>Parentheses are a good idea around</a:t>
            </a:r>
            <a:br>
              <a:rPr lang="en" sz="2667" dirty="0">
                <a:solidFill>
                  <a:srgbClr val="000000"/>
                </a:solidFill>
              </a:rPr>
            </a:br>
            <a:r>
              <a:rPr lang="en" sz="2667" b="1" dirty="0" err="1">
                <a:solidFill>
                  <a:srgbClr val="000000"/>
                </a:solidFill>
              </a:rPr>
              <a:t>forall</a:t>
            </a:r>
            <a:r>
              <a:rPr lang="en" sz="2667" dirty="0">
                <a:solidFill>
                  <a:srgbClr val="000000"/>
                </a:solidFill>
              </a:rPr>
              <a:t>, </a:t>
            </a:r>
            <a:r>
              <a:rPr lang="en" sz="2667" b="1" dirty="0">
                <a:solidFill>
                  <a:srgbClr val="000000"/>
                </a:solidFill>
              </a:rPr>
              <a:t>exists</a:t>
            </a:r>
            <a:r>
              <a:rPr lang="en" sz="2667" dirty="0">
                <a:solidFill>
                  <a:srgbClr val="000000"/>
                </a:solidFill>
              </a:rPr>
              <a:t>,</a:t>
            </a:r>
            <a:r>
              <a:rPr lang="en" sz="2667" b="1" dirty="0">
                <a:solidFill>
                  <a:srgbClr val="000000"/>
                </a:solidFill>
              </a:rPr>
              <a:t> ==&gt;</a:t>
            </a:r>
            <a:endParaRPr sz="2667" dirty="0">
              <a:solidFill>
                <a:srgbClr val="000000"/>
              </a:solidFill>
            </a:endParaRPr>
          </a:p>
          <a:p>
            <a:pPr marL="0" indent="0">
              <a:spcAft>
                <a:spcPts val="2133"/>
              </a:spcAft>
              <a:buNone/>
            </a:pPr>
            <a:endParaRPr sz="2667" dirty="0">
              <a:solidFill>
                <a:srgbClr val="000000"/>
              </a:solidFill>
            </a:endParaRPr>
          </a:p>
        </p:txBody>
      </p:sp>
      <p:sp>
        <p:nvSpPr>
          <p:cNvPr id="162" name="Google Shape;162;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Boolean operators</a:t>
            </a:r>
            <a:endParaRPr dirty="0"/>
          </a:p>
        </p:txBody>
      </p:sp>
      <p:sp>
        <p:nvSpPr>
          <p:cNvPr id="163" name="Google Shape;163;p24"/>
          <p:cNvSpPr txBox="1">
            <a:spLocks noGrp="1"/>
          </p:cNvSpPr>
          <p:nvPr>
            <p:ph type="body" idx="1"/>
          </p:nvPr>
        </p:nvSpPr>
        <p:spPr>
          <a:xfrm>
            <a:off x="415600" y="1536633"/>
            <a:ext cx="17092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2667">
                <a:solidFill>
                  <a:srgbClr val="000000"/>
                </a:solidFill>
                <a:latin typeface="Consolas"/>
                <a:ea typeface="Consolas"/>
                <a:cs typeface="Consolas"/>
                <a:sym typeface="Consolas"/>
              </a:rPr>
              <a:t>!</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&amp;&amp;</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a:t>
            </a:r>
            <a:endParaRPr sz="2667">
              <a:solidFill>
                <a:srgbClr val="000000"/>
              </a:solidFill>
              <a:latin typeface="Consolas"/>
              <a:ea typeface="Consolas"/>
              <a:cs typeface="Consolas"/>
              <a:sym typeface="Consolas"/>
            </a:endParaRPr>
          </a:p>
          <a:p>
            <a:pPr marL="0" indent="0">
              <a:lnSpc>
                <a:spcPct val="100000"/>
              </a:lnSpc>
              <a:buNone/>
            </a:pPr>
            <a:r>
              <a:rPr lang="en" sz="2667">
                <a:solidFill>
                  <a:schemeClr val="dk1"/>
                </a:solidFill>
                <a:latin typeface="Consolas"/>
                <a:ea typeface="Consolas"/>
                <a:cs typeface="Consolas"/>
                <a:sym typeface="Consolas"/>
              </a:rPr>
              <a:t>==</a:t>
            </a:r>
            <a:endParaRPr sz="2667">
              <a:solidFill>
                <a:schemeClr val="dk1"/>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==&gt;</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&lt;==&gt;</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forall</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exists</a:t>
            </a:r>
            <a:endParaRPr sz="2667">
              <a:solidFill>
                <a:srgbClr val="000000"/>
              </a:solidFill>
              <a:latin typeface="Consolas"/>
              <a:ea typeface="Consolas"/>
              <a:cs typeface="Consolas"/>
              <a:sym typeface="Consolas"/>
            </a:endParaRPr>
          </a:p>
        </p:txBody>
      </p:sp>
      <p:sp>
        <p:nvSpPr>
          <p:cNvPr id="165" name="Google Shape;165;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a:p>
        </p:txBody>
      </p:sp>
      <p:sp>
        <p:nvSpPr>
          <p:cNvPr id="2" name="Date Placeholder 1"/>
          <p:cNvSpPr>
            <a:spLocks noGrp="1"/>
          </p:cNvSpPr>
          <p:nvPr>
            <p:ph type="dt" sz="half" idx="10"/>
          </p:nvPr>
        </p:nvSpPr>
        <p:spPr/>
        <p:txBody>
          <a:bodyPr/>
          <a:lstStyle/>
          <a:p>
            <a:r>
              <a:rPr lang="en-US" dirty="0" smtClean="0"/>
              <a:t>8/31/22</a:t>
            </a:r>
            <a:endParaRPr lang="en-US" dirty="0"/>
          </a:p>
        </p:txBody>
      </p:sp>
      <p:sp>
        <p:nvSpPr>
          <p:cNvPr id="3" name="Footer Placeholder 2"/>
          <p:cNvSpPr>
            <a:spLocks noGrp="1"/>
          </p:cNvSpPr>
          <p:nvPr>
            <p:ph type="ftr" sz="quarter" idx="11"/>
          </p:nvPr>
        </p:nvSpPr>
        <p:spPr/>
        <p:txBody>
          <a:bodyPr/>
          <a:lstStyle/>
          <a:p>
            <a:r>
              <a:rPr lang="en-US" dirty="0" smtClean="0"/>
              <a:t>EECS498-008</a:t>
            </a:r>
          </a:p>
        </p:txBody>
      </p:sp>
      <p:sp>
        <p:nvSpPr>
          <p:cNvPr id="7" name="Rectangle 6"/>
          <p:cNvSpPr/>
          <p:nvPr/>
        </p:nvSpPr>
        <p:spPr>
          <a:xfrm>
            <a:off x="3413760" y="3243364"/>
            <a:ext cx="6096000" cy="1734064"/>
          </a:xfrm>
          <a:prstGeom prst="rect">
            <a:avLst/>
          </a:prstGeom>
        </p:spPr>
        <p:txBody>
          <a:bodyPr>
            <a:spAutoFit/>
          </a:bodyPr>
          <a:lstStyle/>
          <a:p>
            <a:pPr lvl="0">
              <a:buSzPts val="1800"/>
            </a:pPr>
            <a:r>
              <a:rPr lang="uk-UA" sz="2667" dirty="0" smtClean="0">
                <a:solidFill>
                  <a:srgbClr val="FF0000"/>
                </a:solidFill>
                <a:latin typeface="Consolas"/>
                <a:ea typeface="Consolas"/>
                <a:cs typeface="Consolas"/>
                <a:sym typeface="Consolas"/>
              </a:rPr>
              <a:t> </a:t>
            </a:r>
            <a:r>
              <a:rPr lang="en-US" sz="2667" dirty="0" smtClean="0">
                <a:solidFill>
                  <a:srgbClr val="FF0000"/>
                </a:solidFill>
                <a:latin typeface="Consolas"/>
                <a:ea typeface="Consolas"/>
                <a:cs typeface="Consolas"/>
                <a:sym typeface="Consolas"/>
              </a:rPr>
              <a:t>(    )</a:t>
            </a:r>
            <a:endParaRPr lang="uk-UA" sz="2667" dirty="0">
              <a:solidFill>
                <a:srgbClr val="FF0000"/>
              </a:solidFill>
              <a:latin typeface="Consolas"/>
              <a:ea typeface="Consolas"/>
              <a:cs typeface="Consolas"/>
              <a:sym typeface="Consolas"/>
            </a:endParaRPr>
          </a:p>
          <a:p>
            <a:pPr lvl="0">
              <a:buSzPts val="1800"/>
            </a:pPr>
            <a:r>
              <a:rPr lang="uk-UA" sz="2667" dirty="0">
                <a:solidFill>
                  <a:srgbClr val="FF0000"/>
                </a:solidFill>
                <a:latin typeface="Consolas"/>
                <a:ea typeface="Consolas"/>
                <a:cs typeface="Consolas"/>
                <a:sym typeface="Consolas"/>
              </a:rPr>
              <a:t> </a:t>
            </a:r>
            <a:r>
              <a:rPr lang="en-US" sz="2667" dirty="0" smtClean="0">
                <a:solidFill>
                  <a:srgbClr val="FF0000"/>
                </a:solidFill>
                <a:latin typeface="Consolas"/>
                <a:ea typeface="Consolas"/>
                <a:cs typeface="Consolas"/>
                <a:sym typeface="Consolas"/>
              </a:rPr>
              <a:t>(    )</a:t>
            </a:r>
            <a:endParaRPr lang="uk-UA" sz="2667" dirty="0">
              <a:solidFill>
                <a:srgbClr val="FF0000"/>
              </a:solidFill>
              <a:latin typeface="Consolas"/>
              <a:ea typeface="Consolas"/>
              <a:cs typeface="Consolas"/>
              <a:sym typeface="Consolas"/>
            </a:endParaRPr>
          </a:p>
          <a:p>
            <a:pPr lvl="0">
              <a:buSzPts val="1800"/>
            </a:pPr>
            <a:r>
              <a:rPr lang="uk-UA" sz="2667" dirty="0">
                <a:solidFill>
                  <a:srgbClr val="FF0000"/>
                </a:solidFill>
                <a:latin typeface="Consolas"/>
                <a:ea typeface="Consolas"/>
                <a:cs typeface="Consolas"/>
                <a:sym typeface="Consolas"/>
              </a:rPr>
              <a:t> </a:t>
            </a:r>
            <a:r>
              <a:rPr lang="en-US" sz="2667" dirty="0" smtClean="0">
                <a:solidFill>
                  <a:srgbClr val="FF0000"/>
                </a:solidFill>
                <a:latin typeface="Consolas"/>
                <a:ea typeface="Consolas"/>
                <a:cs typeface="Consolas"/>
                <a:sym typeface="Consolas"/>
              </a:rPr>
              <a:t>(             )</a:t>
            </a:r>
            <a:endParaRPr lang="uk-UA" sz="2667" dirty="0">
              <a:solidFill>
                <a:srgbClr val="FF0000"/>
              </a:solidFill>
              <a:latin typeface="Consolas"/>
              <a:ea typeface="Consolas"/>
              <a:cs typeface="Consolas"/>
              <a:sym typeface="Consolas"/>
            </a:endParaRPr>
          </a:p>
          <a:p>
            <a:pPr lvl="0">
              <a:buSzPts val="1800"/>
            </a:pPr>
            <a:r>
              <a:rPr lang="en-US" sz="2667" dirty="0" smtClean="0">
                <a:solidFill>
                  <a:srgbClr val="FF0000"/>
                </a:solidFill>
                <a:latin typeface="Consolas"/>
                <a:ea typeface="Consolas"/>
                <a:cs typeface="Consolas"/>
                <a:sym typeface="Consolas"/>
              </a:rPr>
              <a:t> (       )</a:t>
            </a:r>
            <a:endParaRPr lang="en-US" dirty="0">
              <a:solidFill>
                <a:srgbClr val="FF0000"/>
              </a:solidFill>
            </a:endParaRPr>
          </a:p>
        </p:txBody>
      </p:sp>
      <p:sp>
        <p:nvSpPr>
          <p:cNvPr id="14" name="Rectangle 13"/>
          <p:cNvSpPr/>
          <p:nvPr/>
        </p:nvSpPr>
        <p:spPr>
          <a:xfrm>
            <a:off x="3413760" y="3243364"/>
            <a:ext cx="6096000" cy="1734064"/>
          </a:xfrm>
          <a:prstGeom prst="rect">
            <a:avLst/>
          </a:prstGeom>
        </p:spPr>
        <p:txBody>
          <a:bodyPr>
            <a:spAutoFit/>
          </a:bodyPr>
          <a:lstStyle/>
          <a:p>
            <a:pPr lvl="0">
              <a:buSzPts val="1800"/>
            </a:pPr>
            <a:r>
              <a:rPr lang="uk-UA" sz="2667" dirty="0" smtClean="0">
                <a:solidFill>
                  <a:srgbClr val="0000FF"/>
                </a:solidFill>
                <a:latin typeface="Consolas"/>
                <a:ea typeface="Consolas"/>
                <a:cs typeface="Consolas"/>
                <a:sym typeface="Consolas"/>
              </a:rPr>
              <a:t> </a:t>
            </a:r>
            <a:r>
              <a:rPr lang="en-US" sz="2667" dirty="0" smtClean="0">
                <a:solidFill>
                  <a:srgbClr val="0000FF"/>
                </a:solidFill>
                <a:latin typeface="Consolas"/>
                <a:ea typeface="Consolas"/>
                <a:cs typeface="Consolas"/>
                <a:sym typeface="Consolas"/>
              </a:rPr>
              <a:t>(</a:t>
            </a:r>
          </a:p>
          <a:p>
            <a:pPr lvl="0">
              <a:buSzPts val="1800"/>
            </a:pPr>
            <a:endParaRPr lang="en-US" sz="2667" dirty="0">
              <a:solidFill>
                <a:srgbClr val="0000FF"/>
              </a:solidFill>
              <a:latin typeface="Consolas"/>
              <a:ea typeface="Consolas"/>
              <a:cs typeface="Consolas"/>
              <a:sym typeface="Consolas"/>
            </a:endParaRPr>
          </a:p>
          <a:p>
            <a:pPr lvl="0">
              <a:buSzPts val="1800"/>
            </a:pPr>
            <a:r>
              <a:rPr lang="en-US" sz="2667" dirty="0" smtClean="0">
                <a:solidFill>
                  <a:srgbClr val="0000FF"/>
                </a:solidFill>
                <a:latin typeface="Consolas"/>
                <a:ea typeface="Consolas"/>
                <a:cs typeface="Consolas"/>
                <a:sym typeface="Consolas"/>
              </a:rPr>
              <a:t>      )   (    </a:t>
            </a:r>
            <a:endParaRPr lang="uk-UA" sz="2667" dirty="0">
              <a:solidFill>
                <a:srgbClr val="0000FF"/>
              </a:solidFill>
              <a:latin typeface="Consolas"/>
              <a:ea typeface="Consolas"/>
              <a:cs typeface="Consolas"/>
              <a:sym typeface="Consolas"/>
            </a:endParaRPr>
          </a:p>
          <a:p>
            <a:pPr lvl="0">
              <a:buSzPts val="1800"/>
            </a:pPr>
            <a:r>
              <a:rPr lang="en-US" sz="2667" dirty="0" smtClean="0">
                <a:solidFill>
                  <a:srgbClr val="0000FF"/>
                </a:solidFill>
                <a:latin typeface="Consolas"/>
                <a:ea typeface="Consolas"/>
                <a:cs typeface="Consolas"/>
                <a:sym typeface="Consolas"/>
              </a:rPr>
              <a:t>         )</a:t>
            </a:r>
            <a:endParaRPr lang="en-US" dirty="0">
              <a:solidFill>
                <a:srgbClr val="0000FF"/>
              </a:solidFill>
            </a:endParaRPr>
          </a:p>
        </p:txBody>
      </p:sp>
    </p:spTree>
    <p:extLst>
      <p:ext uri="{BB962C8B-B14F-4D97-AF65-F5344CB8AC3E}">
        <p14:creationId xmlns:p14="http://schemas.microsoft.com/office/powerpoint/2010/main" val="23470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4" grpId="0"/>
      <p:bldP spid="1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Quantifier </a:t>
            </a:r>
            <a:r>
              <a:rPr lang="en" dirty="0" smtClean="0"/>
              <a:t>syntax</a:t>
            </a:r>
            <a:r>
              <a:rPr lang="en-US" dirty="0" smtClean="0"/>
              <a:t>: </a:t>
            </a:r>
            <a:r>
              <a:rPr lang="en-US" dirty="0" err="1" smtClean="0"/>
              <a:t>forall</a:t>
            </a:r>
            <a:endParaRPr dirty="0"/>
          </a:p>
        </p:txBody>
      </p:sp>
      <p:sp>
        <p:nvSpPr>
          <p:cNvPr id="179" name="Google Shape;179;p2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err="1">
                <a:solidFill>
                  <a:srgbClr val="8343E2"/>
                </a:solidFill>
                <a:latin typeface="Consolas"/>
                <a:ea typeface="Consolas"/>
                <a:cs typeface="Consolas"/>
                <a:sym typeface="Consolas"/>
              </a:rPr>
              <a:t>forall</a:t>
            </a:r>
            <a:r>
              <a:rPr lang="en" dirty="0">
                <a:latin typeface="Consolas"/>
                <a:ea typeface="Consolas"/>
                <a:cs typeface="Consolas"/>
                <a:sym typeface="Consolas"/>
              </a:rPr>
              <a:t> a </a:t>
            </a:r>
            <a:r>
              <a:rPr lang="en" dirty="0">
                <a:solidFill>
                  <a:srgbClr val="8343E2"/>
                </a:solidFill>
                <a:latin typeface="Consolas"/>
                <a:ea typeface="Consolas"/>
                <a:cs typeface="Consolas"/>
                <a:sym typeface="Consolas"/>
              </a:rPr>
              <a:t>::</a:t>
            </a:r>
            <a:r>
              <a:rPr lang="en" dirty="0">
                <a:latin typeface="Consolas"/>
                <a:ea typeface="Consolas"/>
                <a:cs typeface="Consolas"/>
                <a:sym typeface="Consolas"/>
              </a:rPr>
              <a:t> P(a)</a:t>
            </a:r>
            <a:endParaRPr dirty="0">
              <a:latin typeface="Consolas"/>
              <a:ea typeface="Consolas"/>
              <a:cs typeface="Consolas"/>
              <a:sym typeface="Consolas"/>
            </a:endParaRPr>
          </a:p>
          <a:p>
            <a:pPr marL="0" indent="0">
              <a:spcBef>
                <a:spcPts val="2133"/>
              </a:spcBef>
              <a:buNone/>
            </a:pPr>
            <a:r>
              <a:rPr lang="en" dirty="0" err="1">
                <a:solidFill>
                  <a:srgbClr val="8343E2"/>
                </a:solidFill>
                <a:latin typeface="Consolas"/>
                <a:ea typeface="Consolas"/>
                <a:cs typeface="Consolas"/>
                <a:sym typeface="Consolas"/>
              </a:rPr>
              <a:t>forall</a:t>
            </a:r>
            <a:r>
              <a:rPr lang="en" dirty="0">
                <a:latin typeface="Consolas"/>
                <a:ea typeface="Consolas"/>
                <a:cs typeface="Consolas"/>
                <a:sym typeface="Consolas"/>
              </a:rPr>
              <a:t> a </a:t>
            </a:r>
            <a:r>
              <a:rPr lang="en" dirty="0">
                <a:solidFill>
                  <a:srgbClr val="8343E2"/>
                </a:solidFill>
                <a:latin typeface="Consolas"/>
                <a:ea typeface="Consolas"/>
                <a:cs typeface="Consolas"/>
                <a:sym typeface="Consolas"/>
              </a:rPr>
              <a:t>::</a:t>
            </a:r>
            <a:r>
              <a:rPr lang="en" dirty="0">
                <a:latin typeface="Consolas"/>
                <a:ea typeface="Consolas"/>
                <a:cs typeface="Consolas"/>
                <a:sym typeface="Consolas"/>
              </a:rPr>
              <a:t> Q(a) ==&gt; R(a)</a:t>
            </a:r>
            <a:endParaRPr dirty="0">
              <a:latin typeface="Consolas"/>
              <a:ea typeface="Consolas"/>
              <a:cs typeface="Consolas"/>
              <a:sym typeface="Consolas"/>
            </a:endParaRPr>
          </a:p>
          <a:p>
            <a:pPr marL="0" indent="0">
              <a:spcBef>
                <a:spcPts val="2133"/>
              </a:spcBef>
              <a:buNone/>
            </a:pPr>
            <a:r>
              <a:rPr lang="en" dirty="0" err="1">
                <a:solidFill>
                  <a:srgbClr val="8343E2"/>
                </a:solidFill>
                <a:latin typeface="Consolas"/>
                <a:ea typeface="Consolas"/>
                <a:cs typeface="Consolas"/>
                <a:sym typeface="Consolas"/>
              </a:rPr>
              <a:t>forall</a:t>
            </a:r>
            <a:r>
              <a:rPr lang="en" dirty="0">
                <a:latin typeface="Consolas"/>
                <a:ea typeface="Consolas"/>
                <a:cs typeface="Consolas"/>
                <a:sym typeface="Consolas"/>
              </a:rPr>
              <a:t> a </a:t>
            </a:r>
            <a:r>
              <a:rPr lang="en" dirty="0">
                <a:solidFill>
                  <a:srgbClr val="8343E2"/>
                </a:solidFill>
                <a:latin typeface="Consolas"/>
                <a:ea typeface="Consolas"/>
                <a:cs typeface="Consolas"/>
                <a:sym typeface="Consolas"/>
              </a:rPr>
              <a:t>|</a:t>
            </a:r>
            <a:r>
              <a:rPr lang="en" dirty="0">
                <a:latin typeface="Consolas"/>
                <a:ea typeface="Consolas"/>
                <a:cs typeface="Consolas"/>
                <a:sym typeface="Consolas"/>
              </a:rPr>
              <a:t> Q(a) </a:t>
            </a:r>
            <a:r>
              <a:rPr lang="en" dirty="0">
                <a:solidFill>
                  <a:srgbClr val="8343E2"/>
                </a:solidFill>
                <a:latin typeface="Consolas"/>
                <a:ea typeface="Consolas"/>
                <a:cs typeface="Consolas"/>
                <a:sym typeface="Consolas"/>
              </a:rPr>
              <a:t>::</a:t>
            </a:r>
            <a:r>
              <a:rPr lang="en" dirty="0">
                <a:latin typeface="Consolas"/>
                <a:ea typeface="Consolas"/>
                <a:cs typeface="Consolas"/>
                <a:sym typeface="Consolas"/>
              </a:rPr>
              <a:t> R(a)</a:t>
            </a:r>
            <a:endParaRPr dirty="0">
              <a:latin typeface="Consolas"/>
              <a:ea typeface="Consolas"/>
              <a:cs typeface="Consolas"/>
              <a:sym typeface="Consolas"/>
            </a:endParaRPr>
          </a:p>
          <a:p>
            <a:pPr marL="0" indent="0">
              <a:spcBef>
                <a:spcPts val="2133"/>
              </a:spcBef>
              <a:buNone/>
            </a:pPr>
            <a:r>
              <a:rPr lang="en" dirty="0" err="1">
                <a:solidFill>
                  <a:srgbClr val="8343E2"/>
                </a:solidFill>
                <a:latin typeface="Consolas"/>
                <a:ea typeface="Consolas"/>
                <a:cs typeface="Consolas"/>
                <a:sym typeface="Consolas"/>
              </a:rPr>
              <a:t>forall</a:t>
            </a:r>
            <a:r>
              <a:rPr lang="en" dirty="0">
                <a:latin typeface="Consolas"/>
                <a:ea typeface="Consolas"/>
                <a:cs typeface="Consolas"/>
                <a:sym typeface="Consolas"/>
              </a:rPr>
              <a:t> a </a:t>
            </a:r>
            <a:r>
              <a:rPr lang="en" dirty="0">
                <a:solidFill>
                  <a:srgbClr val="8343E2"/>
                </a:solidFill>
                <a:latin typeface="Consolas"/>
                <a:ea typeface="Consolas"/>
                <a:cs typeface="Consolas"/>
                <a:sym typeface="Consolas"/>
              </a:rPr>
              <a:t>|</a:t>
            </a:r>
            <a:r>
              <a:rPr lang="en" dirty="0">
                <a:latin typeface="Consolas"/>
                <a:ea typeface="Consolas"/>
                <a:cs typeface="Consolas"/>
                <a:sym typeface="Consolas"/>
              </a:rPr>
              <a:t> Q(a)</a:t>
            </a:r>
            <a:endParaRPr dirty="0">
              <a:latin typeface="Consolas"/>
              <a:ea typeface="Consolas"/>
              <a:cs typeface="Consolas"/>
              <a:sym typeface="Consolas"/>
            </a:endParaRPr>
          </a:p>
          <a:p>
            <a:pPr indent="0">
              <a:buNone/>
            </a:pPr>
            <a:r>
              <a:rPr lang="en" dirty="0">
                <a:latin typeface="Consolas"/>
                <a:ea typeface="Consolas"/>
                <a:cs typeface="Consolas"/>
                <a:sym typeface="Consolas"/>
              </a:rPr>
              <a:t>ensures R(a)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180" name="Google Shape;180;p26"/>
          <p:cNvSpPr/>
          <p:nvPr/>
        </p:nvSpPr>
        <p:spPr>
          <a:xfrm>
            <a:off x="5406300" y="1685251"/>
            <a:ext cx="311600" cy="1744000"/>
          </a:xfrm>
          <a:prstGeom prst="righ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6"/>
          <p:cNvSpPr/>
          <p:nvPr/>
        </p:nvSpPr>
        <p:spPr>
          <a:xfrm>
            <a:off x="5472800" y="3757567"/>
            <a:ext cx="311600" cy="1621200"/>
          </a:xfrm>
          <a:prstGeom prst="righ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6"/>
          <p:cNvSpPr txBox="1"/>
          <p:nvPr/>
        </p:nvSpPr>
        <p:spPr>
          <a:xfrm>
            <a:off x="5784400" y="2280433"/>
            <a:ext cx="6407600" cy="600800"/>
          </a:xfrm>
          <a:prstGeom prst="rect">
            <a:avLst/>
          </a:prstGeom>
          <a:noFill/>
          <a:ln>
            <a:noFill/>
          </a:ln>
        </p:spPr>
        <p:txBody>
          <a:bodyPr spcFirstLastPara="1" wrap="square" lIns="121900" tIns="121900" rIns="121900" bIns="121900" anchor="t" anchorCtr="0">
            <a:noAutofit/>
          </a:bodyPr>
          <a:lstStyle/>
          <a:p>
            <a:r>
              <a:rPr lang="en" sz="2400">
                <a:solidFill>
                  <a:srgbClr val="0000FF"/>
                </a:solidFill>
              </a:rPr>
              <a:t>expression forms</a:t>
            </a:r>
            <a:endParaRPr sz="2400">
              <a:solidFill>
                <a:srgbClr val="0000FF"/>
              </a:solidFill>
            </a:endParaRPr>
          </a:p>
        </p:txBody>
      </p:sp>
      <p:sp>
        <p:nvSpPr>
          <p:cNvPr id="183" name="Google Shape;183;p26"/>
          <p:cNvSpPr txBox="1"/>
          <p:nvPr/>
        </p:nvSpPr>
        <p:spPr>
          <a:xfrm>
            <a:off x="5717900" y="4295367"/>
            <a:ext cx="6407600" cy="600800"/>
          </a:xfrm>
          <a:prstGeom prst="rect">
            <a:avLst/>
          </a:prstGeom>
          <a:noFill/>
          <a:ln>
            <a:noFill/>
          </a:ln>
        </p:spPr>
        <p:txBody>
          <a:bodyPr spcFirstLastPara="1" wrap="square" lIns="121900" tIns="121900" rIns="121900" bIns="121900" anchor="t" anchorCtr="0">
            <a:noAutofit/>
          </a:bodyPr>
          <a:lstStyle/>
          <a:p>
            <a:r>
              <a:rPr lang="en" sz="2400">
                <a:solidFill>
                  <a:srgbClr val="0000FF"/>
                </a:solidFill>
              </a:rPr>
              <a:t>statement form</a:t>
            </a:r>
            <a:endParaRPr sz="2400">
              <a:solidFill>
                <a:srgbClr val="0000FF"/>
              </a:solidFill>
            </a:endParaRPr>
          </a:p>
        </p:txBody>
      </p:sp>
      <p:sp>
        <p:nvSpPr>
          <p:cNvPr id="184" name="Google Shape;184;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18</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dirty="0" smtClean="0"/>
              <a:t>EECS498-008</a:t>
            </a:r>
          </a:p>
        </p:txBody>
      </p:sp>
      <p:sp>
        <p:nvSpPr>
          <p:cNvPr id="12" name="Rounded Rectangular Callout 11"/>
          <p:cNvSpPr/>
          <p:nvPr/>
        </p:nvSpPr>
        <p:spPr>
          <a:xfrm>
            <a:off x="6096000" y="1084767"/>
            <a:ext cx="4376928" cy="529504"/>
          </a:xfrm>
          <a:prstGeom prst="wedgeRoundRectCallout">
            <a:avLst>
              <a:gd name="adj1" fmla="val -141397"/>
              <a:gd name="adj2" fmla="val 70489"/>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solidFill>
                  <a:prstClr val="black"/>
                </a:solidFill>
              </a:rPr>
              <a:t>The type of </a:t>
            </a:r>
            <a:r>
              <a:rPr lang="en-US" sz="2400" b="1" dirty="0" smtClean="0">
                <a:solidFill>
                  <a:schemeClr val="tx1"/>
                </a:solidFill>
                <a:latin typeface="Consolas" charset="0"/>
                <a:ea typeface="Consolas" charset="0"/>
                <a:cs typeface="Consolas" charset="0"/>
              </a:rPr>
              <a:t>a</a:t>
            </a:r>
            <a:r>
              <a:rPr lang="en-US" sz="2400" dirty="0" smtClean="0">
                <a:solidFill>
                  <a:prstClr val="black"/>
                </a:solidFill>
              </a:rPr>
              <a:t> is typically inferred</a:t>
            </a:r>
            <a:endParaRPr lang="en" sz="2400" dirty="0">
              <a:solidFill>
                <a:prstClr val="black"/>
              </a:solidFill>
            </a:endParaRPr>
          </a:p>
        </p:txBody>
      </p:sp>
    </p:spTree>
    <p:extLst>
      <p:ext uri="{BB962C8B-B14F-4D97-AF65-F5344CB8AC3E}">
        <p14:creationId xmlns:p14="http://schemas.microsoft.com/office/powerpoint/2010/main" val="82625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Quantifier </a:t>
            </a:r>
            <a:r>
              <a:rPr lang="en" dirty="0" smtClean="0"/>
              <a:t>syntax</a:t>
            </a:r>
            <a:r>
              <a:rPr lang="en-US" dirty="0" smtClean="0"/>
              <a:t>: exists</a:t>
            </a:r>
            <a:endParaRPr dirty="0"/>
          </a:p>
        </p:txBody>
      </p:sp>
      <p:sp>
        <p:nvSpPr>
          <p:cNvPr id="179" name="Google Shape;179;p2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US" sz="2600" dirty="0" err="1" smtClean="0">
                <a:latin typeface="Consolas"/>
                <a:ea typeface="Consolas"/>
                <a:cs typeface="Consolas"/>
                <a:sym typeface="Consolas"/>
              </a:rPr>
              <a:t>forall’s</a:t>
            </a:r>
            <a:r>
              <a:rPr lang="en-US" dirty="0" smtClean="0">
                <a:latin typeface="Consolas"/>
                <a:ea typeface="Consolas"/>
                <a:cs typeface="Consolas"/>
                <a:sym typeface="Consolas"/>
              </a:rPr>
              <a:t> </a:t>
            </a:r>
            <a:r>
              <a:rPr lang="en-US" dirty="0" smtClean="0">
                <a:ea typeface="Consolas"/>
                <a:cs typeface="Consolas"/>
                <a:sym typeface="Consolas"/>
              </a:rPr>
              <a:t>evil twin</a:t>
            </a:r>
          </a:p>
          <a:p>
            <a:pPr marL="0" indent="0">
              <a:buNone/>
            </a:pPr>
            <a:endParaRPr lang="en-US" dirty="0" smtClean="0">
              <a:latin typeface="Consolas"/>
              <a:ea typeface="Consolas"/>
              <a:cs typeface="Consolas"/>
              <a:sym typeface="Consolas"/>
            </a:endParaRPr>
          </a:p>
          <a:p>
            <a:pPr marL="0" indent="0">
              <a:buNone/>
            </a:pPr>
            <a:r>
              <a:rPr lang="en-US" dirty="0" smtClean="0">
                <a:latin typeface="Consolas"/>
                <a:ea typeface="Consolas"/>
                <a:cs typeface="Consolas"/>
                <a:sym typeface="Consolas"/>
              </a:rPr>
              <a:t>exists </a:t>
            </a:r>
            <a:r>
              <a:rPr lang="en" dirty="0" smtClean="0">
                <a:latin typeface="Consolas"/>
                <a:ea typeface="Consolas"/>
                <a:cs typeface="Consolas"/>
                <a:sym typeface="Consolas"/>
              </a:rPr>
              <a:t>a </a:t>
            </a:r>
            <a:r>
              <a:rPr lang="en" dirty="0">
                <a:latin typeface="Consolas"/>
                <a:ea typeface="Consolas"/>
                <a:cs typeface="Consolas"/>
                <a:sym typeface="Consolas"/>
              </a:rPr>
              <a:t>:: </a:t>
            </a:r>
            <a:r>
              <a:rPr lang="en" dirty="0" smtClean="0">
                <a:latin typeface="Consolas"/>
                <a:ea typeface="Consolas"/>
                <a:cs typeface="Consolas"/>
                <a:sym typeface="Consolas"/>
              </a:rPr>
              <a:t>P(a)</a:t>
            </a:r>
            <a:endParaRPr lang="en-US" dirty="0">
              <a:latin typeface="Consolas"/>
              <a:ea typeface="Consolas"/>
              <a:cs typeface="Consolas"/>
              <a:sym typeface="Consolas"/>
            </a:endParaRPr>
          </a:p>
          <a:p>
            <a:pPr marL="0" indent="0">
              <a:buNone/>
            </a:pPr>
            <a:endParaRPr lang="en-US" dirty="0" smtClean="0">
              <a:latin typeface="Consolas"/>
              <a:ea typeface="Consolas"/>
              <a:cs typeface="Consolas"/>
              <a:sym typeface="Consolas"/>
            </a:endParaRPr>
          </a:p>
          <a:p>
            <a:pPr marL="0" indent="0">
              <a:buNone/>
            </a:pPr>
            <a:r>
              <a:rPr lang="en-US" dirty="0" smtClean="0">
                <a:ea typeface="Consolas"/>
                <a:cs typeface="Consolas"/>
                <a:sym typeface="Consolas"/>
              </a:rPr>
              <a:t>E.g. exists </a:t>
            </a:r>
            <a:r>
              <a:rPr lang="en-US" dirty="0" err="1" smtClean="0">
                <a:ea typeface="Consolas"/>
                <a:cs typeface="Consolas"/>
                <a:sym typeface="Consolas"/>
              </a:rPr>
              <a:t>n:nat</a:t>
            </a:r>
            <a:r>
              <a:rPr lang="en-US" dirty="0" smtClean="0">
                <a:ea typeface="Consolas"/>
                <a:cs typeface="Consolas"/>
                <a:sym typeface="Consolas"/>
              </a:rPr>
              <a:t> :: 2*n == 4</a:t>
            </a:r>
          </a:p>
          <a:p>
            <a:pPr marL="0" indent="0">
              <a:buNone/>
            </a:pPr>
            <a:endParaRPr lang="en-US" dirty="0">
              <a:ea typeface="Consolas"/>
              <a:cs typeface="Consolas"/>
              <a:sym typeface="Consolas"/>
            </a:endParaRPr>
          </a:p>
          <a:p>
            <a:pPr marL="0" indent="0">
              <a:buNone/>
            </a:pPr>
            <a:r>
              <a:rPr lang="en-US" dirty="0" smtClean="0">
                <a:ea typeface="Consolas"/>
                <a:cs typeface="Consolas"/>
                <a:sym typeface="Consolas"/>
              </a:rPr>
              <a:t>Dafny </a:t>
            </a:r>
            <a:r>
              <a:rPr lang="en-US" dirty="0" smtClean="0">
                <a:solidFill>
                  <a:srgbClr val="0000FF"/>
                </a:solidFill>
                <a:ea typeface="Consolas"/>
                <a:cs typeface="Consolas"/>
                <a:sym typeface="Consolas"/>
              </a:rPr>
              <a:t>cannot prove exists</a:t>
            </a:r>
            <a:r>
              <a:rPr lang="en-US" dirty="0" smtClean="0">
                <a:ea typeface="Consolas"/>
                <a:cs typeface="Consolas"/>
                <a:sym typeface="Consolas"/>
              </a:rPr>
              <a:t> without a </a:t>
            </a:r>
            <a:r>
              <a:rPr lang="en-US" dirty="0" smtClean="0">
                <a:solidFill>
                  <a:srgbClr val="0000FF"/>
                </a:solidFill>
                <a:ea typeface="Consolas"/>
                <a:cs typeface="Consolas"/>
                <a:sym typeface="Consolas"/>
              </a:rPr>
              <a:t>witness</a:t>
            </a:r>
            <a:endParaRPr lang="en-US" dirty="0">
              <a:solidFill>
                <a:srgbClr val="0000FF"/>
              </a:solidFill>
              <a:ea typeface="Consolas"/>
              <a:cs typeface="Consolas"/>
              <a:sym typeface="Consolas"/>
            </a:endParaRPr>
          </a:p>
        </p:txBody>
      </p:sp>
      <p:sp>
        <p:nvSpPr>
          <p:cNvPr id="184" name="Google Shape;184;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180044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smtClean="0"/>
              <a:t>Learning </a:t>
            </a:r>
            <a:r>
              <a:rPr lang="en" dirty="0" smtClean="0"/>
              <a:t>Dafny</a:t>
            </a:r>
            <a:endParaRPr dirty="0"/>
          </a:p>
        </p:txBody>
      </p:sp>
      <p:sp>
        <p:nvSpPr>
          <p:cNvPr id="70" name="Google Shape;70;p15"/>
          <p:cNvSpPr txBox="1">
            <a:spLocks noGrp="1"/>
          </p:cNvSpPr>
          <p:nvPr>
            <p:ph idx="1"/>
          </p:nvPr>
        </p:nvSpPr>
        <p:spPr>
          <a:xfrm>
            <a:off x="838200" y="1825625"/>
            <a:ext cx="10515600" cy="2298903"/>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US" dirty="0">
                <a:ea typeface="Calibri Light" charset="0"/>
                <a:cs typeface="Calibri Light" charset="0"/>
              </a:rPr>
              <a:t>We will be using Dafny as our verification </a:t>
            </a:r>
            <a:r>
              <a:rPr lang="en-US" dirty="0" smtClean="0">
                <a:ea typeface="Calibri Light" charset="0"/>
                <a:cs typeface="Calibri Light" charset="0"/>
              </a:rPr>
              <a:t>language</a:t>
            </a:r>
            <a:endParaRPr lang="en-US" dirty="0" smtClean="0"/>
          </a:p>
          <a:p>
            <a:pPr marL="0" indent="0">
              <a:spcAft>
                <a:spcPts val="2133"/>
              </a:spcAft>
              <a:buNone/>
            </a:pPr>
            <a:r>
              <a:rPr lang="en" dirty="0" smtClean="0"/>
              <a:t>Dafny is a programming language</a:t>
            </a:r>
            <a:r>
              <a:rPr lang="el-GR" dirty="0" smtClean="0"/>
              <a:t> </a:t>
            </a:r>
            <a:r>
              <a:rPr lang="en-US" dirty="0" smtClean="0"/>
              <a:t>built with verification in mind</a:t>
            </a:r>
          </a:p>
          <a:p>
            <a:pPr lvl="1">
              <a:spcAft>
                <a:spcPts val="2133"/>
              </a:spcAft>
              <a:buFont typeface="Arial" charset="0"/>
              <a:buChar char="•"/>
            </a:pPr>
            <a:r>
              <a:rPr lang="en-US" dirty="0" smtClean="0"/>
              <a:t>It supports both </a:t>
            </a:r>
            <a:r>
              <a:rPr lang="en-US" dirty="0" smtClean="0">
                <a:solidFill>
                  <a:srgbClr val="0000FF"/>
                </a:solidFill>
              </a:rPr>
              <a:t>imperative</a:t>
            </a:r>
            <a:r>
              <a:rPr lang="en-US" dirty="0" smtClean="0"/>
              <a:t> and </a:t>
            </a:r>
            <a:r>
              <a:rPr lang="en-US" dirty="0" smtClean="0">
                <a:solidFill>
                  <a:srgbClr val="0000FF"/>
                </a:solidFill>
              </a:rPr>
              <a:t>declarative</a:t>
            </a:r>
            <a:r>
              <a:rPr lang="en-US" dirty="0" smtClean="0"/>
              <a:t> programming styles</a:t>
            </a:r>
          </a:p>
        </p:txBody>
      </p:sp>
      <p:sp>
        <p:nvSpPr>
          <p:cNvPr id="91" name="Google Shape;91;p15"/>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a:p>
        </p:txBody>
      </p:sp>
      <p:sp>
        <p:nvSpPr>
          <p:cNvPr id="5" name="TextBox 4"/>
          <p:cNvSpPr txBox="1"/>
          <p:nvPr/>
        </p:nvSpPr>
        <p:spPr>
          <a:xfrm>
            <a:off x="1490276" y="3986524"/>
            <a:ext cx="3886395" cy="3354765"/>
          </a:xfrm>
          <a:prstGeom prst="rect">
            <a:avLst/>
          </a:prstGeom>
          <a:noFill/>
        </p:spPr>
        <p:txBody>
          <a:bodyPr wrap="square" rtlCol="0">
            <a:spAutoFit/>
          </a:bodyPr>
          <a:lstStyle/>
          <a:p>
            <a:r>
              <a:rPr lang="en-US" sz="2800" b="1" dirty="0" smtClean="0"/>
              <a:t>Imperative style</a:t>
            </a:r>
            <a:endParaRPr lang="el-GR" sz="2800" b="1" dirty="0" smtClean="0"/>
          </a:p>
          <a:p>
            <a:r>
              <a:rPr lang="el-GR" sz="2400" dirty="0" smtClean="0"/>
              <a:t>(</a:t>
            </a:r>
            <a:r>
              <a:rPr lang="en-US" sz="2400" dirty="0" smtClean="0"/>
              <a:t>pseudocode, not Dafny)</a:t>
            </a:r>
          </a:p>
          <a:p>
            <a:r>
              <a:rPr lang="en-US" sz="2000" dirty="0" err="1">
                <a:latin typeface="Courier New" charset="0"/>
                <a:ea typeface="Courier New" charset="0"/>
                <a:cs typeface="Courier New" charset="0"/>
              </a:rPr>
              <a:t>u</a:t>
            </a:r>
            <a:r>
              <a:rPr lang="en-US" sz="2000" dirty="0" err="1" smtClean="0">
                <a:latin typeface="Courier New" charset="0"/>
                <a:ea typeface="Courier New" charset="0"/>
                <a:cs typeface="Courier New" charset="0"/>
              </a:rPr>
              <a:t>pper_bound</a:t>
            </a:r>
            <a:r>
              <a:rPr lang="en-US" sz="2000" dirty="0" smtClean="0">
                <a:latin typeface="Courier New" charset="0"/>
                <a:ea typeface="Courier New" charset="0"/>
                <a:cs typeface="Courier New" charset="0"/>
              </a:rPr>
              <a:t> = 0;</a:t>
            </a:r>
          </a:p>
          <a:p>
            <a:r>
              <a:rPr lang="en-US" sz="2000" dirty="0" smtClean="0">
                <a:latin typeface="Courier New" charset="0"/>
                <a:ea typeface="Courier New" charset="0"/>
                <a:cs typeface="Courier New" charset="0"/>
              </a:rPr>
              <a:t>for item in list:</a:t>
            </a:r>
          </a:p>
          <a:p>
            <a:r>
              <a:rPr lang="en-US" sz="2000" dirty="0" smtClean="0">
                <a:latin typeface="Courier New" charset="0"/>
                <a:ea typeface="Courier New" charset="0"/>
                <a:cs typeface="Courier New" charset="0"/>
              </a:rPr>
              <a:t>  if item &gt; </a:t>
            </a:r>
            <a:r>
              <a:rPr lang="en-US" sz="2000" dirty="0" err="1" smtClean="0">
                <a:latin typeface="Courier New" charset="0"/>
                <a:ea typeface="Courier New" charset="0"/>
                <a:cs typeface="Courier New" charset="0"/>
              </a:rPr>
              <a:t>upper_bound</a:t>
            </a:r>
            <a:r>
              <a:rPr lang="en-US" sz="2000"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upper_bound</a:t>
            </a:r>
            <a:r>
              <a:rPr lang="en-US" sz="2000" dirty="0" smtClean="0">
                <a:latin typeface="Courier New" charset="0"/>
                <a:ea typeface="Courier New" charset="0"/>
                <a:cs typeface="Courier New" charset="0"/>
              </a:rPr>
              <a:t> = item;</a:t>
            </a:r>
          </a:p>
          <a:p>
            <a:r>
              <a:rPr lang="en-US" sz="2000" dirty="0" smtClean="0">
                <a:latin typeface="Courier New" charset="0"/>
                <a:ea typeface="Courier New" charset="0"/>
                <a:cs typeface="Courier New" charset="0"/>
              </a:rPr>
              <a:t>return </a:t>
            </a:r>
            <a:r>
              <a:rPr lang="en-US" sz="2000" dirty="0" err="1" smtClean="0">
                <a:latin typeface="Courier New" charset="0"/>
                <a:ea typeface="Courier New" charset="0"/>
                <a:cs typeface="Courier New" charset="0"/>
              </a:rPr>
              <a:t>upper_bound</a:t>
            </a:r>
            <a:endParaRPr lang="en-US" sz="2000" dirty="0" smtClean="0">
              <a:latin typeface="Courier New" charset="0"/>
              <a:ea typeface="Courier New" charset="0"/>
              <a:cs typeface="Courier New" charset="0"/>
            </a:endParaRPr>
          </a:p>
          <a:p>
            <a:r>
              <a:rPr lang="en-US" sz="2800" dirty="0"/>
              <a:t>	</a:t>
            </a:r>
            <a:endParaRPr lang="en-US" sz="2800" dirty="0" smtClean="0"/>
          </a:p>
          <a:p>
            <a:r>
              <a:rPr lang="en-US" sz="2800" dirty="0"/>
              <a:t>	</a:t>
            </a:r>
          </a:p>
        </p:txBody>
      </p:sp>
      <p:sp>
        <p:nvSpPr>
          <p:cNvPr id="30" name="TextBox 29"/>
          <p:cNvSpPr txBox="1"/>
          <p:nvPr/>
        </p:nvSpPr>
        <p:spPr>
          <a:xfrm>
            <a:off x="6028747" y="3986524"/>
            <a:ext cx="5550604" cy="2123658"/>
          </a:xfrm>
          <a:prstGeom prst="rect">
            <a:avLst/>
          </a:prstGeom>
          <a:noFill/>
        </p:spPr>
        <p:txBody>
          <a:bodyPr wrap="square" rtlCol="0">
            <a:spAutoFit/>
          </a:bodyPr>
          <a:lstStyle/>
          <a:p>
            <a:r>
              <a:rPr lang="en-US" sz="2800" b="1" dirty="0" smtClean="0"/>
              <a:t>Declarative style</a:t>
            </a:r>
          </a:p>
          <a:p>
            <a:pPr lvl="0"/>
            <a:r>
              <a:rPr lang="el-GR" sz="2400" dirty="0">
                <a:solidFill>
                  <a:prstClr val="black"/>
                </a:solidFill>
              </a:rPr>
              <a:t>(</a:t>
            </a:r>
            <a:r>
              <a:rPr lang="en-US" sz="2400" dirty="0">
                <a:solidFill>
                  <a:prstClr val="black"/>
                </a:solidFill>
              </a:rPr>
              <a:t>pseudocode, not Dafny</a:t>
            </a:r>
            <a:r>
              <a:rPr lang="en-US" sz="2400" dirty="0" smtClean="0">
                <a:solidFill>
                  <a:prstClr val="black"/>
                </a:solidFill>
              </a:rPr>
              <a:t>)</a:t>
            </a:r>
            <a:endParaRPr lang="en-US" sz="2800" b="1" dirty="0" smtClean="0"/>
          </a:p>
          <a:p>
            <a:r>
              <a:rPr lang="en-US" sz="2000" dirty="0" smtClean="0">
                <a:latin typeface="Courier New" charset="0"/>
                <a:ea typeface="Courier New" charset="0"/>
                <a:cs typeface="Courier New" charset="0"/>
              </a:rPr>
              <a:t>return </a:t>
            </a:r>
            <a:r>
              <a:rPr lang="en-US" sz="2000" dirty="0" err="1" smtClean="0">
                <a:latin typeface="Courier New" charset="0"/>
                <a:ea typeface="Courier New" charset="0"/>
                <a:cs typeface="Courier New" charset="0"/>
              </a:rPr>
              <a:t>upper_bound</a:t>
            </a:r>
            <a:r>
              <a:rPr lang="en-US" sz="2000" dirty="0" smtClean="0">
                <a:latin typeface="Courier New" charset="0"/>
                <a:ea typeface="Courier New" charset="0"/>
                <a:cs typeface="Courier New" charset="0"/>
              </a:rPr>
              <a:t> such that:</a:t>
            </a: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forall</a:t>
            </a:r>
            <a:r>
              <a:rPr lang="en-US" sz="2000" dirty="0" smtClean="0">
                <a:latin typeface="Courier New" charset="0"/>
                <a:ea typeface="Courier New" charset="0"/>
                <a:cs typeface="Courier New" charset="0"/>
              </a:rPr>
              <a:t> item in list</a:t>
            </a:r>
          </a:p>
          <a:p>
            <a:r>
              <a:rPr lang="en-US" sz="2000" dirty="0" smtClean="0">
                <a:latin typeface="Courier New" charset="0"/>
                <a:ea typeface="Courier New" charset="0"/>
                <a:cs typeface="Courier New" charset="0"/>
              </a:rPr>
              <a:t>    item &lt;= </a:t>
            </a:r>
            <a:r>
              <a:rPr lang="en-US" sz="2000" dirty="0" err="1" smtClean="0">
                <a:latin typeface="Courier New" charset="0"/>
                <a:ea typeface="Courier New" charset="0"/>
                <a:cs typeface="Courier New" charset="0"/>
              </a:rPr>
              <a:t>upper_bound</a:t>
            </a:r>
            <a:endParaRPr lang="en-US" sz="2000" dirty="0" smtClean="0">
              <a:latin typeface="Courier New" charset="0"/>
              <a:ea typeface="Courier New" charset="0"/>
              <a:cs typeface="Courier New" charset="0"/>
            </a:endParaRPr>
          </a:p>
          <a:p>
            <a:r>
              <a:rPr lang="en-US" sz="2000" dirty="0">
                <a:latin typeface="Courier New" charset="0"/>
                <a:ea typeface="Courier New" charset="0"/>
                <a:cs typeface="Courier New" charset="0"/>
              </a:rPr>
              <a:t>	</a:t>
            </a:r>
          </a:p>
        </p:txBody>
      </p:sp>
      <p:sp>
        <p:nvSpPr>
          <p:cNvPr id="6" name="Date Placeholder 5"/>
          <p:cNvSpPr>
            <a:spLocks noGrp="1"/>
          </p:cNvSpPr>
          <p:nvPr>
            <p:ph type="dt" sz="half" idx="10"/>
          </p:nvPr>
        </p:nvSpPr>
        <p:spPr/>
        <p:txBody>
          <a:bodyPr/>
          <a:lstStyle/>
          <a:p>
            <a:r>
              <a:rPr lang="en-US" smtClean="0"/>
              <a:t>8/31/22</a:t>
            </a:r>
            <a:endParaRPr lang="en-US"/>
          </a:p>
        </p:txBody>
      </p:sp>
      <p:sp>
        <p:nvSpPr>
          <p:cNvPr id="7" name="Footer Placeholder 6"/>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210904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body" idx="1"/>
          </p:nvPr>
        </p:nvSpPr>
        <p:spPr>
          <a:xfrm>
            <a:off x="326633" y="459600"/>
            <a:ext cx="11360800" cy="5938800"/>
          </a:xfrm>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predicate Human(a: Thing) // Empty body ==&gt; axiom</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predicate Mortal(a: Thing)</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HumansAreMortal</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ensures </a:t>
            </a:r>
            <a:r>
              <a:rPr lang="en" dirty="0" err="1">
                <a:latin typeface="Consolas"/>
                <a:ea typeface="Consolas"/>
                <a:cs typeface="Consolas"/>
                <a:sym typeface="Consolas"/>
              </a:rPr>
              <a:t>forall</a:t>
            </a:r>
            <a:r>
              <a:rPr lang="en" dirty="0">
                <a:latin typeface="Consolas"/>
                <a:ea typeface="Consolas"/>
                <a:cs typeface="Consolas"/>
                <a:sym typeface="Consolas"/>
              </a:rPr>
              <a:t> a </a:t>
            </a:r>
            <a:r>
              <a:rPr lang="en-US" dirty="0" smtClean="0">
                <a:latin typeface="Consolas"/>
                <a:ea typeface="Consolas"/>
                <a:cs typeface="Consolas"/>
                <a:sym typeface="Consolas"/>
              </a:rPr>
              <a:t>|</a:t>
            </a:r>
            <a:r>
              <a:rPr lang="en" dirty="0" smtClean="0">
                <a:latin typeface="Consolas"/>
                <a:ea typeface="Consolas"/>
                <a:cs typeface="Consolas"/>
                <a:sym typeface="Consolas"/>
              </a:rPr>
              <a:t> </a:t>
            </a:r>
            <a:r>
              <a:rPr lang="en" dirty="0">
                <a:highlight>
                  <a:srgbClr val="FFFF00"/>
                </a:highlight>
                <a:latin typeface="Consolas"/>
                <a:ea typeface="Consolas"/>
                <a:cs typeface="Consolas"/>
                <a:sym typeface="Consolas"/>
              </a:rPr>
              <a:t>Human(a) </a:t>
            </a:r>
            <a:r>
              <a:rPr lang="en-US" dirty="0" smtClean="0">
                <a:highlight>
                  <a:srgbClr val="FFFF00"/>
                </a:highlight>
                <a:latin typeface="Consolas"/>
                <a:ea typeface="Consolas"/>
                <a:cs typeface="Consolas"/>
                <a:sym typeface="Consolas"/>
              </a:rPr>
              <a:t>::</a:t>
            </a:r>
            <a:r>
              <a:rPr lang="en" dirty="0" smtClean="0">
                <a:highlight>
                  <a:srgbClr val="FFFF00"/>
                </a:highlight>
                <a:latin typeface="Consolas"/>
                <a:ea typeface="Consolas"/>
                <a:cs typeface="Consolas"/>
                <a:sym typeface="Consolas"/>
              </a:rPr>
              <a:t> </a:t>
            </a:r>
            <a:r>
              <a:rPr lang="en" dirty="0">
                <a:highlight>
                  <a:srgbClr val="FFFF00"/>
                </a:highlight>
                <a:latin typeface="Consolas"/>
                <a:ea typeface="Consolas"/>
                <a:cs typeface="Consolas"/>
                <a:sym typeface="Consolas"/>
              </a:rPr>
              <a:t>Mortal(a)</a:t>
            </a:r>
            <a:r>
              <a:rPr lang="en" dirty="0">
                <a:latin typeface="Consolas"/>
                <a:ea typeface="Consolas"/>
                <a:cs typeface="Consolas"/>
                <a:sym typeface="Consolas"/>
              </a:rPr>
              <a:t>  // axiom</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MortalPhilosopher</a:t>
            </a:r>
            <a:r>
              <a:rPr lang="en" dirty="0">
                <a:latin typeface="Consolas"/>
                <a:ea typeface="Consolas"/>
                <a:cs typeface="Consolas"/>
                <a:sym typeface="Consolas"/>
              </a:rPr>
              <a:t>(</a:t>
            </a:r>
            <a:r>
              <a:rPr lang="en" dirty="0" err="1">
                <a:latin typeface="Consolas"/>
                <a:ea typeface="Consolas"/>
                <a:cs typeface="Consolas"/>
                <a:sym typeface="Consolas"/>
              </a:rPr>
              <a:t>socrates</a:t>
            </a:r>
            <a:r>
              <a:rPr lang="en" dirty="0">
                <a:latin typeface="Consolas"/>
                <a:ea typeface="Consolas"/>
                <a:cs typeface="Consolas"/>
                <a:sym typeface="Consolas"/>
              </a:rPr>
              <a:t>: Thing)</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requires Human(</a:t>
            </a:r>
            <a:r>
              <a:rPr lang="en" dirty="0" err="1">
                <a:latin typeface="Consolas"/>
                <a:ea typeface="Consolas"/>
                <a:cs typeface="Consolas"/>
                <a:sym typeface="Consolas"/>
              </a:rPr>
              <a:t>socrates</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ensures Mortal(</a:t>
            </a:r>
            <a:r>
              <a:rPr lang="en" dirty="0" err="1">
                <a:latin typeface="Consolas"/>
                <a:ea typeface="Consolas"/>
                <a:cs typeface="Consolas"/>
                <a:sym typeface="Consolas"/>
              </a:rPr>
              <a:t>socrates</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assert Human(</a:t>
            </a:r>
            <a:r>
              <a:rPr lang="en" dirty="0" err="1">
                <a:latin typeface="Consolas"/>
                <a:ea typeface="Consolas"/>
                <a:cs typeface="Consolas"/>
                <a:sym typeface="Consolas"/>
              </a:rPr>
              <a:t>socrates</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 dirty="0" err="1">
                <a:latin typeface="Consolas"/>
                <a:ea typeface="Consolas"/>
                <a:cs typeface="Consolas"/>
                <a:sym typeface="Consolas"/>
              </a:rPr>
              <a:t>HumansAreMortal</a:t>
            </a: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assert Mortal(</a:t>
            </a:r>
            <a:r>
              <a:rPr lang="en" dirty="0" err="1">
                <a:latin typeface="Consolas"/>
                <a:ea typeface="Consolas"/>
                <a:cs typeface="Consolas"/>
                <a:sym typeface="Consolas"/>
              </a:rPr>
              <a:t>socrates</a:t>
            </a: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155" name="Google Shape;155;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82081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solidFill>
                  <a:srgbClr val="9900FF"/>
                </a:solidFill>
              </a:rPr>
              <a:t>if</a:t>
            </a:r>
            <a:r>
              <a:rPr lang="en"/>
              <a:t>-</a:t>
            </a:r>
            <a:r>
              <a:rPr lang="en">
                <a:solidFill>
                  <a:srgbClr val="9900FF"/>
                </a:solidFill>
              </a:rPr>
              <a:t>then</a:t>
            </a:r>
            <a:r>
              <a:rPr lang="en"/>
              <a:t>-</a:t>
            </a:r>
            <a:r>
              <a:rPr lang="en">
                <a:solidFill>
                  <a:srgbClr val="9900FF"/>
                </a:solidFill>
              </a:rPr>
              <a:t>else</a:t>
            </a:r>
            <a:r>
              <a:rPr lang="en"/>
              <a:t> expressions</a:t>
            </a:r>
            <a:endParaRPr dirty="0"/>
          </a:p>
        </p:txBody>
      </p:sp>
      <p:sp>
        <p:nvSpPr>
          <p:cNvPr id="170" name="Google Shape;170;p25"/>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a:latin typeface="Consolas"/>
                <a:ea typeface="Consolas"/>
                <a:cs typeface="Consolas"/>
                <a:sym typeface="Consolas"/>
              </a:rPr>
              <a:t>if a &lt; b then P(a) else P(b)</a:t>
            </a:r>
            <a:endParaRPr>
              <a:latin typeface="Consolas"/>
              <a:ea typeface="Consolas"/>
              <a:cs typeface="Consolas"/>
              <a:sym typeface="Consolas"/>
            </a:endParaRPr>
          </a:p>
          <a:p>
            <a:pPr marL="0" indent="0">
              <a:spcBef>
                <a:spcPts val="2133"/>
              </a:spcBef>
              <a:buNone/>
            </a:pPr>
            <a:r>
              <a:rPr lang="en">
                <a:latin typeface="Consolas"/>
                <a:ea typeface="Consolas"/>
                <a:cs typeface="Consolas"/>
                <a:sym typeface="Consolas"/>
              </a:rPr>
              <a:t>     &lt;==&gt;</a:t>
            </a:r>
            <a:endParaRPr>
              <a:latin typeface="Consolas"/>
              <a:ea typeface="Consolas"/>
              <a:cs typeface="Consolas"/>
              <a:sym typeface="Consolas"/>
            </a:endParaRPr>
          </a:p>
          <a:p>
            <a:pPr marL="0" indent="0">
              <a:spcBef>
                <a:spcPts val="2133"/>
              </a:spcBef>
              <a:spcAft>
                <a:spcPts val="2133"/>
              </a:spcAft>
              <a:buNone/>
            </a:pPr>
            <a:r>
              <a:rPr lang="en" sz="2667">
                <a:latin typeface="Consolas"/>
                <a:ea typeface="Consolas"/>
                <a:cs typeface="Consolas"/>
                <a:sym typeface="Consolas"/>
              </a:rPr>
              <a:t>(</a:t>
            </a:r>
            <a:r>
              <a:rPr lang="en">
                <a:latin typeface="Consolas"/>
                <a:ea typeface="Consolas"/>
                <a:cs typeface="Consolas"/>
                <a:sym typeface="Consolas"/>
              </a:rPr>
              <a:t> a &lt; b &amp;&amp; P(a) </a:t>
            </a:r>
            <a:r>
              <a:rPr lang="en" sz="2667">
                <a:latin typeface="Consolas"/>
                <a:ea typeface="Consolas"/>
                <a:cs typeface="Consolas"/>
                <a:sym typeface="Consolas"/>
              </a:rPr>
              <a:t>)</a:t>
            </a:r>
            <a:r>
              <a:rPr lang="en">
                <a:latin typeface="Consolas"/>
                <a:ea typeface="Consolas"/>
                <a:cs typeface="Consolas"/>
                <a:sym typeface="Consolas"/>
              </a:rPr>
              <a:t> || </a:t>
            </a:r>
            <a:r>
              <a:rPr lang="en" sz="2667">
                <a:latin typeface="Consolas"/>
                <a:ea typeface="Consolas"/>
                <a:cs typeface="Consolas"/>
                <a:sym typeface="Consolas"/>
              </a:rPr>
              <a:t>(</a:t>
            </a:r>
            <a:r>
              <a:rPr lang="en">
                <a:latin typeface="Consolas"/>
                <a:ea typeface="Consolas"/>
                <a:cs typeface="Consolas"/>
                <a:sym typeface="Consolas"/>
              </a:rPr>
              <a:t> !(a &lt; b) &amp;&amp; P(b) </a:t>
            </a:r>
            <a:r>
              <a:rPr lang="en" sz="2667">
                <a:latin typeface="Consolas"/>
                <a:ea typeface="Consolas"/>
                <a:cs typeface="Consolas"/>
                <a:sym typeface="Consolas"/>
              </a:rPr>
              <a:t>)</a:t>
            </a:r>
            <a:endParaRPr sz="2667">
              <a:latin typeface="Consolas"/>
              <a:ea typeface="Consolas"/>
              <a:cs typeface="Consolas"/>
              <a:sym typeface="Consolas"/>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
        <p:nvSpPr>
          <p:cNvPr id="172" name="Google Shape;172;p25"/>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21</a:t>
            </a:fld>
            <a:endParaRPr/>
          </a:p>
        </p:txBody>
      </p:sp>
      <p:sp>
        <p:nvSpPr>
          <p:cNvPr id="173" name="Google Shape;173;p25"/>
          <p:cNvSpPr txBox="1">
            <a:spLocks noGrp="1"/>
          </p:cNvSpPr>
          <p:nvPr>
            <p:ph type="body" idx="4294967295"/>
          </p:nvPr>
        </p:nvSpPr>
        <p:spPr>
          <a:xfrm>
            <a:off x="926592" y="4002088"/>
            <a:ext cx="9448800" cy="2174875"/>
          </a:xfrm>
          <a:prstGeom prst="rect">
            <a:avLst/>
          </a:prstGeom>
        </p:spPr>
        <p:txBody>
          <a:bodyPr spcFirstLastPara="1" vert="horz" wrap="square" lIns="121900" tIns="121900" rIns="121900" bIns="121900" rtlCol="0" anchor="t" anchorCtr="0">
            <a:noAutofit/>
          </a:bodyPr>
          <a:lstStyle/>
          <a:p>
            <a:pPr marL="0" indent="0">
              <a:buNone/>
            </a:pPr>
            <a:r>
              <a:rPr lang="en" u="sng"/>
              <a:t>If-then-else expressions work with other types:</a:t>
            </a:r>
            <a:endParaRPr u="sng" dirty="0"/>
          </a:p>
          <a:p>
            <a:pPr marL="0" indent="0">
              <a:spcBef>
                <a:spcPts val="2133"/>
              </a:spcBef>
              <a:spcAft>
                <a:spcPts val="2133"/>
              </a:spcAft>
              <a:buNone/>
            </a:pPr>
            <a:r>
              <a:rPr lang="en" dirty="0">
                <a:latin typeface="Consolas"/>
                <a:ea typeface="Consolas"/>
                <a:cs typeface="Consolas"/>
                <a:sym typeface="Consolas"/>
              </a:rPr>
              <a:t>if a &lt; b then a + 1 else b - 3</a:t>
            </a:r>
            <a:endParaRPr sz="2667" dirty="0">
              <a:latin typeface="Consolas"/>
              <a:ea typeface="Consolas"/>
              <a:cs typeface="Consolas"/>
              <a:sym typeface="Consolas"/>
            </a:endParaRPr>
          </a:p>
        </p:txBody>
      </p:sp>
    </p:spTree>
    <p:extLst>
      <p:ext uri="{BB962C8B-B14F-4D97-AF65-F5344CB8AC3E}">
        <p14:creationId xmlns:p14="http://schemas.microsoft.com/office/powerpoint/2010/main" val="144893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Sets</a:t>
            </a:r>
            <a:endParaRPr/>
          </a:p>
        </p:txBody>
      </p:sp>
      <p:sp>
        <p:nvSpPr>
          <p:cNvPr id="223" name="Google Shape;223;p30"/>
          <p:cNvSpPr txBox="1">
            <a:spLocks noGrp="1"/>
          </p:cNvSpPr>
          <p:nvPr>
            <p:ph type="body" idx="1"/>
          </p:nvPr>
        </p:nvSpPr>
        <p:spPr>
          <a:xfrm>
            <a:off x="415600" y="1536633"/>
            <a:ext cx="6436304" cy="4555200"/>
          </a:xfrm>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a: set&lt;</a:t>
            </a:r>
            <a:r>
              <a:rPr lang="en" dirty="0" err="1">
                <a:latin typeface="Consolas"/>
                <a:ea typeface="Consolas"/>
                <a:cs typeface="Consolas"/>
                <a:sym typeface="Consolas"/>
              </a:rPr>
              <a:t>int</a:t>
            </a:r>
            <a:r>
              <a:rPr lang="en" dirty="0">
                <a:latin typeface="Consolas"/>
                <a:ea typeface="Consolas"/>
                <a:cs typeface="Consolas"/>
                <a:sym typeface="Consolas"/>
              </a:rPr>
              <a:t>&gt;, b: set&lt;</a:t>
            </a:r>
            <a:r>
              <a:rPr lang="en" dirty="0" err="1">
                <a:latin typeface="Consolas"/>
                <a:ea typeface="Consolas"/>
                <a:cs typeface="Consolas"/>
                <a:sym typeface="Consolas"/>
              </a:rPr>
              <a:t>int</a:t>
            </a:r>
            <a:r>
              <a:rPr lang="en" dirty="0">
                <a:latin typeface="Consolas"/>
                <a:ea typeface="Consolas"/>
                <a:cs typeface="Consolas"/>
                <a:sym typeface="Consolas"/>
              </a:rPr>
              <a:t>&gt;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{1, 3, 5}   {}</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7 in 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&lt;=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set x: </a:t>
            </a:r>
            <a:r>
              <a:rPr lang="en" dirty="0" err="1">
                <a:latin typeface="Consolas"/>
                <a:ea typeface="Consolas"/>
                <a:cs typeface="Consolas"/>
                <a:sym typeface="Consolas"/>
              </a:rPr>
              <a:t>nat</a:t>
            </a:r>
            <a:r>
              <a:rPr lang="en" dirty="0">
                <a:latin typeface="Consolas"/>
                <a:ea typeface="Consolas"/>
                <a:cs typeface="Consolas"/>
                <a:sym typeface="Consolas"/>
              </a:rPr>
              <a:t> |</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x &lt; 100 &amp;&amp; x % 2 == 0</a:t>
            </a:r>
            <a:endParaRPr dirty="0">
              <a:latin typeface="Consolas"/>
              <a:ea typeface="Consolas"/>
              <a:cs typeface="Consolas"/>
              <a:sym typeface="Consolas"/>
            </a:endParaRPr>
          </a:p>
        </p:txBody>
      </p:sp>
      <p:sp>
        <p:nvSpPr>
          <p:cNvPr id="224" name="Google Shape;224;p30"/>
          <p:cNvSpPr txBox="1">
            <a:spLocks noGrp="1"/>
          </p:cNvSpPr>
          <p:nvPr>
            <p:ph type="body" idx="1"/>
          </p:nvPr>
        </p:nvSpPr>
        <p:spPr>
          <a:xfrm>
            <a:off x="5257732" y="1536633"/>
            <a:ext cx="7034400" cy="4555200"/>
          </a:xfrm>
          <a:prstGeom prst="rect">
            <a:avLst/>
          </a:prstGeom>
        </p:spPr>
        <p:txBody>
          <a:bodyPr spcFirstLastPara="1" vert="horz" wrap="square" lIns="121900" tIns="121900" rIns="121900" bIns="121900" rtlCol="0" anchor="t" anchorCtr="0">
            <a:noAutofit/>
          </a:bodyPr>
          <a:lstStyle/>
          <a:p>
            <a:pPr marL="0" indent="0">
              <a:buNone/>
            </a:pPr>
            <a:r>
              <a:rPr lang="en" dirty="0"/>
              <a:t>set is a templated type</a:t>
            </a:r>
            <a:endParaRPr dirty="0"/>
          </a:p>
          <a:p>
            <a:pPr marL="0" indent="0">
              <a:buNone/>
            </a:pPr>
            <a:r>
              <a:rPr lang="en" dirty="0"/>
              <a:t>set literals</a:t>
            </a:r>
            <a:endParaRPr dirty="0"/>
          </a:p>
          <a:p>
            <a:pPr marL="0" indent="0">
              <a:buNone/>
            </a:pPr>
            <a:r>
              <a:rPr lang="en" dirty="0"/>
              <a:t>element membership</a:t>
            </a:r>
            <a:endParaRPr dirty="0"/>
          </a:p>
          <a:p>
            <a:pPr marL="0" indent="0">
              <a:buNone/>
            </a:pPr>
            <a:r>
              <a:rPr lang="en" dirty="0"/>
              <a:t>subset</a:t>
            </a:r>
            <a:endParaRPr dirty="0"/>
          </a:p>
          <a:p>
            <a:pPr marL="0" indent="0">
              <a:buNone/>
            </a:pPr>
            <a:r>
              <a:rPr lang="en" dirty="0"/>
              <a:t>union</a:t>
            </a:r>
            <a:endParaRPr dirty="0"/>
          </a:p>
          <a:p>
            <a:pPr marL="0" indent="0">
              <a:buNone/>
            </a:pPr>
            <a:r>
              <a:rPr lang="en" dirty="0"/>
              <a:t>difference</a:t>
            </a:r>
            <a:endParaRPr dirty="0"/>
          </a:p>
          <a:p>
            <a:pPr marL="0" indent="0">
              <a:buNone/>
            </a:pPr>
            <a:r>
              <a:rPr lang="en" dirty="0"/>
              <a:t>intersection</a:t>
            </a:r>
            <a:endParaRPr dirty="0"/>
          </a:p>
          <a:p>
            <a:pPr marL="0" indent="0">
              <a:buNone/>
            </a:pPr>
            <a:r>
              <a:rPr lang="en" dirty="0"/>
              <a:t>equality </a:t>
            </a:r>
            <a:r>
              <a:rPr lang="en" i="1" dirty="0"/>
              <a:t>(works with all mathematical objects)</a:t>
            </a:r>
            <a:endParaRPr i="1" dirty="0"/>
          </a:p>
          <a:p>
            <a:pPr marL="0" indent="0">
              <a:buNone/>
            </a:pPr>
            <a:r>
              <a:rPr lang="en" dirty="0"/>
              <a:t>set cardinality</a:t>
            </a:r>
            <a:endParaRPr dirty="0"/>
          </a:p>
          <a:p>
            <a:pPr marL="0" indent="0">
              <a:buNone/>
            </a:pPr>
            <a:r>
              <a:rPr lang="en" dirty="0"/>
              <a:t>set comprehension</a:t>
            </a:r>
            <a:endParaRPr dirty="0"/>
          </a:p>
        </p:txBody>
      </p:sp>
      <p:sp>
        <p:nvSpPr>
          <p:cNvPr id="225" name="Google Shape;225;p3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22</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14951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Sequences</a:t>
            </a:r>
            <a:endParaRPr/>
          </a:p>
        </p:txBody>
      </p:sp>
      <p:sp>
        <p:nvSpPr>
          <p:cNvPr id="237" name="Google Shape;237;p32"/>
          <p:cNvSpPr txBox="1">
            <a:spLocks noGrp="1"/>
          </p:cNvSpPr>
          <p:nvPr>
            <p:ph type="body" idx="1"/>
          </p:nvPr>
        </p:nvSpPr>
        <p:spPr>
          <a:xfrm>
            <a:off x="415600" y="1536633"/>
            <a:ext cx="6667952" cy="4555200"/>
          </a:xfrm>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a: </a:t>
            </a:r>
            <a:r>
              <a:rPr lang="en" dirty="0" err="1">
                <a:latin typeface="Consolas"/>
                <a:ea typeface="Consolas"/>
                <a:cs typeface="Consolas"/>
                <a:sym typeface="Consolas"/>
              </a:rPr>
              <a:t>seq</a:t>
            </a:r>
            <a:r>
              <a:rPr lang="en" dirty="0">
                <a:latin typeface="Consolas"/>
                <a:ea typeface="Consolas"/>
                <a:cs typeface="Consolas"/>
                <a:sym typeface="Consolas"/>
              </a:rPr>
              <a:t>&lt;</a:t>
            </a:r>
            <a:r>
              <a:rPr lang="en" dirty="0" err="1">
                <a:latin typeface="Consolas"/>
                <a:ea typeface="Consolas"/>
                <a:cs typeface="Consolas"/>
                <a:sym typeface="Consolas"/>
              </a:rPr>
              <a:t>int</a:t>
            </a:r>
            <a:r>
              <a:rPr lang="en" dirty="0">
                <a:latin typeface="Consolas"/>
                <a:ea typeface="Consolas"/>
                <a:cs typeface="Consolas"/>
                <a:sym typeface="Consolas"/>
              </a:rPr>
              <a:t>&gt;, b: </a:t>
            </a:r>
            <a:r>
              <a:rPr lang="en" dirty="0" err="1">
                <a:latin typeface="Consolas"/>
                <a:ea typeface="Consolas"/>
                <a:cs typeface="Consolas"/>
                <a:sym typeface="Consolas"/>
              </a:rPr>
              <a:t>seq</a:t>
            </a:r>
            <a:r>
              <a:rPr lang="en" dirty="0">
                <a:latin typeface="Consolas"/>
                <a:ea typeface="Consolas"/>
                <a:cs typeface="Consolas"/>
                <a:sym typeface="Consolas"/>
              </a:rPr>
              <a:t>&lt;</a:t>
            </a:r>
            <a:r>
              <a:rPr lang="en" dirty="0" err="1">
                <a:latin typeface="Consolas"/>
                <a:ea typeface="Consolas"/>
                <a:cs typeface="Consolas"/>
                <a:sym typeface="Consolas"/>
              </a:rPr>
              <a:t>int</a:t>
            </a:r>
            <a:r>
              <a:rPr lang="en" dirty="0">
                <a:latin typeface="Consolas"/>
                <a:ea typeface="Consolas"/>
                <a:cs typeface="Consolas"/>
                <a:sym typeface="Consolas"/>
              </a:rPr>
              <a:t>&gt;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[1, 3, 5]    []</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7 in 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a[2..5]      a[3..]</a:t>
            </a:r>
            <a:endParaRPr dirty="0">
              <a:latin typeface="Consolas"/>
              <a:ea typeface="Consolas"/>
              <a:cs typeface="Consolas"/>
              <a:sym typeface="Consolas"/>
            </a:endParaRPr>
          </a:p>
          <a:p>
            <a:pPr marL="0" indent="0">
              <a:buNone/>
            </a:pPr>
            <a:r>
              <a:rPr lang="en" dirty="0" err="1">
                <a:latin typeface="Consolas"/>
                <a:ea typeface="Consolas"/>
                <a:cs typeface="Consolas"/>
                <a:sym typeface="Consolas"/>
              </a:rPr>
              <a:t>seq</a:t>
            </a:r>
            <a:r>
              <a:rPr lang="en" dirty="0">
                <a:latin typeface="Consolas"/>
                <a:ea typeface="Consolas"/>
                <a:cs typeface="Consolas"/>
                <a:sym typeface="Consolas"/>
              </a:rPr>
              <a:t>(5, </a:t>
            </a:r>
            <a:r>
              <a:rPr lang="en" dirty="0" err="1">
                <a:latin typeface="Consolas"/>
                <a:ea typeface="Consolas"/>
                <a:cs typeface="Consolas"/>
                <a:sym typeface="Consolas"/>
              </a:rPr>
              <a:t>i</a:t>
            </a:r>
            <a:r>
              <a:rPr lang="en" dirty="0">
                <a:latin typeface="Consolas"/>
                <a:ea typeface="Consolas"/>
                <a:cs typeface="Consolas"/>
                <a:sym typeface="Consolas"/>
              </a:rPr>
              <a:t> =&gt; </a:t>
            </a:r>
            <a:r>
              <a:rPr lang="en" dirty="0" err="1">
                <a:latin typeface="Consolas"/>
                <a:ea typeface="Consolas"/>
                <a:cs typeface="Consolas"/>
                <a:sym typeface="Consolas"/>
              </a:rPr>
              <a:t>i</a:t>
            </a:r>
            <a:r>
              <a:rPr lang="en" dirty="0">
                <a:latin typeface="Consolas"/>
                <a:ea typeface="Consolas"/>
                <a:cs typeface="Consolas"/>
                <a:sym typeface="Consolas"/>
              </a:rPr>
              <a:t> * 2)</a:t>
            </a:r>
            <a:endParaRPr dirty="0">
              <a:latin typeface="Consolas"/>
              <a:ea typeface="Consolas"/>
              <a:cs typeface="Consolas"/>
              <a:sym typeface="Consolas"/>
            </a:endParaRPr>
          </a:p>
          <a:p>
            <a:pPr marL="0" indent="0">
              <a:buNone/>
            </a:pPr>
            <a:r>
              <a:rPr lang="en" dirty="0" err="1">
                <a:latin typeface="Consolas"/>
                <a:ea typeface="Consolas"/>
                <a:cs typeface="Consolas"/>
                <a:sym typeface="Consolas"/>
              </a:rPr>
              <a:t>seq</a:t>
            </a:r>
            <a:r>
              <a:rPr lang="en" dirty="0">
                <a:latin typeface="Consolas"/>
                <a:ea typeface="Consolas"/>
                <a:cs typeface="Consolas"/>
                <a:sym typeface="Consolas"/>
              </a:rPr>
              <a:t>(5, </a:t>
            </a:r>
            <a:r>
              <a:rPr lang="en" dirty="0" err="1">
                <a:latin typeface="Consolas"/>
                <a:ea typeface="Consolas"/>
                <a:cs typeface="Consolas"/>
                <a:sym typeface="Consolas"/>
              </a:rPr>
              <a:t>i</a:t>
            </a:r>
            <a:r>
              <a:rPr lang="en" dirty="0">
                <a:latin typeface="Consolas"/>
                <a:ea typeface="Consolas"/>
                <a:cs typeface="Consolas"/>
                <a:sym typeface="Consolas"/>
              </a:rPr>
              <a:t> requires 0&lt;=</a:t>
            </a:r>
            <a:r>
              <a:rPr lang="en" dirty="0" err="1">
                <a:latin typeface="Consolas"/>
                <a:ea typeface="Consolas"/>
                <a:cs typeface="Consolas"/>
                <a:sym typeface="Consolas"/>
              </a:rPr>
              <a:t>i</a:t>
            </a:r>
            <a:r>
              <a:rPr lang="en" dirty="0">
                <a:latin typeface="Consolas"/>
                <a:ea typeface="Consolas"/>
                <a:cs typeface="Consolas"/>
                <a:sym typeface="Consolas"/>
              </a:rPr>
              <a:t/>
            </a:r>
            <a:br>
              <a:rPr lang="en" dirty="0">
                <a:latin typeface="Consolas"/>
                <a:ea typeface="Consolas"/>
                <a:cs typeface="Consolas"/>
                <a:sym typeface="Consolas"/>
              </a:rPr>
            </a:br>
            <a:r>
              <a:rPr lang="en" dirty="0">
                <a:latin typeface="Consolas"/>
                <a:ea typeface="Consolas"/>
                <a:cs typeface="Consolas"/>
                <a:sym typeface="Consolas"/>
              </a:rPr>
              <a:t>         =&gt; </a:t>
            </a:r>
            <a:r>
              <a:rPr lang="en" dirty="0" err="1">
                <a:latin typeface="Consolas"/>
                <a:ea typeface="Consolas"/>
                <a:cs typeface="Consolas"/>
                <a:sym typeface="Consolas"/>
              </a:rPr>
              <a:t>sqrt</a:t>
            </a:r>
            <a:r>
              <a:rPr lang="en" dirty="0">
                <a:latin typeface="Consolas"/>
                <a:ea typeface="Consolas"/>
                <a:cs typeface="Consolas"/>
                <a:sym typeface="Consolas"/>
              </a:rPr>
              <a:t>(</a:t>
            </a:r>
            <a:r>
              <a:rPr lang="en" dirty="0" err="1">
                <a:latin typeface="Consolas"/>
                <a:ea typeface="Consolas"/>
                <a:cs typeface="Consolas"/>
                <a:sym typeface="Consolas"/>
              </a:rPr>
              <a:t>i</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38" name="Google Shape;238;p32"/>
          <p:cNvSpPr txBox="1">
            <a:spLocks noGrp="1"/>
          </p:cNvSpPr>
          <p:nvPr>
            <p:ph type="body" idx="1"/>
          </p:nvPr>
        </p:nvSpPr>
        <p:spPr>
          <a:xfrm>
            <a:off x="5221156" y="1536633"/>
            <a:ext cx="7034400" cy="4555200"/>
          </a:xfrm>
          <a:prstGeom prst="rect">
            <a:avLst/>
          </a:prstGeom>
        </p:spPr>
        <p:txBody>
          <a:bodyPr spcFirstLastPara="1" vert="horz" wrap="square" lIns="121900" tIns="121900" rIns="121900" bIns="121900" rtlCol="0" anchor="t" anchorCtr="0">
            <a:noAutofit/>
          </a:bodyPr>
          <a:lstStyle/>
          <a:p>
            <a:pPr marL="0" indent="0">
              <a:buNone/>
            </a:pPr>
            <a:r>
              <a:rPr lang="en" dirty="0" err="1"/>
              <a:t>seq</a:t>
            </a:r>
            <a:r>
              <a:rPr lang="en" dirty="0"/>
              <a:t> is a templated type</a:t>
            </a:r>
            <a:endParaRPr dirty="0"/>
          </a:p>
          <a:p>
            <a:pPr marL="0" indent="0">
              <a:buNone/>
            </a:pPr>
            <a:r>
              <a:rPr lang="en" dirty="0"/>
              <a:t>sequence literal</a:t>
            </a:r>
            <a:endParaRPr dirty="0"/>
          </a:p>
          <a:p>
            <a:pPr marL="0" indent="0">
              <a:buNone/>
            </a:pPr>
            <a:r>
              <a:rPr lang="en" dirty="0"/>
              <a:t>element membership</a:t>
            </a:r>
            <a:endParaRPr dirty="0"/>
          </a:p>
          <a:p>
            <a:pPr marL="0" indent="0">
              <a:buNone/>
            </a:pPr>
            <a:r>
              <a:rPr lang="en" dirty="0"/>
              <a:t>concatenation</a:t>
            </a:r>
            <a:endParaRPr dirty="0"/>
          </a:p>
          <a:p>
            <a:pPr marL="0" indent="0">
              <a:buNone/>
            </a:pPr>
            <a:r>
              <a:rPr lang="en" dirty="0"/>
              <a:t>equality </a:t>
            </a:r>
            <a:r>
              <a:rPr lang="en" i="1" dirty="0"/>
              <a:t>(works with all mathematical objects)</a:t>
            </a:r>
            <a:endParaRPr i="1" dirty="0"/>
          </a:p>
          <a:p>
            <a:pPr marL="0" indent="0">
              <a:buNone/>
            </a:pPr>
            <a:r>
              <a:rPr lang="en" dirty="0"/>
              <a:t>sequence length</a:t>
            </a:r>
            <a:endParaRPr dirty="0"/>
          </a:p>
          <a:p>
            <a:pPr marL="0" indent="0">
              <a:buNone/>
            </a:pPr>
            <a:r>
              <a:rPr lang="en" dirty="0"/>
              <a:t>sequence slice</a:t>
            </a:r>
            <a:endParaRPr dirty="0"/>
          </a:p>
          <a:p>
            <a:pPr marL="0" indent="0">
              <a:buNone/>
            </a:pPr>
            <a:r>
              <a:rPr lang="en" dirty="0"/>
              <a:t>sequence comprehension</a:t>
            </a:r>
            <a:endParaRPr dirty="0"/>
          </a:p>
        </p:txBody>
      </p:sp>
      <p:sp>
        <p:nvSpPr>
          <p:cNvPr id="239" name="Google Shape;239;p3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23</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838240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Maps</a:t>
            </a:r>
            <a:endParaRPr/>
          </a:p>
        </p:txBody>
      </p:sp>
      <p:sp>
        <p:nvSpPr>
          <p:cNvPr id="245" name="Google Shape;245;p33"/>
          <p:cNvSpPr txBox="1">
            <a:spLocks noGrp="1"/>
          </p:cNvSpPr>
          <p:nvPr>
            <p:ph type="body" idx="1"/>
          </p:nvPr>
        </p:nvSpPr>
        <p:spPr>
          <a:xfrm>
            <a:off x="415600" y="1536633"/>
            <a:ext cx="6363152" cy="4555200"/>
          </a:xfrm>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a: map&lt;</a:t>
            </a:r>
            <a:r>
              <a:rPr lang="en" dirty="0" err="1">
                <a:latin typeface="Consolas"/>
                <a:ea typeface="Consolas"/>
                <a:cs typeface="Consolas"/>
                <a:sym typeface="Consolas"/>
              </a:rPr>
              <a:t>int</a:t>
            </a:r>
            <a:r>
              <a:rPr lang="en" dirty="0">
                <a:latin typeface="Consolas"/>
                <a:ea typeface="Consolas"/>
                <a:cs typeface="Consolas"/>
                <a:sym typeface="Consolas"/>
              </a:rPr>
              <a:t>, set&lt;</a:t>
            </a:r>
            <a:r>
              <a:rPr lang="en" dirty="0" err="1">
                <a:latin typeface="Consolas"/>
                <a:ea typeface="Consolas"/>
                <a:cs typeface="Consolas"/>
                <a:sym typeface="Consolas"/>
              </a:rPr>
              <a:t>int</a:t>
            </a:r>
            <a:r>
              <a:rPr lang="en" dirty="0">
                <a:latin typeface="Consolas"/>
                <a:ea typeface="Consolas"/>
                <a:cs typeface="Consolas"/>
                <a:sym typeface="Consolas"/>
              </a:rPr>
              <a:t>&gt;&gt;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map[2:={2}, 6:={2,3}]</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7 in a     7 in </a:t>
            </a:r>
            <a:r>
              <a:rPr lang="en" dirty="0" err="1">
                <a:latin typeface="Consolas"/>
                <a:ea typeface="Consolas"/>
                <a:cs typeface="Consolas"/>
                <a:sym typeface="Consolas"/>
              </a:rPr>
              <a:t>a.Keys</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a[5 := {5}]</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map k | k in Evens()</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 k/2</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46" name="Google Shape;246;p33"/>
          <p:cNvSpPr txBox="1">
            <a:spLocks noGrp="1"/>
          </p:cNvSpPr>
          <p:nvPr>
            <p:ph type="body" idx="1"/>
          </p:nvPr>
        </p:nvSpPr>
        <p:spPr>
          <a:xfrm>
            <a:off x="5157600" y="1546712"/>
            <a:ext cx="7034400" cy="4555200"/>
          </a:xfrm>
          <a:prstGeom prst="rect">
            <a:avLst/>
          </a:prstGeom>
        </p:spPr>
        <p:txBody>
          <a:bodyPr spcFirstLastPara="1" vert="horz" wrap="square" lIns="121900" tIns="121900" rIns="121900" bIns="121900" rtlCol="0" anchor="t" anchorCtr="0">
            <a:noAutofit/>
          </a:bodyPr>
          <a:lstStyle/>
          <a:p>
            <a:pPr marL="0" indent="0">
              <a:buNone/>
            </a:pPr>
            <a:r>
              <a:rPr lang="en" dirty="0"/>
              <a:t>map is a templated type</a:t>
            </a:r>
            <a:endParaRPr dirty="0"/>
          </a:p>
          <a:p>
            <a:pPr marL="0" indent="0">
              <a:buNone/>
            </a:pPr>
            <a:r>
              <a:rPr lang="en" dirty="0"/>
              <a:t>map literal</a:t>
            </a:r>
            <a:endParaRPr dirty="0"/>
          </a:p>
          <a:p>
            <a:pPr marL="0" indent="0">
              <a:buNone/>
            </a:pPr>
            <a:r>
              <a:rPr lang="en" dirty="0"/>
              <a:t>key membership</a:t>
            </a:r>
            <a:endParaRPr dirty="0"/>
          </a:p>
          <a:p>
            <a:pPr marL="0" indent="0">
              <a:buNone/>
            </a:pPr>
            <a:r>
              <a:rPr lang="en" dirty="0"/>
              <a:t>equality </a:t>
            </a:r>
            <a:r>
              <a:rPr lang="en" i="1" dirty="0"/>
              <a:t>(works with all mathematical objects)</a:t>
            </a:r>
            <a:endParaRPr i="1" dirty="0"/>
          </a:p>
          <a:p>
            <a:pPr marL="0" indent="0">
              <a:buNone/>
            </a:pPr>
            <a:r>
              <a:rPr lang="en" dirty="0"/>
              <a:t>map update </a:t>
            </a:r>
            <a:r>
              <a:rPr lang="en" i="1" dirty="0"/>
              <a:t>(not a mutation)</a:t>
            </a:r>
            <a:endParaRPr i="1" dirty="0"/>
          </a:p>
          <a:p>
            <a:pPr marL="0" indent="0">
              <a:buNone/>
            </a:pPr>
            <a:r>
              <a:rPr lang="en" dirty="0"/>
              <a:t>map comprehension</a:t>
            </a:r>
            <a:endParaRPr dirty="0"/>
          </a:p>
        </p:txBody>
      </p:sp>
      <p:sp>
        <p:nvSpPr>
          <p:cNvPr id="247" name="Google Shape;247;p3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24</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289251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253" name="Google Shape;253;p3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lemma foo()</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 dirty="0" err="1">
                <a:solidFill>
                  <a:srgbClr val="9900FF"/>
                </a:solidFill>
                <a:latin typeface="Consolas"/>
                <a:ea typeface="Consolas"/>
                <a:cs typeface="Consolas"/>
                <a:sym typeface="Consolas"/>
              </a:rPr>
              <a:t>var</a:t>
            </a:r>
            <a:r>
              <a:rPr lang="en" dirty="0">
                <a:latin typeface="Consolas"/>
                <a:ea typeface="Consolas"/>
                <a:cs typeface="Consolas"/>
                <a:sym typeface="Consolas"/>
              </a:rPr>
              <a:t> set1 := { 1, 3, 5, 3 };</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 dirty="0" err="1">
                <a:latin typeface="Consolas"/>
                <a:ea typeface="Consolas"/>
                <a:cs typeface="Consolas"/>
                <a:sym typeface="Consolas"/>
              </a:rPr>
              <a:t>var</a:t>
            </a:r>
            <a:r>
              <a:rPr lang="en" dirty="0">
                <a:latin typeface="Consolas"/>
                <a:ea typeface="Consolas"/>
                <a:cs typeface="Consolas"/>
                <a:sym typeface="Consolas"/>
              </a:rPr>
              <a:t> seq1 := [ 1, 3, 5, 3 ];</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a:p>
            <a:pPr marL="0" indent="0">
              <a:buNone/>
            </a:pPr>
            <a:r>
              <a:rPr lang="en" dirty="0">
                <a:latin typeface="Consolas"/>
                <a:ea typeface="Consolas"/>
                <a:cs typeface="Consolas"/>
                <a:sym typeface="Consolas"/>
              </a:rPr>
              <a:t>  assert </a:t>
            </a:r>
            <a:r>
              <a:rPr lang="en" dirty="0" err="1">
                <a:latin typeface="Consolas"/>
                <a:ea typeface="Consolas"/>
                <a:cs typeface="Consolas"/>
                <a:sym typeface="Consolas"/>
              </a:rPr>
              <a:t>forall</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a:t>
            </a:r>
            <a:r>
              <a:rPr lang="en" dirty="0" err="1">
                <a:latin typeface="Consolas"/>
                <a:ea typeface="Consolas"/>
                <a:cs typeface="Consolas"/>
                <a:sym typeface="Consolas"/>
              </a:rPr>
              <a:t>i</a:t>
            </a:r>
            <a:r>
              <a:rPr lang="en" dirty="0">
                <a:latin typeface="Consolas"/>
                <a:ea typeface="Consolas"/>
                <a:cs typeface="Consolas"/>
                <a:sym typeface="Consolas"/>
              </a:rPr>
              <a:t> in set1 :: </a:t>
            </a:r>
            <a:r>
              <a:rPr lang="en" dirty="0" err="1">
                <a:latin typeface="Consolas"/>
                <a:ea typeface="Consolas"/>
                <a:cs typeface="Consolas"/>
                <a:sym typeface="Consolas"/>
              </a:rPr>
              <a:t>i</a:t>
            </a:r>
            <a:r>
              <a:rPr lang="en" dirty="0">
                <a:latin typeface="Consolas"/>
                <a:ea typeface="Consolas"/>
                <a:cs typeface="Consolas"/>
                <a:sym typeface="Consolas"/>
              </a:rPr>
              <a:t> in seq1;</a:t>
            </a:r>
            <a:br>
              <a:rPr lang="en" dirty="0">
                <a:latin typeface="Consolas"/>
                <a:ea typeface="Consolas"/>
                <a:cs typeface="Consolas"/>
                <a:sym typeface="Consolas"/>
              </a:rPr>
            </a:br>
            <a:r>
              <a:rPr lang="en" dirty="0">
                <a:latin typeface="Consolas"/>
                <a:ea typeface="Consolas"/>
                <a:cs typeface="Consolas"/>
                <a:sym typeface="Consolas"/>
              </a:rPr>
              <a:t>  assert </a:t>
            </a:r>
            <a:r>
              <a:rPr lang="en" dirty="0" err="1">
                <a:latin typeface="Consolas"/>
                <a:ea typeface="Consolas"/>
                <a:cs typeface="Consolas"/>
                <a:sym typeface="Consolas"/>
              </a:rPr>
              <a:t>forall</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a:t>
            </a:r>
            <a:r>
              <a:rPr lang="en" dirty="0" err="1">
                <a:latin typeface="Consolas"/>
                <a:ea typeface="Consolas"/>
                <a:cs typeface="Consolas"/>
                <a:sym typeface="Consolas"/>
              </a:rPr>
              <a:t>i</a:t>
            </a:r>
            <a:r>
              <a:rPr lang="en" dirty="0">
                <a:latin typeface="Consolas"/>
                <a:ea typeface="Consolas"/>
                <a:cs typeface="Consolas"/>
                <a:sym typeface="Consolas"/>
              </a:rPr>
              <a:t> in seq1 :: </a:t>
            </a:r>
            <a:r>
              <a:rPr lang="en" dirty="0" err="1">
                <a:latin typeface="Consolas"/>
                <a:ea typeface="Consolas"/>
                <a:cs typeface="Consolas"/>
                <a:sym typeface="Consolas"/>
              </a:rPr>
              <a:t>i</a:t>
            </a:r>
            <a:r>
              <a:rPr lang="en" dirty="0">
                <a:latin typeface="Consolas"/>
                <a:ea typeface="Consolas"/>
                <a:cs typeface="Consolas"/>
                <a:sym typeface="Consolas"/>
              </a:rPr>
              <a:t> in set1;</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assert |set1| &lt; |seq1|;</a:t>
            </a:r>
            <a:br>
              <a:rPr lang="en" dirty="0">
                <a:latin typeface="Consolas"/>
                <a:ea typeface="Consolas"/>
                <a:cs typeface="Consolas"/>
                <a:sym typeface="Consolas"/>
              </a:rPr>
            </a:b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254" name="Google Shape;254;p34"/>
          <p:cNvSpPr/>
          <p:nvPr/>
        </p:nvSpPr>
        <p:spPr>
          <a:xfrm>
            <a:off x="4273750" y="261670"/>
            <a:ext cx="4455721" cy="1426993"/>
          </a:xfrm>
          <a:prstGeom prst="wedgeRoundRectCallout">
            <a:avLst>
              <a:gd name="adj1" fmla="val -123029"/>
              <a:gd name="adj2" fmla="val 102899"/>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b="1" dirty="0" err="1"/>
              <a:t>var</a:t>
            </a:r>
            <a:r>
              <a:rPr lang="en" sz="2400" dirty="0"/>
              <a:t> is mathematical </a:t>
            </a:r>
            <a:r>
              <a:rPr lang="en" sz="2400" b="1" dirty="0"/>
              <a:t>let.</a:t>
            </a:r>
            <a:endParaRPr sz="2400" b="1" dirty="0"/>
          </a:p>
          <a:p>
            <a:r>
              <a:rPr lang="en" sz="2400" dirty="0"/>
              <a:t>It introduces an equivalent shorthand for another expression.</a:t>
            </a:r>
            <a:endParaRPr sz="2400" dirty="0"/>
          </a:p>
        </p:txBody>
      </p:sp>
      <p:sp>
        <p:nvSpPr>
          <p:cNvPr id="255" name="Google Shape;255;p3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25</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669722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body" idx="1"/>
          </p:nvPr>
        </p:nvSpPr>
        <p:spPr>
          <a:xfrm>
            <a:off x="415600" y="5565833"/>
            <a:ext cx="11360800" cy="11768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latin typeface="Consolas"/>
                <a:ea typeface="Consolas"/>
                <a:cs typeface="Consolas"/>
                <a:sym typeface="Consolas"/>
              </a:rPr>
              <a:t>datatype Order =   Pizza(toppings:set&lt;Topping&gt;)</a:t>
            </a:r>
            <a:br>
              <a:rPr lang="en">
                <a:latin typeface="Consolas"/>
                <a:ea typeface="Consolas"/>
                <a:cs typeface="Consolas"/>
                <a:sym typeface="Consolas"/>
              </a:rPr>
            </a:br>
            <a:r>
              <a:rPr lang="en">
                <a:latin typeface="Consolas"/>
                <a:ea typeface="Consolas"/>
                <a:cs typeface="Consolas"/>
                <a:sym typeface="Consolas"/>
              </a:rPr>
              <a:t>                 | Shake(flavor:Fruit, whip: bool)</a:t>
            </a:r>
            <a:endParaRPr>
              <a:latin typeface="Consolas"/>
              <a:ea typeface="Consolas"/>
              <a:cs typeface="Consolas"/>
              <a:sym typeface="Consolas"/>
            </a:endParaRPr>
          </a:p>
          <a:p>
            <a:pPr marL="0" indent="0">
              <a:spcBef>
                <a:spcPts val="2133"/>
              </a:spcBef>
              <a:spcAft>
                <a:spcPts val="2133"/>
              </a:spcAft>
              <a:buNone/>
            </a:pPr>
            <a:endParaRPr>
              <a:latin typeface="Consolas"/>
              <a:ea typeface="Consolas"/>
              <a:cs typeface="Consolas"/>
              <a:sym typeface="Consolas"/>
            </a:endParaRPr>
          </a:p>
        </p:txBody>
      </p:sp>
      <p:sp>
        <p:nvSpPr>
          <p:cNvPr id="261" name="Google Shape;261;p3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Algebraic datatypes (“struct” and “union”)</a:t>
            </a:r>
            <a:endParaRPr/>
          </a:p>
        </p:txBody>
      </p:sp>
      <p:sp>
        <p:nvSpPr>
          <p:cNvPr id="262" name="Google Shape;262;p35"/>
          <p:cNvSpPr txBox="1">
            <a:spLocks noGrp="1"/>
          </p:cNvSpPr>
          <p:nvPr>
            <p:ph type="body" idx="1"/>
          </p:nvPr>
        </p:nvSpPr>
        <p:spPr>
          <a:xfrm>
            <a:off x="415600" y="1536632"/>
            <a:ext cx="12312848" cy="5034855"/>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400" dirty="0">
                <a:solidFill>
                  <a:srgbClr val="9900FF"/>
                </a:solidFill>
                <a:latin typeface="Consolas"/>
                <a:ea typeface="Consolas"/>
                <a:cs typeface="Consolas"/>
                <a:sym typeface="Consolas"/>
              </a:rPr>
              <a:t>datatype</a:t>
            </a:r>
            <a:r>
              <a:rPr lang="en" sz="2400" dirty="0">
                <a:latin typeface="Consolas"/>
                <a:ea typeface="Consolas"/>
                <a:cs typeface="Consolas"/>
                <a:sym typeface="Consolas"/>
              </a:rPr>
              <a:t> </a:t>
            </a:r>
            <a:r>
              <a:rPr lang="en" sz="2400" dirty="0" err="1">
                <a:latin typeface="Consolas"/>
                <a:ea typeface="Consolas"/>
                <a:cs typeface="Consolas"/>
                <a:sym typeface="Consolas"/>
              </a:rPr>
              <a:t>HAlign</a:t>
            </a:r>
            <a:r>
              <a:rPr lang="en" sz="2400" dirty="0">
                <a:latin typeface="Consolas"/>
                <a:ea typeface="Consolas"/>
                <a:cs typeface="Consolas"/>
                <a:sym typeface="Consolas"/>
              </a:rPr>
              <a:t> = Left | Center | Right</a:t>
            </a:r>
            <a:endParaRPr sz="2400" dirty="0">
              <a:latin typeface="Consolas"/>
              <a:ea typeface="Consolas"/>
              <a:cs typeface="Consolas"/>
              <a:sym typeface="Consolas"/>
            </a:endParaRPr>
          </a:p>
          <a:p>
            <a:pPr marL="0" indent="0">
              <a:spcBef>
                <a:spcPts val="2133"/>
              </a:spcBef>
              <a:buNone/>
            </a:pPr>
            <a:r>
              <a:rPr lang="en" sz="2400" dirty="0">
                <a:latin typeface="Consolas"/>
                <a:ea typeface="Consolas"/>
                <a:cs typeface="Consolas"/>
                <a:sym typeface="Consolas"/>
              </a:rPr>
              <a:t/>
            </a:r>
            <a:br>
              <a:rPr lang="en" sz="2400" dirty="0">
                <a:latin typeface="Consolas"/>
                <a:ea typeface="Consolas"/>
                <a:cs typeface="Consolas"/>
                <a:sym typeface="Consolas"/>
              </a:rPr>
            </a:br>
            <a:endParaRPr sz="2400" dirty="0">
              <a:latin typeface="Consolas"/>
              <a:ea typeface="Consolas"/>
              <a:cs typeface="Consolas"/>
              <a:sym typeface="Consolas"/>
            </a:endParaRPr>
          </a:p>
          <a:p>
            <a:pPr marL="0" indent="0">
              <a:spcBef>
                <a:spcPts val="2133"/>
              </a:spcBef>
              <a:buClr>
                <a:schemeClr val="dk1"/>
              </a:buClr>
              <a:buSzPts val="1100"/>
              <a:buNone/>
            </a:pPr>
            <a:r>
              <a:rPr lang="en" sz="2400" dirty="0">
                <a:latin typeface="Consolas"/>
                <a:ea typeface="Consolas"/>
                <a:cs typeface="Consolas"/>
                <a:sym typeface="Consolas"/>
              </a:rPr>
              <a:t>datatype </a:t>
            </a:r>
            <a:r>
              <a:rPr lang="en" sz="2400" dirty="0" err="1">
                <a:latin typeface="Consolas"/>
                <a:ea typeface="Consolas"/>
                <a:cs typeface="Consolas"/>
                <a:sym typeface="Consolas"/>
              </a:rPr>
              <a:t>VAlign</a:t>
            </a:r>
            <a:r>
              <a:rPr lang="en" sz="2400" dirty="0">
                <a:latin typeface="Consolas"/>
                <a:ea typeface="Consolas"/>
                <a:cs typeface="Consolas"/>
                <a:sym typeface="Consolas"/>
              </a:rPr>
              <a:t> = Top | Middle | Bottom</a:t>
            </a:r>
            <a:endParaRPr sz="2400" dirty="0">
              <a:latin typeface="Consolas"/>
              <a:ea typeface="Consolas"/>
              <a:cs typeface="Consolas"/>
              <a:sym typeface="Consolas"/>
            </a:endParaRPr>
          </a:p>
          <a:p>
            <a:pPr marL="0" indent="0">
              <a:spcBef>
                <a:spcPts val="2133"/>
              </a:spcBef>
              <a:buClr>
                <a:schemeClr val="dk1"/>
              </a:buClr>
              <a:buSzPts val="1100"/>
              <a:buNone/>
            </a:pPr>
            <a:r>
              <a:rPr lang="en" sz="2400" dirty="0">
                <a:latin typeface="Consolas"/>
                <a:ea typeface="Consolas"/>
                <a:cs typeface="Consolas"/>
                <a:sym typeface="Consolas"/>
              </a:rPr>
              <a:t>datatype </a:t>
            </a:r>
            <a:r>
              <a:rPr lang="en" sz="2400" dirty="0" err="1">
                <a:latin typeface="Consolas"/>
                <a:ea typeface="Consolas"/>
                <a:cs typeface="Consolas"/>
                <a:sym typeface="Consolas"/>
              </a:rPr>
              <a:t>TextAlign</a:t>
            </a:r>
            <a:r>
              <a:rPr lang="en" sz="2400" dirty="0">
                <a:latin typeface="Consolas"/>
                <a:ea typeface="Consolas"/>
                <a:cs typeface="Consolas"/>
                <a:sym typeface="Consolas"/>
              </a:rPr>
              <a:t> = </a:t>
            </a:r>
            <a:r>
              <a:rPr lang="en" sz="2400" dirty="0" err="1">
                <a:latin typeface="Consolas"/>
                <a:ea typeface="Consolas"/>
                <a:cs typeface="Consolas"/>
                <a:sym typeface="Consolas"/>
              </a:rPr>
              <a:t>TextAlign</a:t>
            </a:r>
            <a:r>
              <a:rPr lang="en" sz="2400" dirty="0">
                <a:latin typeface="Consolas"/>
                <a:ea typeface="Consolas"/>
                <a:cs typeface="Consolas"/>
                <a:sym typeface="Consolas"/>
              </a:rPr>
              <a:t>(</a:t>
            </a:r>
            <a:r>
              <a:rPr lang="en" sz="2400" dirty="0" err="1">
                <a:latin typeface="Consolas"/>
                <a:ea typeface="Consolas"/>
                <a:cs typeface="Consolas"/>
                <a:sym typeface="Consolas"/>
              </a:rPr>
              <a:t>hAlign:HAlign</a:t>
            </a:r>
            <a:r>
              <a:rPr lang="en" sz="2400" dirty="0">
                <a:latin typeface="Consolas"/>
                <a:ea typeface="Consolas"/>
                <a:cs typeface="Consolas"/>
                <a:sym typeface="Consolas"/>
              </a:rPr>
              <a:t>, </a:t>
            </a:r>
            <a:r>
              <a:rPr lang="en" sz="2400" dirty="0" err="1">
                <a:latin typeface="Consolas"/>
                <a:ea typeface="Consolas"/>
                <a:cs typeface="Consolas"/>
                <a:sym typeface="Consolas"/>
              </a:rPr>
              <a:t>vAlign:VAlign</a:t>
            </a:r>
            <a:r>
              <a:rPr lang="en" sz="2400" dirty="0">
                <a:latin typeface="Consolas"/>
                <a:ea typeface="Consolas"/>
                <a:cs typeface="Consolas"/>
                <a:sym typeface="Consolas"/>
              </a:rPr>
              <a:t>)</a:t>
            </a:r>
            <a:endParaRPr sz="2400" dirty="0">
              <a:latin typeface="Consolas"/>
              <a:ea typeface="Consolas"/>
              <a:cs typeface="Consolas"/>
              <a:sym typeface="Consolas"/>
            </a:endParaRPr>
          </a:p>
          <a:p>
            <a:pPr marL="0" indent="0">
              <a:spcBef>
                <a:spcPts val="2133"/>
              </a:spcBef>
              <a:buClr>
                <a:schemeClr val="dk1"/>
              </a:buClr>
              <a:buSzPts val="1100"/>
              <a:buNone/>
            </a:pPr>
            <a:endParaRPr sz="2400" dirty="0">
              <a:latin typeface="Consolas"/>
              <a:ea typeface="Consolas"/>
              <a:cs typeface="Consolas"/>
              <a:sym typeface="Consolas"/>
            </a:endParaRPr>
          </a:p>
          <a:p>
            <a:pPr marL="0" indent="0">
              <a:spcBef>
                <a:spcPts val="2133"/>
              </a:spcBef>
              <a:spcAft>
                <a:spcPts val="2133"/>
              </a:spcAft>
              <a:buNone/>
            </a:pPr>
            <a:endParaRPr sz="2400" dirty="0">
              <a:latin typeface="Consolas"/>
              <a:ea typeface="Consolas"/>
              <a:cs typeface="Consolas"/>
              <a:sym typeface="Consolas"/>
            </a:endParaRPr>
          </a:p>
        </p:txBody>
      </p:sp>
      <p:sp>
        <p:nvSpPr>
          <p:cNvPr id="264" name="Google Shape;264;p35"/>
          <p:cNvSpPr/>
          <p:nvPr/>
        </p:nvSpPr>
        <p:spPr>
          <a:xfrm rot="-5400000">
            <a:off x="2718883" y="1648533"/>
            <a:ext cx="311600" cy="10636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5" name="Google Shape;265;p35"/>
          <p:cNvSpPr/>
          <p:nvPr/>
        </p:nvSpPr>
        <p:spPr>
          <a:xfrm rot="-5400000">
            <a:off x="5862885" y="391533"/>
            <a:ext cx="311600" cy="35776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6" name="Google Shape;266;p35"/>
          <p:cNvSpPr txBox="1"/>
          <p:nvPr/>
        </p:nvSpPr>
        <p:spPr>
          <a:xfrm>
            <a:off x="2018083" y="2312300"/>
            <a:ext cx="2105194" cy="747600"/>
          </a:xfrm>
          <a:prstGeom prst="rect">
            <a:avLst/>
          </a:prstGeom>
          <a:noFill/>
          <a:ln>
            <a:noFill/>
          </a:ln>
        </p:spPr>
        <p:txBody>
          <a:bodyPr spcFirstLastPara="1" wrap="square" lIns="121900" tIns="121900" rIns="121900" bIns="121900" anchor="t" anchorCtr="0">
            <a:noAutofit/>
          </a:bodyPr>
          <a:lstStyle/>
          <a:p>
            <a:pPr algn="ctr"/>
            <a:r>
              <a:rPr lang="en" sz="2400">
                <a:solidFill>
                  <a:srgbClr val="0000FF"/>
                </a:solidFill>
              </a:rPr>
              <a:t>new name</a:t>
            </a:r>
            <a:endParaRPr sz="2400" dirty="0">
              <a:solidFill>
                <a:srgbClr val="0000FF"/>
              </a:solidFill>
            </a:endParaRPr>
          </a:p>
          <a:p>
            <a:pPr algn="ctr"/>
            <a:r>
              <a:rPr lang="en" sz="2400" dirty="0">
                <a:solidFill>
                  <a:srgbClr val="0000FF"/>
                </a:solidFill>
              </a:rPr>
              <a:t>we’re defining</a:t>
            </a:r>
            <a:endParaRPr sz="2400" dirty="0">
              <a:solidFill>
                <a:srgbClr val="0000FF"/>
              </a:solidFill>
            </a:endParaRPr>
          </a:p>
        </p:txBody>
      </p:sp>
      <p:sp>
        <p:nvSpPr>
          <p:cNvPr id="267" name="Google Shape;267;p35"/>
          <p:cNvSpPr txBox="1"/>
          <p:nvPr/>
        </p:nvSpPr>
        <p:spPr>
          <a:xfrm>
            <a:off x="5146518" y="2312300"/>
            <a:ext cx="2078429" cy="747600"/>
          </a:xfrm>
          <a:prstGeom prst="rect">
            <a:avLst/>
          </a:prstGeom>
          <a:noFill/>
          <a:ln>
            <a:noFill/>
          </a:ln>
        </p:spPr>
        <p:txBody>
          <a:bodyPr spcFirstLastPara="1" wrap="square" lIns="121900" tIns="121900" rIns="121900" bIns="121900" anchor="t" anchorCtr="0">
            <a:noAutofit/>
          </a:bodyPr>
          <a:lstStyle/>
          <a:p>
            <a:pPr algn="ctr"/>
            <a:r>
              <a:rPr lang="en" sz="2400">
                <a:solidFill>
                  <a:srgbClr val="0000FF"/>
                </a:solidFill>
              </a:rPr>
              <a:t>disjoint</a:t>
            </a:r>
            <a:endParaRPr sz="2400" dirty="0">
              <a:solidFill>
                <a:srgbClr val="0000FF"/>
              </a:solidFill>
            </a:endParaRPr>
          </a:p>
          <a:p>
            <a:pPr algn="ctr"/>
            <a:r>
              <a:rPr lang="en" sz="2400" dirty="0">
                <a:solidFill>
                  <a:srgbClr val="0000FF"/>
                </a:solidFill>
              </a:rPr>
              <a:t>constructors</a:t>
            </a:r>
            <a:endParaRPr sz="2400" dirty="0">
              <a:solidFill>
                <a:srgbClr val="0000FF"/>
              </a:solidFill>
            </a:endParaRPr>
          </a:p>
        </p:txBody>
      </p:sp>
      <p:sp>
        <p:nvSpPr>
          <p:cNvPr id="268" name="Google Shape;268;p35"/>
          <p:cNvSpPr/>
          <p:nvPr/>
        </p:nvSpPr>
        <p:spPr>
          <a:xfrm rot="-5400000">
            <a:off x="7145433" y="1386067"/>
            <a:ext cx="311600" cy="66004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9" name="Google Shape;269;p35"/>
          <p:cNvSpPr txBox="1"/>
          <p:nvPr/>
        </p:nvSpPr>
        <p:spPr>
          <a:xfrm>
            <a:off x="5878397" y="4774235"/>
            <a:ext cx="2845671" cy="747600"/>
          </a:xfrm>
          <a:prstGeom prst="rect">
            <a:avLst/>
          </a:prstGeom>
          <a:noFill/>
          <a:ln>
            <a:noFill/>
          </a:ln>
        </p:spPr>
        <p:txBody>
          <a:bodyPr spcFirstLastPara="1" wrap="square" lIns="121900" tIns="121900" rIns="121900" bIns="121900" anchor="t" anchorCtr="0">
            <a:noAutofit/>
          </a:bodyPr>
          <a:lstStyle/>
          <a:p>
            <a:pPr algn="ctr"/>
            <a:r>
              <a:rPr lang="en" sz="2400">
                <a:solidFill>
                  <a:srgbClr val="0000FF"/>
                </a:solidFill>
              </a:rPr>
              <a:t>multiplicative</a:t>
            </a:r>
            <a:endParaRPr sz="2400" dirty="0">
              <a:solidFill>
                <a:srgbClr val="0000FF"/>
              </a:solidFill>
            </a:endParaRPr>
          </a:p>
          <a:p>
            <a:pPr algn="ctr"/>
            <a:r>
              <a:rPr lang="en" sz="2400" dirty="0">
                <a:solidFill>
                  <a:srgbClr val="0000FF"/>
                </a:solidFill>
              </a:rPr>
              <a:t>constructor</a:t>
            </a:r>
            <a:endParaRPr sz="2400" dirty="0">
              <a:solidFill>
                <a:srgbClr val="0000FF"/>
              </a:solidFill>
            </a:endParaRPr>
          </a:p>
        </p:txBody>
      </p:sp>
      <p:sp>
        <p:nvSpPr>
          <p:cNvPr id="270" name="Google Shape;270;p3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26</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1127844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74"/>
        <p:cNvGrpSpPr/>
        <p:nvPr/>
      </p:nvGrpSpPr>
      <p:grpSpPr>
        <a:xfrm>
          <a:off x="0" y="0"/>
          <a:ext cx="0" cy="0"/>
          <a:chOff x="0" y="0"/>
          <a:chExt cx="0" cy="0"/>
        </a:xfrm>
      </p:grpSpPr>
      <p:grpSp>
        <p:nvGrpSpPr>
          <p:cNvPr id="275" name="Google Shape;275;p36"/>
          <p:cNvGrpSpPr/>
          <p:nvPr/>
        </p:nvGrpSpPr>
        <p:grpSpPr>
          <a:xfrm>
            <a:off x="2872868" y="2101467"/>
            <a:ext cx="4717233" cy="860067"/>
            <a:chOff x="2154650" y="1576100"/>
            <a:chExt cx="3537925" cy="645050"/>
          </a:xfrm>
        </p:grpSpPr>
        <p:sp>
          <p:nvSpPr>
            <p:cNvPr id="276" name="Google Shape;276;p36"/>
            <p:cNvSpPr/>
            <p:nvPr/>
          </p:nvSpPr>
          <p:spPr>
            <a:xfrm>
              <a:off x="2154650" y="1576100"/>
              <a:ext cx="1396500" cy="252600"/>
            </a:xfrm>
            <a:prstGeom prst="roundRect">
              <a:avLst>
                <a:gd name="adj" fmla="val 16667"/>
              </a:avLst>
            </a:prstGeom>
            <a:solidFill>
              <a:srgbClr val="FFFF00"/>
            </a:solidFill>
            <a:ln>
              <a:noFill/>
            </a:ln>
          </p:spPr>
          <p:txBody>
            <a:bodyPr spcFirstLastPara="1" wrap="square" lIns="121900" tIns="121900" rIns="121900" bIns="121900" anchor="ctr" anchorCtr="0">
              <a:noAutofit/>
            </a:bodyPr>
            <a:lstStyle/>
            <a:p>
              <a:endParaRPr sz="2400"/>
            </a:p>
          </p:txBody>
        </p:sp>
        <p:sp>
          <p:nvSpPr>
            <p:cNvPr id="277" name="Google Shape;277;p36"/>
            <p:cNvSpPr/>
            <p:nvPr/>
          </p:nvSpPr>
          <p:spPr>
            <a:xfrm>
              <a:off x="4182975" y="1862050"/>
              <a:ext cx="1509600" cy="359100"/>
            </a:xfrm>
            <a:prstGeom prst="wedgeRoundRectCallout">
              <a:avLst>
                <a:gd name="adj1" fmla="val -84930"/>
                <a:gd name="adj2" fmla="val -77778"/>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t>constructor test</a:t>
              </a:r>
              <a:endParaRPr sz="2400"/>
            </a:p>
          </p:txBody>
        </p:sp>
      </p:grpSp>
      <p:grpSp>
        <p:nvGrpSpPr>
          <p:cNvPr id="278" name="Google Shape;278;p36"/>
          <p:cNvGrpSpPr/>
          <p:nvPr/>
        </p:nvGrpSpPr>
        <p:grpSpPr>
          <a:xfrm>
            <a:off x="1160801" y="4246534"/>
            <a:ext cx="4601967" cy="2057967"/>
            <a:chOff x="870600" y="3184900"/>
            <a:chExt cx="3451475" cy="1543475"/>
          </a:xfrm>
        </p:grpSpPr>
        <p:sp>
          <p:nvSpPr>
            <p:cNvPr id="279" name="Google Shape;279;p36"/>
            <p:cNvSpPr/>
            <p:nvPr/>
          </p:nvSpPr>
          <p:spPr>
            <a:xfrm>
              <a:off x="870600" y="3184900"/>
              <a:ext cx="1476900" cy="798600"/>
            </a:xfrm>
            <a:prstGeom prst="roundRect">
              <a:avLst>
                <a:gd name="adj" fmla="val 16667"/>
              </a:avLst>
            </a:prstGeom>
            <a:solidFill>
              <a:srgbClr val="FFFF00"/>
            </a:solidFill>
            <a:ln>
              <a:noFill/>
            </a:ln>
          </p:spPr>
          <p:txBody>
            <a:bodyPr spcFirstLastPara="1" wrap="square" lIns="121900" tIns="121900" rIns="121900" bIns="121900" anchor="ctr" anchorCtr="0">
              <a:noAutofit/>
            </a:bodyPr>
            <a:lstStyle/>
            <a:p>
              <a:endParaRPr sz="2400"/>
            </a:p>
          </p:txBody>
        </p:sp>
        <p:sp>
          <p:nvSpPr>
            <p:cNvPr id="280" name="Google Shape;280;p36"/>
            <p:cNvSpPr/>
            <p:nvPr/>
          </p:nvSpPr>
          <p:spPr>
            <a:xfrm>
              <a:off x="2812475" y="4255575"/>
              <a:ext cx="1509600" cy="472800"/>
            </a:xfrm>
            <a:prstGeom prst="wedgeRoundRectCallout">
              <a:avLst>
                <a:gd name="adj1" fmla="val -82121"/>
                <a:gd name="adj2" fmla="val -125780"/>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t>if-then-else for datatype enums</a:t>
              </a:r>
              <a:endParaRPr sz="2400"/>
            </a:p>
          </p:txBody>
        </p:sp>
      </p:grpSp>
      <p:sp>
        <p:nvSpPr>
          <p:cNvPr id="281" name="Google Shape;281;p3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Working with unions (“sum types”)</a:t>
            </a:r>
            <a:endParaRPr/>
          </a:p>
        </p:txBody>
      </p:sp>
      <p:sp>
        <p:nvSpPr>
          <p:cNvPr id="282" name="Google Shape;282;p3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latin typeface="Consolas"/>
                <a:ea typeface="Consolas"/>
                <a:cs typeface="Consolas"/>
                <a:sym typeface="Consolas"/>
              </a:rPr>
              <a:t>predicate IsCentered(va: VAlign) {</a:t>
            </a:r>
            <a:endParaRPr>
              <a:latin typeface="Consolas"/>
              <a:ea typeface="Consolas"/>
              <a:cs typeface="Consolas"/>
              <a:sym typeface="Consolas"/>
            </a:endParaRPr>
          </a:p>
          <a:p>
            <a:pPr marL="0" indent="0">
              <a:buNone/>
            </a:pPr>
            <a:r>
              <a:rPr lang="en">
                <a:latin typeface="Consolas"/>
                <a:ea typeface="Consolas"/>
                <a:cs typeface="Consolas"/>
                <a:sym typeface="Consolas"/>
              </a:rPr>
              <a:t>  !va.Top? &amp;&amp; !va.Bottom?</a:t>
            </a:r>
            <a:endParaRPr>
              <a:latin typeface="Consolas"/>
              <a:ea typeface="Consolas"/>
              <a:cs typeface="Consolas"/>
              <a:sym typeface="Consolas"/>
            </a:endParaRPr>
          </a:p>
          <a:p>
            <a:pPr marL="0" indent="0">
              <a:buNone/>
            </a:pPr>
            <a:r>
              <a:rPr lang="en">
                <a:latin typeface="Consolas"/>
                <a:ea typeface="Consolas"/>
                <a:cs typeface="Consolas"/>
                <a:sym typeface="Consolas"/>
              </a:rPr>
              <a:t>}</a:t>
            </a:r>
            <a:endParaRPr>
              <a:latin typeface="Consolas"/>
              <a:ea typeface="Consolas"/>
              <a:cs typeface="Consolas"/>
              <a:sym typeface="Consolas"/>
            </a:endParaRPr>
          </a:p>
          <a:p>
            <a:pPr marL="0" indent="0">
              <a:buNone/>
            </a:pPr>
            <a:endParaRPr>
              <a:latin typeface="Consolas"/>
              <a:ea typeface="Consolas"/>
              <a:cs typeface="Consolas"/>
              <a:sym typeface="Consolas"/>
            </a:endParaRPr>
          </a:p>
          <a:p>
            <a:pPr marL="0" indent="0">
              <a:buNone/>
            </a:pPr>
            <a:r>
              <a:rPr lang="en">
                <a:latin typeface="Consolas"/>
                <a:ea typeface="Consolas"/>
                <a:cs typeface="Consolas"/>
                <a:sym typeface="Consolas"/>
              </a:rPr>
              <a:t>function DistanceFromTop(va: VAlign) : int {</a:t>
            </a:r>
            <a:br>
              <a:rPr lang="en">
                <a:latin typeface="Consolas"/>
                <a:ea typeface="Consolas"/>
                <a:cs typeface="Consolas"/>
                <a:sym typeface="Consolas"/>
              </a:rPr>
            </a:br>
            <a:r>
              <a:rPr lang="en">
                <a:latin typeface="Consolas"/>
                <a:ea typeface="Consolas"/>
                <a:cs typeface="Consolas"/>
                <a:sym typeface="Consolas"/>
              </a:rPr>
              <a:t>  match va</a:t>
            </a:r>
            <a:endParaRPr>
              <a:latin typeface="Consolas"/>
              <a:ea typeface="Consolas"/>
              <a:cs typeface="Consolas"/>
              <a:sym typeface="Consolas"/>
            </a:endParaRPr>
          </a:p>
          <a:p>
            <a:pPr marL="0" indent="0">
              <a:buNone/>
            </a:pPr>
            <a:r>
              <a:rPr lang="en">
                <a:latin typeface="Consolas"/>
                <a:ea typeface="Consolas"/>
                <a:cs typeface="Consolas"/>
                <a:sym typeface="Consolas"/>
              </a:rPr>
              <a:t>    case Top =&gt; 0</a:t>
            </a:r>
            <a:endParaRPr>
              <a:latin typeface="Consolas"/>
              <a:ea typeface="Consolas"/>
              <a:cs typeface="Consolas"/>
              <a:sym typeface="Consolas"/>
            </a:endParaRPr>
          </a:p>
          <a:p>
            <a:pPr marL="0" indent="0">
              <a:buNone/>
            </a:pPr>
            <a:r>
              <a:rPr lang="en">
                <a:latin typeface="Consolas"/>
                <a:ea typeface="Consolas"/>
                <a:cs typeface="Consolas"/>
                <a:sym typeface="Consolas"/>
              </a:rPr>
              <a:t>    case Middle =&gt; 1</a:t>
            </a:r>
            <a:endParaRPr>
              <a:latin typeface="Consolas"/>
              <a:ea typeface="Consolas"/>
              <a:cs typeface="Consolas"/>
              <a:sym typeface="Consolas"/>
            </a:endParaRPr>
          </a:p>
          <a:p>
            <a:pPr marL="0" indent="0">
              <a:buNone/>
            </a:pPr>
            <a:r>
              <a:rPr lang="en">
                <a:latin typeface="Consolas"/>
                <a:ea typeface="Consolas"/>
                <a:cs typeface="Consolas"/>
                <a:sym typeface="Consolas"/>
              </a:rPr>
              <a:t>    case Bottom =&gt; 2</a:t>
            </a:r>
            <a:endParaRPr>
              <a:latin typeface="Consolas"/>
              <a:ea typeface="Consolas"/>
              <a:cs typeface="Consolas"/>
              <a:sym typeface="Consolas"/>
            </a:endParaRPr>
          </a:p>
          <a:p>
            <a:pPr marL="0" indent="0">
              <a:buNone/>
            </a:pPr>
            <a:r>
              <a:rPr lang="en">
                <a:latin typeface="Consolas"/>
                <a:ea typeface="Consolas"/>
                <a:cs typeface="Consolas"/>
                <a:sym typeface="Consolas"/>
              </a:rPr>
              <a:t>}</a:t>
            </a:r>
            <a:endParaRPr>
              <a:latin typeface="Consolas"/>
              <a:ea typeface="Consolas"/>
              <a:cs typeface="Consolas"/>
              <a:sym typeface="Consolas"/>
            </a:endParaRPr>
          </a:p>
        </p:txBody>
      </p:sp>
      <p:sp>
        <p:nvSpPr>
          <p:cNvPr id="283" name="Google Shape;283;p3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27</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1043968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415600" y="98833"/>
            <a:ext cx="11360800" cy="763600"/>
          </a:xfrm>
          <a:prstGeom prst="rect">
            <a:avLst/>
          </a:prstGeom>
        </p:spPr>
        <p:txBody>
          <a:bodyPr spcFirstLastPara="1" vert="horz" wrap="square" lIns="121900" tIns="121900" rIns="121900" bIns="121900" rtlCol="0" anchor="t" anchorCtr="0">
            <a:noAutofit/>
          </a:bodyPr>
          <a:lstStyle/>
          <a:p>
            <a:r>
              <a:rPr lang="en"/>
              <a:t>Hoare logic composition</a:t>
            </a:r>
            <a:endParaRPr/>
          </a:p>
        </p:txBody>
      </p:sp>
      <p:sp>
        <p:nvSpPr>
          <p:cNvPr id="289" name="Google Shape;289;p3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28</a:t>
            </a:fld>
            <a:endParaRPr/>
          </a:p>
        </p:txBody>
      </p:sp>
      <p:sp>
        <p:nvSpPr>
          <p:cNvPr id="290" name="Google Shape;290;p37"/>
          <p:cNvSpPr txBox="1">
            <a:spLocks noGrp="1"/>
          </p:cNvSpPr>
          <p:nvPr>
            <p:ph type="body" idx="1"/>
          </p:nvPr>
        </p:nvSpPr>
        <p:spPr>
          <a:xfrm>
            <a:off x="415600" y="1042100"/>
            <a:ext cx="11360800" cy="4983200"/>
          </a:xfrm>
          <a:prstGeom prst="rect">
            <a:avLst/>
          </a:prstGeom>
        </p:spPr>
        <p:txBody>
          <a:bodyPr spcFirstLastPara="1" vert="horz" wrap="square" lIns="121900" tIns="121900" rIns="121900" bIns="121900" rtlCol="0" anchor="t" anchorCtr="0">
            <a:noAutofit/>
          </a:bodyPr>
          <a:lstStyle/>
          <a:p>
            <a:pPr marL="0" indent="0">
              <a:buNone/>
            </a:pPr>
            <a:r>
              <a:rPr lang="en" sz="2133">
                <a:latin typeface="Consolas"/>
                <a:ea typeface="Consolas"/>
                <a:cs typeface="Consolas"/>
                <a:sym typeface="Consolas"/>
              </a:rPr>
              <a:t>lemma DoggiesAreQuadrupeds(pet: 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requires IsDog(pet)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ensures |Legs(pet)| == 4 { … }</a:t>
            </a:r>
            <a:endParaRPr sz="2133">
              <a:latin typeface="Consolas"/>
              <a:ea typeface="Consolas"/>
              <a:cs typeface="Consolas"/>
              <a:sym typeface="Consolas"/>
            </a:endParaRPr>
          </a:p>
          <a:p>
            <a:pPr marL="0" indent="0">
              <a:buNone/>
            </a:pPr>
            <a:endParaRPr sz="2133">
              <a:latin typeface="Consolas"/>
              <a:ea typeface="Consolas"/>
              <a:cs typeface="Consolas"/>
              <a:sym typeface="Consolas"/>
            </a:endParaRPr>
          </a:p>
          <a:p>
            <a:pPr marL="0" indent="0">
              <a:buNone/>
            </a:pPr>
            <a:r>
              <a:rPr lang="en" sz="2133">
                <a:latin typeface="Consolas"/>
                <a:ea typeface="Consolas"/>
                <a:cs typeface="Consolas"/>
                <a:sym typeface="Consolas"/>
              </a:rPr>
              <a:t>lemma StaticStability(pet: 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requires |Legs(pet)| &gt;= 3</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ensures IsStaticallyStable(pet) { … }</a:t>
            </a:r>
            <a:endParaRPr sz="2133">
              <a:latin typeface="Consolas"/>
              <a:ea typeface="Consolas"/>
              <a:cs typeface="Consolas"/>
              <a:sym typeface="Consolas"/>
            </a:endParaRPr>
          </a:p>
          <a:p>
            <a:pPr marL="0" indent="0">
              <a:buNone/>
            </a:pPr>
            <a:endParaRPr sz="2133">
              <a:latin typeface="Consolas"/>
              <a:ea typeface="Consolas"/>
              <a:cs typeface="Consolas"/>
              <a:sym typeface="Consolas"/>
            </a:endParaRPr>
          </a:p>
          <a:p>
            <a:pPr marL="0" indent="0">
              <a:buNone/>
            </a:pPr>
            <a:r>
              <a:rPr lang="en" sz="2133">
                <a:latin typeface="Consolas"/>
                <a:ea typeface="Consolas"/>
                <a:cs typeface="Consolas"/>
                <a:sym typeface="Consolas"/>
              </a:rPr>
              <a:t>lemma DoggiesAreStaticallyStable(pet: Pet)</a:t>
            </a:r>
            <a:endParaRPr sz="2133">
              <a:latin typeface="Consolas"/>
              <a:ea typeface="Consolas"/>
              <a:cs typeface="Consolas"/>
              <a:sym typeface="Consolas"/>
            </a:endParaRPr>
          </a:p>
          <a:p>
            <a:pPr marL="0" indent="0">
              <a:buClr>
                <a:schemeClr val="dk1"/>
              </a:buClr>
              <a:buSzPts val="1100"/>
              <a:buNone/>
            </a:pPr>
            <a:r>
              <a:rPr lang="en" sz="2133">
                <a:latin typeface="Consolas"/>
                <a:ea typeface="Consolas"/>
                <a:cs typeface="Consolas"/>
                <a:sym typeface="Consolas"/>
              </a:rPr>
              <a:t>  requires IsDog(pet)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ensures IsStaticallyStable(pet)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DoggiesAreQuadrupeds(pet);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StaticStability(pet);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a:t>
            </a:r>
            <a:endParaRPr sz="2133">
              <a:latin typeface="Consolas"/>
              <a:ea typeface="Consolas"/>
              <a:cs typeface="Consolas"/>
              <a:sym typeface="Consolas"/>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40039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Lemmas can return results</a:t>
            </a:r>
            <a:endParaRPr/>
          </a:p>
        </p:txBody>
      </p:sp>
      <p:sp>
        <p:nvSpPr>
          <p:cNvPr id="296" name="Google Shape;296;p38"/>
          <p:cNvSpPr txBox="1">
            <a:spLocks noGrp="1"/>
          </p:cNvSpPr>
          <p:nvPr>
            <p:ph type="body" idx="1"/>
          </p:nvPr>
        </p:nvSpPr>
        <p:spPr>
          <a:xfrm>
            <a:off x="415600" y="1877233"/>
            <a:ext cx="11360800" cy="4214800"/>
          </a:xfrm>
          <a:prstGeom prst="rect">
            <a:avLst/>
          </a:prstGeom>
        </p:spPr>
        <p:txBody>
          <a:bodyPr spcFirstLastPara="1" vert="horz" wrap="square" lIns="121900" tIns="121900" rIns="121900" bIns="121900" rtlCol="0" anchor="t" anchorCtr="0">
            <a:noAutofit/>
          </a:bodyPr>
          <a:lstStyle/>
          <a:p>
            <a:pPr marL="0" indent="0">
              <a:buNone/>
            </a:pPr>
            <a:r>
              <a:rPr lang="en">
                <a:latin typeface="Consolas"/>
                <a:ea typeface="Consolas"/>
                <a:cs typeface="Consolas"/>
                <a:sym typeface="Consolas"/>
              </a:rPr>
              <a:t>lemma EulerianWalk(g: Graph) returns (p: Path)</a:t>
            </a:r>
            <a:endParaRPr>
              <a:latin typeface="Consolas"/>
              <a:ea typeface="Consolas"/>
              <a:cs typeface="Consolas"/>
              <a:sym typeface="Consolas"/>
            </a:endParaRPr>
          </a:p>
          <a:p>
            <a:pPr marL="0" indent="0">
              <a:buNone/>
            </a:pPr>
            <a:r>
              <a:rPr lang="en">
                <a:latin typeface="Consolas"/>
                <a:ea typeface="Consolas"/>
                <a:cs typeface="Consolas"/>
                <a:sym typeface="Consolas"/>
              </a:rPr>
              <a:t>  requires |NodesWithOddDegree(g)| &lt;= 2</a:t>
            </a:r>
            <a:endParaRPr>
              <a:latin typeface="Consolas"/>
              <a:ea typeface="Consolas"/>
              <a:cs typeface="Consolas"/>
              <a:sym typeface="Consolas"/>
            </a:endParaRPr>
          </a:p>
          <a:p>
            <a:pPr marL="0" indent="0">
              <a:buNone/>
            </a:pPr>
            <a:r>
              <a:rPr lang="en">
                <a:latin typeface="Consolas"/>
                <a:ea typeface="Consolas"/>
                <a:cs typeface="Consolas"/>
                <a:sym typeface="Consolas"/>
              </a:rPr>
              <a:t>  ensures EulerWalk(g, p)</a:t>
            </a:r>
            <a:endParaRPr>
              <a:latin typeface="Consolas"/>
              <a:ea typeface="Consolas"/>
              <a:cs typeface="Consolas"/>
              <a:sym typeface="Consolas"/>
            </a:endParaRPr>
          </a:p>
        </p:txBody>
      </p:sp>
      <p:sp>
        <p:nvSpPr>
          <p:cNvPr id="297" name="Google Shape;297;p3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29</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1422682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2514267" y="2031675"/>
            <a:ext cx="5083600" cy="3159200"/>
          </a:xfrm>
          <a:prstGeom prst="parallelogram">
            <a:avLst>
              <a:gd name="adj" fmla="val 25000"/>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en" sz="2400"/>
              <a:t>Dafny</a:t>
            </a:r>
            <a:endParaRPr sz="2400"/>
          </a:p>
        </p:txBody>
      </p:sp>
      <p:sp>
        <p:nvSpPr>
          <p:cNvPr id="69" name="Google Shape;69;p15"/>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smtClean="0"/>
              <a:t>The Dafny pipeline</a:t>
            </a:r>
            <a:endParaRPr dirty="0"/>
          </a:p>
        </p:txBody>
      </p:sp>
      <p:sp>
        <p:nvSpPr>
          <p:cNvPr id="5" name="Date Placeholder 4"/>
          <p:cNvSpPr>
            <a:spLocks noGrp="1"/>
          </p:cNvSpPr>
          <p:nvPr>
            <p:ph type="dt" sz="half" idx="10"/>
          </p:nvPr>
        </p:nvSpPr>
        <p:spPr/>
        <p:txBody>
          <a:bodyPr/>
          <a:lstStyle/>
          <a:p>
            <a:r>
              <a:rPr lang="en-US" smtClean="0"/>
              <a:t>8/31/22</a:t>
            </a:r>
            <a:endParaRPr lang="en-US"/>
          </a:p>
        </p:txBody>
      </p:sp>
      <p:sp>
        <p:nvSpPr>
          <p:cNvPr id="6" name="Footer Placeholder 5"/>
          <p:cNvSpPr>
            <a:spLocks noGrp="1"/>
          </p:cNvSpPr>
          <p:nvPr>
            <p:ph type="ftr" sz="quarter" idx="11"/>
          </p:nvPr>
        </p:nvSpPr>
        <p:spPr/>
        <p:txBody>
          <a:bodyPr/>
          <a:lstStyle/>
          <a:p>
            <a:r>
              <a:rPr lang="en-US" smtClean="0"/>
              <a:t>EECS498-008</a:t>
            </a:r>
            <a:endParaRPr lang="en-US" dirty="0" smtClean="0"/>
          </a:p>
        </p:txBody>
      </p:sp>
      <p:sp>
        <p:nvSpPr>
          <p:cNvPr id="91" name="Google Shape;91;p15"/>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a:p>
        </p:txBody>
      </p:sp>
      <p:sp>
        <p:nvSpPr>
          <p:cNvPr id="71" name="Google Shape;71;p15"/>
          <p:cNvSpPr/>
          <p:nvPr/>
        </p:nvSpPr>
        <p:spPr>
          <a:xfrm>
            <a:off x="364367" y="3177475"/>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Dafny program</a:t>
            </a:r>
            <a:endParaRPr sz="2000" dirty="0"/>
          </a:p>
        </p:txBody>
      </p:sp>
      <p:sp>
        <p:nvSpPr>
          <p:cNvPr id="72" name="Google Shape;72;p15"/>
          <p:cNvSpPr/>
          <p:nvPr/>
        </p:nvSpPr>
        <p:spPr>
          <a:xfrm>
            <a:off x="3159233" y="3309475"/>
            <a:ext cx="1579600" cy="867600"/>
          </a:xfrm>
          <a:prstGeom prst="parallelogram">
            <a:avLst>
              <a:gd name="adj" fmla="val 25000"/>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type</a:t>
            </a:r>
            <a:endParaRPr sz="2000" dirty="0"/>
          </a:p>
          <a:p>
            <a:pPr algn="ctr"/>
            <a:r>
              <a:rPr lang="en" sz="2000" dirty="0"/>
              <a:t>check</a:t>
            </a:r>
            <a:endParaRPr sz="2000" dirty="0"/>
          </a:p>
        </p:txBody>
      </p:sp>
      <p:sp>
        <p:nvSpPr>
          <p:cNvPr id="73" name="Google Shape;73;p15"/>
          <p:cNvSpPr/>
          <p:nvPr/>
        </p:nvSpPr>
        <p:spPr>
          <a:xfrm>
            <a:off x="5398133" y="2300175"/>
            <a:ext cx="1579600" cy="867600"/>
          </a:xfrm>
          <a:prstGeom prst="parallelogram">
            <a:avLst>
              <a:gd name="adj" fmla="val 25000"/>
            </a:avLst>
          </a:prstGeom>
          <a:solidFill>
            <a:srgbClr val="FFE59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dirty="0"/>
              <a:t>verification</a:t>
            </a:r>
            <a:endParaRPr dirty="0"/>
          </a:p>
          <a:p>
            <a:pPr algn="ctr"/>
            <a:r>
              <a:rPr lang="en" dirty="0"/>
              <a:t>condition</a:t>
            </a:r>
            <a:endParaRPr dirty="0"/>
          </a:p>
          <a:p>
            <a:pPr algn="ctr"/>
            <a:r>
              <a:rPr lang="en" dirty="0"/>
              <a:t>generation</a:t>
            </a:r>
            <a:endParaRPr dirty="0"/>
          </a:p>
        </p:txBody>
      </p:sp>
      <p:sp>
        <p:nvSpPr>
          <p:cNvPr id="74" name="Google Shape;74;p15"/>
          <p:cNvSpPr/>
          <p:nvPr/>
        </p:nvSpPr>
        <p:spPr>
          <a:xfrm>
            <a:off x="5306200" y="3938375"/>
            <a:ext cx="1579600" cy="867600"/>
          </a:xfrm>
          <a:prstGeom prst="parallelogram">
            <a:avLst>
              <a:gd name="adj" fmla="val 25000"/>
            </a:avLst>
          </a:prstGeom>
          <a:solidFill>
            <a:srgbClr val="FFE59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dirty="0"/>
              <a:t>code</a:t>
            </a:r>
            <a:endParaRPr dirty="0"/>
          </a:p>
          <a:p>
            <a:pPr algn="ctr"/>
            <a:r>
              <a:rPr lang="en" dirty="0"/>
              <a:t>generation</a:t>
            </a:r>
            <a:endParaRPr dirty="0"/>
          </a:p>
        </p:txBody>
      </p:sp>
      <p:sp>
        <p:nvSpPr>
          <p:cNvPr id="75" name="Google Shape;75;p15"/>
          <p:cNvSpPr/>
          <p:nvPr/>
        </p:nvSpPr>
        <p:spPr>
          <a:xfrm>
            <a:off x="7912167" y="3938375"/>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C# program</a:t>
            </a:r>
            <a:endParaRPr sz="2400"/>
          </a:p>
        </p:txBody>
      </p:sp>
      <p:sp>
        <p:nvSpPr>
          <p:cNvPr id="76" name="Google Shape;76;p15"/>
          <p:cNvSpPr/>
          <p:nvPr/>
        </p:nvSpPr>
        <p:spPr>
          <a:xfrm>
            <a:off x="7912167" y="5087108"/>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Java program</a:t>
            </a:r>
            <a:endParaRPr sz="2400"/>
          </a:p>
        </p:txBody>
      </p:sp>
      <p:sp>
        <p:nvSpPr>
          <p:cNvPr id="77" name="Google Shape;77;p15"/>
          <p:cNvSpPr/>
          <p:nvPr/>
        </p:nvSpPr>
        <p:spPr>
          <a:xfrm>
            <a:off x="10062067" y="4389241"/>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Go program</a:t>
            </a:r>
            <a:endParaRPr sz="2400"/>
          </a:p>
        </p:txBody>
      </p:sp>
      <p:sp>
        <p:nvSpPr>
          <p:cNvPr id="78" name="Google Shape;78;p15"/>
          <p:cNvSpPr/>
          <p:nvPr/>
        </p:nvSpPr>
        <p:spPr>
          <a:xfrm>
            <a:off x="10062067" y="5538008"/>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C++ program</a:t>
            </a:r>
            <a:endParaRPr sz="2400"/>
          </a:p>
        </p:txBody>
      </p:sp>
      <p:sp>
        <p:nvSpPr>
          <p:cNvPr id="79" name="Google Shape;79;p15"/>
          <p:cNvSpPr/>
          <p:nvPr/>
        </p:nvSpPr>
        <p:spPr>
          <a:xfrm>
            <a:off x="7837300" y="2300175"/>
            <a:ext cx="1579600" cy="867600"/>
          </a:xfrm>
          <a:prstGeom prst="parallelogram">
            <a:avLst>
              <a:gd name="adj" fmla="val 25000"/>
            </a:avLst>
          </a:prstGeom>
          <a:solidFill>
            <a:srgbClr val="C9DAF8"/>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2400"/>
              <a:t>Z3</a:t>
            </a:r>
            <a:endParaRPr sz="2400"/>
          </a:p>
          <a:p>
            <a:pPr algn="ctr"/>
            <a:r>
              <a:rPr lang="en" sz="2400"/>
              <a:t>solver</a:t>
            </a:r>
            <a:endParaRPr sz="2400"/>
          </a:p>
        </p:txBody>
      </p:sp>
      <p:sp>
        <p:nvSpPr>
          <p:cNvPr id="80" name="Google Shape;80;p15"/>
          <p:cNvSpPr/>
          <p:nvPr/>
        </p:nvSpPr>
        <p:spPr>
          <a:xfrm>
            <a:off x="10434400" y="2797741"/>
            <a:ext cx="700800" cy="700800"/>
          </a:xfrm>
          <a:prstGeom prst="noSmoking">
            <a:avLst>
              <a:gd name="adj" fmla="val 18750"/>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 name="Google Shape;81;p15"/>
          <p:cNvSpPr/>
          <p:nvPr/>
        </p:nvSpPr>
        <p:spPr>
          <a:xfrm>
            <a:off x="10434400" y="1796575"/>
            <a:ext cx="700800" cy="700800"/>
          </a:xfrm>
          <a:prstGeom prst="donut">
            <a:avLst>
              <a:gd name="adj" fmla="val 25000"/>
            </a:avLst>
          </a:prstGeom>
          <a:solidFill>
            <a:srgbClr val="3876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2" name="Google Shape;82;p15"/>
          <p:cNvCxnSpPr>
            <a:stCxn id="71" idx="0"/>
            <a:endCxn id="68" idx="5"/>
          </p:cNvCxnSpPr>
          <p:nvPr/>
        </p:nvCxnSpPr>
        <p:spPr>
          <a:xfrm>
            <a:off x="2199967" y="3611275"/>
            <a:ext cx="709200" cy="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p15"/>
          <p:cNvCxnSpPr>
            <a:stCxn id="72" idx="2"/>
            <a:endCxn id="73" idx="5"/>
          </p:cNvCxnSpPr>
          <p:nvPr/>
        </p:nvCxnSpPr>
        <p:spPr>
          <a:xfrm rot="10800000" flipH="1">
            <a:off x="4630384" y="2734075"/>
            <a:ext cx="876400" cy="1009200"/>
          </a:xfrm>
          <a:prstGeom prst="straightConnector1">
            <a:avLst/>
          </a:prstGeom>
          <a:noFill/>
          <a:ln w="9525" cap="flat" cmpd="sng">
            <a:solidFill>
              <a:schemeClr val="dk2"/>
            </a:solidFill>
            <a:prstDash val="solid"/>
            <a:round/>
            <a:headEnd type="none" w="med" len="med"/>
            <a:tailEnd type="triangle" w="med" len="med"/>
          </a:ln>
        </p:spPr>
      </p:cxnSp>
      <p:cxnSp>
        <p:nvCxnSpPr>
          <p:cNvPr id="84" name="Google Shape;84;p15"/>
          <p:cNvCxnSpPr>
            <a:stCxn id="72" idx="2"/>
            <a:endCxn id="74" idx="5"/>
          </p:cNvCxnSpPr>
          <p:nvPr/>
        </p:nvCxnSpPr>
        <p:spPr>
          <a:xfrm>
            <a:off x="4630384" y="3743275"/>
            <a:ext cx="784400" cy="628800"/>
          </a:xfrm>
          <a:prstGeom prst="straightConnector1">
            <a:avLst/>
          </a:prstGeom>
          <a:noFill/>
          <a:ln w="9525" cap="flat" cmpd="sng">
            <a:solidFill>
              <a:schemeClr val="dk2"/>
            </a:solidFill>
            <a:prstDash val="solid"/>
            <a:round/>
            <a:headEnd type="none" w="med" len="med"/>
            <a:tailEnd type="triangle" w="med" len="med"/>
          </a:ln>
        </p:spPr>
      </p:cxnSp>
      <p:cxnSp>
        <p:nvCxnSpPr>
          <p:cNvPr id="85" name="Google Shape;85;p15"/>
          <p:cNvCxnSpPr>
            <a:stCxn id="73" idx="2"/>
            <a:endCxn id="79" idx="5"/>
          </p:cNvCxnSpPr>
          <p:nvPr/>
        </p:nvCxnSpPr>
        <p:spPr>
          <a:xfrm>
            <a:off x="6869284" y="2733975"/>
            <a:ext cx="1076400" cy="0"/>
          </a:xfrm>
          <a:prstGeom prst="straightConnector1">
            <a:avLst/>
          </a:prstGeom>
          <a:noFill/>
          <a:ln w="9525" cap="flat" cmpd="sng">
            <a:solidFill>
              <a:schemeClr val="dk2"/>
            </a:solidFill>
            <a:prstDash val="solid"/>
            <a:round/>
            <a:headEnd type="none" w="med" len="med"/>
            <a:tailEnd type="triangle" w="med" len="med"/>
          </a:ln>
        </p:spPr>
      </p:cxnSp>
      <p:cxnSp>
        <p:nvCxnSpPr>
          <p:cNvPr id="86" name="Google Shape;86;p15"/>
          <p:cNvCxnSpPr>
            <a:stCxn id="79" idx="2"/>
            <a:endCxn id="81" idx="2"/>
          </p:cNvCxnSpPr>
          <p:nvPr/>
        </p:nvCxnSpPr>
        <p:spPr>
          <a:xfrm rot="10800000" flipH="1">
            <a:off x="9308451" y="2146775"/>
            <a:ext cx="1126000" cy="587200"/>
          </a:xfrm>
          <a:prstGeom prst="straightConnector1">
            <a:avLst/>
          </a:prstGeom>
          <a:noFill/>
          <a:ln w="9525" cap="flat" cmpd="sng">
            <a:solidFill>
              <a:schemeClr val="dk2"/>
            </a:solidFill>
            <a:prstDash val="solid"/>
            <a:round/>
            <a:headEnd type="none" w="med" len="med"/>
            <a:tailEnd type="triangle" w="med" len="med"/>
          </a:ln>
        </p:spPr>
      </p:cxnSp>
      <p:cxnSp>
        <p:nvCxnSpPr>
          <p:cNvPr id="87" name="Google Shape;87;p15"/>
          <p:cNvCxnSpPr>
            <a:endCxn id="80" idx="2"/>
          </p:cNvCxnSpPr>
          <p:nvPr/>
        </p:nvCxnSpPr>
        <p:spPr>
          <a:xfrm>
            <a:off x="9308400" y="2734141"/>
            <a:ext cx="1126000" cy="414000"/>
          </a:xfrm>
          <a:prstGeom prst="straightConnector1">
            <a:avLst/>
          </a:prstGeom>
          <a:noFill/>
          <a:ln w="9525" cap="flat" cmpd="sng">
            <a:solidFill>
              <a:schemeClr val="dk2"/>
            </a:solidFill>
            <a:prstDash val="solid"/>
            <a:round/>
            <a:headEnd type="none" w="med" len="med"/>
            <a:tailEnd type="triangle" w="med" len="med"/>
          </a:ln>
        </p:spPr>
      </p:cxnSp>
      <p:sp>
        <p:nvSpPr>
          <p:cNvPr id="88" name="Google Shape;88;p15"/>
          <p:cNvSpPr/>
          <p:nvPr/>
        </p:nvSpPr>
        <p:spPr>
          <a:xfrm>
            <a:off x="7364133" y="3776675"/>
            <a:ext cx="422800" cy="26288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9" name="Google Shape;89;p15"/>
          <p:cNvCxnSpPr>
            <a:stCxn id="74" idx="2"/>
            <a:endCxn id="88" idx="1"/>
          </p:cNvCxnSpPr>
          <p:nvPr/>
        </p:nvCxnSpPr>
        <p:spPr>
          <a:xfrm>
            <a:off x="6777351" y="4372175"/>
            <a:ext cx="586800" cy="718800"/>
          </a:xfrm>
          <a:prstGeom prst="straightConnector1">
            <a:avLst/>
          </a:prstGeom>
          <a:noFill/>
          <a:ln w="9525" cap="flat" cmpd="sng">
            <a:solidFill>
              <a:schemeClr val="dk2"/>
            </a:solidFill>
            <a:prstDash val="solid"/>
            <a:round/>
            <a:headEnd type="none" w="med" len="med"/>
            <a:tailEnd type="triangle" w="med" len="med"/>
          </a:ln>
        </p:spPr>
      </p:cxnSp>
      <p:sp>
        <p:nvSpPr>
          <p:cNvPr id="90" name="Google Shape;90;p15"/>
          <p:cNvSpPr/>
          <p:nvPr/>
        </p:nvSpPr>
        <p:spPr>
          <a:xfrm>
            <a:off x="2097334" y="3697575"/>
            <a:ext cx="9967567" cy="3160425"/>
          </a:xfrm>
          <a:custGeom>
            <a:avLst/>
            <a:gdLst/>
            <a:ahLst/>
            <a:cxnLst/>
            <a:rect l="l" t="t" r="r" b="b"/>
            <a:pathLst>
              <a:path w="299027" h="89613" extrusionOk="0">
                <a:moveTo>
                  <a:pt x="4448" y="32414"/>
                </a:moveTo>
                <a:lnTo>
                  <a:pt x="78808" y="31778"/>
                </a:lnTo>
                <a:lnTo>
                  <a:pt x="104230" y="0"/>
                </a:lnTo>
                <a:lnTo>
                  <a:pt x="299027" y="0"/>
                </a:lnTo>
                <a:lnTo>
                  <a:pt x="299027" y="89613"/>
                </a:lnTo>
                <a:lnTo>
                  <a:pt x="0" y="89613"/>
                </a:lnTo>
                <a:close/>
              </a:path>
            </a:pathLst>
          </a:custGeom>
          <a:solidFill>
            <a:srgbClr val="EEEEEE">
              <a:alpha val="76540"/>
            </a:srgbClr>
          </a:solidFill>
          <a:ln>
            <a:noFill/>
          </a:ln>
        </p:spPr>
      </p:sp>
    </p:spTree>
    <p:extLst>
      <p:ext uri="{BB962C8B-B14F-4D97-AF65-F5344CB8AC3E}">
        <p14:creationId xmlns:p14="http://schemas.microsoft.com/office/powerpoint/2010/main" val="107777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t>Detour to Imperativeland</a:t>
            </a:r>
            <a:endParaRPr/>
          </a:p>
          <a:p>
            <a:endParaRPr/>
          </a:p>
        </p:txBody>
      </p:sp>
      <p:sp>
        <p:nvSpPr>
          <p:cNvPr id="303" name="Google Shape;303;p3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latin typeface="Consolas"/>
                <a:ea typeface="Consolas"/>
                <a:cs typeface="Consolas"/>
                <a:sym typeface="Consolas"/>
              </a:rPr>
              <a:t>predicate IsMaxIndex(a:seq&lt;int&gt;, x:int) {</a:t>
            </a: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  &amp;&amp; 0 &lt;= x &lt; |a|</a:t>
            </a: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  &amp;&amp; (forall i :: 0 &lt;= i &lt; |a| ==&gt; a[i] &lt;= a[x])</a:t>
            </a: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a:t>
            </a:r>
            <a:endParaRPr>
              <a:latin typeface="Consolas"/>
              <a:ea typeface="Consolas"/>
              <a:cs typeface="Consolas"/>
              <a:sym typeface="Consolas"/>
            </a:endParaRPr>
          </a:p>
          <a:p>
            <a:pPr marL="0" indent="0">
              <a:spcAft>
                <a:spcPts val="2133"/>
              </a:spcAft>
              <a:buNone/>
            </a:pPr>
            <a:endParaRPr>
              <a:latin typeface="Consolas"/>
              <a:ea typeface="Consolas"/>
              <a:cs typeface="Consolas"/>
              <a:sym typeface="Consolas"/>
            </a:endParaRPr>
          </a:p>
        </p:txBody>
      </p:sp>
      <p:sp>
        <p:nvSpPr>
          <p:cNvPr id="304" name="Google Shape;304;p3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30</a:t>
            </a:fld>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134909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415600" y="102067"/>
            <a:ext cx="11360800" cy="763600"/>
          </a:xfrm>
          <a:prstGeom prst="rect">
            <a:avLst/>
          </a:prstGeom>
        </p:spPr>
        <p:txBody>
          <a:bodyPr spcFirstLastPara="1" vert="horz" wrap="square" lIns="121900" tIns="121900" rIns="121900" bIns="121900" rtlCol="0" anchor="t" anchorCtr="0">
            <a:noAutofit/>
          </a:bodyPr>
          <a:lstStyle/>
          <a:p>
            <a:r>
              <a:rPr lang="en"/>
              <a:t>Imperativeland</a:t>
            </a:r>
            <a:endParaRPr/>
          </a:p>
          <a:p>
            <a:endParaRPr/>
          </a:p>
        </p:txBody>
      </p:sp>
      <p:sp>
        <p:nvSpPr>
          <p:cNvPr id="310" name="Google Shape;310;p40"/>
          <p:cNvSpPr txBox="1">
            <a:spLocks noGrp="1"/>
          </p:cNvSpPr>
          <p:nvPr>
            <p:ph type="body" idx="1"/>
          </p:nvPr>
        </p:nvSpPr>
        <p:spPr>
          <a:xfrm>
            <a:off x="415600" y="9355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1867" b="1" dirty="0">
                <a:latin typeface="Consolas"/>
                <a:ea typeface="Consolas"/>
                <a:cs typeface="Consolas"/>
                <a:sym typeface="Consolas"/>
              </a:rPr>
              <a:t>method</a:t>
            </a:r>
            <a:r>
              <a:rPr lang="en" sz="1867" dirty="0">
                <a:latin typeface="Consolas"/>
                <a:ea typeface="Consolas"/>
                <a:cs typeface="Consolas"/>
                <a:sym typeface="Consolas"/>
              </a:rPr>
              <a:t> </a:t>
            </a:r>
            <a:r>
              <a:rPr lang="en" sz="1867" dirty="0" err="1">
                <a:latin typeface="Consolas"/>
                <a:ea typeface="Consolas"/>
                <a:cs typeface="Consolas"/>
                <a:sym typeface="Consolas"/>
              </a:rPr>
              <a:t>findMaxIndex</a:t>
            </a:r>
            <a:r>
              <a:rPr lang="en" sz="1867" dirty="0">
                <a:latin typeface="Consolas"/>
                <a:ea typeface="Consolas"/>
                <a:cs typeface="Consolas"/>
                <a:sym typeface="Consolas"/>
              </a:rPr>
              <a:t>(</a:t>
            </a:r>
            <a:r>
              <a:rPr lang="en" sz="1867" dirty="0" err="1">
                <a:latin typeface="Consolas"/>
                <a:ea typeface="Consolas"/>
                <a:cs typeface="Consolas"/>
                <a:sym typeface="Consolas"/>
              </a:rPr>
              <a:t>a:seq</a:t>
            </a:r>
            <a:r>
              <a:rPr lang="en" sz="1867" dirty="0">
                <a:latin typeface="Consolas"/>
                <a:ea typeface="Consolas"/>
                <a:cs typeface="Consolas"/>
                <a:sym typeface="Consolas"/>
              </a:rPr>
              <a:t>&lt;</a:t>
            </a:r>
            <a:r>
              <a:rPr lang="en" sz="1867" dirty="0" err="1">
                <a:latin typeface="Consolas"/>
                <a:ea typeface="Consolas"/>
                <a:cs typeface="Consolas"/>
                <a:sym typeface="Consolas"/>
              </a:rPr>
              <a:t>int</a:t>
            </a:r>
            <a:r>
              <a:rPr lang="en" sz="1867" dirty="0">
                <a:latin typeface="Consolas"/>
                <a:ea typeface="Consolas"/>
                <a:cs typeface="Consolas"/>
                <a:sym typeface="Consolas"/>
              </a:rPr>
              <a:t>&gt;) returns (</a:t>
            </a:r>
            <a:r>
              <a:rPr lang="en" sz="1867" dirty="0" err="1">
                <a:latin typeface="Consolas"/>
                <a:ea typeface="Consolas"/>
                <a:cs typeface="Consolas"/>
                <a:sym typeface="Consolas"/>
              </a:rPr>
              <a:t>x:int</a:t>
            </a:r>
            <a:r>
              <a:rPr lang="en" sz="1867" dirty="0">
                <a:latin typeface="Consolas"/>
                <a:ea typeface="Consolas"/>
                <a:cs typeface="Consolas"/>
                <a:sym typeface="Consolas"/>
              </a:rPr>
              <a:t>)</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i="1" dirty="0">
                <a:latin typeface="Consolas"/>
                <a:ea typeface="Consolas"/>
                <a:cs typeface="Consolas"/>
                <a:sym typeface="Consolas"/>
              </a:rPr>
              <a:t>requires |a| &gt; 0</a:t>
            </a:r>
            <a:endParaRPr sz="1867" i="1" dirty="0">
              <a:latin typeface="Consolas"/>
              <a:ea typeface="Consolas"/>
              <a:cs typeface="Consolas"/>
              <a:sym typeface="Consolas"/>
            </a:endParaRPr>
          </a:p>
          <a:p>
            <a:pPr marL="0" indent="0">
              <a:buNone/>
            </a:pPr>
            <a:r>
              <a:rPr lang="en" sz="1867" i="1" dirty="0">
                <a:latin typeface="Consolas"/>
                <a:ea typeface="Consolas"/>
                <a:cs typeface="Consolas"/>
                <a:sym typeface="Consolas"/>
              </a:rPr>
              <a:t>  ensures </a:t>
            </a:r>
            <a:r>
              <a:rPr lang="en" sz="1867" i="1" dirty="0" err="1">
                <a:latin typeface="Consolas"/>
                <a:ea typeface="Consolas"/>
                <a:cs typeface="Consolas"/>
                <a:sym typeface="Consolas"/>
              </a:rPr>
              <a:t>IsMaxIndex</a:t>
            </a:r>
            <a:r>
              <a:rPr lang="en" sz="1867" i="1" dirty="0">
                <a:latin typeface="Consolas"/>
                <a:ea typeface="Consolas"/>
                <a:cs typeface="Consolas"/>
                <a:sym typeface="Consolas"/>
              </a:rPr>
              <a:t>(a, x)</a:t>
            </a:r>
            <a:endParaRPr sz="1867" i="1" dirty="0">
              <a:latin typeface="Consolas"/>
              <a:ea typeface="Consolas"/>
              <a:cs typeface="Consolas"/>
              <a:sym typeface="Consolas"/>
            </a:endParaRPr>
          </a:p>
          <a:p>
            <a:pPr marL="0" indent="0">
              <a:buNone/>
            </a:pPr>
            <a:r>
              <a:rPr lang="en" sz="1867" dirty="0">
                <a:latin typeface="Consolas"/>
                <a:ea typeface="Consolas"/>
                <a:cs typeface="Consolas"/>
                <a:sym typeface="Consolas"/>
              </a:rPr>
              <a:t>{</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dirty="0" err="1">
                <a:latin typeface="Consolas"/>
                <a:ea typeface="Consolas"/>
                <a:cs typeface="Consolas"/>
                <a:sym typeface="Consolas"/>
              </a:rPr>
              <a:t>var</a:t>
            </a:r>
            <a:r>
              <a:rPr lang="en" sz="1867" dirty="0">
                <a:latin typeface="Consolas"/>
                <a:ea typeface="Consolas"/>
                <a:cs typeface="Consolas"/>
                <a:sym typeface="Consolas"/>
              </a:rPr>
              <a:t> </a:t>
            </a:r>
            <a:r>
              <a:rPr lang="en" sz="1867" dirty="0" err="1">
                <a:latin typeface="Consolas"/>
                <a:ea typeface="Consolas"/>
                <a:cs typeface="Consolas"/>
                <a:sym typeface="Consolas"/>
              </a:rPr>
              <a:t>i</a:t>
            </a:r>
            <a:r>
              <a:rPr lang="en" sz="1867" dirty="0">
                <a:latin typeface="Consolas"/>
                <a:ea typeface="Consolas"/>
                <a:cs typeface="Consolas"/>
                <a:sym typeface="Consolas"/>
              </a:rPr>
              <a:t> := 1;</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dirty="0" err="1">
                <a:latin typeface="Consolas"/>
                <a:ea typeface="Consolas"/>
                <a:cs typeface="Consolas"/>
                <a:sym typeface="Consolas"/>
              </a:rPr>
              <a:t>var</a:t>
            </a:r>
            <a:r>
              <a:rPr lang="en" sz="1867" dirty="0">
                <a:latin typeface="Consolas"/>
                <a:ea typeface="Consolas"/>
                <a:cs typeface="Consolas"/>
                <a:sym typeface="Consolas"/>
              </a:rPr>
              <a:t> ret := 0;</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while(</a:t>
            </a:r>
            <a:r>
              <a:rPr lang="en" sz="1867" dirty="0" err="1">
                <a:latin typeface="Consolas"/>
                <a:ea typeface="Consolas"/>
                <a:cs typeface="Consolas"/>
                <a:sym typeface="Consolas"/>
              </a:rPr>
              <a:t>i</a:t>
            </a:r>
            <a:r>
              <a:rPr lang="en" sz="1867" dirty="0">
                <a:latin typeface="Consolas"/>
                <a:ea typeface="Consolas"/>
                <a:cs typeface="Consolas"/>
                <a:sym typeface="Consolas"/>
              </a:rPr>
              <a:t> &lt; |a|)</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i="1" dirty="0">
                <a:latin typeface="Consolas"/>
                <a:ea typeface="Consolas"/>
                <a:cs typeface="Consolas"/>
                <a:sym typeface="Consolas"/>
              </a:rPr>
              <a:t>invariant 0 &lt;= </a:t>
            </a:r>
            <a:r>
              <a:rPr lang="en" sz="1867" i="1" dirty="0" err="1">
                <a:latin typeface="Consolas"/>
                <a:ea typeface="Consolas"/>
                <a:cs typeface="Consolas"/>
                <a:sym typeface="Consolas"/>
              </a:rPr>
              <a:t>i</a:t>
            </a:r>
            <a:r>
              <a:rPr lang="en" sz="1867" i="1" dirty="0">
                <a:latin typeface="Consolas"/>
                <a:ea typeface="Consolas"/>
                <a:cs typeface="Consolas"/>
                <a:sym typeface="Consolas"/>
              </a:rPr>
              <a:t> &lt;= |a|</a:t>
            </a:r>
            <a:endParaRPr sz="1867" i="1" dirty="0">
              <a:latin typeface="Consolas"/>
              <a:ea typeface="Consolas"/>
              <a:cs typeface="Consolas"/>
              <a:sym typeface="Consolas"/>
            </a:endParaRPr>
          </a:p>
          <a:p>
            <a:pPr marL="0" indent="0">
              <a:buNone/>
            </a:pPr>
            <a:r>
              <a:rPr lang="en" sz="1867" i="1" dirty="0">
                <a:latin typeface="Consolas"/>
                <a:ea typeface="Consolas"/>
                <a:cs typeface="Consolas"/>
                <a:sym typeface="Consolas"/>
              </a:rPr>
              <a:t>    invariant </a:t>
            </a:r>
            <a:r>
              <a:rPr lang="en" sz="1867" i="1" dirty="0" err="1">
                <a:latin typeface="Consolas"/>
                <a:ea typeface="Consolas"/>
                <a:cs typeface="Consolas"/>
                <a:sym typeface="Consolas"/>
              </a:rPr>
              <a:t>IsMaxIndex</a:t>
            </a:r>
            <a:r>
              <a:rPr lang="en" sz="1867" i="1" dirty="0">
                <a:latin typeface="Consolas"/>
                <a:ea typeface="Consolas"/>
                <a:cs typeface="Consolas"/>
                <a:sym typeface="Consolas"/>
              </a:rPr>
              <a:t>(a[..</a:t>
            </a:r>
            <a:r>
              <a:rPr lang="en" sz="1867" i="1" dirty="0" err="1">
                <a:latin typeface="Consolas"/>
                <a:ea typeface="Consolas"/>
                <a:cs typeface="Consolas"/>
                <a:sym typeface="Consolas"/>
              </a:rPr>
              <a:t>i</a:t>
            </a:r>
            <a:r>
              <a:rPr lang="en" sz="1867" i="1" dirty="0">
                <a:latin typeface="Consolas"/>
                <a:ea typeface="Consolas"/>
                <a:cs typeface="Consolas"/>
                <a:sym typeface="Consolas"/>
              </a:rPr>
              <a:t>], ret)</a:t>
            </a:r>
            <a:endParaRPr sz="1867" i="1" dirty="0">
              <a:latin typeface="Consolas"/>
              <a:ea typeface="Consolas"/>
              <a:cs typeface="Consolas"/>
              <a:sym typeface="Consolas"/>
            </a:endParaRPr>
          </a:p>
          <a:p>
            <a:pPr marL="0" indent="0">
              <a:buNone/>
            </a:pPr>
            <a:r>
              <a:rPr lang="en" sz="1867" dirty="0">
                <a:latin typeface="Consolas"/>
                <a:ea typeface="Consolas"/>
                <a:cs typeface="Consolas"/>
                <a:sym typeface="Consolas"/>
              </a:rPr>
              <a:t>  {</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if(a[</a:t>
            </a:r>
            <a:r>
              <a:rPr lang="en" sz="1867" dirty="0" err="1">
                <a:latin typeface="Consolas"/>
                <a:ea typeface="Consolas"/>
                <a:cs typeface="Consolas"/>
                <a:sym typeface="Consolas"/>
              </a:rPr>
              <a:t>i</a:t>
            </a:r>
            <a:r>
              <a:rPr lang="en" sz="1867" dirty="0">
                <a:latin typeface="Consolas"/>
                <a:ea typeface="Consolas"/>
                <a:cs typeface="Consolas"/>
                <a:sym typeface="Consolas"/>
              </a:rPr>
              <a:t>] &gt; a[ret]) {</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ret := </a:t>
            </a:r>
            <a:r>
              <a:rPr lang="en" sz="1867" dirty="0" err="1">
                <a:latin typeface="Consolas"/>
                <a:ea typeface="Consolas"/>
                <a:cs typeface="Consolas"/>
                <a:sym typeface="Consolas"/>
              </a:rPr>
              <a:t>i</a:t>
            </a:r>
            <a:r>
              <a:rPr lang="en" sz="1867" dirty="0">
                <a:latin typeface="Consolas"/>
                <a:ea typeface="Consolas"/>
                <a:cs typeface="Consolas"/>
                <a:sym typeface="Consolas"/>
              </a:rPr>
              <a:t>;</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dirty="0" err="1">
                <a:latin typeface="Consolas"/>
                <a:ea typeface="Consolas"/>
                <a:cs typeface="Consolas"/>
                <a:sym typeface="Consolas"/>
              </a:rPr>
              <a:t>i</a:t>
            </a:r>
            <a:r>
              <a:rPr lang="en" sz="1867" dirty="0">
                <a:latin typeface="Consolas"/>
                <a:ea typeface="Consolas"/>
                <a:cs typeface="Consolas"/>
                <a:sym typeface="Consolas"/>
              </a:rPr>
              <a:t> := </a:t>
            </a:r>
            <a:r>
              <a:rPr lang="en" sz="1867" dirty="0" err="1">
                <a:latin typeface="Consolas"/>
                <a:ea typeface="Consolas"/>
                <a:cs typeface="Consolas"/>
                <a:sym typeface="Consolas"/>
              </a:rPr>
              <a:t>i</a:t>
            </a:r>
            <a:r>
              <a:rPr lang="en" sz="1867" dirty="0">
                <a:latin typeface="Consolas"/>
                <a:ea typeface="Consolas"/>
                <a:cs typeface="Consolas"/>
                <a:sym typeface="Consolas"/>
              </a:rPr>
              <a:t> + 1;</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return ret;</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a:t>
            </a:r>
            <a:endParaRPr sz="1867" dirty="0">
              <a:latin typeface="Consolas"/>
              <a:ea typeface="Consolas"/>
              <a:cs typeface="Consolas"/>
              <a:sym typeface="Consolas"/>
            </a:endParaRPr>
          </a:p>
          <a:p>
            <a:pPr marL="0" indent="0">
              <a:spcAft>
                <a:spcPts val="2133"/>
              </a:spcAft>
              <a:buNone/>
            </a:pPr>
            <a:endParaRPr sz="1867" dirty="0">
              <a:latin typeface="Consolas"/>
              <a:ea typeface="Consolas"/>
              <a:cs typeface="Consolas"/>
              <a:sym typeface="Consolas"/>
            </a:endParaRPr>
          </a:p>
        </p:txBody>
      </p:sp>
      <p:sp>
        <p:nvSpPr>
          <p:cNvPr id="311" name="Google Shape;311;p4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31</a:t>
            </a:fld>
            <a:endParaRPr/>
          </a:p>
        </p:txBody>
      </p:sp>
      <p:sp>
        <p:nvSpPr>
          <p:cNvPr id="312" name="Google Shape;312;p40"/>
          <p:cNvSpPr txBox="1"/>
          <p:nvPr/>
        </p:nvSpPr>
        <p:spPr>
          <a:xfrm>
            <a:off x="5103667" y="4695333"/>
            <a:ext cx="6997600" cy="1588000"/>
          </a:xfrm>
          <a:prstGeom prst="rect">
            <a:avLst/>
          </a:prstGeom>
          <a:solidFill>
            <a:srgbClr val="FCE5CD"/>
          </a:solidFill>
          <a:ln w="19050" cap="flat" cmpd="sng">
            <a:solidFill>
              <a:srgbClr val="B45F06"/>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 sz="2000">
                <a:solidFill>
                  <a:schemeClr val="dk2"/>
                </a:solidFill>
                <a:latin typeface="Consolas"/>
                <a:ea typeface="Consolas"/>
                <a:cs typeface="Consolas"/>
                <a:sym typeface="Consolas"/>
              </a:rPr>
              <a:t>predicate IsMaxIndex(a:seq&lt;int&gt;, x:int) {</a:t>
            </a:r>
            <a:endParaRPr sz="2000">
              <a:solidFill>
                <a:schemeClr val="dk2"/>
              </a:solidFill>
              <a:latin typeface="Consolas"/>
              <a:ea typeface="Consolas"/>
              <a:cs typeface="Consolas"/>
              <a:sym typeface="Consolas"/>
            </a:endParaRPr>
          </a:p>
          <a:p>
            <a:pPr>
              <a:lnSpc>
                <a:spcPct val="115000"/>
              </a:lnSpc>
              <a:buClr>
                <a:schemeClr val="dk1"/>
              </a:buClr>
              <a:buSzPts val="1100"/>
            </a:pPr>
            <a:r>
              <a:rPr lang="en" sz="2000">
                <a:solidFill>
                  <a:schemeClr val="dk2"/>
                </a:solidFill>
                <a:latin typeface="Consolas"/>
                <a:ea typeface="Consolas"/>
                <a:cs typeface="Consolas"/>
                <a:sym typeface="Consolas"/>
              </a:rPr>
              <a:t>  &amp;&amp; 0 &lt;= x &lt; |a|</a:t>
            </a:r>
            <a:endParaRPr sz="2000">
              <a:solidFill>
                <a:schemeClr val="dk2"/>
              </a:solidFill>
              <a:latin typeface="Consolas"/>
              <a:ea typeface="Consolas"/>
              <a:cs typeface="Consolas"/>
              <a:sym typeface="Consolas"/>
            </a:endParaRPr>
          </a:p>
          <a:p>
            <a:pPr>
              <a:lnSpc>
                <a:spcPct val="115000"/>
              </a:lnSpc>
              <a:buClr>
                <a:schemeClr val="dk1"/>
              </a:buClr>
              <a:buSzPts val="1100"/>
            </a:pPr>
            <a:r>
              <a:rPr lang="en" sz="2000">
                <a:solidFill>
                  <a:schemeClr val="dk2"/>
                </a:solidFill>
                <a:latin typeface="Consolas"/>
                <a:ea typeface="Consolas"/>
                <a:cs typeface="Consolas"/>
                <a:sym typeface="Consolas"/>
              </a:rPr>
              <a:t>  &amp;&amp; (forall i :: 0 &lt;= i &lt; |a| ==&gt; a[i] &lt;= a[x])</a:t>
            </a:r>
            <a:endParaRPr sz="2000">
              <a:solidFill>
                <a:schemeClr val="dk2"/>
              </a:solidFill>
              <a:latin typeface="Consolas"/>
              <a:ea typeface="Consolas"/>
              <a:cs typeface="Consolas"/>
              <a:sym typeface="Consolas"/>
            </a:endParaRPr>
          </a:p>
          <a:p>
            <a:pPr>
              <a:lnSpc>
                <a:spcPct val="115000"/>
              </a:lnSpc>
              <a:buClr>
                <a:schemeClr val="dk1"/>
              </a:buClr>
              <a:buSzPts val="1100"/>
            </a:pPr>
            <a:r>
              <a:rPr lang="en" sz="2000">
                <a:solidFill>
                  <a:schemeClr val="dk2"/>
                </a:solidFill>
                <a:latin typeface="Consolas"/>
                <a:ea typeface="Consolas"/>
                <a:cs typeface="Consolas"/>
                <a:sym typeface="Consolas"/>
              </a:rPr>
              <a:t>}</a:t>
            </a:r>
            <a:endParaRPr sz="2000"/>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187606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 dirty="0"/>
              <a:t>We will use </a:t>
            </a:r>
            <a:r>
              <a:rPr lang="en-US" dirty="0" smtClean="0"/>
              <a:t>the declarative parts of </a:t>
            </a:r>
            <a:r>
              <a:rPr lang="en" dirty="0" smtClean="0"/>
              <a:t>Dafny</a:t>
            </a:r>
            <a:endParaRPr dirty="0"/>
          </a:p>
        </p:txBody>
      </p:sp>
      <p:sp>
        <p:nvSpPr>
          <p:cNvPr id="97" name="Google Shape;97;p16"/>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Ignore the imperative parts </a:t>
            </a:r>
            <a:r>
              <a:rPr lang="en" dirty="0" smtClean="0"/>
              <a:t>(</a:t>
            </a:r>
            <a:r>
              <a:rPr lang="en-US" dirty="0" smtClean="0"/>
              <a:t>m</a:t>
            </a:r>
            <a:r>
              <a:rPr lang="en" dirty="0" err="1" smtClean="0"/>
              <a:t>ostly</a:t>
            </a:r>
            <a:r>
              <a:rPr lang="en" dirty="0"/>
              <a:t>)</a:t>
            </a:r>
            <a:endParaRPr dirty="0"/>
          </a:p>
          <a:p>
            <a:pPr>
              <a:spcBef>
                <a:spcPts val="2133"/>
              </a:spcBef>
            </a:pPr>
            <a:r>
              <a:rPr lang="en" dirty="0"/>
              <a:t>mutable objects</a:t>
            </a:r>
            <a:endParaRPr dirty="0"/>
          </a:p>
          <a:p>
            <a:r>
              <a:rPr lang="en" dirty="0"/>
              <a:t>heap “framing”: reads, modifies, fresh</a:t>
            </a:r>
            <a:endParaRPr dirty="0"/>
          </a:p>
          <a:p>
            <a:r>
              <a:rPr lang="en" dirty="0"/>
              <a:t>!new, ==</a:t>
            </a:r>
            <a:endParaRPr dirty="0"/>
          </a:p>
          <a:p>
            <a:pPr marL="0" indent="0">
              <a:spcBef>
                <a:spcPts val="2133"/>
              </a:spcBef>
              <a:spcAft>
                <a:spcPts val="2133"/>
              </a:spcAft>
              <a:buNone/>
            </a:pPr>
            <a:r>
              <a:rPr lang="en-US" dirty="0" smtClean="0"/>
              <a:t>The</a:t>
            </a:r>
            <a:r>
              <a:rPr lang="en" dirty="0" smtClean="0"/>
              <a:t> </a:t>
            </a:r>
            <a:r>
              <a:rPr lang="en-US" dirty="0" smtClean="0"/>
              <a:t>declarative/</a:t>
            </a:r>
            <a:r>
              <a:rPr lang="en" dirty="0" smtClean="0"/>
              <a:t>mathematical</a:t>
            </a:r>
            <a:r>
              <a:rPr lang="en-US" dirty="0" smtClean="0"/>
              <a:t>/functional</a:t>
            </a:r>
            <a:r>
              <a:rPr lang="en" dirty="0" smtClean="0"/>
              <a:t> subset</a:t>
            </a:r>
            <a:r>
              <a:rPr lang="en-US" dirty="0" smtClean="0"/>
              <a:t> is most useful in writing high-level protocols and specifications</a:t>
            </a:r>
            <a:endParaRPr dirty="0"/>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
        <p:nvSpPr>
          <p:cNvPr id="98" name="Google Shape;98;p16"/>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spTree>
    <p:extLst>
      <p:ext uri="{BB962C8B-B14F-4D97-AF65-F5344CB8AC3E}">
        <p14:creationId xmlns:p14="http://schemas.microsoft.com/office/powerpoint/2010/main" val="89339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Dafny in Docker</a:t>
            </a:r>
            <a:endParaRPr lang="en-US" dirty="0"/>
          </a:p>
        </p:txBody>
      </p:sp>
      <p:sp>
        <p:nvSpPr>
          <p:cNvPr id="3" name="Content Placeholder 2"/>
          <p:cNvSpPr>
            <a:spLocks noGrp="1"/>
          </p:cNvSpPr>
          <p:nvPr>
            <p:ph idx="1"/>
          </p:nvPr>
        </p:nvSpPr>
        <p:spPr/>
        <p:txBody>
          <a:bodyPr/>
          <a:lstStyle/>
          <a:p>
            <a:r>
              <a:rPr lang="en-US" dirty="0" smtClean="0"/>
              <a:t>We provide you with a Docker container that has Dafny pre-installed</a:t>
            </a:r>
          </a:p>
          <a:p>
            <a:pPr lvl="1"/>
            <a:r>
              <a:rPr lang="en-US" dirty="0" smtClean="0"/>
              <a:t>Makes it easy to get started</a:t>
            </a:r>
          </a:p>
          <a:p>
            <a:pPr lvl="1"/>
            <a:r>
              <a:rPr lang="en-US" dirty="0" smtClean="0"/>
              <a:t>Ensures everyone is using the same Dafny version as the </a:t>
            </a:r>
            <a:r>
              <a:rPr lang="en-US" dirty="0" err="1" smtClean="0"/>
              <a:t>autograder</a:t>
            </a:r>
            <a:endParaRPr lang="en-US" dirty="0" smtClean="0"/>
          </a:p>
          <a:p>
            <a:r>
              <a:rPr lang="en-US" dirty="0" smtClean="0"/>
              <a:t>Download and run it like this:</a:t>
            </a:r>
          </a:p>
          <a:p>
            <a:pPr lvl="1"/>
            <a:r>
              <a:rPr lang="en-US" sz="1800" dirty="0" err="1" smtClean="0">
                <a:latin typeface="Courier New" charset="0"/>
                <a:ea typeface="Courier New" charset="0"/>
                <a:cs typeface="Courier New" charset="0"/>
              </a:rPr>
              <a:t>docker</a:t>
            </a:r>
            <a:r>
              <a:rPr lang="en-US" sz="1800" dirty="0" smtClean="0">
                <a:latin typeface="Courier New" charset="0"/>
                <a:ea typeface="Courier New" charset="0"/>
                <a:cs typeface="Courier New" charset="0"/>
              </a:rPr>
              <a:t> pull </a:t>
            </a:r>
            <a:r>
              <a:rPr lang="en-US" sz="1800" dirty="0" err="1" smtClean="0">
                <a:latin typeface="Courier New" charset="0"/>
                <a:ea typeface="Courier New" charset="0"/>
                <a:cs typeface="Courier New" charset="0"/>
              </a:rPr>
              <a:t>ekaprits</a:t>
            </a:r>
            <a:r>
              <a:rPr lang="en-US" sz="1800" dirty="0" smtClean="0">
                <a:latin typeface="Courier New" charset="0"/>
                <a:ea typeface="Courier New" charset="0"/>
                <a:cs typeface="Courier New" charset="0"/>
              </a:rPr>
              <a:t>/eecs498-008</a:t>
            </a:r>
          </a:p>
          <a:p>
            <a:pPr lvl="1"/>
            <a:r>
              <a:rPr lang="en-US" sz="1800" dirty="0" err="1">
                <a:latin typeface="Courier New" charset="0"/>
                <a:ea typeface="Courier New" charset="0"/>
                <a:cs typeface="Courier New" charset="0"/>
              </a:rPr>
              <a:t>docker</a:t>
            </a:r>
            <a:r>
              <a:rPr lang="en-US" sz="1800" dirty="0">
                <a:latin typeface="Courier New" charset="0"/>
                <a:ea typeface="Courier New" charset="0"/>
                <a:cs typeface="Courier New" charset="0"/>
              </a:rPr>
              <a:t> container run --mount </a:t>
            </a:r>
            <a:r>
              <a:rPr lang="en-US" sz="1800" dirty="0" err="1">
                <a:latin typeface="Courier New" charset="0"/>
                <a:ea typeface="Courier New" charset="0"/>
                <a:cs typeface="Courier New" charset="0"/>
              </a:rPr>
              <a:t>src</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PWD,target</a:t>
            </a:r>
            <a:r>
              <a:rPr lang="en-US" sz="1800" dirty="0">
                <a:latin typeface="Courier New" charset="0"/>
                <a:ea typeface="Courier New" charset="0"/>
                <a:cs typeface="Courier New" charset="0"/>
              </a:rPr>
              <a:t>=/home/</a:t>
            </a:r>
            <a:r>
              <a:rPr lang="en-US" sz="1800" dirty="0" err="1">
                <a:latin typeface="Courier New" charset="0"/>
                <a:ea typeface="Courier New" charset="0"/>
                <a:cs typeface="Courier New" charset="0"/>
              </a:rPr>
              <a:t>autograder</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working_dir,type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bind,readonly</a:t>
            </a:r>
            <a:r>
              <a:rPr lang="en-US" sz="1800" dirty="0">
                <a:latin typeface="Courier New" charset="0"/>
                <a:ea typeface="Courier New" charset="0"/>
                <a:cs typeface="Courier New" charset="0"/>
              </a:rPr>
              <a:t> -t -</a:t>
            </a:r>
            <a:r>
              <a:rPr lang="en-US" sz="1800" dirty="0" err="1">
                <a:latin typeface="Courier New" charset="0"/>
                <a:ea typeface="Courier New" charset="0"/>
                <a:cs typeface="Courier New" charset="0"/>
              </a:rPr>
              <a:t>i</a:t>
            </a:r>
            <a:r>
              <a:rPr lang="en-US" sz="1800" dirty="0">
                <a:latin typeface="Courier New" charset="0"/>
                <a:ea typeface="Courier New" charset="0"/>
                <a:cs typeface="Courier New" charset="0"/>
              </a:rPr>
              <a:t> </a:t>
            </a:r>
            <a:r>
              <a:rPr lang="en-US" sz="1800" dirty="0" err="1" smtClean="0">
                <a:latin typeface="Courier New" charset="0"/>
                <a:ea typeface="Courier New" charset="0"/>
                <a:cs typeface="Courier New" charset="0"/>
              </a:rPr>
              <a:t>ekaprits</a:t>
            </a:r>
            <a:r>
              <a:rPr lang="en-US" sz="1800" dirty="0" smtClean="0">
                <a:latin typeface="Courier New" charset="0"/>
                <a:ea typeface="Courier New" charset="0"/>
                <a:cs typeface="Courier New" charset="0"/>
              </a:rPr>
              <a:t>/eecs498-008</a:t>
            </a:r>
          </a:p>
          <a:p>
            <a:r>
              <a:rPr lang="en-US" dirty="0" smtClean="0">
                <a:ea typeface="Courier New" charset="0"/>
                <a:cs typeface="Courier New" charset="0"/>
              </a:rPr>
              <a:t>We are looking into providing an M1-compatible image</a:t>
            </a:r>
          </a:p>
          <a:p>
            <a:r>
              <a:rPr lang="en-US" dirty="0" smtClean="0">
                <a:ea typeface="Courier New" charset="0"/>
                <a:cs typeface="Courier New" charset="0"/>
              </a:rPr>
              <a:t>In the lab on Friday, Armin will go over installing Dafny natively</a:t>
            </a:r>
            <a:endParaRPr lang="en-US" dirty="0">
              <a:ea typeface="Courier New" charset="0"/>
              <a:cs typeface="Courier New" charset="0"/>
            </a:endParaRPr>
          </a:p>
        </p:txBody>
      </p:sp>
      <p:sp>
        <p:nvSpPr>
          <p:cNvPr id="4" name="Date Placeholder 3"/>
          <p:cNvSpPr>
            <a:spLocks noGrp="1"/>
          </p:cNvSpPr>
          <p:nvPr>
            <p:ph type="dt" sz="half" idx="10"/>
          </p:nvPr>
        </p:nvSpPr>
        <p:spPr/>
        <p:txBody>
          <a:bodyPr/>
          <a:lstStyle/>
          <a:p>
            <a:r>
              <a:rPr lang="en-US" smtClean="0"/>
              <a:t>8/31/22</a:t>
            </a:r>
            <a:endParaRPr lang="en-US"/>
          </a:p>
        </p:txBody>
      </p:sp>
      <p:sp>
        <p:nvSpPr>
          <p:cNvPr id="5" name="Footer Placeholder 4"/>
          <p:cNvSpPr>
            <a:spLocks noGrp="1"/>
          </p:cNvSpPr>
          <p:nvPr>
            <p:ph type="ftr" sz="quarter" idx="11"/>
          </p:nvPr>
        </p:nvSpPr>
        <p:spPr/>
        <p:txBody>
          <a:bodyPr/>
          <a:lstStyle/>
          <a:p>
            <a:r>
              <a:rPr lang="en-US" smtClean="0"/>
              <a:t>EECS498-008</a:t>
            </a:r>
            <a:endParaRPr lang="en-US" dirty="0" smtClean="0"/>
          </a:p>
        </p:txBody>
      </p:sp>
      <p:sp>
        <p:nvSpPr>
          <p:cNvPr id="6" name="Slide Number Placeholder 5"/>
          <p:cNvSpPr>
            <a:spLocks noGrp="1"/>
          </p:cNvSpPr>
          <p:nvPr>
            <p:ph type="sldNum" sz="quarter" idx="12"/>
          </p:nvPr>
        </p:nvSpPr>
        <p:spPr/>
        <p:txBody>
          <a:bodyPr/>
          <a:lstStyle/>
          <a:p>
            <a:fld id="{865EC465-D050-3C49-BA38-BE575A3F0690}" type="slidenum">
              <a:rPr lang="en-US" smtClean="0"/>
              <a:t>5</a:t>
            </a:fld>
            <a:endParaRPr lang="en-US"/>
          </a:p>
        </p:txBody>
      </p:sp>
      <p:grpSp>
        <p:nvGrpSpPr>
          <p:cNvPr id="7" name="Group 6"/>
          <p:cNvGrpSpPr/>
          <p:nvPr/>
        </p:nvGrpSpPr>
        <p:grpSpPr>
          <a:xfrm>
            <a:off x="4526034" y="185738"/>
            <a:ext cx="2167275" cy="1202710"/>
            <a:chOff x="7654359" y="2481980"/>
            <a:chExt cx="3125974" cy="1843775"/>
          </a:xfrm>
        </p:grpSpPr>
        <p:pic>
          <p:nvPicPr>
            <p:cNvPr id="1026" name="Picture 2" descr="ocker - Crunchbase Company Profile &amp; Funding"/>
            <p:cNvPicPr>
              <a:picLocks noChangeAspect="1" noChangeArrowheads="1"/>
            </p:cNvPicPr>
            <p:nvPr/>
          </p:nvPicPr>
          <p:blipFill rotWithShape="1">
            <a:blip r:embed="rId2">
              <a:extLst>
                <a:ext uri="{28A0092B-C50C-407E-A947-70E740481C1C}">
                  <a14:useLocalDpi xmlns:a14="http://schemas.microsoft.com/office/drawing/2010/main" val="0"/>
                </a:ext>
              </a:extLst>
            </a:blip>
            <a:srcRect b="31065"/>
            <a:stretch/>
          </p:blipFill>
          <p:spPr bwMode="auto">
            <a:xfrm>
              <a:off x="7654359" y="2481980"/>
              <a:ext cx="3125974" cy="18437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ny - Visual Studio Marketpl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690" y="2993231"/>
              <a:ext cx="267758" cy="2677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6149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smtClean="0"/>
              <a:t>Data constructs</a:t>
            </a:r>
            <a:endParaRPr dirty="0"/>
          </a:p>
        </p:txBody>
      </p:sp>
      <p:sp>
        <p:nvSpPr>
          <p:cNvPr id="119" name="Google Shape;119;p19"/>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a:p>
        </p:txBody>
      </p:sp>
      <p:graphicFrame>
        <p:nvGraphicFramePr>
          <p:cNvPr id="117" name="Google Shape;117;p19"/>
          <p:cNvGraphicFramePr/>
          <p:nvPr>
            <p:extLst>
              <p:ext uri="{D42A27DB-BD31-4B8C-83A1-F6EECF244321}">
                <p14:modId xmlns:p14="http://schemas.microsoft.com/office/powerpoint/2010/main" val="443323936"/>
              </p:ext>
            </p:extLst>
          </p:nvPr>
        </p:nvGraphicFramePr>
        <p:xfrm>
          <a:off x="2771767" y="2146000"/>
          <a:ext cx="6434666" cy="3291720"/>
        </p:xfrm>
        <a:graphic>
          <a:graphicData uri="http://schemas.openxmlformats.org/drawingml/2006/table">
            <a:tbl>
              <a:tblPr>
                <a:noFill/>
              </a:tblPr>
              <a:tblGrid>
                <a:gridCol w="3217333"/>
                <a:gridCol w="3217333"/>
              </a:tblGrid>
              <a:tr h="975320">
                <a:tc>
                  <a:txBody>
                    <a:bodyPr/>
                    <a:lstStyle/>
                    <a:p>
                      <a:pPr marL="0" lvl="0" indent="0" algn="l" rtl="0">
                        <a:spcBef>
                          <a:spcPts val="0"/>
                        </a:spcBef>
                        <a:spcAft>
                          <a:spcPts val="0"/>
                        </a:spcAft>
                        <a:buNone/>
                      </a:pPr>
                      <a:r>
                        <a:rPr lang="en-US" sz="2400" dirty="0" smtClean="0"/>
                        <a:t>Basic </a:t>
                      </a:r>
                      <a:r>
                        <a:rPr lang="en" sz="2400" dirty="0" smtClean="0"/>
                        <a:t>primitives</a:t>
                      </a:r>
                      <a:endParaRPr sz="2400" dirty="0"/>
                    </a:p>
                  </a:txBody>
                  <a:tcPr marL="121900" marR="121900" marT="121900" marB="121900"/>
                </a:tc>
                <a:tc>
                  <a:txBody>
                    <a:bodyPr/>
                    <a:lstStyle/>
                    <a:p>
                      <a:pPr marL="0" lvl="0" indent="0" algn="l" rtl="0">
                        <a:spcBef>
                          <a:spcPts val="0"/>
                        </a:spcBef>
                        <a:spcAft>
                          <a:spcPts val="0"/>
                        </a:spcAft>
                        <a:buNone/>
                      </a:pPr>
                      <a:r>
                        <a:rPr lang="en" sz="2400" dirty="0" err="1"/>
                        <a:t>int</a:t>
                      </a:r>
                      <a:endParaRPr sz="2400" dirty="0"/>
                    </a:p>
                    <a:p>
                      <a:pPr marL="0" lvl="0" indent="0" algn="l" rtl="0">
                        <a:spcBef>
                          <a:spcPts val="0"/>
                        </a:spcBef>
                        <a:spcAft>
                          <a:spcPts val="0"/>
                        </a:spcAft>
                        <a:buNone/>
                      </a:pPr>
                      <a:r>
                        <a:rPr lang="en" sz="2400" dirty="0"/>
                        <a:t>bool</a:t>
                      </a:r>
                      <a:endParaRPr sz="2400" dirty="0"/>
                    </a:p>
                  </a:txBody>
                  <a:tcPr marL="121900" marR="121900" marT="121900" marB="121900"/>
                </a:tc>
              </a:tr>
              <a:tr h="1706840">
                <a:tc>
                  <a:txBody>
                    <a:bodyPr/>
                    <a:lstStyle/>
                    <a:p>
                      <a:pPr marL="0" lvl="0" indent="0" algn="l" rtl="0">
                        <a:spcBef>
                          <a:spcPts val="0"/>
                        </a:spcBef>
                        <a:spcAft>
                          <a:spcPts val="0"/>
                        </a:spcAft>
                        <a:buNone/>
                      </a:pPr>
                      <a:r>
                        <a:rPr lang="en" sz="2400"/>
                        <a:t>Immutable compounds</a:t>
                      </a:r>
                      <a:endParaRPr sz="2400"/>
                    </a:p>
                  </a:txBody>
                  <a:tcPr marL="121900" marR="121900" marT="121900" marB="121900"/>
                </a:tc>
                <a:tc>
                  <a:txBody>
                    <a:bodyPr/>
                    <a:lstStyle/>
                    <a:p>
                      <a:pPr marL="0" lvl="0" indent="0" algn="l" rtl="0">
                        <a:spcBef>
                          <a:spcPts val="0"/>
                        </a:spcBef>
                        <a:spcAft>
                          <a:spcPts val="0"/>
                        </a:spcAft>
                        <a:buNone/>
                      </a:pPr>
                      <a:r>
                        <a:rPr lang="en" sz="2400"/>
                        <a:t>set&lt;T&gt;</a:t>
                      </a:r>
                      <a:endParaRPr sz="2400"/>
                    </a:p>
                    <a:p>
                      <a:pPr marL="0" lvl="0" indent="0" algn="l" rtl="0">
                        <a:spcBef>
                          <a:spcPts val="0"/>
                        </a:spcBef>
                        <a:spcAft>
                          <a:spcPts val="0"/>
                        </a:spcAft>
                        <a:buNone/>
                      </a:pPr>
                      <a:r>
                        <a:rPr lang="en" sz="2400"/>
                        <a:t>seq&lt;T&gt;</a:t>
                      </a:r>
                      <a:endParaRPr sz="2400"/>
                    </a:p>
                    <a:p>
                      <a:pPr marL="0" lvl="0" indent="0" algn="l" rtl="0">
                        <a:spcBef>
                          <a:spcPts val="0"/>
                        </a:spcBef>
                        <a:spcAft>
                          <a:spcPts val="0"/>
                        </a:spcAft>
                        <a:buNone/>
                      </a:pPr>
                      <a:r>
                        <a:rPr lang="en" sz="2400"/>
                        <a:t>map&lt;A, B&gt;</a:t>
                      </a:r>
                      <a:endParaRPr sz="2400"/>
                    </a:p>
                    <a:p>
                      <a:pPr marL="0" lvl="0" indent="0" algn="l" rtl="0">
                        <a:spcBef>
                          <a:spcPts val="0"/>
                        </a:spcBef>
                        <a:spcAft>
                          <a:spcPts val="0"/>
                        </a:spcAft>
                        <a:buNone/>
                      </a:pPr>
                      <a:r>
                        <a:rPr lang="en" sz="2400"/>
                        <a:t>datatype</a:t>
                      </a:r>
                      <a:endParaRPr sz="2400"/>
                    </a:p>
                  </a:txBody>
                  <a:tcPr marL="121900" marR="121900" marT="121900" marB="121900"/>
                </a:tc>
              </a:tr>
              <a:tr h="609560">
                <a:tc>
                  <a:txBody>
                    <a:bodyPr/>
                    <a:lstStyle/>
                    <a:p>
                      <a:pPr marL="0" lvl="0" indent="0" algn="l" rtl="0">
                        <a:spcBef>
                          <a:spcPts val="0"/>
                        </a:spcBef>
                        <a:spcAft>
                          <a:spcPts val="0"/>
                        </a:spcAft>
                        <a:buNone/>
                      </a:pPr>
                      <a:r>
                        <a:rPr lang="en" sz="2400"/>
                        <a:t>Mutable objects</a:t>
                      </a:r>
                      <a:endParaRPr sz="2400"/>
                    </a:p>
                  </a:txBody>
                  <a:tcPr marL="121900" marR="121900" marT="121900" marB="121900"/>
                </a:tc>
                <a:tc>
                  <a:txBody>
                    <a:bodyPr/>
                    <a:lstStyle/>
                    <a:p>
                      <a:pPr marL="0" lvl="0" indent="0" algn="l" rtl="0">
                        <a:spcBef>
                          <a:spcPts val="0"/>
                        </a:spcBef>
                        <a:spcAft>
                          <a:spcPts val="0"/>
                        </a:spcAft>
                        <a:buNone/>
                      </a:pPr>
                      <a:r>
                        <a:rPr lang="en" sz="2400" dirty="0"/>
                        <a:t>class</a:t>
                      </a:r>
                      <a:endParaRPr sz="2400" dirty="0"/>
                    </a:p>
                  </a:txBody>
                  <a:tcPr marL="121900" marR="121900" marT="121900" marB="121900"/>
                </a:tc>
              </a:tr>
            </a:tbl>
          </a:graphicData>
        </a:graphic>
      </p:graphicFrame>
      <p:sp>
        <p:nvSpPr>
          <p:cNvPr id="3" name="Date Placeholder 2"/>
          <p:cNvSpPr>
            <a:spLocks noGrp="1"/>
          </p:cNvSpPr>
          <p:nvPr>
            <p:ph type="dt" sz="half" idx="10"/>
          </p:nvPr>
        </p:nvSpPr>
        <p:spPr/>
        <p:txBody>
          <a:bodyPr/>
          <a:lstStyle/>
          <a:p>
            <a:r>
              <a:rPr lang="en-US" smtClean="0"/>
              <a:t>8/31/22</a:t>
            </a:r>
            <a:endParaRPr lang="en-US"/>
          </a:p>
        </p:txBody>
      </p:sp>
      <p:sp>
        <p:nvSpPr>
          <p:cNvPr id="4" name="Footer Placeholder 3"/>
          <p:cNvSpPr>
            <a:spLocks noGrp="1"/>
          </p:cNvSpPr>
          <p:nvPr>
            <p:ph type="ftr" sz="quarter" idx="11"/>
          </p:nvPr>
        </p:nvSpPr>
        <p:spPr/>
        <p:txBody>
          <a:bodyPr/>
          <a:lstStyle/>
          <a:p>
            <a:r>
              <a:rPr lang="en-US" smtClean="0"/>
              <a:t>EECS498-008</a:t>
            </a:r>
            <a:endParaRPr lang="en-US" dirty="0" smtClean="0"/>
          </a:p>
        </p:txBody>
      </p:sp>
      <p:sp>
        <p:nvSpPr>
          <p:cNvPr id="7" name="Rounded Rectangular Callout 6"/>
          <p:cNvSpPr/>
          <p:nvPr/>
        </p:nvSpPr>
        <p:spPr>
          <a:xfrm>
            <a:off x="6620256" y="1522200"/>
            <a:ext cx="3255264" cy="686752"/>
          </a:xfrm>
          <a:prstGeom prst="wedgeRoundRectCallout">
            <a:avLst>
              <a:gd name="adj1" fmla="val -54407"/>
              <a:gd name="adj2" fmla="val 8349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This is a </a:t>
            </a:r>
            <a:r>
              <a:rPr lang="en-US" smtClean="0">
                <a:solidFill>
                  <a:schemeClr val="tx1"/>
                </a:solidFill>
              </a:rPr>
              <a:t>mathematical integer, not a machine integer</a:t>
            </a:r>
            <a:endParaRPr lang="en-US">
              <a:solidFill>
                <a:schemeClr val="tx1"/>
              </a:solidFill>
            </a:endParaRPr>
          </a:p>
        </p:txBody>
      </p:sp>
      <p:sp>
        <p:nvSpPr>
          <p:cNvPr id="8" name="Rectangle 7"/>
          <p:cNvSpPr/>
          <p:nvPr/>
        </p:nvSpPr>
        <p:spPr>
          <a:xfrm>
            <a:off x="2771767" y="4815840"/>
            <a:ext cx="6434666" cy="621880"/>
          </a:xfrm>
          <a:prstGeom prst="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061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smtClean="0"/>
              <a:t>Procedure</a:t>
            </a:r>
            <a:r>
              <a:rPr lang="en" dirty="0" smtClean="0"/>
              <a:t>-like </a:t>
            </a:r>
            <a:r>
              <a:rPr lang="en-US" dirty="0" smtClean="0"/>
              <a:t>constructs</a:t>
            </a:r>
            <a:endParaRPr dirty="0"/>
          </a:p>
        </p:txBody>
      </p:sp>
      <p:sp>
        <p:nvSpPr>
          <p:cNvPr id="8" name="Content Placeholder 7"/>
          <p:cNvSpPr>
            <a:spLocks noGrp="1"/>
          </p:cNvSpPr>
          <p:nvPr>
            <p:ph idx="1"/>
          </p:nvPr>
        </p:nvSpPr>
        <p:spPr>
          <a:xfrm>
            <a:off x="838200" y="4972937"/>
            <a:ext cx="10515600" cy="562231"/>
          </a:xfrm>
        </p:spPr>
        <p:txBody>
          <a:bodyPr/>
          <a:lstStyle/>
          <a:p>
            <a:pPr marL="0" indent="0">
              <a:buNone/>
            </a:pPr>
            <a:r>
              <a:rPr lang="en-US" dirty="0" smtClean="0"/>
              <a:t>Important difference: </a:t>
            </a:r>
            <a:r>
              <a:rPr lang="en-US" dirty="0" smtClean="0">
                <a:solidFill>
                  <a:srgbClr val="0000FF"/>
                </a:solidFill>
              </a:rPr>
              <a:t>lemmas are opaque, while functions are not!</a:t>
            </a:r>
            <a:endParaRPr lang="en-US" dirty="0">
              <a:solidFill>
                <a:srgbClr val="0000FF"/>
              </a:solidFill>
            </a:endParaRPr>
          </a:p>
        </p:txBody>
      </p:sp>
      <p:sp>
        <p:nvSpPr>
          <p:cNvPr id="3" name="Date Placeholder 2"/>
          <p:cNvSpPr>
            <a:spLocks noGrp="1"/>
          </p:cNvSpPr>
          <p:nvPr>
            <p:ph type="dt" sz="half" idx="10"/>
          </p:nvPr>
        </p:nvSpPr>
        <p:spPr/>
        <p:txBody>
          <a:bodyPr/>
          <a:lstStyle/>
          <a:p>
            <a:r>
              <a:rPr lang="en-US" smtClean="0"/>
              <a:t>8/31/22</a:t>
            </a:r>
            <a:endParaRPr lang="en-US"/>
          </a:p>
        </p:txBody>
      </p:sp>
      <p:sp>
        <p:nvSpPr>
          <p:cNvPr id="4" name="Footer Placeholder 3"/>
          <p:cNvSpPr>
            <a:spLocks noGrp="1"/>
          </p:cNvSpPr>
          <p:nvPr>
            <p:ph type="ftr" sz="quarter" idx="11"/>
          </p:nvPr>
        </p:nvSpPr>
        <p:spPr/>
        <p:txBody>
          <a:bodyPr/>
          <a:lstStyle/>
          <a:p>
            <a:r>
              <a:rPr lang="en-US" smtClean="0"/>
              <a:t>EECS498-008</a:t>
            </a:r>
            <a:endParaRPr lang="en-US" dirty="0" smtClean="0"/>
          </a:p>
        </p:txBody>
      </p:sp>
      <p:sp>
        <p:nvSpPr>
          <p:cNvPr id="130" name="Google Shape;130;p20"/>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graphicFrame>
        <p:nvGraphicFramePr>
          <p:cNvPr id="125" name="Google Shape;125;p20"/>
          <p:cNvGraphicFramePr/>
          <p:nvPr>
            <p:extLst>
              <p:ext uri="{D42A27DB-BD31-4B8C-83A1-F6EECF244321}">
                <p14:modId xmlns:p14="http://schemas.microsoft.com/office/powerpoint/2010/main" val="356144294"/>
              </p:ext>
            </p:extLst>
          </p:nvPr>
        </p:nvGraphicFramePr>
        <p:xfrm>
          <a:off x="1379728" y="2591537"/>
          <a:ext cx="9651999" cy="2194440"/>
        </p:xfrm>
        <a:graphic>
          <a:graphicData uri="http://schemas.openxmlformats.org/drawingml/2006/table">
            <a:tbl>
              <a:tblPr>
                <a:noFill/>
              </a:tblPr>
              <a:tblGrid>
                <a:gridCol w="3217333"/>
                <a:gridCol w="3217333"/>
                <a:gridCol w="3217333"/>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r>
                        <a:rPr lang="en" sz="2400" i="1"/>
                        <a:t>expression context</a:t>
                      </a:r>
                      <a:endParaRPr sz="2400" i="1"/>
                    </a:p>
                  </a:txBody>
                  <a:tcPr marL="121900" marR="121900" marT="121900" marB="121900"/>
                </a:tc>
                <a:tc>
                  <a:txBody>
                    <a:bodyPr/>
                    <a:lstStyle/>
                    <a:p>
                      <a:pPr marL="0" lvl="0" indent="0" algn="l" rtl="0">
                        <a:spcBef>
                          <a:spcPts val="0"/>
                        </a:spcBef>
                        <a:spcAft>
                          <a:spcPts val="0"/>
                        </a:spcAft>
                        <a:buNone/>
                      </a:pPr>
                      <a:r>
                        <a:rPr lang="en" sz="2400" i="1"/>
                        <a:t>statement context</a:t>
                      </a:r>
                      <a:endParaRPr sz="2400" i="1"/>
                    </a:p>
                  </a:txBody>
                  <a:tcPr marL="121900" marR="121900" marT="121900" marB="121900"/>
                </a:tc>
              </a:tr>
              <a:tr h="975320">
                <a:tc>
                  <a:txBody>
                    <a:bodyPr/>
                    <a:lstStyle/>
                    <a:p>
                      <a:pPr marL="0" lvl="0" indent="0" algn="l" rtl="0">
                        <a:spcBef>
                          <a:spcPts val="0"/>
                        </a:spcBef>
                        <a:spcAft>
                          <a:spcPts val="0"/>
                        </a:spcAft>
                        <a:buNone/>
                      </a:pPr>
                      <a:r>
                        <a:rPr lang="en" sz="2400" i="1" dirty="0"/>
                        <a:t>ghost </a:t>
                      </a:r>
                      <a:r>
                        <a:rPr lang="en" sz="2400" i="1" dirty="0" smtClean="0"/>
                        <a:t>(</a:t>
                      </a:r>
                      <a:r>
                        <a:rPr lang="en-US" sz="2400" i="1" dirty="0" smtClean="0">
                          <a:solidFill>
                            <a:srgbClr val="0000FF"/>
                          </a:solidFill>
                        </a:rPr>
                        <a:t>not compiled</a:t>
                      </a:r>
                      <a:r>
                        <a:rPr lang="en" sz="2400" i="1" dirty="0" smtClean="0"/>
                        <a:t>)</a:t>
                      </a:r>
                      <a:endParaRPr sz="2400" i="1" dirty="0"/>
                    </a:p>
                  </a:txBody>
                  <a:tcPr marL="121900" marR="121900" marT="121900" marB="121900"/>
                </a:tc>
                <a:tc>
                  <a:txBody>
                    <a:bodyPr/>
                    <a:lstStyle/>
                    <a:p>
                      <a:pPr marL="0" lvl="0" indent="0" algn="l" rtl="0">
                        <a:spcBef>
                          <a:spcPts val="0"/>
                        </a:spcBef>
                        <a:spcAft>
                          <a:spcPts val="0"/>
                        </a:spcAft>
                        <a:buNone/>
                      </a:pPr>
                      <a:r>
                        <a:rPr lang="en" sz="2400" dirty="0"/>
                        <a:t>function</a:t>
                      </a:r>
                      <a:endParaRPr sz="2400" dirty="0"/>
                    </a:p>
                    <a:p>
                      <a:pPr marL="0" lvl="0" indent="0" algn="l" rtl="0">
                        <a:spcBef>
                          <a:spcPts val="0"/>
                        </a:spcBef>
                        <a:spcAft>
                          <a:spcPts val="0"/>
                        </a:spcAft>
                        <a:buNone/>
                      </a:pPr>
                      <a:r>
                        <a:rPr lang="en" sz="2400" dirty="0"/>
                        <a:t>predicate</a:t>
                      </a:r>
                      <a:endParaRPr sz="2400" dirty="0"/>
                    </a:p>
                  </a:txBody>
                  <a:tcPr marL="121900" marR="121900" marT="121900" marB="121900"/>
                </a:tc>
                <a:tc>
                  <a:txBody>
                    <a:bodyPr/>
                    <a:lstStyle/>
                    <a:p>
                      <a:pPr marL="0" lvl="0" indent="0" algn="l" rtl="0">
                        <a:spcBef>
                          <a:spcPts val="0"/>
                        </a:spcBef>
                        <a:spcAft>
                          <a:spcPts val="0"/>
                        </a:spcAft>
                        <a:buNone/>
                      </a:pPr>
                      <a:r>
                        <a:rPr lang="en" sz="2400"/>
                        <a:t>lemma</a:t>
                      </a:r>
                      <a:endParaRPr sz="2400"/>
                    </a:p>
                  </a:txBody>
                  <a:tcPr marL="121900" marR="121900" marT="121900" marB="121900"/>
                </a:tc>
              </a:tr>
              <a:tr h="609560">
                <a:tc>
                  <a:txBody>
                    <a:bodyPr/>
                    <a:lstStyle/>
                    <a:p>
                      <a:pPr marL="0" lvl="0" indent="0" algn="l" rtl="0">
                        <a:spcBef>
                          <a:spcPts val="0"/>
                        </a:spcBef>
                        <a:spcAft>
                          <a:spcPts val="0"/>
                        </a:spcAft>
                        <a:buNone/>
                      </a:pPr>
                      <a:r>
                        <a:rPr lang="en" sz="2400" i="1"/>
                        <a:t>executable</a:t>
                      </a:r>
                      <a:endParaRPr sz="2400" i="1"/>
                    </a:p>
                  </a:txBody>
                  <a:tcPr marL="121900" marR="121900" marT="121900" marB="121900"/>
                </a:tc>
                <a:tc>
                  <a:txBody>
                    <a:bodyPr/>
                    <a:lstStyle/>
                    <a:p>
                      <a:pPr marL="0" lvl="0" indent="0" algn="l" rtl="0">
                        <a:spcBef>
                          <a:spcPts val="0"/>
                        </a:spcBef>
                        <a:spcAft>
                          <a:spcPts val="0"/>
                        </a:spcAft>
                        <a:buNone/>
                      </a:pPr>
                      <a:r>
                        <a:rPr lang="en" sz="2400"/>
                        <a:t>function method</a:t>
                      </a:r>
                      <a:endParaRPr sz="2400"/>
                    </a:p>
                  </a:txBody>
                  <a:tcPr marL="121900" marR="121900" marT="121900" marB="121900"/>
                </a:tc>
                <a:tc>
                  <a:txBody>
                    <a:bodyPr/>
                    <a:lstStyle/>
                    <a:p>
                      <a:pPr marL="0" lvl="0" indent="0" algn="l" rtl="0">
                        <a:spcBef>
                          <a:spcPts val="0"/>
                        </a:spcBef>
                        <a:spcAft>
                          <a:spcPts val="0"/>
                        </a:spcAft>
                        <a:buNone/>
                      </a:pPr>
                      <a:r>
                        <a:rPr lang="en" sz="2400" dirty="0"/>
                        <a:t>method</a:t>
                      </a:r>
                      <a:endParaRPr sz="2400" dirty="0"/>
                    </a:p>
                  </a:txBody>
                  <a:tcPr marL="121900" marR="121900" marT="121900" marB="121900"/>
                </a:tc>
              </a:tr>
            </a:tbl>
          </a:graphicData>
        </a:graphic>
      </p:graphicFrame>
      <p:sp>
        <p:nvSpPr>
          <p:cNvPr id="5" name="Rounded Rectangular Callout 4"/>
          <p:cNvSpPr/>
          <p:nvPr/>
        </p:nvSpPr>
        <p:spPr>
          <a:xfrm>
            <a:off x="402336" y="1563239"/>
            <a:ext cx="4275751" cy="1408516"/>
          </a:xfrm>
          <a:prstGeom prst="wedgeRoundRectCallout">
            <a:avLst>
              <a:gd name="adj1" fmla="val 50508"/>
              <a:gd name="adj2" fmla="val 78945"/>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solidFill>
                  <a:prstClr val="black"/>
                </a:solidFill>
              </a:rPr>
              <a:t>A</a:t>
            </a:r>
            <a:r>
              <a:rPr lang="en" sz="2400" dirty="0" smtClean="0">
                <a:solidFill>
                  <a:prstClr val="black"/>
                </a:solidFill>
              </a:rPr>
              <a:t>s </a:t>
            </a:r>
            <a:r>
              <a:rPr lang="en" sz="2400" dirty="0">
                <a:solidFill>
                  <a:prstClr val="black"/>
                </a:solidFill>
              </a:rPr>
              <a:t>in math, not C:</a:t>
            </a:r>
          </a:p>
          <a:p>
            <a:pPr marL="609585" lvl="0" indent="-423323">
              <a:buSzPts val="1400"/>
              <a:buFontTx/>
              <a:buChar char="●"/>
            </a:pPr>
            <a:r>
              <a:rPr lang="en" sz="2400" dirty="0">
                <a:solidFill>
                  <a:prstClr val="black"/>
                </a:solidFill>
              </a:rPr>
              <a:t>f(x, y) == f(x, y)</a:t>
            </a:r>
          </a:p>
          <a:p>
            <a:pPr marL="609585" lvl="0" indent="-423323">
              <a:buSzPts val="1400"/>
              <a:buFontTx/>
              <a:buChar char="●"/>
            </a:pPr>
            <a:r>
              <a:rPr lang="en-US" sz="2400" dirty="0" smtClean="0">
                <a:solidFill>
                  <a:prstClr val="black"/>
                </a:solidFill>
              </a:rPr>
              <a:t>definition</a:t>
            </a:r>
            <a:r>
              <a:rPr lang="en" sz="2400" dirty="0" smtClean="0">
                <a:solidFill>
                  <a:prstClr val="black"/>
                </a:solidFill>
              </a:rPr>
              <a:t> </a:t>
            </a:r>
            <a:r>
              <a:rPr lang="en" sz="2400" dirty="0">
                <a:solidFill>
                  <a:prstClr val="black"/>
                </a:solidFill>
              </a:rPr>
              <a:t>substitution</a:t>
            </a:r>
          </a:p>
        </p:txBody>
      </p:sp>
      <p:sp>
        <p:nvSpPr>
          <p:cNvPr id="13" name="Rounded Rectangular Callout 12"/>
          <p:cNvSpPr/>
          <p:nvPr/>
        </p:nvSpPr>
        <p:spPr>
          <a:xfrm>
            <a:off x="5678034" y="1654706"/>
            <a:ext cx="2614212" cy="749871"/>
          </a:xfrm>
          <a:prstGeom prst="wedgeRoundRectCallout">
            <a:avLst>
              <a:gd name="adj1" fmla="val -46433"/>
              <a:gd name="adj2" fmla="val 229591"/>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solidFill>
                  <a:prstClr val="black"/>
                </a:solidFill>
              </a:rPr>
              <a:t>A </a:t>
            </a:r>
            <a:r>
              <a:rPr lang="en-US" sz="2400" smtClean="0">
                <a:solidFill>
                  <a:prstClr val="black"/>
                </a:solidFill>
              </a:rPr>
              <a:t>function returning bool</a:t>
            </a:r>
            <a:endParaRPr lang="en" sz="2400" dirty="0">
              <a:solidFill>
                <a:prstClr val="black"/>
              </a:solidFill>
            </a:endParaRPr>
          </a:p>
        </p:txBody>
      </p:sp>
      <p:sp>
        <p:nvSpPr>
          <p:cNvPr id="17" name="Rectangle 16"/>
          <p:cNvSpPr/>
          <p:nvPr/>
        </p:nvSpPr>
        <p:spPr>
          <a:xfrm>
            <a:off x="1379728" y="4164097"/>
            <a:ext cx="9651999" cy="621880"/>
          </a:xfrm>
          <a:prstGeom prst="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21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animBg="1"/>
      <p:bldP spid="13"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 dirty="0"/>
              <a:t>Function syntax</a:t>
            </a:r>
            <a:endParaRPr dirty="0"/>
          </a:p>
        </p:txBody>
      </p:sp>
      <p:sp>
        <p:nvSpPr>
          <p:cNvPr id="190" name="Google Shape;190;p27"/>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sz="2667" dirty="0">
                <a:solidFill>
                  <a:srgbClr val="8343E2"/>
                </a:solidFill>
                <a:latin typeface="Consolas"/>
                <a:ea typeface="Consolas"/>
                <a:cs typeface="Consolas"/>
                <a:sym typeface="Consolas"/>
              </a:rPr>
              <a:t>function</a:t>
            </a:r>
            <a:r>
              <a:rPr lang="en" sz="2667" dirty="0">
                <a:latin typeface="Consolas"/>
                <a:ea typeface="Consolas"/>
                <a:cs typeface="Consolas"/>
                <a:sym typeface="Consolas"/>
              </a:rPr>
              <a:t> </a:t>
            </a:r>
            <a:r>
              <a:rPr lang="en" sz="2667" dirty="0" err="1">
                <a:latin typeface="Consolas"/>
                <a:ea typeface="Consolas"/>
                <a:cs typeface="Consolas"/>
                <a:sym typeface="Consolas"/>
              </a:rPr>
              <a:t>eval_linear</a:t>
            </a:r>
            <a:r>
              <a:rPr lang="en" sz="2667" dirty="0">
                <a:latin typeface="Consolas"/>
                <a:ea typeface="Consolas"/>
                <a:cs typeface="Consolas"/>
                <a:sym typeface="Consolas"/>
              </a:rPr>
              <a:t>(m: </a:t>
            </a:r>
            <a:r>
              <a:rPr lang="en" sz="2667" dirty="0" err="1">
                <a:latin typeface="Consolas"/>
                <a:ea typeface="Consolas"/>
                <a:cs typeface="Consolas"/>
                <a:sym typeface="Consolas"/>
              </a:rPr>
              <a:t>int</a:t>
            </a:r>
            <a:r>
              <a:rPr lang="en" sz="2667" dirty="0">
                <a:latin typeface="Consolas"/>
                <a:ea typeface="Consolas"/>
                <a:cs typeface="Consolas"/>
                <a:sym typeface="Consolas"/>
              </a:rPr>
              <a:t>, b: </a:t>
            </a:r>
            <a:r>
              <a:rPr lang="en" sz="2667" dirty="0" err="1">
                <a:latin typeface="Consolas"/>
                <a:ea typeface="Consolas"/>
                <a:cs typeface="Consolas"/>
                <a:sym typeface="Consolas"/>
              </a:rPr>
              <a:t>int</a:t>
            </a:r>
            <a:r>
              <a:rPr lang="en" sz="2667" dirty="0">
                <a:latin typeface="Consolas"/>
                <a:ea typeface="Consolas"/>
                <a:cs typeface="Consolas"/>
                <a:sym typeface="Consolas"/>
              </a:rPr>
              <a:t>, x: </a:t>
            </a:r>
            <a:r>
              <a:rPr lang="en" sz="2667" dirty="0" err="1">
                <a:latin typeface="Consolas"/>
                <a:ea typeface="Consolas"/>
                <a:cs typeface="Consolas"/>
                <a:sym typeface="Consolas"/>
              </a:rPr>
              <a:t>int</a:t>
            </a:r>
            <a:r>
              <a:rPr lang="en" sz="2667" dirty="0">
                <a:latin typeface="Consolas"/>
                <a:ea typeface="Consolas"/>
                <a:cs typeface="Consolas"/>
                <a:sym typeface="Consolas"/>
              </a:rPr>
              <a:t>) : </a:t>
            </a:r>
            <a:r>
              <a:rPr lang="en" sz="2667" dirty="0" err="1">
                <a:latin typeface="Consolas"/>
                <a:ea typeface="Consolas"/>
                <a:cs typeface="Consolas"/>
                <a:sym typeface="Consolas"/>
              </a:rPr>
              <a:t>int</a:t>
            </a:r>
            <a:endParaRPr sz="2667" dirty="0">
              <a:latin typeface="Consolas"/>
              <a:ea typeface="Consolas"/>
              <a:cs typeface="Consolas"/>
              <a:sym typeface="Consolas"/>
            </a:endParaRPr>
          </a:p>
          <a:p>
            <a:pPr marL="0" indent="0">
              <a:buNone/>
            </a:pPr>
            <a:r>
              <a:rPr lang="en" sz="2667" dirty="0">
                <a:latin typeface="Consolas"/>
                <a:ea typeface="Consolas"/>
                <a:cs typeface="Consolas"/>
                <a:sym typeface="Consolas"/>
              </a:rPr>
              <a:t>{</a:t>
            </a:r>
            <a:endParaRPr sz="2667" dirty="0">
              <a:latin typeface="Consolas"/>
              <a:ea typeface="Consolas"/>
              <a:cs typeface="Consolas"/>
              <a:sym typeface="Consolas"/>
            </a:endParaRPr>
          </a:p>
          <a:p>
            <a:pPr marL="0" indent="0">
              <a:buNone/>
            </a:pPr>
            <a:r>
              <a:rPr lang="en" sz="2667" dirty="0">
                <a:latin typeface="Consolas"/>
                <a:ea typeface="Consolas"/>
                <a:cs typeface="Consolas"/>
                <a:sym typeface="Consolas"/>
              </a:rPr>
              <a:t>    m * x + b</a:t>
            </a:r>
            <a:endParaRPr sz="2667" dirty="0">
              <a:latin typeface="Consolas"/>
              <a:ea typeface="Consolas"/>
              <a:cs typeface="Consolas"/>
              <a:sym typeface="Consolas"/>
            </a:endParaRPr>
          </a:p>
          <a:p>
            <a:pPr marL="0" indent="0">
              <a:buNone/>
            </a:pPr>
            <a:r>
              <a:rPr lang="en" sz="2667" dirty="0">
                <a:latin typeface="Consolas"/>
                <a:ea typeface="Consolas"/>
                <a:cs typeface="Consolas"/>
                <a:sym typeface="Consolas"/>
              </a:rPr>
              <a:t>}</a:t>
            </a:r>
            <a:endParaRPr sz="2667"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
        <p:nvSpPr>
          <p:cNvPr id="198" name="Google Shape;198;p27"/>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91" name="Google Shape;191;p27"/>
          <p:cNvSpPr/>
          <p:nvPr/>
        </p:nvSpPr>
        <p:spPr>
          <a:xfrm rot="5400000">
            <a:off x="6718103" y="-135663"/>
            <a:ext cx="356000" cy="40768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7"/>
          <p:cNvSpPr txBox="1"/>
          <p:nvPr/>
        </p:nvSpPr>
        <p:spPr>
          <a:xfrm>
            <a:off x="4996334" y="1171953"/>
            <a:ext cx="3867249" cy="5284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0000FF"/>
                </a:solidFill>
              </a:rPr>
              <a:t>explicitly typed parameters</a:t>
            </a:r>
            <a:endParaRPr sz="2400" dirty="0">
              <a:solidFill>
                <a:srgbClr val="0000FF"/>
              </a:solidFill>
            </a:endParaRPr>
          </a:p>
        </p:txBody>
      </p:sp>
      <p:sp>
        <p:nvSpPr>
          <p:cNvPr id="193" name="Google Shape;193;p27"/>
          <p:cNvSpPr txBox="1"/>
          <p:nvPr/>
        </p:nvSpPr>
        <p:spPr>
          <a:xfrm>
            <a:off x="8383050" y="1196337"/>
            <a:ext cx="3101813" cy="528400"/>
          </a:xfrm>
          <a:prstGeom prst="rect">
            <a:avLst/>
          </a:prstGeom>
          <a:noFill/>
          <a:ln>
            <a:noFill/>
          </a:ln>
        </p:spPr>
        <p:txBody>
          <a:bodyPr spcFirstLastPara="1" wrap="square" lIns="121900" tIns="121900" rIns="121900" bIns="121900" anchor="b" anchorCtr="0">
            <a:noAutofit/>
          </a:bodyPr>
          <a:lstStyle/>
          <a:p>
            <a:pPr algn="ctr"/>
            <a:r>
              <a:rPr lang="en" sz="2400" dirty="0">
                <a:solidFill>
                  <a:srgbClr val="0000FF"/>
                </a:solidFill>
              </a:rPr>
              <a:t>function</a:t>
            </a:r>
            <a:endParaRPr sz="2400" dirty="0">
              <a:solidFill>
                <a:srgbClr val="0000FF"/>
              </a:solidFill>
            </a:endParaRPr>
          </a:p>
          <a:p>
            <a:pPr algn="ctr"/>
            <a:r>
              <a:rPr lang="en" sz="2400" dirty="0">
                <a:solidFill>
                  <a:srgbClr val="0000FF"/>
                </a:solidFill>
              </a:rPr>
              <a:t>result type</a:t>
            </a:r>
            <a:endParaRPr sz="2400" dirty="0">
              <a:solidFill>
                <a:srgbClr val="0000FF"/>
              </a:solidFill>
            </a:endParaRPr>
          </a:p>
        </p:txBody>
      </p:sp>
      <p:sp>
        <p:nvSpPr>
          <p:cNvPr id="194" name="Google Shape;194;p27"/>
          <p:cNvSpPr/>
          <p:nvPr/>
        </p:nvSpPr>
        <p:spPr>
          <a:xfrm rot="5400000">
            <a:off x="9751251" y="1509937"/>
            <a:ext cx="356000" cy="7856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7"/>
          <p:cNvSpPr/>
          <p:nvPr/>
        </p:nvSpPr>
        <p:spPr>
          <a:xfrm rot="-5400000">
            <a:off x="2377820" y="2650424"/>
            <a:ext cx="356000" cy="18380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 name="Google Shape;196;p27"/>
          <p:cNvSpPr txBox="1"/>
          <p:nvPr/>
        </p:nvSpPr>
        <p:spPr>
          <a:xfrm>
            <a:off x="1636820" y="3678408"/>
            <a:ext cx="9010000" cy="528400"/>
          </a:xfrm>
          <a:prstGeom prst="rect">
            <a:avLst/>
          </a:prstGeom>
          <a:noFill/>
          <a:ln>
            <a:noFill/>
          </a:ln>
        </p:spPr>
        <p:txBody>
          <a:bodyPr spcFirstLastPara="1" wrap="square" lIns="121900" tIns="121900" rIns="121900" bIns="121900" anchor="t" anchorCtr="0">
            <a:noAutofit/>
          </a:bodyPr>
          <a:lstStyle/>
          <a:p>
            <a:r>
              <a:rPr lang="en" sz="2400" dirty="0"/>
              <a:t>definition body is an expression whose type matches result declaration</a:t>
            </a:r>
            <a:endParaRPr sz="2400" dirty="0"/>
          </a:p>
        </p:txBody>
      </p:sp>
      <p:sp>
        <p:nvSpPr>
          <p:cNvPr id="197" name="Google Shape;197;p27"/>
          <p:cNvSpPr txBox="1"/>
          <p:nvPr/>
        </p:nvSpPr>
        <p:spPr>
          <a:xfrm>
            <a:off x="538681" y="4829008"/>
            <a:ext cx="10846000" cy="823200"/>
          </a:xfrm>
          <a:prstGeom prst="rect">
            <a:avLst/>
          </a:prstGeom>
          <a:noFill/>
          <a:ln>
            <a:noFill/>
          </a:ln>
        </p:spPr>
        <p:txBody>
          <a:bodyPr spcFirstLastPara="1" wrap="square" lIns="121900" tIns="121900" rIns="121900" bIns="121900" anchor="t" anchorCtr="0">
            <a:noAutofit/>
          </a:bodyPr>
          <a:lstStyle/>
          <a:p>
            <a:pPr marL="609585" indent="-457189">
              <a:buSzPts val="1800"/>
              <a:buChar char="●"/>
            </a:pPr>
            <a:r>
              <a:rPr lang="en" sz="2400" dirty="0">
                <a:solidFill>
                  <a:srgbClr val="9900FF"/>
                </a:solidFill>
                <a:latin typeface="Consolas"/>
                <a:ea typeface="Consolas"/>
                <a:cs typeface="Consolas"/>
                <a:sym typeface="Consolas"/>
              </a:rPr>
              <a:t>predicate</a:t>
            </a:r>
            <a:r>
              <a:rPr lang="en" sz="2400" dirty="0"/>
              <a:t> means “</a:t>
            </a:r>
            <a:r>
              <a:rPr lang="en" sz="2400" dirty="0">
                <a:latin typeface="Consolas"/>
                <a:ea typeface="Consolas"/>
                <a:cs typeface="Consolas"/>
                <a:sym typeface="Consolas"/>
              </a:rPr>
              <a:t>function</a:t>
            </a:r>
            <a:r>
              <a:rPr lang="en" sz="2400" dirty="0"/>
              <a:t> returning </a:t>
            </a:r>
            <a:r>
              <a:rPr lang="en" sz="2400" dirty="0">
                <a:latin typeface="Consolas"/>
                <a:ea typeface="Consolas"/>
                <a:cs typeface="Consolas"/>
                <a:sym typeface="Consolas"/>
              </a:rPr>
              <a:t>bool”.</a:t>
            </a:r>
            <a:endParaRPr sz="2400" dirty="0">
              <a:latin typeface="Consolas"/>
              <a:ea typeface="Consolas"/>
              <a:cs typeface="Consolas"/>
              <a:sym typeface="Consolas"/>
            </a:endParaRPr>
          </a:p>
        </p:txBody>
      </p:sp>
    </p:spTree>
    <p:extLst>
      <p:ext uri="{BB962C8B-B14F-4D97-AF65-F5344CB8AC3E}">
        <p14:creationId xmlns:p14="http://schemas.microsoft.com/office/powerpoint/2010/main" val="1312840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What does it mean to </a:t>
            </a:r>
            <a:r>
              <a:rPr lang="en" i="1"/>
              <a:t>verify</a:t>
            </a:r>
            <a:r>
              <a:rPr lang="en"/>
              <a:t> or </a:t>
            </a:r>
            <a:r>
              <a:rPr lang="en" i="1"/>
              <a:t>prove</a:t>
            </a:r>
            <a:r>
              <a:rPr lang="en"/>
              <a:t> something?</a:t>
            </a:r>
            <a:endParaRPr/>
          </a:p>
        </p:txBody>
      </p:sp>
      <p:sp>
        <p:nvSpPr>
          <p:cNvPr id="136" name="Google Shape;136;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latin typeface="Consolas"/>
                <a:ea typeface="Consolas"/>
                <a:cs typeface="Consolas"/>
                <a:sym typeface="Consolas"/>
              </a:rPr>
              <a:t>datatype Graph = Graph(nodes:set&lt;Node&gt;, edges:set&lt;Edge&gt;)</a:t>
            </a:r>
            <a:endParaRPr>
              <a:latin typeface="Consolas"/>
              <a:ea typeface="Consolas"/>
              <a:cs typeface="Consolas"/>
              <a:sym typeface="Consolas"/>
            </a:endParaRPr>
          </a:p>
          <a:p>
            <a:pPr marL="0" indent="0">
              <a:buNone/>
            </a:pPr>
            <a:r>
              <a:rPr lang="en">
                <a:latin typeface="Consolas"/>
                <a:ea typeface="Consolas"/>
                <a:cs typeface="Consolas"/>
                <a:sym typeface="Consolas"/>
              </a:rPr>
              <a:t>type Path = seq&lt;Node&gt;</a:t>
            </a:r>
            <a:endParaRPr>
              <a:latin typeface="Consolas"/>
              <a:ea typeface="Consolas"/>
              <a:cs typeface="Consolas"/>
              <a:sym typeface="Consolas"/>
            </a:endParaRPr>
          </a:p>
          <a:p>
            <a:pPr marL="0" indent="0">
              <a:buNone/>
            </a:pPr>
            <a:r>
              <a:rPr lang="en">
                <a:latin typeface="Consolas"/>
                <a:ea typeface="Consolas"/>
                <a:cs typeface="Consolas"/>
                <a:sym typeface="Consolas"/>
              </a:rPr>
              <a:t>function NodesWithOddDegree(g: Graph) : set&lt;Node&gt; { … }</a:t>
            </a:r>
            <a:endParaRPr>
              <a:latin typeface="Consolas"/>
              <a:ea typeface="Consolas"/>
              <a:cs typeface="Consolas"/>
              <a:sym typeface="Consolas"/>
            </a:endParaRPr>
          </a:p>
          <a:p>
            <a:pPr marL="0" indent="0">
              <a:buNone/>
            </a:pPr>
            <a:r>
              <a:rPr lang="en">
                <a:latin typeface="Consolas"/>
                <a:ea typeface="Consolas"/>
                <a:cs typeface="Consolas"/>
                <a:sym typeface="Consolas"/>
              </a:rPr>
              <a:t>predicate EulerWalk(g: Graph, p: Path) { … }</a:t>
            </a:r>
            <a:endParaRPr>
              <a:latin typeface="Consolas"/>
              <a:ea typeface="Consolas"/>
              <a:cs typeface="Consolas"/>
              <a:sym typeface="Consolas"/>
            </a:endParaRPr>
          </a:p>
          <a:p>
            <a:pPr marL="0" indent="0">
              <a:buNone/>
            </a:pP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lemma EulersGraph(g:Graph)</a:t>
            </a: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  requires |NodesWithOddDegree(g)| &gt; 2</a:t>
            </a: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  ensures  !exists p :: EulerWalk(g, p)</a:t>
            </a: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a:t>
            </a:r>
            <a:endParaRPr>
              <a:latin typeface="Consolas"/>
              <a:ea typeface="Consolas"/>
              <a:cs typeface="Consolas"/>
              <a:sym typeface="Consolas"/>
            </a:endParaRPr>
          </a:p>
          <a:p>
            <a:pPr marL="0" indent="0">
              <a:buNone/>
            </a:pPr>
            <a:r>
              <a:rPr lang="en" i="1">
                <a:latin typeface="Consolas"/>
                <a:ea typeface="Consolas"/>
                <a:cs typeface="Consolas"/>
                <a:sym typeface="Consolas"/>
              </a:rPr>
              <a:t>   // proof goes here</a:t>
            </a:r>
            <a:endParaRPr i="1">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a:t>
            </a:r>
            <a:endParaRPr>
              <a:latin typeface="Consolas"/>
              <a:ea typeface="Consolas"/>
              <a:cs typeface="Consolas"/>
              <a:sym typeface="Consolas"/>
            </a:endParaRPr>
          </a:p>
          <a:p>
            <a:pPr marL="0" indent="0">
              <a:buClr>
                <a:schemeClr val="dk1"/>
              </a:buClr>
              <a:buSzPts val="1100"/>
              <a:buNone/>
            </a:pPr>
            <a:endParaRPr>
              <a:latin typeface="Consolas"/>
              <a:ea typeface="Consolas"/>
              <a:cs typeface="Consolas"/>
              <a:sym typeface="Consolas"/>
            </a:endParaRPr>
          </a:p>
          <a:p>
            <a:pPr marL="0" indent="0">
              <a:buNone/>
            </a:pPr>
            <a:endParaRPr>
              <a:latin typeface="Consolas"/>
              <a:ea typeface="Consolas"/>
              <a:cs typeface="Consolas"/>
              <a:sym typeface="Consolas"/>
            </a:endParaRPr>
          </a:p>
        </p:txBody>
      </p:sp>
      <p:sp>
        <p:nvSpPr>
          <p:cNvPr id="137" name="Google Shape;137;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sp>
        <p:nvSpPr>
          <p:cNvPr id="138" name="Google Shape;138;p21"/>
          <p:cNvSpPr txBox="1"/>
          <p:nvPr/>
        </p:nvSpPr>
        <p:spPr>
          <a:xfrm>
            <a:off x="753701" y="4052165"/>
            <a:ext cx="6455200" cy="9400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pPr>
            <a:r>
              <a:rPr lang="en" sz="2400">
                <a:solidFill>
                  <a:schemeClr val="dk2"/>
                </a:solidFill>
                <a:latin typeface="Consolas"/>
                <a:ea typeface="Consolas"/>
                <a:cs typeface="Consolas"/>
                <a:sym typeface="Consolas"/>
              </a:rPr>
              <a:t>         |NodesWithOddDegree(g)| &gt; 2</a:t>
            </a:r>
            <a:br>
              <a:rPr lang="en" sz="2400">
                <a:solidFill>
                  <a:schemeClr val="dk2"/>
                </a:solidFill>
                <a:latin typeface="Consolas"/>
                <a:ea typeface="Consolas"/>
                <a:cs typeface="Consolas"/>
                <a:sym typeface="Consolas"/>
              </a:rPr>
            </a:br>
            <a:r>
              <a:rPr lang="en" sz="2400">
                <a:solidFill>
                  <a:schemeClr val="dk2"/>
                </a:solidFill>
                <a:latin typeface="Consolas"/>
                <a:ea typeface="Consolas"/>
                <a:cs typeface="Consolas"/>
                <a:sym typeface="Consolas"/>
              </a:rPr>
              <a:t>     ==&gt; !exists p :: EulerWalk(g, p)</a:t>
            </a:r>
            <a:endParaRPr sz="2400"/>
          </a:p>
        </p:txBody>
      </p:sp>
      <p:grpSp>
        <p:nvGrpSpPr>
          <p:cNvPr id="139" name="Google Shape;139;p21"/>
          <p:cNvGrpSpPr/>
          <p:nvPr/>
        </p:nvGrpSpPr>
        <p:grpSpPr>
          <a:xfrm>
            <a:off x="8007033" y="4052167"/>
            <a:ext cx="1871200" cy="1019733"/>
            <a:chOff x="6005275" y="3039125"/>
            <a:chExt cx="1403400" cy="764800"/>
          </a:xfrm>
        </p:grpSpPr>
        <p:sp>
          <p:nvSpPr>
            <p:cNvPr id="140" name="Google Shape;140;p21"/>
            <p:cNvSpPr/>
            <p:nvPr/>
          </p:nvSpPr>
          <p:spPr>
            <a:xfrm>
              <a:off x="6005275" y="3039125"/>
              <a:ext cx="1403400" cy="340200"/>
            </a:xfrm>
            <a:prstGeom prst="wedgeRoundRectCallout">
              <a:avLst>
                <a:gd name="adj1" fmla="val -99701"/>
                <a:gd name="adj2" fmla="val 21781"/>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precondition</a:t>
              </a:r>
              <a:endParaRPr sz="2400"/>
            </a:p>
          </p:txBody>
        </p:sp>
        <p:sp>
          <p:nvSpPr>
            <p:cNvPr id="141" name="Google Shape;141;p21"/>
            <p:cNvSpPr/>
            <p:nvPr/>
          </p:nvSpPr>
          <p:spPr>
            <a:xfrm>
              <a:off x="6005275" y="3463725"/>
              <a:ext cx="1403400" cy="340200"/>
            </a:xfrm>
            <a:prstGeom prst="wedgeRoundRectCallout">
              <a:avLst>
                <a:gd name="adj1" fmla="val -97882"/>
                <a:gd name="adj2" fmla="val 4490"/>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err="1"/>
                <a:t>postcondition</a:t>
              </a:r>
              <a:endParaRPr sz="2400" dirty="0"/>
            </a:p>
          </p:txBody>
        </p:sp>
      </p:grpSp>
      <p:sp>
        <p:nvSpPr>
          <p:cNvPr id="2" name="Date Placeholder 1"/>
          <p:cNvSpPr>
            <a:spLocks noGrp="1"/>
          </p:cNvSpPr>
          <p:nvPr>
            <p:ph type="dt" sz="half" idx="10"/>
          </p:nvPr>
        </p:nvSpPr>
        <p:spPr/>
        <p:txBody>
          <a:bodyPr/>
          <a:lstStyle/>
          <a:p>
            <a:r>
              <a:rPr lang="en-US" smtClean="0"/>
              <a:t>8/31/22</a:t>
            </a:r>
            <a:endParaRPr lang="en-US"/>
          </a:p>
        </p:txBody>
      </p:sp>
      <p:sp>
        <p:nvSpPr>
          <p:cNvPr id="3" name="Footer Placeholder 2"/>
          <p:cNvSpPr>
            <a:spLocks noGrp="1"/>
          </p:cNvSpPr>
          <p:nvPr>
            <p:ph type="ftr" sz="quarter" idx="11"/>
          </p:nvPr>
        </p:nvSpPr>
        <p:spPr/>
        <p:txBody>
          <a:bodyPr/>
          <a:lstStyle/>
          <a:p>
            <a:r>
              <a:rPr lang="en-US" smtClean="0"/>
              <a:t>EECS498-008</a:t>
            </a:r>
            <a:endParaRPr lang="en-US" dirty="0" smtClean="0"/>
          </a:p>
        </p:txBody>
      </p:sp>
    </p:spTree>
    <p:extLst>
      <p:ext uri="{BB962C8B-B14F-4D97-AF65-F5344CB8AC3E}">
        <p14:creationId xmlns:p14="http://schemas.microsoft.com/office/powerpoint/2010/main" val="1777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8"/>
                                        </p:tgtEl>
                                      </p:cBhvr>
                                    </p:animEffect>
                                    <p:set>
                                      <p:cBhvr>
                                        <p:cTn id="12" dur="1" fill="hold">
                                          <p:stCondLst>
                                            <p:cond delay="500"/>
                                          </p:stCondLst>
                                        </p:cTn>
                                        <p:tgtEl>
                                          <p:spTgt spid="13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fade">
                                      <p:cBhvr>
                                        <p:cTn id="17"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ecs498-template" id="{DA77E98E-D022-FA45-992F-2D0DA55B6CD0}" vid="{44C465E8-53DD-E348-BEFB-A5C0044A74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11611</TotalTime>
  <Words>1779</Words>
  <Application>Microsoft Macintosh PowerPoint</Application>
  <PresentationFormat>Widescreen</PresentationFormat>
  <Paragraphs>462</Paragraphs>
  <Slides>31</Slides>
  <Notes>29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Consolas</vt:lpstr>
      <vt:lpstr>Courier New</vt:lpstr>
      <vt:lpstr>Arial</vt:lpstr>
      <vt:lpstr>Office Theme</vt:lpstr>
      <vt:lpstr>EECS498-008 Formal Verification of Systems Software</vt:lpstr>
      <vt:lpstr>Learning Dafny</vt:lpstr>
      <vt:lpstr>The Dafny pipeline</vt:lpstr>
      <vt:lpstr>We will use the declarative parts of Dafny</vt:lpstr>
      <vt:lpstr>Dafny in Docker</vt:lpstr>
      <vt:lpstr>Data constructs</vt:lpstr>
      <vt:lpstr>Procedure-like constructs</vt:lpstr>
      <vt:lpstr>Function syntax</vt:lpstr>
      <vt:lpstr>What does it mean to verify or prove something?</vt:lpstr>
      <vt:lpstr>Lemma syntax</vt:lpstr>
      <vt:lpstr>Pre- and postconditions</vt:lpstr>
      <vt:lpstr>Pre- and postconditions</vt:lpstr>
      <vt:lpstr>Messing with preconditions</vt:lpstr>
      <vt:lpstr>Administrivia</vt:lpstr>
      <vt:lpstr>Opacity</vt:lpstr>
      <vt:lpstr>Opacity</vt:lpstr>
      <vt:lpstr>Boolean operators</vt:lpstr>
      <vt:lpstr>Quantifier syntax: forall</vt:lpstr>
      <vt:lpstr>Quantifier syntax: exists</vt:lpstr>
      <vt:lpstr>PowerPoint Presentation</vt:lpstr>
      <vt:lpstr>if-then-else expressions</vt:lpstr>
      <vt:lpstr>Sets</vt:lpstr>
      <vt:lpstr>Sequences</vt:lpstr>
      <vt:lpstr>Maps</vt:lpstr>
      <vt:lpstr>PowerPoint Presentation</vt:lpstr>
      <vt:lpstr>Algebraic datatypes (“struct” and “union”)</vt:lpstr>
      <vt:lpstr>Working with unions (“sum types”)</vt:lpstr>
      <vt:lpstr>Hoare logic composition</vt:lpstr>
      <vt:lpstr>Lemmas can return results</vt:lpstr>
      <vt:lpstr>Detour to Imperativeland </vt:lpstr>
      <vt:lpstr>Imperativeland </vt:lpstr>
    </vt:vector>
  </TitlesOfParts>
  <Manager/>
  <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668</cp:revision>
  <dcterms:created xsi:type="dcterms:W3CDTF">2022-08-23T16:51:43Z</dcterms:created>
  <dcterms:modified xsi:type="dcterms:W3CDTF">2022-08-31T19:00:31Z</dcterms:modified>
  <cp:category/>
</cp:coreProperties>
</file>