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73" r:id="rId4"/>
    <p:sldId id="290" r:id="rId5"/>
    <p:sldId id="268" r:id="rId6"/>
    <p:sldId id="270" r:id="rId7"/>
    <p:sldId id="289" r:id="rId8"/>
    <p:sldId id="267" r:id="rId9"/>
    <p:sldId id="269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4" r:id="rId19"/>
    <p:sldId id="291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43E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99"/>
    <p:restoredTop sz="95768"/>
  </p:normalViewPr>
  <p:slideViewPr>
    <p:cSldViewPr snapToGrid="0" snapToObjects="1">
      <p:cViewPr>
        <p:scale>
          <a:sx n="105" d="100"/>
          <a:sy n="105" d="100"/>
        </p:scale>
        <p:origin x="2600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b378bc3a3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b378bc3a3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80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b378bc3a3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b378bc3a3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754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b378bc3a3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b378bc3a3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887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b378bc3a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b378bc3a3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322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b378bc3a3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b378bc3a3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187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e55613e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e55613e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427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b378bc3a3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b378bc3a3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221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be55613e3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be55613e3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740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e55613e3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be55613e3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550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b378bc3a3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b378bc3a3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b378bc3a3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b378bc3a3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64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b378bc3a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b378bc3a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58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9c7a1a27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9c7a1a27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85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b378bc3a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b378bc3a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65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b378bc3a3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b378bc3a3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52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b378bc3a3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b378bc3a3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914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b378bc3a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b378bc3a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should freak you out that creating an axiom is as easy as forgetting a pair of braces!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3802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be55613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be55613e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43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EECS498-008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  <a:br>
              <a:rPr lang="en-US" dirty="0" smtClean="0"/>
            </a:br>
            <a:r>
              <a:rPr lang="en-US" dirty="0" smtClean="0"/>
              <a:t>Formal Verification of Systems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Material and slides created by</a:t>
            </a:r>
          </a:p>
          <a:p>
            <a:r>
              <a:rPr lang="en-US" dirty="0" smtClean="0"/>
              <a:t>Jon Howell and</a:t>
            </a:r>
            <a:r>
              <a:rPr lang="en-US" dirty="0"/>
              <a:t> </a:t>
            </a:r>
            <a:r>
              <a:rPr lang="en-US" dirty="0" smtClean="0"/>
              <a:t>Manos Kapritsos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Sets</a:t>
            </a: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436304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a: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set&lt;</a:t>
            </a:r>
            <a:r>
              <a:rPr lang="en" dirty="0" err="1" smtClean="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{1, 3, 5}   {}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7 in a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 &lt;= b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 + b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 - b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 * b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 == b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|a|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set x: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|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x &lt; 100 &amp;&amp; x % 2 == 0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5257732" y="1536633"/>
            <a:ext cx="7034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set is a templated type</a:t>
            </a:r>
            <a:endParaRPr dirty="0"/>
          </a:p>
          <a:p>
            <a:pPr marL="0" indent="0">
              <a:buNone/>
            </a:pPr>
            <a:r>
              <a:rPr lang="en" dirty="0"/>
              <a:t>set literals</a:t>
            </a:r>
            <a:endParaRPr dirty="0"/>
          </a:p>
          <a:p>
            <a:pPr marL="0" indent="0">
              <a:buNone/>
            </a:pPr>
            <a:r>
              <a:rPr lang="en" dirty="0"/>
              <a:t>element membership</a:t>
            </a:r>
            <a:endParaRPr dirty="0"/>
          </a:p>
          <a:p>
            <a:pPr marL="0" indent="0">
              <a:buNone/>
            </a:pPr>
            <a:r>
              <a:rPr lang="en" dirty="0"/>
              <a:t>subset</a:t>
            </a:r>
            <a:endParaRPr dirty="0"/>
          </a:p>
          <a:p>
            <a:pPr marL="0" indent="0">
              <a:buNone/>
            </a:pPr>
            <a:r>
              <a:rPr lang="en" dirty="0"/>
              <a:t>union</a:t>
            </a:r>
            <a:endParaRPr dirty="0"/>
          </a:p>
          <a:p>
            <a:pPr marL="0" indent="0">
              <a:buNone/>
            </a:pPr>
            <a:r>
              <a:rPr lang="en" dirty="0"/>
              <a:t>difference</a:t>
            </a:r>
            <a:endParaRPr dirty="0"/>
          </a:p>
          <a:p>
            <a:pPr marL="0" indent="0">
              <a:buNone/>
            </a:pPr>
            <a:r>
              <a:rPr lang="en" dirty="0"/>
              <a:t>intersection</a:t>
            </a:r>
            <a:endParaRPr dirty="0"/>
          </a:p>
          <a:p>
            <a:pPr marL="0" indent="0">
              <a:buNone/>
            </a:pPr>
            <a:r>
              <a:rPr lang="en" dirty="0"/>
              <a:t>equality </a:t>
            </a:r>
            <a:r>
              <a:rPr lang="en" i="1" dirty="0"/>
              <a:t>(works with all mathematical objects)</a:t>
            </a:r>
            <a:endParaRPr i="1" dirty="0"/>
          </a:p>
          <a:p>
            <a:pPr marL="0" indent="0">
              <a:buNone/>
            </a:pPr>
            <a:r>
              <a:rPr lang="en" dirty="0"/>
              <a:t>set cardinality</a:t>
            </a:r>
            <a:endParaRPr dirty="0"/>
          </a:p>
          <a:p>
            <a:pPr marL="0" indent="0">
              <a:buNone/>
            </a:pPr>
            <a:r>
              <a:rPr lang="en" dirty="0"/>
              <a:t>set comprehension</a:t>
            </a:r>
            <a:endParaRPr dirty="0"/>
          </a:p>
        </p:txBody>
      </p:sp>
      <p:sp>
        <p:nvSpPr>
          <p:cNvPr id="225" name="Google Shape;225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51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Sequences</a:t>
            </a:r>
            <a:endParaRPr dirty="0"/>
          </a:p>
        </p:txBody>
      </p:sp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667952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a: </a:t>
            </a:r>
            <a:r>
              <a:rPr lang="en" dirty="0" err="1" smtClean="0"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 err="1" smtClean="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b: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[1, 3, 5]    []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7 in a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 + b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 == b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|a|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a[2..5]      a[3..]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(5,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* 2)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(5,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requires 0&lt;=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    =&gt;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5221156" y="1536633"/>
            <a:ext cx="7034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 err="1"/>
              <a:t>seq</a:t>
            </a:r>
            <a:r>
              <a:rPr lang="en" dirty="0"/>
              <a:t> is a templated type</a:t>
            </a:r>
            <a:endParaRPr dirty="0"/>
          </a:p>
          <a:p>
            <a:pPr marL="0" indent="0">
              <a:buNone/>
            </a:pPr>
            <a:r>
              <a:rPr lang="en" dirty="0"/>
              <a:t>sequence literal</a:t>
            </a:r>
            <a:endParaRPr dirty="0"/>
          </a:p>
          <a:p>
            <a:pPr marL="0" indent="0">
              <a:buNone/>
            </a:pPr>
            <a:r>
              <a:rPr lang="en" dirty="0"/>
              <a:t>element membership</a:t>
            </a:r>
            <a:endParaRPr dirty="0"/>
          </a:p>
          <a:p>
            <a:pPr marL="0" indent="0">
              <a:buNone/>
            </a:pPr>
            <a:r>
              <a:rPr lang="en" dirty="0"/>
              <a:t>concatenation</a:t>
            </a:r>
            <a:endParaRPr dirty="0"/>
          </a:p>
          <a:p>
            <a:pPr marL="0" indent="0">
              <a:buNone/>
            </a:pPr>
            <a:r>
              <a:rPr lang="en" dirty="0"/>
              <a:t>equality </a:t>
            </a:r>
            <a:r>
              <a:rPr lang="en" i="1" dirty="0"/>
              <a:t>(works with all mathematical objects)</a:t>
            </a:r>
            <a:endParaRPr i="1" dirty="0"/>
          </a:p>
          <a:p>
            <a:pPr marL="0" indent="0">
              <a:buNone/>
            </a:pPr>
            <a:r>
              <a:rPr lang="en" dirty="0"/>
              <a:t>sequence length</a:t>
            </a:r>
            <a:endParaRPr dirty="0"/>
          </a:p>
          <a:p>
            <a:pPr marL="0" indent="0">
              <a:buNone/>
            </a:pPr>
            <a:r>
              <a:rPr lang="en" dirty="0"/>
              <a:t>sequence slice</a:t>
            </a:r>
            <a:endParaRPr dirty="0"/>
          </a:p>
          <a:p>
            <a:pPr marL="0" indent="0">
              <a:buNone/>
            </a:pPr>
            <a:r>
              <a:rPr lang="en" dirty="0"/>
              <a:t>sequence comprehension</a:t>
            </a:r>
            <a:endParaRPr dirty="0"/>
          </a:p>
        </p:txBody>
      </p:sp>
      <p:sp>
        <p:nvSpPr>
          <p:cNvPr id="239" name="Google Shape;239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82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Maps</a:t>
            </a:r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363152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a: map&lt;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set&lt;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map[2:={2}, 6:={2,3}]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7 in a     7 in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a.Keys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 == b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a[5 := {5}]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map k | k in Evens()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:: k/2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33"/>
          <p:cNvSpPr txBox="1">
            <a:spLocks noGrp="1"/>
          </p:cNvSpPr>
          <p:nvPr>
            <p:ph type="body" idx="1"/>
          </p:nvPr>
        </p:nvSpPr>
        <p:spPr>
          <a:xfrm>
            <a:off x="5157600" y="1546712"/>
            <a:ext cx="7034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map is a templated type</a:t>
            </a:r>
            <a:endParaRPr dirty="0"/>
          </a:p>
          <a:p>
            <a:pPr marL="0" indent="0">
              <a:buNone/>
            </a:pPr>
            <a:r>
              <a:rPr lang="en" dirty="0"/>
              <a:t>map literal</a:t>
            </a:r>
            <a:endParaRPr dirty="0"/>
          </a:p>
          <a:p>
            <a:pPr marL="0" indent="0">
              <a:buNone/>
            </a:pPr>
            <a:r>
              <a:rPr lang="en" dirty="0"/>
              <a:t>key membership</a:t>
            </a:r>
            <a:endParaRPr dirty="0"/>
          </a:p>
          <a:p>
            <a:pPr marL="0" indent="0">
              <a:buNone/>
            </a:pPr>
            <a:r>
              <a:rPr lang="en" dirty="0"/>
              <a:t>equality </a:t>
            </a:r>
            <a:r>
              <a:rPr lang="en" i="1" dirty="0"/>
              <a:t>(works with all mathematical objects)</a:t>
            </a:r>
            <a:endParaRPr i="1" dirty="0"/>
          </a:p>
          <a:p>
            <a:pPr marL="0" indent="0">
              <a:buNone/>
            </a:pPr>
            <a:r>
              <a:rPr lang="en" dirty="0"/>
              <a:t>map update </a:t>
            </a:r>
            <a:r>
              <a:rPr lang="en" i="1" dirty="0"/>
              <a:t>(not a mutation)</a:t>
            </a:r>
            <a:endParaRPr i="1" dirty="0"/>
          </a:p>
          <a:p>
            <a:pPr marL="0" indent="0">
              <a:buNone/>
            </a:pPr>
            <a:r>
              <a:rPr lang="en" dirty="0"/>
              <a:t>map comprehension</a:t>
            </a:r>
            <a:endParaRPr dirty="0"/>
          </a:p>
        </p:txBody>
      </p:sp>
      <p:sp>
        <p:nvSpPr>
          <p:cNvPr id="247" name="Google Shape;247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8343E2"/>
                </a:solidFill>
              </a:rPr>
              <a:t>var</a:t>
            </a:r>
            <a:r>
              <a:rPr lang="en-US" dirty="0" smtClean="0"/>
              <a:t> expression</a:t>
            </a:r>
            <a:endParaRPr dirty="0"/>
          </a:p>
        </p:txBody>
      </p:sp>
      <p:sp>
        <p:nvSpPr>
          <p:cNvPr id="253" name="Google Shape;253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lemma foo()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err="1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set1 := { 1, 3, 5, 3 };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seq1 := [ 1, 3, 5, 3 ];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assert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in set1 ::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in seq1;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assert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in seq1 ::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in set1;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assert |set1| &lt; |seq1|;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255" name="Google Shape;255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972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Algebraic datatypes (“</a:t>
            </a:r>
            <a:r>
              <a:rPr lang="en" dirty="0" err="1"/>
              <a:t>struct</a:t>
            </a:r>
            <a:r>
              <a:rPr lang="en" dirty="0"/>
              <a:t>” and “union”)</a:t>
            </a:r>
            <a:endParaRPr dirty="0"/>
          </a:p>
        </p:txBody>
      </p:sp>
      <p:sp>
        <p:nvSpPr>
          <p:cNvPr id="262" name="Google Shape;262;p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datatype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HAlign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= Left | Center | Right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datatype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= Top | Middle | Bottom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datatype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TextAlign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TextAlign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hAlign:HAlign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vAlign:VAlign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270" name="Google Shape;270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4294967295"/>
          </p:nvPr>
        </p:nvSpPr>
        <p:spPr>
          <a:xfrm>
            <a:off x="846229" y="5083006"/>
            <a:ext cx="10521950" cy="105162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datatype Order =   Pizza(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toppings:set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&lt;Topping&gt;)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             | Shake(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flavor:Fruit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, whip: bool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35"/>
          <p:cNvSpPr/>
          <p:nvPr/>
        </p:nvSpPr>
        <p:spPr>
          <a:xfrm rot="-5400000">
            <a:off x="2786828" y="1978096"/>
            <a:ext cx="311600" cy="1063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5" name="Google Shape;265;p35"/>
          <p:cNvSpPr/>
          <p:nvPr/>
        </p:nvSpPr>
        <p:spPr>
          <a:xfrm rot="-5400000">
            <a:off x="5594661" y="720717"/>
            <a:ext cx="311600" cy="3577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6" name="Google Shape;266;p35"/>
          <p:cNvSpPr txBox="1"/>
          <p:nvPr/>
        </p:nvSpPr>
        <p:spPr>
          <a:xfrm>
            <a:off x="1923595" y="2491618"/>
            <a:ext cx="2115005" cy="84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0000FF"/>
                </a:solidFill>
              </a:rPr>
              <a:t>new name</a:t>
            </a:r>
            <a:endParaRPr sz="2400" dirty="0">
              <a:solidFill>
                <a:srgbClr val="0000FF"/>
              </a:solidFill>
            </a:endParaRPr>
          </a:p>
          <a:p>
            <a:pPr algn="ctr"/>
            <a:r>
              <a:rPr lang="en" sz="2400" dirty="0">
                <a:solidFill>
                  <a:srgbClr val="0000FF"/>
                </a:solidFill>
              </a:rPr>
              <a:t>we’re defining</a:t>
            </a:r>
            <a:endParaRPr sz="2400" dirty="0">
              <a:solidFill>
                <a:srgbClr val="0000FF"/>
              </a:solidFill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4711246" y="2506832"/>
            <a:ext cx="2933138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smtClean="0">
                <a:solidFill>
                  <a:srgbClr val="0000FF"/>
                </a:solidFill>
              </a:rPr>
              <a:t>disjoint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" sz="2400" dirty="0" smtClean="0">
                <a:solidFill>
                  <a:srgbClr val="0000FF"/>
                </a:solidFill>
              </a:rPr>
              <a:t>constructors</a:t>
            </a:r>
            <a:endParaRPr sz="2400" dirty="0">
              <a:solidFill>
                <a:srgbClr val="0000FF"/>
              </a:solidFill>
            </a:endParaRPr>
          </a:p>
        </p:txBody>
      </p:sp>
      <p:sp>
        <p:nvSpPr>
          <p:cNvPr id="268" name="Google Shape;268;p35"/>
          <p:cNvSpPr/>
          <p:nvPr/>
        </p:nvSpPr>
        <p:spPr>
          <a:xfrm rot="-5400000">
            <a:off x="7620921" y="1349491"/>
            <a:ext cx="311600" cy="6600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9" name="Google Shape;269;p35"/>
          <p:cNvSpPr txBox="1"/>
          <p:nvPr/>
        </p:nvSpPr>
        <p:spPr>
          <a:xfrm>
            <a:off x="5817437" y="4681727"/>
            <a:ext cx="4033699" cy="65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 smtClean="0">
                <a:solidFill>
                  <a:srgbClr val="0000FF"/>
                </a:solidFill>
              </a:rPr>
              <a:t>multiplicative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" sz="2400" dirty="0" smtClean="0">
                <a:solidFill>
                  <a:srgbClr val="0000FF"/>
                </a:solidFill>
              </a:rPr>
              <a:t>constructor</a:t>
            </a:r>
            <a:endParaRPr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8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10515600" cy="46239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predicate </a:t>
            </a:r>
            <a:r>
              <a:rPr lang="en" sz="2400" dirty="0" err="1" smtClean="0">
                <a:latin typeface="Consolas"/>
                <a:ea typeface="Consolas"/>
                <a:cs typeface="Consolas"/>
                <a:sym typeface="Consolas"/>
              </a:rPr>
              <a:t>IsCentered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 dirty="0" err="1" smtClean="0">
                <a:latin typeface="Consolas"/>
                <a:ea typeface="Consolas"/>
                <a:cs typeface="Consolas"/>
                <a:sym typeface="Consolas"/>
              </a:rPr>
              <a:t>va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!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va.Top</a:t>
            </a:r>
            <a:r>
              <a:rPr lang="en" sz="2400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&amp;&amp; !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va.Bottom</a:t>
            </a:r>
            <a:r>
              <a:rPr lang="en" sz="2400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2400" dirty="0">
              <a:solidFill>
                <a:srgbClr val="8343E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DistanceFromTop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) :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Top =&gt; 0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Middle =&gt; 1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Bottom =&gt; 2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 smtClean="0"/>
              <a:t>Checking for types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283" name="Google Shape;283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9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Hoare logic composition</a:t>
            </a:r>
            <a:endParaRPr dirty="0"/>
          </a:p>
        </p:txBody>
      </p:sp>
      <p:sp>
        <p:nvSpPr>
          <p:cNvPr id="290" name="Google Shape;290;p37"/>
          <p:cNvSpPr txBox="1">
            <a:spLocks noGrp="1"/>
          </p:cNvSpPr>
          <p:nvPr>
            <p:ph idx="1"/>
          </p:nvPr>
        </p:nvSpPr>
        <p:spPr>
          <a:xfrm>
            <a:off x="838200" y="2999630"/>
            <a:ext cx="10515600" cy="30436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lemma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DoggiesAreStaticallyStable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(pet: Pet)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requires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IsDog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(pet)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IsStaticallyStable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(pet)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DoggiesAreQuadrupeds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(pet);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StaticStability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(pet);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289" name="Google Shape;289;p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03732" y="1751007"/>
            <a:ext cx="479450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lemma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DoggiesAreQuadrupeds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(pet: Pet)</a:t>
            </a:r>
          </a:p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requires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IsDog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(pet)</a:t>
            </a:r>
          </a:p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ensures |Legs(pet)| == 4 { …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1763199"/>
            <a:ext cx="513588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lemma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StaticStability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(pet: Pet)</a:t>
            </a:r>
          </a:p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requires |Legs(pet)| &gt;= 3</a:t>
            </a:r>
          </a:p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IsStaticallyStable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(pet) { … }</a:t>
            </a:r>
          </a:p>
        </p:txBody>
      </p:sp>
    </p:spTree>
    <p:extLst>
      <p:ext uri="{BB962C8B-B14F-4D97-AF65-F5344CB8AC3E}">
        <p14:creationId xmlns:p14="http://schemas.microsoft.com/office/powerpoint/2010/main" val="40039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Detour to </a:t>
            </a:r>
            <a:r>
              <a:rPr lang="en" dirty="0" err="1" smtClean="0"/>
              <a:t>Imperativeland</a:t>
            </a:r>
            <a:endParaRPr dirty="0"/>
          </a:p>
        </p:txBody>
      </p:sp>
      <p:sp>
        <p:nvSpPr>
          <p:cNvPr id="303" name="Google Shape;303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predicate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a:seq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x:int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&amp;&amp; 0 &lt;= x &lt; |a|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&amp;&amp; 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0 &lt;=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&lt; |a|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a[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] &lt;= a[x])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l-GR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l-GR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Note that the order of conjuncts matters!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And the same is true for ensures/requires: their order matters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2133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304" name="Google Shape;304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0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 err="1" smtClean="0"/>
              <a:t>Imperativeland</a:t>
            </a:r>
            <a:endParaRPr dirty="0"/>
          </a:p>
        </p:txBody>
      </p:sp>
      <p:sp>
        <p:nvSpPr>
          <p:cNvPr id="310" name="Google Shape;310;p40"/>
          <p:cNvSpPr txBox="1">
            <a:spLocks noGrp="1"/>
          </p:cNvSpPr>
          <p:nvPr>
            <p:ph idx="1"/>
          </p:nvPr>
        </p:nvSpPr>
        <p:spPr>
          <a:xfrm>
            <a:off x="838200" y="1715294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" sz="1867" b="1" dirty="0"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findMaxIndex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a:seq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&gt;) returns (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x:int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requires |a| &gt; 0</a:t>
            </a:r>
            <a:endParaRPr sz="1867" i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1867" i="1" dirty="0" err="1"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(a, x)</a:t>
            </a:r>
            <a:endParaRPr sz="1867" i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:= 1;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ret := 0;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while(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&lt; |a|)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invariant 0 &lt;= </a:t>
            </a:r>
            <a:r>
              <a:rPr lang="en" sz="1867" i="1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 &lt;= |a|</a:t>
            </a:r>
            <a:endParaRPr sz="1867" i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    invariant </a:t>
            </a:r>
            <a:r>
              <a:rPr lang="en" sz="1867" i="1" dirty="0" err="1"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(a[..</a:t>
            </a:r>
            <a:r>
              <a:rPr lang="en" sz="1867" i="1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], ret)</a:t>
            </a:r>
            <a:endParaRPr sz="1867" i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if(a[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] &gt; a[ret]) {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  ret :=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:=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+ 1;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return ret;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spcAft>
                <a:spcPts val="2133"/>
              </a:spcAft>
              <a:buNone/>
            </a:pPr>
            <a:endParaRPr sz="1867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311" name="Google Shape;311;p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312" name="Google Shape;312;p40"/>
          <p:cNvSpPr txBox="1"/>
          <p:nvPr/>
        </p:nvSpPr>
        <p:spPr>
          <a:xfrm>
            <a:off x="6481363" y="2292096"/>
            <a:ext cx="5405837" cy="1292352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predicate 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a:seq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x:int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&amp;&amp; 0 &lt;= x &lt; |a|</a:t>
            </a:r>
            <a:endParaRPr sz="1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&amp;&amp; (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 &lt;= 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 |a| </a:t>
            </a:r>
            <a:r>
              <a:rPr lang="en-US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a[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 &lt;= a[x])</a:t>
            </a:r>
            <a:endParaRPr sz="1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/>
          </a:p>
        </p:txBody>
      </p:sp>
      <p:sp>
        <p:nvSpPr>
          <p:cNvPr id="8" name="Google Shape;86;p17"/>
          <p:cNvSpPr/>
          <p:nvPr/>
        </p:nvSpPr>
        <p:spPr>
          <a:xfrm>
            <a:off x="1140997" y="3791712"/>
            <a:ext cx="337500" cy="438912"/>
          </a:xfrm>
          <a:prstGeom prst="leftBrace">
            <a:avLst>
              <a:gd name="adj1" fmla="val 50000"/>
              <a:gd name="adj2" fmla="val 52963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5;p17"/>
          <p:cNvSpPr/>
          <p:nvPr/>
        </p:nvSpPr>
        <p:spPr>
          <a:xfrm>
            <a:off x="561337" y="4019372"/>
            <a:ext cx="598425" cy="602650"/>
          </a:xfrm>
          <a:custGeom>
            <a:avLst/>
            <a:gdLst/>
            <a:ahLst/>
            <a:cxnLst/>
            <a:rect l="l" t="t" r="r" b="b"/>
            <a:pathLst>
              <a:path w="23937" h="24106" extrusionOk="0">
                <a:moveTo>
                  <a:pt x="23937" y="0"/>
                </a:moveTo>
                <a:cubicBezTo>
                  <a:pt x="20302" y="568"/>
                  <a:pt x="5692" y="303"/>
                  <a:pt x="2128" y="3405"/>
                </a:cubicBezTo>
                <a:cubicBezTo>
                  <a:pt x="-1436" y="6507"/>
                  <a:pt x="16" y="15164"/>
                  <a:pt x="2551" y="18614"/>
                </a:cubicBezTo>
                <a:cubicBezTo>
                  <a:pt x="5086" y="22064"/>
                  <a:pt x="14873" y="23191"/>
                  <a:pt x="17337" y="24106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Google Shape;87;p17"/>
          <p:cNvSpPr/>
          <p:nvPr/>
        </p:nvSpPr>
        <p:spPr>
          <a:xfrm>
            <a:off x="5705855" y="3754896"/>
            <a:ext cx="252851" cy="475728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8;p17"/>
          <p:cNvSpPr/>
          <p:nvPr/>
        </p:nvSpPr>
        <p:spPr>
          <a:xfrm>
            <a:off x="1086609" y="3990213"/>
            <a:ext cx="5561995" cy="2353627"/>
          </a:xfrm>
          <a:custGeom>
            <a:avLst/>
            <a:gdLst/>
            <a:ahLst/>
            <a:cxnLst/>
            <a:rect l="l" t="t" r="r" b="b"/>
            <a:pathLst>
              <a:path w="252914" h="75769" extrusionOk="0">
                <a:moveTo>
                  <a:pt x="0" y="75438"/>
                </a:moveTo>
                <a:cubicBezTo>
                  <a:pt x="37148" y="74295"/>
                  <a:pt x="181102" y="79693"/>
                  <a:pt x="222885" y="68580"/>
                </a:cubicBezTo>
                <a:cubicBezTo>
                  <a:pt x="264668" y="57468"/>
                  <a:pt x="250635" y="20193"/>
                  <a:pt x="250698" y="8763"/>
                </a:cubicBezTo>
                <a:cubicBezTo>
                  <a:pt x="250762" y="-2667"/>
                  <a:pt x="227838" y="1461"/>
                  <a:pt x="223266" y="0"/>
                </a:cubicBezTo>
              </a:path>
            </a:pathLst>
          </a:cu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" name="Google Shape;88;p17"/>
          <p:cNvSpPr/>
          <p:nvPr/>
        </p:nvSpPr>
        <p:spPr>
          <a:xfrm flipV="1">
            <a:off x="2901696" y="3474718"/>
            <a:ext cx="3499104" cy="451105"/>
          </a:xfrm>
          <a:custGeom>
            <a:avLst/>
            <a:gdLst/>
            <a:ahLst/>
            <a:cxnLst/>
            <a:rect l="l" t="t" r="r" b="b"/>
            <a:pathLst>
              <a:path w="252914" h="75769" extrusionOk="0">
                <a:moveTo>
                  <a:pt x="0" y="75438"/>
                </a:moveTo>
                <a:cubicBezTo>
                  <a:pt x="37148" y="74295"/>
                  <a:pt x="181102" y="79693"/>
                  <a:pt x="222885" y="68580"/>
                </a:cubicBezTo>
                <a:cubicBezTo>
                  <a:pt x="264668" y="57468"/>
                  <a:pt x="250635" y="20193"/>
                  <a:pt x="250698" y="8763"/>
                </a:cubicBezTo>
                <a:cubicBezTo>
                  <a:pt x="250762" y="-2667"/>
                  <a:pt x="227838" y="1461"/>
                  <a:pt x="223266" y="0"/>
                </a:cubicBezTo>
              </a:path>
            </a:pathLst>
          </a:cu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sp>
    </p:spTree>
    <p:extLst>
      <p:ext uri="{BB962C8B-B14F-4D97-AF65-F5344CB8AC3E}">
        <p14:creationId xmlns:p14="http://schemas.microsoft.com/office/powerpoint/2010/main" val="187606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Recursion: exporting ensures</a:t>
            </a:r>
            <a:endParaRPr dirty="0"/>
          </a:p>
        </p:txBody>
      </p:sp>
      <p:sp>
        <p:nvSpPr>
          <p:cNvPr id="101" name="Google Shape;101;p19"/>
          <p:cNvSpPr txBox="1">
            <a:spLocks noGrp="1"/>
          </p:cNvSpPr>
          <p:nvPr>
            <p:ph idx="1"/>
          </p:nvPr>
        </p:nvSpPr>
        <p:spPr>
          <a:xfrm>
            <a:off x="838200" y="2398649"/>
            <a:ext cx="10515600" cy="253911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Evens(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count:int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) : (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outseq:seq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&gt;)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:: 0&lt;=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&lt;|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outseq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| ==&gt;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outseq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] == 2 *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if count==0 then [] else Evens(count) + [2 * (count-1)]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92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 smtClean="0"/>
              <a:t>Opacity</a:t>
            </a:r>
            <a:endParaRPr dirty="0"/>
          </a:p>
        </p:txBody>
      </p:sp>
      <p:sp>
        <p:nvSpPr>
          <p:cNvPr id="204" name="Google Shape;204;p28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1219688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0" dirty="0" smtClean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lemma</a:t>
            </a:r>
            <a:r>
              <a:rPr lang="en" sz="22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 dirty="0" err="1">
                <a:latin typeface="Consolas"/>
                <a:ea typeface="Consolas"/>
                <a:cs typeface="Consolas"/>
                <a:sym typeface="Consolas"/>
              </a:rPr>
              <a:t>zero_slope</a:t>
            </a: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(m: </a:t>
            </a:r>
            <a:r>
              <a:rPr lang="en" sz="22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, b: </a:t>
            </a:r>
            <a:r>
              <a:rPr lang="en" sz="22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, x1: </a:t>
            </a:r>
            <a:r>
              <a:rPr lang="en" sz="22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, x2:int)</a:t>
            </a: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  if (m == 0) {</a:t>
            </a: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    assert </a:t>
            </a:r>
            <a:r>
              <a:rPr lang="en" sz="2200" dirty="0" err="1">
                <a:latin typeface="Consolas"/>
                <a:ea typeface="Consolas"/>
                <a:cs typeface="Consolas"/>
                <a:sym typeface="Consolas"/>
              </a:rPr>
              <a:t>eval_linear</a:t>
            </a: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(m, b, x1) == </a:t>
            </a:r>
            <a:r>
              <a:rPr lang="en" sz="2200" dirty="0" err="1">
                <a:latin typeface="Consolas"/>
                <a:ea typeface="Consolas"/>
                <a:cs typeface="Consolas"/>
                <a:sym typeface="Consolas"/>
              </a:rPr>
              <a:t>eval_linear</a:t>
            </a: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(m, b, x2);</a:t>
            </a: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2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2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dirty="0" smtClean="0"/>
              <a:t>This </a:t>
            </a:r>
            <a:r>
              <a:rPr lang="en" dirty="0"/>
              <a:t>lemma verifies because it can see inside the definition of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eval_linear</a:t>
            </a:r>
            <a:r>
              <a:rPr lang="en-US" dirty="0" smtClean="0"/>
              <a:t>()</a:t>
            </a:r>
          </a:p>
          <a:p>
            <a:pPr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dirty="0"/>
              <a:t>...but lemma bodies are opaque! The result of this verification can’t be used anywhere else.</a:t>
            </a:r>
          </a:p>
          <a:p>
            <a:pPr>
              <a:buClr>
                <a:schemeClr val="dk1"/>
              </a:buClr>
              <a:buSzPct val="100000"/>
              <a:buFont typeface="Arial" charset="0"/>
              <a:buChar char="•"/>
            </a:pPr>
            <a:endParaRPr lang="en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209" name="Google Shape;209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063027" y="593367"/>
            <a:ext cx="685545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eval_linear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(m: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b: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x: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 :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m * x + b</a:t>
            </a:r>
          </a:p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9849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...will be released tomorrow</a:t>
            </a:r>
          </a:p>
          <a:p>
            <a:pPr lvl="1"/>
            <a:r>
              <a:rPr lang="en-US" dirty="0" smtClean="0"/>
              <a:t>Chapter 2 will follow soon (once we have covered specification)</a:t>
            </a:r>
          </a:p>
          <a:p>
            <a:pPr lvl="1"/>
            <a:r>
              <a:rPr lang="en-US" dirty="0" smtClean="0"/>
              <a:t>Together, they constitute Problem Set 1, due September 23, 23:59pm</a:t>
            </a:r>
          </a:p>
          <a:p>
            <a:endParaRPr lang="en-US" dirty="0" smtClean="0"/>
          </a:p>
          <a:p>
            <a:r>
              <a:rPr lang="en-US" dirty="0" smtClean="0"/>
              <a:t>Problem sets are to be done individually</a:t>
            </a:r>
          </a:p>
          <a:p>
            <a:pPr lvl="1"/>
            <a:r>
              <a:rPr lang="en-US" dirty="0" smtClean="0"/>
              <a:t>No collaboration allowed, except to discuss the problem definition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should be already added to </a:t>
            </a:r>
            <a:r>
              <a:rPr lang="en-US" dirty="0" err="1" smtClean="0"/>
              <a:t>autograder.io’s</a:t>
            </a:r>
            <a:r>
              <a:rPr lang="en-US" dirty="0" smtClean="0"/>
              <a:t> roster	</a:t>
            </a:r>
          </a:p>
          <a:p>
            <a:pPr lvl="1"/>
            <a:r>
              <a:rPr lang="en-US" dirty="0" smtClean="0"/>
              <a:t>Let me know if that’s not the case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may not use </a:t>
            </a:r>
            <a:r>
              <a:rPr lang="en-US" dirty="0" smtClean="0"/>
              <a:t>/* </a:t>
            </a:r>
            <a:r>
              <a:rPr lang="en-US" dirty="0"/>
              <a:t>*/ </a:t>
            </a:r>
            <a:r>
              <a:rPr lang="en-US" dirty="0" smtClean="0"/>
              <a:t>comments</a:t>
            </a:r>
          </a:p>
          <a:p>
            <a:r>
              <a:rPr lang="en-US" dirty="0"/>
              <a:t>You must leave the </a:t>
            </a:r>
            <a:r>
              <a:rPr lang="en-US" dirty="0" smtClean="0"/>
              <a:t>existing /* */ </a:t>
            </a:r>
            <a:r>
              <a:rPr lang="en-US" dirty="0"/>
              <a:t>comments in </a:t>
            </a:r>
            <a:r>
              <a:rPr lang="en-US" dirty="0" smtClean="0"/>
              <a:t>place</a:t>
            </a:r>
          </a:p>
          <a:p>
            <a:r>
              <a:rPr lang="en-US" dirty="0"/>
              <a:t>You may only change text between /*{*/ and </a:t>
            </a:r>
            <a:r>
              <a:rPr lang="en-US" dirty="0" smtClean="0"/>
              <a:t>/*}*/</a:t>
            </a:r>
          </a:p>
          <a:p>
            <a:r>
              <a:rPr lang="en-US" dirty="0"/>
              <a:t>You are not allowed to add </a:t>
            </a:r>
            <a:r>
              <a:rPr lang="en-US" dirty="0" smtClean="0"/>
              <a:t>axioms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92808" y="3828288"/>
            <a:ext cx="585216" cy="2438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0024" y="3828288"/>
            <a:ext cx="585216" cy="2438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78024" y="3822192"/>
            <a:ext cx="762000" cy="249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070021"/>
            <a:ext cx="10783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//#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title Lemmas and assertions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IntegerOrdering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// An assertion is a **static** check of a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expression -- a mathematical truth.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// This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expression is about (mathematical) literal integers.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// Run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dafny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on this file. See where it fails. Fix it. </a:t>
            </a:r>
          </a:p>
          <a:p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assert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/*{*/ 5 &lt; 3 /*}*/;</a:t>
            </a:r>
          </a:p>
          <a:p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exercise01.dfy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7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Opacity</a:t>
            </a:r>
            <a:endParaRPr dirty="0"/>
          </a:p>
        </p:txBody>
      </p:sp>
      <p:sp>
        <p:nvSpPr>
          <p:cNvPr id="215" name="Google Shape;215;p29"/>
          <p:cNvSpPr txBox="1">
            <a:spLocks noGrp="1"/>
          </p:cNvSpPr>
          <p:nvPr>
            <p:ph type="body" idx="1"/>
          </p:nvPr>
        </p:nvSpPr>
        <p:spPr>
          <a:xfrm>
            <a:off x="415600" y="3972167"/>
            <a:ext cx="11360800" cy="259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lemma zero_slope(m: int, b: int, x1: int, x2:int)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667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requires</a:t>
            </a: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 m == 0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667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ensures</a:t>
            </a: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 eval_linear(m, b, x1) == eval_linear(m, b, x2)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1"/>
          </p:nvPr>
        </p:nvSpPr>
        <p:spPr>
          <a:xfrm>
            <a:off x="415600" y="1447933"/>
            <a:ext cx="11360800" cy="259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lemma zero_slope(m: int, b: int, x1: int, x2:int)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667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ensures</a:t>
            </a: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 m == 0 ==&gt;</a:t>
            </a:r>
            <a:br>
              <a:rPr lang="en" sz="26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    eval_linear(m, b, x1) == eval_linear(m, b, x2)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84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Returning a value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x: 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y:nat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 b="1" dirty="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result &gt;= 0  // identical to “ensures Add(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)&gt;=0”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 x + 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lemma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AddLemma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x: 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y:nat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 b="1" dirty="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returns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result:nat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ensures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result 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== Add(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:= 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x+y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43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2654500" y="1536633"/>
            <a:ext cx="9122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74121">
              <a:lnSpc>
                <a:spcPct val="100000"/>
              </a:lnSpc>
              <a:buClr>
                <a:srgbClr val="000000"/>
              </a:buClr>
              <a:buSzPts val="2000"/>
            </a:pPr>
            <a:r>
              <a:rPr lang="en" sz="2667" dirty="0">
                <a:solidFill>
                  <a:srgbClr val="000000"/>
                </a:solidFill>
              </a:rPr>
              <a:t>Shorter operators have higher precedence</a:t>
            </a:r>
            <a:br>
              <a:rPr lang="en" sz="2667" dirty="0">
                <a:solidFill>
                  <a:srgbClr val="000000"/>
                </a:solidFill>
              </a:rPr>
            </a:br>
            <a:r>
              <a:rPr lang="en" sz="26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P(x) &amp;&amp; Q(x) ==&gt; R(S)</a:t>
            </a:r>
            <a:endParaRPr sz="26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74121">
              <a:lnSpc>
                <a:spcPct val="100000"/>
              </a:lnSpc>
              <a:buClr>
                <a:srgbClr val="000000"/>
              </a:buClr>
              <a:buSzPts val="2000"/>
            </a:pPr>
            <a:endParaRPr lang="en-US" sz="2667" dirty="0" smtClean="0">
              <a:solidFill>
                <a:srgbClr val="000000"/>
              </a:solidFill>
            </a:endParaRPr>
          </a:p>
          <a:p>
            <a:pPr indent="-474121">
              <a:lnSpc>
                <a:spcPct val="100000"/>
              </a:lnSpc>
              <a:buClr>
                <a:srgbClr val="000000"/>
              </a:buClr>
              <a:buSzPts val="2000"/>
            </a:pPr>
            <a:r>
              <a:rPr lang="en" sz="2667" dirty="0" smtClean="0">
                <a:solidFill>
                  <a:srgbClr val="000000"/>
                </a:solidFill>
              </a:rPr>
              <a:t>Bulleted </a:t>
            </a:r>
            <a:r>
              <a:rPr lang="en" sz="2667" dirty="0">
                <a:solidFill>
                  <a:srgbClr val="000000"/>
                </a:solidFill>
              </a:rPr>
              <a:t>conjunctions / </a:t>
            </a:r>
            <a:r>
              <a:rPr lang="en" sz="2667" dirty="0" smtClean="0">
                <a:solidFill>
                  <a:srgbClr val="000000"/>
                </a:solidFill>
              </a:rPr>
              <a:t>disjunctions</a:t>
            </a:r>
            <a:endParaRPr sz="2667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 dirty="0">
                <a:solidFill>
                  <a:srgbClr val="000000"/>
                </a:solidFill>
              </a:rPr>
              <a:t>    </a:t>
            </a:r>
            <a:r>
              <a:rPr lang="en-US" sz="2667" dirty="0" smtClean="0">
                <a:solidFill>
                  <a:srgbClr val="000000"/>
                </a:solidFill>
              </a:rPr>
              <a:t> </a:t>
            </a:r>
            <a:r>
              <a:rPr lang="en" sz="2667" dirty="0" smtClean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2667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6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P(x)</a:t>
            </a:r>
            <a:endParaRPr sz="26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&amp;&amp;  Q(y)</a:t>
            </a:r>
            <a:endParaRPr sz="26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&amp;&amp;  R(x) ==&gt; S(y)</a:t>
            </a:r>
            <a:endParaRPr sz="26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&amp;&amp;  T(x, y)</a:t>
            </a:r>
            <a:endParaRPr sz="26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2667" dirty="0">
              <a:solidFill>
                <a:srgbClr val="000000"/>
              </a:solidFill>
            </a:endParaRPr>
          </a:p>
          <a:p>
            <a:pPr indent="-474121">
              <a:lnSpc>
                <a:spcPct val="100000"/>
              </a:lnSpc>
              <a:buClr>
                <a:srgbClr val="000000"/>
              </a:buClr>
              <a:buSzPts val="2000"/>
            </a:pPr>
            <a:r>
              <a:rPr lang="en" sz="2667" dirty="0">
                <a:solidFill>
                  <a:srgbClr val="000000"/>
                </a:solidFill>
              </a:rPr>
              <a:t>Parentheses are a good idea around</a:t>
            </a:r>
            <a:br>
              <a:rPr lang="en" sz="2667" dirty="0">
                <a:solidFill>
                  <a:srgbClr val="000000"/>
                </a:solidFill>
              </a:rPr>
            </a:br>
            <a:r>
              <a:rPr lang="en" sz="2667" b="1" dirty="0" err="1">
                <a:solidFill>
                  <a:srgbClr val="000000"/>
                </a:solidFill>
              </a:rPr>
              <a:t>forall</a:t>
            </a:r>
            <a:r>
              <a:rPr lang="en" sz="2667" dirty="0">
                <a:solidFill>
                  <a:srgbClr val="000000"/>
                </a:solidFill>
              </a:rPr>
              <a:t>, </a:t>
            </a:r>
            <a:r>
              <a:rPr lang="en" sz="2667" b="1" dirty="0">
                <a:solidFill>
                  <a:srgbClr val="000000"/>
                </a:solidFill>
              </a:rPr>
              <a:t>exists</a:t>
            </a:r>
            <a:r>
              <a:rPr lang="en" sz="2667" dirty="0">
                <a:solidFill>
                  <a:srgbClr val="000000"/>
                </a:solidFill>
              </a:rPr>
              <a:t>,</a:t>
            </a:r>
            <a:r>
              <a:rPr lang="en" sz="2667" b="1" dirty="0">
                <a:solidFill>
                  <a:srgbClr val="000000"/>
                </a:solidFill>
              </a:rPr>
              <a:t> ==&gt;</a:t>
            </a:r>
            <a:endParaRPr sz="2667" dirty="0">
              <a:solidFill>
                <a:srgbClr val="000000"/>
              </a:solidFill>
            </a:endParaRPr>
          </a:p>
          <a:p>
            <a:pPr marL="0" indent="0">
              <a:spcAft>
                <a:spcPts val="2133"/>
              </a:spcAft>
              <a:buNone/>
            </a:pPr>
            <a:endParaRPr sz="2667" dirty="0">
              <a:solidFill>
                <a:srgbClr val="000000"/>
              </a:solidFill>
            </a:endParaRPr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Boolean operators</a:t>
            </a: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709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endParaRPr sz="2667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endParaRPr sz="2667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 sz="2667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endParaRPr sz="266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==&gt;</a:t>
            </a:r>
            <a:endParaRPr sz="2667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&lt;==&gt;</a:t>
            </a:r>
            <a:endParaRPr sz="2667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forall</a:t>
            </a:r>
            <a:endParaRPr sz="2667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exists</a:t>
            </a:r>
            <a:endParaRPr sz="2667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3760" y="3243364"/>
            <a:ext cx="6096000" cy="17340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1800"/>
            </a:pPr>
            <a:r>
              <a:rPr lang="uk-UA" sz="2667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67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    )</a:t>
            </a:r>
            <a:endParaRPr lang="uk-UA" sz="2667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ts val="1800"/>
            </a:pPr>
            <a:r>
              <a:rPr lang="uk-UA" sz="2667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67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    )</a:t>
            </a:r>
            <a:endParaRPr lang="uk-UA" sz="2667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ts val="1800"/>
            </a:pPr>
            <a:r>
              <a:rPr lang="uk-UA" sz="2667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67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             )</a:t>
            </a:r>
            <a:endParaRPr lang="uk-UA" sz="2667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ts val="1800"/>
            </a:pPr>
            <a:r>
              <a:rPr lang="en-US" sz="2667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(       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3760" y="3243364"/>
            <a:ext cx="6096000" cy="17340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1800"/>
            </a:pPr>
            <a:r>
              <a:rPr lang="uk-UA" sz="2667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67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>
              <a:buSzPts val="1800"/>
            </a:pPr>
            <a:endParaRPr lang="en-US" sz="2667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ts val="1800"/>
            </a:pPr>
            <a:r>
              <a:rPr lang="en-US" sz="2667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)   (    </a:t>
            </a:r>
            <a:endParaRPr lang="uk-UA" sz="2667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ts val="1800"/>
            </a:pPr>
            <a:r>
              <a:rPr lang="en-US" sz="2667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Quantifier </a:t>
            </a:r>
            <a:r>
              <a:rPr lang="en" dirty="0" smtClean="0"/>
              <a:t>syntax</a:t>
            </a:r>
            <a:r>
              <a:rPr lang="en-US" dirty="0" smtClean="0"/>
              <a:t>: </a:t>
            </a:r>
            <a:r>
              <a:rPr lang="en-US" dirty="0" err="1" smtClean="0"/>
              <a:t>forall</a:t>
            </a:r>
            <a:endParaRPr dirty="0"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 err="1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P(a)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dirty="0" err="1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Q(a) ==&gt; R(a)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dirty="0" err="1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Q(a) </a:t>
            </a:r>
            <a:r>
              <a:rPr lang="en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R(a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Example: assert 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| 0 &lt; 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&lt; 3 :: 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&lt; 9;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dirty="0" err="1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Q(a)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ensures R(a)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5406300" y="1685251"/>
            <a:ext cx="311600" cy="1744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1" name="Google Shape;181;p26"/>
          <p:cNvSpPr/>
          <p:nvPr/>
        </p:nvSpPr>
        <p:spPr>
          <a:xfrm>
            <a:off x="5472800" y="4286846"/>
            <a:ext cx="311600" cy="1621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" name="Google Shape;182;p26"/>
          <p:cNvSpPr txBox="1"/>
          <p:nvPr/>
        </p:nvSpPr>
        <p:spPr>
          <a:xfrm>
            <a:off x="5784400" y="2280433"/>
            <a:ext cx="6407600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0000FF"/>
                </a:solidFill>
              </a:rPr>
              <a:t>expression forms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717900" y="4824646"/>
            <a:ext cx="6407600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0000FF"/>
                </a:solidFill>
              </a:rPr>
              <a:t>statement form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096000" y="1084767"/>
            <a:ext cx="4376928" cy="529504"/>
          </a:xfrm>
          <a:prstGeom prst="wedgeRoundRectCallout">
            <a:avLst>
              <a:gd name="adj1" fmla="val -141397"/>
              <a:gd name="adj2" fmla="val 70489"/>
              <a:gd name="adj3" fmla="val 16667"/>
            </a:avLst>
          </a:prstGeom>
          <a:solidFill>
            <a:schemeClr val="bg1">
              <a:alpha val="91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The type of </a:t>
            </a:r>
            <a:r>
              <a:rPr lang="en-US" sz="24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400" dirty="0" smtClean="0">
                <a:solidFill>
                  <a:prstClr val="black"/>
                </a:solidFill>
              </a:rPr>
              <a:t> is typically inferred</a:t>
            </a:r>
            <a:endParaRPr lang="e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5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3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Quantifier </a:t>
            </a:r>
            <a:r>
              <a:rPr lang="en" dirty="0" smtClean="0"/>
              <a:t>syntax</a:t>
            </a:r>
            <a:r>
              <a:rPr lang="en-US" dirty="0" smtClean="0"/>
              <a:t>: exists</a:t>
            </a:r>
            <a:endParaRPr dirty="0"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2600" dirty="0" err="1" smtClean="0">
                <a:latin typeface="Consolas"/>
                <a:ea typeface="Consolas"/>
                <a:cs typeface="Consolas"/>
                <a:sym typeface="Consolas"/>
              </a:rPr>
              <a:t>forall’s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ea typeface="Consolas"/>
                <a:cs typeface="Consolas"/>
                <a:sym typeface="Consolas"/>
              </a:rPr>
              <a:t>evil twin</a:t>
            </a:r>
          </a:p>
          <a:p>
            <a:pPr marL="0" indent="0">
              <a:buNone/>
            </a:pP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exists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::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P(a)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US" dirty="0" smtClean="0">
                <a:ea typeface="Consolas"/>
                <a:cs typeface="Consolas"/>
                <a:sym typeface="Consolas"/>
              </a:rPr>
              <a:t>E.g. exists </a:t>
            </a:r>
            <a:r>
              <a:rPr lang="en-US" dirty="0" err="1" smtClean="0">
                <a:ea typeface="Consolas"/>
                <a:cs typeface="Consolas"/>
                <a:sym typeface="Consolas"/>
              </a:rPr>
              <a:t>n:nat</a:t>
            </a:r>
            <a:r>
              <a:rPr lang="en-US" dirty="0" smtClean="0">
                <a:ea typeface="Consolas"/>
                <a:cs typeface="Consolas"/>
                <a:sym typeface="Consolas"/>
              </a:rPr>
              <a:t> :: 2*n == 4</a:t>
            </a:r>
          </a:p>
          <a:p>
            <a:pPr marL="0" indent="0">
              <a:buNone/>
            </a:pPr>
            <a:endParaRPr lang="en-US" dirty="0"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US" dirty="0" smtClean="0">
                <a:ea typeface="Consolas"/>
                <a:cs typeface="Consolas"/>
                <a:sym typeface="Consolas"/>
              </a:rPr>
              <a:t>Dafny </a:t>
            </a:r>
            <a:r>
              <a:rPr lang="en-US" dirty="0" smtClean="0">
                <a:solidFill>
                  <a:srgbClr val="0000FF"/>
                </a:solidFill>
                <a:ea typeface="Consolas"/>
                <a:cs typeface="Consolas"/>
                <a:sym typeface="Consolas"/>
              </a:rPr>
              <a:t>cannot prove exists</a:t>
            </a:r>
            <a:r>
              <a:rPr lang="en-US" dirty="0" smtClean="0">
                <a:ea typeface="Consolas"/>
                <a:cs typeface="Consolas"/>
                <a:sym typeface="Consolas"/>
              </a:rPr>
              <a:t> without a </a:t>
            </a:r>
            <a:r>
              <a:rPr lang="en-US" dirty="0" smtClean="0">
                <a:solidFill>
                  <a:srgbClr val="0000FF"/>
                </a:solidFill>
                <a:ea typeface="Consolas"/>
                <a:cs typeface="Consolas"/>
                <a:sym typeface="Consolas"/>
              </a:rPr>
              <a:t>witness</a:t>
            </a:r>
            <a:endParaRPr lang="en-US" dirty="0">
              <a:solidFill>
                <a:srgbClr val="0000FF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44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326633" y="459600"/>
            <a:ext cx="11360800" cy="59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predicate Human(a: Thing) // Empty body ==&gt; axiom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predicate Mortal(a: Thing)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lemma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HumansAreMortal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Human(a) </a:t>
            </a:r>
            <a:r>
              <a:rPr lang="en-US" dirty="0" smtClean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dirty="0" smtClean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Mortal(a)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// axiom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lemma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MortalPhilosopher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socrates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: Thing)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requires Human(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socrates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ensures Mortal(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socrates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assert Human(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socrates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HumansAreMortal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assert Mortal(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socrates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08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solidFill>
                  <a:srgbClr val="9900FF"/>
                </a:solidFill>
              </a:rPr>
              <a:t>if</a:t>
            </a:r>
            <a:r>
              <a:rPr lang="en"/>
              <a:t>-</a:t>
            </a:r>
            <a:r>
              <a:rPr lang="en">
                <a:solidFill>
                  <a:srgbClr val="9900FF"/>
                </a:solidFill>
              </a:rPr>
              <a:t>then</a:t>
            </a:r>
            <a:r>
              <a:rPr lang="en"/>
              <a:t>-</a:t>
            </a:r>
            <a:r>
              <a:rPr lang="en">
                <a:solidFill>
                  <a:srgbClr val="9900FF"/>
                </a:solidFill>
              </a:rPr>
              <a:t>else</a:t>
            </a:r>
            <a:r>
              <a:rPr lang="en"/>
              <a:t> expressions</a:t>
            </a:r>
            <a:endParaRPr dirty="0"/>
          </a:p>
        </p:txBody>
      </p:sp>
      <p:sp>
        <p:nvSpPr>
          <p:cNvPr id="170" name="Google Shape;170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a &lt; b then P(a) else P(b)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&lt;==&gt;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 &lt; b &amp;&amp; P(a) </a:t>
            </a: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!(a &lt; b) &amp;&amp; P(b) </a:t>
            </a: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4294967295"/>
          </p:nvPr>
        </p:nvSpPr>
        <p:spPr>
          <a:xfrm>
            <a:off x="926592" y="4002088"/>
            <a:ext cx="9448800" cy="21748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u="sng"/>
              <a:t>If-then-else expressions work with other types:</a:t>
            </a:r>
            <a:endParaRPr u="sng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if a &lt; b then a + 1 else b - 3</a:t>
            </a:r>
            <a:endParaRPr sz="2667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89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16671</TotalTime>
  <Words>1307</Words>
  <Application>Microsoft Macintosh PowerPoint</Application>
  <PresentationFormat>Widescreen</PresentationFormat>
  <Paragraphs>324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Consolas</vt:lpstr>
      <vt:lpstr>Arial</vt:lpstr>
      <vt:lpstr>Office Theme</vt:lpstr>
      <vt:lpstr>EECS498-008 Formal Verification of Systems Software</vt:lpstr>
      <vt:lpstr>Opacity</vt:lpstr>
      <vt:lpstr>Opacity</vt:lpstr>
      <vt:lpstr>Returning a value</vt:lpstr>
      <vt:lpstr>Boolean operators</vt:lpstr>
      <vt:lpstr>Quantifier syntax: forall</vt:lpstr>
      <vt:lpstr>Quantifier syntax: exists</vt:lpstr>
      <vt:lpstr>PowerPoint Presentation</vt:lpstr>
      <vt:lpstr>if-then-else expressions</vt:lpstr>
      <vt:lpstr>Sets</vt:lpstr>
      <vt:lpstr>Sequences</vt:lpstr>
      <vt:lpstr>Maps</vt:lpstr>
      <vt:lpstr>The var expression</vt:lpstr>
      <vt:lpstr>Algebraic datatypes (“struct” and “union”)</vt:lpstr>
      <vt:lpstr>Checking for types</vt:lpstr>
      <vt:lpstr>Hoare logic composition</vt:lpstr>
      <vt:lpstr>Detour to Imperativeland</vt:lpstr>
      <vt:lpstr>Imperativeland</vt:lpstr>
      <vt:lpstr>Recursion: exporting ensures</vt:lpstr>
      <vt:lpstr>Chapter 1 exercises</vt:lpstr>
      <vt:lpstr>The RULES</vt:lpstr>
      <vt:lpstr>Example: exercise01.dfy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786</cp:revision>
  <dcterms:created xsi:type="dcterms:W3CDTF">2022-08-23T16:51:43Z</dcterms:created>
  <dcterms:modified xsi:type="dcterms:W3CDTF">2022-09-12T05:09:25Z</dcterms:modified>
  <cp:category/>
</cp:coreProperties>
</file>