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79" r:id="rId4"/>
    <p:sldId id="280" r:id="rId5"/>
    <p:sldId id="281" r:id="rId6"/>
    <p:sldId id="292" r:id="rId7"/>
    <p:sldId id="293" r:id="rId8"/>
    <p:sldId id="294" r:id="rId9"/>
    <p:sldId id="295" r:id="rId10"/>
    <p:sldId id="283" r:id="rId11"/>
    <p:sldId id="296" r:id="rId12"/>
    <p:sldId id="284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3E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7"/>
    <p:restoredTop sz="95768"/>
  </p:normalViewPr>
  <p:slideViewPr>
    <p:cSldViewPr snapToGrid="0" snapToObjects="1">
      <p:cViewPr>
        <p:scale>
          <a:sx n="105" d="100"/>
          <a:sy n="105" d="100"/>
        </p:scale>
        <p:origin x="8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378bc3a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b378bc3a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2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b378bc3a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b378bc3a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18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e55613e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e55613e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2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b378bc3a3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b378bc3a3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2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e55613e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e55613e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74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e55613e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e55613e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28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e55613e3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e55613e3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55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378bc3a3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378bc3a3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EECS498-008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Detour to </a:t>
            </a:r>
            <a:r>
              <a:rPr lang="en" dirty="0" err="1" smtClean="0"/>
              <a:t>Imperativeland</a:t>
            </a:r>
            <a:endParaRPr dirty="0"/>
          </a:p>
        </p:txBody>
      </p:sp>
      <p:sp>
        <p:nvSpPr>
          <p:cNvPr id="303" name="Google Shape;303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lemma loop(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target:nat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returns 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result:nat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ensures result == target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result :=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while (result &lt; target)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invariant result &lt;= target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result := result + 1;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return result;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ea typeface="Consolas" charset="0"/>
                <a:cs typeface="Consolas" charset="0"/>
                <a:sym typeface="Consolas"/>
              </a:rPr>
              <a:t>Dafny needs an invariant to reason about the loop’s body</a:t>
            </a:r>
            <a:endParaRPr lang="el-GR" dirty="0" smtClean="0"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8" name="Google Shape;85;p17"/>
          <p:cNvSpPr/>
          <p:nvPr/>
        </p:nvSpPr>
        <p:spPr>
          <a:xfrm>
            <a:off x="853945" y="3507308"/>
            <a:ext cx="598425" cy="320980"/>
          </a:xfrm>
          <a:custGeom>
            <a:avLst/>
            <a:gdLst/>
            <a:ahLst/>
            <a:cxnLst/>
            <a:rect l="l" t="t" r="r" b="b"/>
            <a:pathLst>
              <a:path w="23937" h="24106" extrusionOk="0">
                <a:moveTo>
                  <a:pt x="23937" y="0"/>
                </a:moveTo>
                <a:cubicBezTo>
                  <a:pt x="20302" y="568"/>
                  <a:pt x="5692" y="303"/>
                  <a:pt x="2128" y="3405"/>
                </a:cubicBezTo>
                <a:cubicBezTo>
                  <a:pt x="-1436" y="6507"/>
                  <a:pt x="16" y="15164"/>
                  <a:pt x="2551" y="18614"/>
                </a:cubicBezTo>
                <a:cubicBezTo>
                  <a:pt x="5086" y="22064"/>
                  <a:pt x="14873" y="23191"/>
                  <a:pt x="17337" y="2410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88;p17"/>
          <p:cNvSpPr/>
          <p:nvPr/>
        </p:nvSpPr>
        <p:spPr>
          <a:xfrm>
            <a:off x="1436625" y="3519481"/>
            <a:ext cx="4293615" cy="918408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1" name="Google Shape;88;p17"/>
          <p:cNvSpPr/>
          <p:nvPr/>
        </p:nvSpPr>
        <p:spPr>
          <a:xfrm flipV="1">
            <a:off x="2901696" y="3071983"/>
            <a:ext cx="2633472" cy="385712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13490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Detour to </a:t>
            </a:r>
            <a:r>
              <a:rPr lang="en" dirty="0" err="1" smtClean="0"/>
              <a:t>Imperativeland</a:t>
            </a:r>
            <a:endParaRPr dirty="0"/>
          </a:p>
        </p:txBody>
      </p:sp>
      <p:sp>
        <p:nvSpPr>
          <p:cNvPr id="303" name="Google Shape;303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&amp;&amp; 0 &lt;= x &lt; |a|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 &lt;=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&lt; |a|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a[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] &lt;= a[x])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l-GR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l-GR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Note that the order of conjuncts matters!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And the same is true for ensures/requires: their order matters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2133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1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 smtClean="0"/>
              <a:t>Imperativeland</a:t>
            </a:r>
            <a:endParaRPr dirty="0"/>
          </a:p>
        </p:txBody>
      </p:sp>
      <p:sp>
        <p:nvSpPr>
          <p:cNvPr id="310" name="Google Shape;310;p40"/>
          <p:cNvSpPr txBox="1">
            <a:spLocks noGrp="1"/>
          </p:cNvSpPr>
          <p:nvPr>
            <p:ph idx="1"/>
          </p:nvPr>
        </p:nvSpPr>
        <p:spPr>
          <a:xfrm>
            <a:off x="838200" y="1715294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" sz="1867" b="1" dirty="0"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findMaxIndex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&gt;) returns 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requires |a| &gt; 0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(a, x)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:= 1;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ret := 0;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while(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&lt; |a|)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invariant 0 &lt;=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&lt;= |a|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    invariant 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(a[..</a:t>
            </a:r>
            <a:r>
              <a:rPr lang="en" sz="1867" i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i="1" dirty="0">
                <a:latin typeface="Consolas"/>
                <a:ea typeface="Consolas"/>
                <a:cs typeface="Consolas"/>
                <a:sym typeface="Consolas"/>
              </a:rPr>
              <a:t>], ret)</a:t>
            </a:r>
            <a:endParaRPr sz="1867" i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if(a[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] &gt; a[ret]) {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  ret :=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lang="en" sz="1867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  return ret;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" sz="1867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50000"/>
              </a:lnSpc>
              <a:spcAft>
                <a:spcPts val="2133"/>
              </a:spcAft>
              <a:buNone/>
            </a:pPr>
            <a:endParaRPr sz="18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312" name="Google Shape;312;p40"/>
          <p:cNvSpPr txBox="1"/>
          <p:nvPr/>
        </p:nvSpPr>
        <p:spPr>
          <a:xfrm>
            <a:off x="6481363" y="2292096"/>
            <a:ext cx="5405837" cy="1292352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IsMaxIndex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a:seq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x:int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&amp;&amp; 0 &lt;= x &lt; |a|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&amp;&amp; (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 &lt;= 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 |a| </a:t>
            </a:r>
            <a:r>
              <a:rPr lang="en-US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a[</a:t>
            </a:r>
            <a:r>
              <a:rPr lang="en" sz="1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 &lt;= a[x])</a:t>
            </a:r>
            <a:endParaRPr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8" name="Google Shape;86;p17"/>
          <p:cNvSpPr/>
          <p:nvPr/>
        </p:nvSpPr>
        <p:spPr>
          <a:xfrm>
            <a:off x="1140997" y="3791712"/>
            <a:ext cx="337500" cy="438912"/>
          </a:xfrm>
          <a:prstGeom prst="leftBrace">
            <a:avLst>
              <a:gd name="adj1" fmla="val 50000"/>
              <a:gd name="adj2" fmla="val 52963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5;p17"/>
          <p:cNvSpPr/>
          <p:nvPr/>
        </p:nvSpPr>
        <p:spPr>
          <a:xfrm>
            <a:off x="561337" y="4019372"/>
            <a:ext cx="598425" cy="602650"/>
          </a:xfrm>
          <a:custGeom>
            <a:avLst/>
            <a:gdLst/>
            <a:ahLst/>
            <a:cxnLst/>
            <a:rect l="l" t="t" r="r" b="b"/>
            <a:pathLst>
              <a:path w="23937" h="24106" extrusionOk="0">
                <a:moveTo>
                  <a:pt x="23937" y="0"/>
                </a:moveTo>
                <a:cubicBezTo>
                  <a:pt x="20302" y="568"/>
                  <a:pt x="5692" y="303"/>
                  <a:pt x="2128" y="3405"/>
                </a:cubicBezTo>
                <a:cubicBezTo>
                  <a:pt x="-1436" y="6507"/>
                  <a:pt x="16" y="15164"/>
                  <a:pt x="2551" y="18614"/>
                </a:cubicBezTo>
                <a:cubicBezTo>
                  <a:pt x="5086" y="22064"/>
                  <a:pt x="14873" y="23191"/>
                  <a:pt x="17337" y="24106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Google Shape;87;p17"/>
          <p:cNvSpPr/>
          <p:nvPr/>
        </p:nvSpPr>
        <p:spPr>
          <a:xfrm>
            <a:off x="5705855" y="3754896"/>
            <a:ext cx="252851" cy="475728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8;p17"/>
          <p:cNvSpPr/>
          <p:nvPr/>
        </p:nvSpPr>
        <p:spPr>
          <a:xfrm>
            <a:off x="1436625" y="3990213"/>
            <a:ext cx="5211979" cy="1813179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" name="Google Shape;88;p17"/>
          <p:cNvSpPr/>
          <p:nvPr/>
        </p:nvSpPr>
        <p:spPr>
          <a:xfrm flipV="1">
            <a:off x="2901696" y="3474718"/>
            <a:ext cx="3499104" cy="451105"/>
          </a:xfrm>
          <a:custGeom>
            <a:avLst/>
            <a:gdLst/>
            <a:ahLst/>
            <a:cxnLst/>
            <a:rect l="l" t="t" r="r" b="b"/>
            <a:pathLst>
              <a:path w="252914" h="75769" extrusionOk="0">
                <a:moveTo>
                  <a:pt x="0" y="75438"/>
                </a:moveTo>
                <a:cubicBezTo>
                  <a:pt x="37148" y="74295"/>
                  <a:pt x="181102" y="79693"/>
                  <a:pt x="222885" y="68580"/>
                </a:cubicBezTo>
                <a:cubicBezTo>
                  <a:pt x="264668" y="57468"/>
                  <a:pt x="250635" y="20193"/>
                  <a:pt x="250698" y="8763"/>
                </a:cubicBezTo>
                <a:cubicBezTo>
                  <a:pt x="250762" y="-2667"/>
                  <a:pt x="227838" y="1461"/>
                  <a:pt x="223266" y="0"/>
                </a:cubicBezTo>
              </a:path>
            </a:pathLst>
          </a:cu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sp>
    </p:spTree>
    <p:extLst>
      <p:ext uri="{BB962C8B-B14F-4D97-AF65-F5344CB8AC3E}">
        <p14:creationId xmlns:p14="http://schemas.microsoft.com/office/powerpoint/2010/main" val="18760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Recursion: exporting ensures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idx="1"/>
          </p:nvPr>
        </p:nvSpPr>
        <p:spPr>
          <a:xfrm>
            <a:off x="838200" y="2398649"/>
            <a:ext cx="10515600" cy="25391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Evens(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count:int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: 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outseq:seq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&gt;)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:: 0&lt;=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&lt;|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| ==&gt;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outseq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] == 2 *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if count==0 then [] else Evens(count) + [2 * (count-1)]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92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8343E2"/>
                </a:solidFill>
              </a:rPr>
              <a:t>var</a:t>
            </a:r>
            <a:r>
              <a:rPr lang="en-US" dirty="0" smtClean="0"/>
              <a:t> expression</a:t>
            </a:r>
            <a:endParaRPr dirty="0"/>
          </a:p>
        </p:txBody>
      </p:sp>
      <p:sp>
        <p:nvSpPr>
          <p:cNvPr id="253" name="Google Shape;253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foo()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set1 := { 1, 3, 5, 3 };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seq1 := [ 1, 3, 5, 3 ];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set1 ::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seq1;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forall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seq1 ::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set1;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assert |set1| &lt; |seq1|;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7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Algebraic datatypes (“</a:t>
            </a:r>
            <a:r>
              <a:rPr lang="en" dirty="0" err="1"/>
              <a:t>struct</a:t>
            </a:r>
            <a:r>
              <a:rPr lang="en" dirty="0"/>
              <a:t>” and “union”)</a:t>
            </a:r>
            <a:endParaRPr dirty="0"/>
          </a:p>
        </p:txBody>
      </p:sp>
      <p:sp>
        <p:nvSpPr>
          <p:cNvPr id="262" name="Google Shape;262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HAlign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Left | Center | Right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Top | Middle | Bottom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TextAlign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TextAlign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hAlign:HAlign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vAlign:VAlign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4294967295"/>
          </p:nvPr>
        </p:nvSpPr>
        <p:spPr>
          <a:xfrm>
            <a:off x="846229" y="5083006"/>
            <a:ext cx="10521950" cy="10516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datatype Order =   Pizza(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toppings:set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&lt;Topping&gt;)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             | Shake(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flavor:Fruit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, whip: bool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5"/>
          <p:cNvSpPr/>
          <p:nvPr/>
        </p:nvSpPr>
        <p:spPr>
          <a:xfrm rot="-5400000">
            <a:off x="2786828" y="1978096"/>
            <a:ext cx="311600" cy="1063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35"/>
          <p:cNvSpPr/>
          <p:nvPr/>
        </p:nvSpPr>
        <p:spPr>
          <a:xfrm rot="-5400000">
            <a:off x="5594661" y="720717"/>
            <a:ext cx="311600" cy="3577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35"/>
          <p:cNvSpPr txBox="1"/>
          <p:nvPr/>
        </p:nvSpPr>
        <p:spPr>
          <a:xfrm>
            <a:off x="1923595" y="2491618"/>
            <a:ext cx="2115005" cy="84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0000FF"/>
                </a:solidFill>
              </a:rPr>
              <a:t>new name</a:t>
            </a:r>
            <a:endParaRPr sz="2400" dirty="0">
              <a:solidFill>
                <a:srgbClr val="0000FF"/>
              </a:solidFill>
            </a:endParaRPr>
          </a:p>
          <a:p>
            <a:pPr algn="ctr"/>
            <a:r>
              <a:rPr lang="en" sz="2400" dirty="0">
                <a:solidFill>
                  <a:srgbClr val="0000FF"/>
                </a:solidFill>
              </a:rPr>
              <a:t>we’re defining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4711246" y="2506832"/>
            <a:ext cx="2933138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smtClean="0">
                <a:solidFill>
                  <a:srgbClr val="0000FF"/>
                </a:solidFill>
              </a:rPr>
              <a:t>disjoint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constructors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268" name="Google Shape;268;p35"/>
          <p:cNvSpPr/>
          <p:nvPr/>
        </p:nvSpPr>
        <p:spPr>
          <a:xfrm rot="-5400000">
            <a:off x="7620921" y="1349491"/>
            <a:ext cx="311600" cy="6600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35"/>
          <p:cNvSpPr txBox="1"/>
          <p:nvPr/>
        </p:nvSpPr>
        <p:spPr>
          <a:xfrm>
            <a:off x="5817437" y="4681727"/>
            <a:ext cx="4033699" cy="65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smtClean="0">
                <a:solidFill>
                  <a:srgbClr val="0000FF"/>
                </a:solidFill>
              </a:rPr>
              <a:t>multiplicative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" sz="2400" dirty="0" smtClean="0">
                <a:solidFill>
                  <a:srgbClr val="0000FF"/>
                </a:solidFill>
              </a:rPr>
              <a:t>constructor</a:t>
            </a:r>
            <a:endParaRPr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623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2400" dirty="0" err="1" smtClean="0">
                <a:latin typeface="Consolas"/>
                <a:ea typeface="Consolas"/>
                <a:cs typeface="Consolas"/>
                <a:sym typeface="Consolas"/>
              </a:rPr>
              <a:t>IsCentered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 smtClean="0">
                <a:latin typeface="Consolas"/>
                <a:ea typeface="Consolas"/>
                <a:cs typeface="Consolas"/>
                <a:sym typeface="Consolas"/>
              </a:rPr>
              <a:t>va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!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va.Top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va.Bottom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400" dirty="0">
              <a:solidFill>
                <a:srgbClr val="8343E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DistanceFromTop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VAlign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va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Top =&gt; 0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Middle =&gt; 1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 dirty="0">
                <a:solidFill>
                  <a:srgbClr val="8343E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Bottom =&gt; 2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smtClean="0"/>
              <a:t>Checking for types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</a:p>
        </p:txBody>
      </p:sp>
    </p:spTree>
    <p:extLst>
      <p:ext uri="{BB962C8B-B14F-4D97-AF65-F5344CB8AC3E}">
        <p14:creationId xmlns:p14="http://schemas.microsoft.com/office/powerpoint/2010/main" val="1043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Hoare logic composition</a:t>
            </a:r>
            <a:endParaRPr dirty="0"/>
          </a:p>
        </p:txBody>
      </p:sp>
      <p:sp>
        <p:nvSpPr>
          <p:cNvPr id="290" name="Google Shape;290;p37"/>
          <p:cNvSpPr txBox="1">
            <a:spLocks noGrp="1"/>
          </p:cNvSpPr>
          <p:nvPr>
            <p:ph idx="1"/>
          </p:nvPr>
        </p:nvSpPr>
        <p:spPr>
          <a:xfrm>
            <a:off x="838200" y="2999630"/>
            <a:ext cx="10515600" cy="30436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DoggiesAreStaticallyStable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(pet: Pet)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requires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IsDog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IsStaticallyStable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DoggiesAreQuadrupeds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StaticStability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(pet);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03732" y="1751007"/>
            <a:ext cx="479450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DoggiesAreQuadrupeds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(pet: Pet)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requires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IsDog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(pet)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|Legs(pet)| == 4 { …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763199"/>
            <a:ext cx="513588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lemma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StaticStability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(pet: Pet)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requires |Legs(pet)| &gt;= 3</a:t>
            </a:r>
          </a:p>
          <a:p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ensures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IsStaticallyStable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(pet) { … }</a:t>
            </a:r>
          </a:p>
        </p:txBody>
      </p:sp>
    </p:spTree>
    <p:extLst>
      <p:ext uri="{BB962C8B-B14F-4D97-AF65-F5344CB8AC3E}">
        <p14:creationId xmlns:p14="http://schemas.microsoft.com/office/powerpoint/2010/main" val="40039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Autograder</a:t>
            </a:r>
            <a:r>
              <a:rPr lang="en-US" dirty="0" smtClean="0"/>
              <a:t> submissions: the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351338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may not use </a:t>
            </a:r>
            <a:r>
              <a:rPr lang="en-US" dirty="0" smtClean="0"/>
              <a:t>/* </a:t>
            </a:r>
            <a:r>
              <a:rPr lang="en-US" dirty="0"/>
              <a:t>*/ </a:t>
            </a:r>
            <a:r>
              <a:rPr lang="en-US" dirty="0" smtClean="0"/>
              <a:t>comments</a:t>
            </a:r>
          </a:p>
          <a:p>
            <a:r>
              <a:rPr lang="en-US" dirty="0"/>
              <a:t>You must leave the </a:t>
            </a:r>
            <a:r>
              <a:rPr lang="en-US" dirty="0" smtClean="0"/>
              <a:t>existing /* */ </a:t>
            </a:r>
            <a:r>
              <a:rPr lang="en-US" dirty="0"/>
              <a:t>comments in </a:t>
            </a:r>
            <a:r>
              <a:rPr lang="en-US" dirty="0" smtClean="0"/>
              <a:t>place</a:t>
            </a:r>
          </a:p>
          <a:p>
            <a:r>
              <a:rPr lang="en-US" dirty="0"/>
              <a:t>You may only change text between /*{*/ and </a:t>
            </a:r>
            <a:r>
              <a:rPr lang="en-US" dirty="0" smtClean="0"/>
              <a:t>/*}*/</a:t>
            </a:r>
          </a:p>
          <a:p>
            <a:r>
              <a:rPr lang="en-US" dirty="0"/>
              <a:t>You are not allowed to add </a:t>
            </a:r>
            <a:r>
              <a:rPr lang="en-US" dirty="0" smtClean="0"/>
              <a:t>axioms (or to otherwise trivialize the proof)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are given three submissions per day</a:t>
            </a:r>
            <a:endParaRPr lang="en-US" dirty="0"/>
          </a:p>
          <a:p>
            <a:r>
              <a:rPr lang="en-US" dirty="0" smtClean="0"/>
              <a:t>You are given three late day tokens throughout the semester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16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2808" y="3828288"/>
            <a:ext cx="585216" cy="243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0024" y="3828288"/>
            <a:ext cx="585216" cy="243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78024" y="3822192"/>
            <a:ext cx="762000" cy="249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70021"/>
            <a:ext cx="10783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//#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title Lemmas and assertions</a:t>
            </a:r>
          </a:p>
          <a:p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IntegerOrdering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An assertion is a **static** check of a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expression -- a mathematical truth.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This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expression is about (mathematical) literal integers.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Run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dafny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on this file. See where it fails. Fix it. 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>
                <a:latin typeface="Consolas" charset="0"/>
                <a:ea typeface="Consolas" charset="0"/>
                <a:cs typeface="Consolas" charset="0"/>
              </a:rPr>
              <a:t>assert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 /*{*/ 5 &lt; 3 /*}*/;</a:t>
            </a:r>
          </a:p>
          <a:p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exercise01.dfy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3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progress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Some</a:t>
            </a:r>
            <a:r>
              <a:rPr lang="en-US" dirty="0" smtClean="0"/>
              <a:t> of you have already submitted</a:t>
            </a:r>
          </a:p>
          <a:p>
            <a:endParaRPr lang="en-US" dirty="0"/>
          </a:p>
          <a:p>
            <a:r>
              <a:rPr lang="en-US" dirty="0" err="1" smtClean="0"/>
              <a:t>Pleeeeenty</a:t>
            </a:r>
            <a:r>
              <a:rPr lang="en-US" dirty="0" smtClean="0"/>
              <a:t> of time left, don’t </a:t>
            </a:r>
            <a:r>
              <a:rPr lang="en-US" dirty="0"/>
              <a:t>worry... 😈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Chapter 2 will be released on Wednesday evening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can’t stay for “impromptu office hours” after class today</a:t>
            </a:r>
          </a:p>
          <a:p>
            <a:pPr lvl="1"/>
            <a:r>
              <a:rPr lang="en-US" dirty="0" smtClean="0"/>
              <a:t>I have a dental appointment right after class </a:t>
            </a:r>
            <a:r>
              <a:rPr lang="en-US" dirty="0"/>
              <a:t>😒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0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17491</TotalTime>
  <Words>665</Words>
  <Application>Microsoft Macintosh PowerPoint</Application>
  <PresentationFormat>Widescreen</PresentationFormat>
  <Paragraphs>148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Consolas</vt:lpstr>
      <vt:lpstr>Arial</vt:lpstr>
      <vt:lpstr>Office Theme</vt:lpstr>
      <vt:lpstr>EECS498-008 Formal Verification of Systems Software</vt:lpstr>
      <vt:lpstr>The var expression</vt:lpstr>
      <vt:lpstr>Algebraic datatypes (“struct” and “union”)</vt:lpstr>
      <vt:lpstr>Checking for types</vt:lpstr>
      <vt:lpstr>Hoare logic composition</vt:lpstr>
      <vt:lpstr>Autograder submissions: the RULES</vt:lpstr>
      <vt:lpstr>Example: exercise01.dfy</vt:lpstr>
      <vt:lpstr>Chapter 1 progress</vt:lpstr>
      <vt:lpstr>Logistics</vt:lpstr>
      <vt:lpstr>Detour to Imperativeland</vt:lpstr>
      <vt:lpstr>Detour to Imperativeland</vt:lpstr>
      <vt:lpstr>Imperativeland</vt:lpstr>
      <vt:lpstr>Recursion: exporting ensures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826</cp:revision>
  <dcterms:created xsi:type="dcterms:W3CDTF">2022-08-23T16:51:43Z</dcterms:created>
  <dcterms:modified xsi:type="dcterms:W3CDTF">2022-09-14T03:47:41Z</dcterms:modified>
  <cp:category/>
</cp:coreProperties>
</file>