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3" r:id="rId4"/>
    <p:sldId id="284" r:id="rId5"/>
    <p:sldId id="311" r:id="rId6"/>
    <p:sldId id="310" r:id="rId7"/>
    <p:sldId id="285" r:id="rId8"/>
    <p:sldId id="289" r:id="rId9"/>
    <p:sldId id="286" r:id="rId10"/>
    <p:sldId id="268" r:id="rId11"/>
    <p:sldId id="290" r:id="rId12"/>
    <p:sldId id="302" r:id="rId13"/>
    <p:sldId id="291" r:id="rId14"/>
    <p:sldId id="292" r:id="rId15"/>
    <p:sldId id="313" r:id="rId16"/>
    <p:sldId id="293" r:id="rId17"/>
    <p:sldId id="314" r:id="rId18"/>
    <p:sldId id="294" r:id="rId19"/>
    <p:sldId id="262" r:id="rId20"/>
    <p:sldId id="287" r:id="rId21"/>
    <p:sldId id="295" r:id="rId22"/>
    <p:sldId id="308" r:id="rId23"/>
    <p:sldId id="309" r:id="rId24"/>
    <p:sldId id="296" r:id="rId25"/>
    <p:sldId id="297" r:id="rId26"/>
    <p:sldId id="315" r:id="rId27"/>
    <p:sldId id="298" r:id="rId28"/>
    <p:sldId id="299" r:id="rId29"/>
    <p:sldId id="300" r:id="rId30"/>
    <p:sldId id="303" r:id="rId31"/>
    <p:sldId id="301" r:id="rId32"/>
    <p:sldId id="304" r:id="rId33"/>
    <p:sldId id="305" r:id="rId34"/>
    <p:sldId id="266" r:id="rId35"/>
    <p:sldId id="312" r:id="rId36"/>
    <p:sldId id="306" r:id="rId37"/>
    <p:sldId id="30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4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96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9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0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96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7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dirty="0"/>
          </a:p>
        </p:txBody>
      </p:sp>
    </p:spTree>
    <p:extLst>
      <p:ext uri="{BB962C8B-B14F-4D97-AF65-F5344CB8AC3E}">
        <p14:creationId xmlns:p14="http://schemas.microsoft.com/office/powerpoint/2010/main" val="213429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8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7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823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8/27/24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nosk@umich.edu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verification.eecs.umich.edu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ccap.engin.umich.edu/leccap/site/z15i8cyn7j0y6wsp2v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 hidden="1"/>
          <p:cNvGrpSpPr/>
          <p:nvPr/>
        </p:nvGrpSpPr>
        <p:grpSpPr>
          <a:xfrm>
            <a:off x="5515570" y="2143125"/>
            <a:ext cx="3750469" cy="3750469"/>
            <a:chOff x="0" y="0"/>
            <a:chExt cx="5334000" cy="5334000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BE38F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67996" y="2477181"/>
              <a:ext cx="139297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Dependability</a:t>
              </a:r>
            </a:p>
          </p:txBody>
        </p:sp>
      </p:grpSp>
      <p:grpSp>
        <p:nvGrpSpPr>
          <p:cNvPr id="180" name="Group 180" hidden="1"/>
          <p:cNvGrpSpPr/>
          <p:nvPr/>
        </p:nvGrpSpPr>
        <p:grpSpPr>
          <a:xfrm>
            <a:off x="2925961" y="2143125"/>
            <a:ext cx="3750469" cy="3750469"/>
            <a:chOff x="0" y="0"/>
            <a:chExt cx="5334000" cy="5334000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669C35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9" name="Shape 179"/>
            <p:cNvSpPr/>
            <p:nvPr/>
          </p:nvSpPr>
          <p:spPr>
            <a:xfrm>
              <a:off x="760970" y="2477181"/>
              <a:ext cx="998565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Scalability</a:t>
              </a:r>
            </a:p>
          </p:txBody>
        </p:sp>
      </p:grpSp>
      <p:sp>
        <p:nvSpPr>
          <p:cNvPr id="181" name="Shape 181" hidden="1"/>
          <p:cNvSpPr/>
          <p:nvPr/>
        </p:nvSpPr>
        <p:spPr>
          <a:xfrm>
            <a:off x="4260565" y="936542"/>
            <a:ext cx="385689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r>
              <a:rPr sz="3375"/>
              <a:t>My research interests</a:t>
            </a:r>
          </a:p>
        </p:txBody>
      </p:sp>
      <p:sp>
        <p:nvSpPr>
          <p:cNvPr id="182" name="Shape 182" hidden="1"/>
          <p:cNvSpPr/>
          <p:nvPr/>
        </p:nvSpPr>
        <p:spPr>
          <a:xfrm flipV="1">
            <a:off x="6093837" y="1534423"/>
            <a:ext cx="1" cy="1145337"/>
          </a:xfrm>
          <a:prstGeom prst="line">
            <a:avLst/>
          </a:prstGeom>
          <a:ln w="50800">
            <a:solidFill>
              <a:srgbClr val="535353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" name="Shape 183" hidden="1"/>
          <p:cNvSpPr/>
          <p:nvPr/>
        </p:nvSpPr>
        <p:spPr>
          <a:xfrm>
            <a:off x="5516064" y="2672034"/>
            <a:ext cx="586285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84" name="Shape 184" hidden="1"/>
          <p:cNvSpPr/>
          <p:nvPr/>
        </p:nvSpPr>
        <p:spPr>
          <a:xfrm rot="10800000">
            <a:off x="6087070" y="2661047"/>
            <a:ext cx="586286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>
                <a:latin typeface="Calibri Light" panose="020F0302020204030204" pitchFamily="34" charset="0"/>
                <a:cs typeface="Arial" panose="020B0604020202020204" pitchFamily="34" charset="0"/>
              </a:rPr>
              <a:t>Why learn formal verification?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  <p:sp>
        <p:nvSpPr>
          <p:cNvPr id="4" name="Rounded Rectangle 3"/>
          <p:cNvSpPr/>
          <p:nvPr/>
        </p:nvSpPr>
        <p:spPr>
          <a:xfrm>
            <a:off x="1078992" y="1874520"/>
            <a:ext cx="1984248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EECS280/281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78992" y="2646045"/>
            <a:ext cx="1984248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EECS482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7422" y="1864370"/>
            <a:ext cx="3796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High-level programming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15709" y="2634392"/>
            <a:ext cx="342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OS-level programming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78992" y="3417570"/>
            <a:ext cx="1984248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EECS491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5709" y="3407420"/>
            <a:ext cx="386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Distributed programming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8769" y="4420431"/>
            <a:ext cx="7765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taught you how to write and test programs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900" y="1873568"/>
            <a:ext cx="3636767" cy="2084107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8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 hidden="1"/>
          <p:cNvGrpSpPr/>
          <p:nvPr/>
        </p:nvGrpSpPr>
        <p:grpSpPr>
          <a:xfrm>
            <a:off x="5515570" y="2143125"/>
            <a:ext cx="3750469" cy="3750469"/>
            <a:chOff x="0" y="0"/>
            <a:chExt cx="5334000" cy="5334000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BE38F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67996" y="2477181"/>
              <a:ext cx="139297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Dependability</a:t>
              </a:r>
            </a:p>
          </p:txBody>
        </p:sp>
      </p:grpSp>
      <p:grpSp>
        <p:nvGrpSpPr>
          <p:cNvPr id="180" name="Group 180" hidden="1"/>
          <p:cNvGrpSpPr/>
          <p:nvPr/>
        </p:nvGrpSpPr>
        <p:grpSpPr>
          <a:xfrm>
            <a:off x="2925961" y="2143125"/>
            <a:ext cx="3750469" cy="3750469"/>
            <a:chOff x="0" y="0"/>
            <a:chExt cx="5334000" cy="5334000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669C35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9" name="Shape 179"/>
            <p:cNvSpPr/>
            <p:nvPr/>
          </p:nvSpPr>
          <p:spPr>
            <a:xfrm>
              <a:off x="760970" y="2477181"/>
              <a:ext cx="998565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Scalability</a:t>
              </a:r>
            </a:p>
          </p:txBody>
        </p:sp>
      </p:grpSp>
      <p:sp>
        <p:nvSpPr>
          <p:cNvPr id="181" name="Shape 181" hidden="1"/>
          <p:cNvSpPr/>
          <p:nvPr/>
        </p:nvSpPr>
        <p:spPr>
          <a:xfrm>
            <a:off x="4260565" y="936542"/>
            <a:ext cx="385689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r>
              <a:rPr sz="3375"/>
              <a:t>My research interests</a:t>
            </a:r>
          </a:p>
        </p:txBody>
      </p:sp>
      <p:sp>
        <p:nvSpPr>
          <p:cNvPr id="182" name="Shape 182" hidden="1"/>
          <p:cNvSpPr/>
          <p:nvPr/>
        </p:nvSpPr>
        <p:spPr>
          <a:xfrm flipV="1">
            <a:off x="6093837" y="1534423"/>
            <a:ext cx="1" cy="1145337"/>
          </a:xfrm>
          <a:prstGeom prst="line">
            <a:avLst/>
          </a:prstGeom>
          <a:ln w="50800">
            <a:solidFill>
              <a:srgbClr val="535353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" name="Shape 183" hidden="1"/>
          <p:cNvSpPr/>
          <p:nvPr/>
        </p:nvSpPr>
        <p:spPr>
          <a:xfrm>
            <a:off x="5516064" y="2672034"/>
            <a:ext cx="586285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84" name="Shape 184" hidden="1"/>
          <p:cNvSpPr/>
          <p:nvPr/>
        </p:nvSpPr>
        <p:spPr>
          <a:xfrm rot="10800000">
            <a:off x="6087070" y="2661047"/>
            <a:ext cx="586286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>
                <a:latin typeface="Calibri Light" panose="020F0302020204030204" pitchFamily="34" charset="0"/>
                <a:cs typeface="Arial" panose="020B0604020202020204" pitchFamily="34" charset="0"/>
              </a:rPr>
              <a:t>Real-world systems are too complex to test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11</a:t>
            </a:fld>
            <a:endParaRPr lang="uk-U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652" y="1889631"/>
            <a:ext cx="5435748" cy="32353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025431" y="4339059"/>
            <a:ext cx="1181029" cy="1057327"/>
            <a:chOff x="6444334" y="931369"/>
            <a:chExt cx="1679685" cy="1503754"/>
          </a:xfrm>
        </p:grpSpPr>
        <p:sp>
          <p:nvSpPr>
            <p:cNvPr id="19" name="TextBox 18"/>
            <p:cNvSpPr txBox="1"/>
            <p:nvPr/>
          </p:nvSpPr>
          <p:spPr>
            <a:xfrm>
              <a:off x="6444334" y="2026760"/>
              <a:ext cx="1679685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6" dirty="0">
                  <a:latin typeface="Calibri Light" panose="020F0302020204030204" pitchFamily="34" charset="0"/>
                </a:rPr>
                <a:t>[Mickens 2013]</a:t>
              </a:r>
            </a:p>
          </p:txBody>
        </p:sp>
        <p:pic>
          <p:nvPicPr>
            <p:cNvPr id="20" name="Picture 2" descr="http://blogs.microsoft.com/wp-content/uploads/2014/03/mickens-400x266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6" r="16083"/>
            <a:stretch/>
          </p:blipFill>
          <p:spPr bwMode="auto">
            <a:xfrm>
              <a:off x="6755505" y="931369"/>
              <a:ext cx="990600" cy="1062498"/>
            </a:xfrm>
            <a:prstGeom prst="rect">
              <a:avLst/>
            </a:prstGeom>
            <a:ln w="1905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605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 hidden="1"/>
          <p:cNvGrpSpPr/>
          <p:nvPr/>
        </p:nvGrpSpPr>
        <p:grpSpPr>
          <a:xfrm>
            <a:off x="5515570" y="2143125"/>
            <a:ext cx="3750469" cy="3750469"/>
            <a:chOff x="0" y="0"/>
            <a:chExt cx="5334000" cy="5334000"/>
          </a:xfrm>
        </p:grpSpPr>
        <p:sp>
          <p:nvSpPr>
            <p:cNvPr id="175" name="Shape 175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BE38F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67996" y="2477181"/>
              <a:ext cx="139297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Dependability</a:t>
              </a:r>
            </a:p>
          </p:txBody>
        </p:sp>
      </p:grpSp>
      <p:grpSp>
        <p:nvGrpSpPr>
          <p:cNvPr id="180" name="Group 180" hidden="1"/>
          <p:cNvGrpSpPr/>
          <p:nvPr/>
        </p:nvGrpSpPr>
        <p:grpSpPr>
          <a:xfrm>
            <a:off x="2925961" y="2143125"/>
            <a:ext cx="3750469" cy="3750469"/>
            <a:chOff x="0" y="0"/>
            <a:chExt cx="5334000" cy="5334000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5334000" cy="5334000"/>
            </a:xfrm>
            <a:prstGeom prst="ellipse">
              <a:avLst/>
            </a:prstGeom>
            <a:solidFill>
              <a:srgbClr val="669C35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</a:defRPr>
              </a:pPr>
              <a:endParaRPr sz="2531"/>
            </a:p>
          </p:txBody>
        </p:sp>
        <p:sp>
          <p:nvSpPr>
            <p:cNvPr id="179" name="Shape 179"/>
            <p:cNvSpPr/>
            <p:nvPr/>
          </p:nvSpPr>
          <p:spPr>
            <a:xfrm>
              <a:off x="760970" y="2477181"/>
              <a:ext cx="998565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rPr sz="1266"/>
                <a:t>Scalability</a:t>
              </a:r>
            </a:p>
          </p:txBody>
        </p:sp>
      </p:grpSp>
      <p:sp>
        <p:nvSpPr>
          <p:cNvPr id="181" name="Shape 181" hidden="1"/>
          <p:cNvSpPr/>
          <p:nvPr/>
        </p:nvSpPr>
        <p:spPr>
          <a:xfrm>
            <a:off x="4260565" y="936542"/>
            <a:ext cx="3856890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4800"/>
            </a:lvl1pPr>
          </a:lstStyle>
          <a:p>
            <a:r>
              <a:rPr sz="3375"/>
              <a:t>My research interests</a:t>
            </a:r>
          </a:p>
        </p:txBody>
      </p:sp>
      <p:sp>
        <p:nvSpPr>
          <p:cNvPr id="182" name="Shape 182" hidden="1"/>
          <p:cNvSpPr/>
          <p:nvPr/>
        </p:nvSpPr>
        <p:spPr>
          <a:xfrm flipV="1">
            <a:off x="6093837" y="1534423"/>
            <a:ext cx="1" cy="1145337"/>
          </a:xfrm>
          <a:prstGeom prst="line">
            <a:avLst/>
          </a:prstGeom>
          <a:ln w="50800">
            <a:solidFill>
              <a:srgbClr val="535353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83" name="Shape 183" hidden="1"/>
          <p:cNvSpPr/>
          <p:nvPr/>
        </p:nvSpPr>
        <p:spPr>
          <a:xfrm>
            <a:off x="5516064" y="2672034"/>
            <a:ext cx="586285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84" name="Shape 184" hidden="1"/>
          <p:cNvSpPr/>
          <p:nvPr/>
        </p:nvSpPr>
        <p:spPr>
          <a:xfrm rot="10800000">
            <a:off x="6087070" y="2661047"/>
            <a:ext cx="586286" cy="2703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9627" h="21600" extrusionOk="0">
                <a:moveTo>
                  <a:pt x="9524" y="0"/>
                </a:moveTo>
                <a:cubicBezTo>
                  <a:pt x="9524" y="0"/>
                  <a:pt x="-11973" y="10233"/>
                  <a:pt x="9627" y="21600"/>
                </a:cubicBezTo>
              </a:path>
            </a:pathLst>
          </a:custGeom>
          <a:ln w="63500">
            <a:solidFill>
              <a:srgbClr val="53535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3" y="3877045"/>
            <a:ext cx="3814523" cy="2019453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53" y="4173244"/>
            <a:ext cx="3676939" cy="212956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>
                <a:latin typeface="Calibri Light" panose="020F0302020204030204" pitchFamily="34" charset="0"/>
                <a:cs typeface="Arial" panose="020B0604020202020204" pitchFamily="34" charset="0"/>
              </a:rPr>
              <a:t>Despite tremendous effort...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12</a:t>
            </a:fld>
            <a:endParaRPr lang="uk-U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5" y="1584493"/>
            <a:ext cx="5080000" cy="209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4142" y="3137489"/>
            <a:ext cx="983226" cy="234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75606" y="3120391"/>
            <a:ext cx="1061908" cy="32316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BUGS</a:t>
            </a:r>
            <a:endParaRPr lang="en-US" dirty="0">
              <a:solidFill>
                <a:schemeClr val="bg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585" y="3604510"/>
            <a:ext cx="2745879" cy="1118443"/>
          </a:xfrm>
          <a:prstGeom prst="rect">
            <a:avLst/>
          </a:prstGeom>
          <a:ln w="22225">
            <a:solidFill>
              <a:srgbClr val="7030A0"/>
            </a:solidFill>
          </a:ln>
        </p:spPr>
      </p:pic>
      <p:sp>
        <p:nvSpPr>
          <p:cNvPr id="24" name="Rounded Rectangular Callout 5"/>
          <p:cNvSpPr/>
          <p:nvPr/>
        </p:nvSpPr>
        <p:spPr>
          <a:xfrm>
            <a:off x="7222768" y="2545388"/>
            <a:ext cx="4248048" cy="1306526"/>
          </a:xfrm>
          <a:custGeom>
            <a:avLst/>
            <a:gdLst>
              <a:gd name="connsiteX0" fmla="*/ 0 w 6040973"/>
              <a:gd name="connsiteY0" fmla="*/ 194100 h 1164579"/>
              <a:gd name="connsiteX1" fmla="*/ 194100 w 6040973"/>
              <a:gd name="connsiteY1" fmla="*/ 0 h 1164579"/>
              <a:gd name="connsiteX2" fmla="*/ 3523901 w 6040973"/>
              <a:gd name="connsiteY2" fmla="*/ 0 h 1164579"/>
              <a:gd name="connsiteX3" fmla="*/ 3523901 w 6040973"/>
              <a:gd name="connsiteY3" fmla="*/ 0 h 1164579"/>
              <a:gd name="connsiteX4" fmla="*/ 5034144 w 6040973"/>
              <a:gd name="connsiteY4" fmla="*/ 0 h 1164579"/>
              <a:gd name="connsiteX5" fmla="*/ 5846873 w 6040973"/>
              <a:gd name="connsiteY5" fmla="*/ 0 h 1164579"/>
              <a:gd name="connsiteX6" fmla="*/ 6040973 w 6040973"/>
              <a:gd name="connsiteY6" fmla="*/ 194100 h 1164579"/>
              <a:gd name="connsiteX7" fmla="*/ 6040973 w 6040973"/>
              <a:gd name="connsiteY7" fmla="*/ 679338 h 1164579"/>
              <a:gd name="connsiteX8" fmla="*/ 6040973 w 6040973"/>
              <a:gd name="connsiteY8" fmla="*/ 679338 h 1164579"/>
              <a:gd name="connsiteX9" fmla="*/ 6040973 w 6040973"/>
              <a:gd name="connsiteY9" fmla="*/ 970483 h 1164579"/>
              <a:gd name="connsiteX10" fmla="*/ 6040973 w 6040973"/>
              <a:gd name="connsiteY10" fmla="*/ 970479 h 1164579"/>
              <a:gd name="connsiteX11" fmla="*/ 5846873 w 6040973"/>
              <a:gd name="connsiteY11" fmla="*/ 1164579 h 1164579"/>
              <a:gd name="connsiteX12" fmla="*/ 5034144 w 6040973"/>
              <a:gd name="connsiteY12" fmla="*/ 1164579 h 1164579"/>
              <a:gd name="connsiteX13" fmla="*/ 3825023 w 6040973"/>
              <a:gd name="connsiteY13" fmla="*/ 1760715 h 1164579"/>
              <a:gd name="connsiteX14" fmla="*/ 3523901 w 6040973"/>
              <a:gd name="connsiteY14" fmla="*/ 1164579 h 1164579"/>
              <a:gd name="connsiteX15" fmla="*/ 194100 w 6040973"/>
              <a:gd name="connsiteY15" fmla="*/ 1164579 h 1164579"/>
              <a:gd name="connsiteX16" fmla="*/ 0 w 6040973"/>
              <a:gd name="connsiteY16" fmla="*/ 970479 h 1164579"/>
              <a:gd name="connsiteX17" fmla="*/ 0 w 6040973"/>
              <a:gd name="connsiteY17" fmla="*/ 970483 h 1164579"/>
              <a:gd name="connsiteX18" fmla="*/ 0 w 6040973"/>
              <a:gd name="connsiteY18" fmla="*/ 679338 h 1164579"/>
              <a:gd name="connsiteX19" fmla="*/ 0 w 6040973"/>
              <a:gd name="connsiteY19" fmla="*/ 679338 h 1164579"/>
              <a:gd name="connsiteX20" fmla="*/ 0 w 6040973"/>
              <a:gd name="connsiteY20" fmla="*/ 194100 h 1164579"/>
              <a:gd name="connsiteX0" fmla="*/ 0 w 6040973"/>
              <a:gd name="connsiteY0" fmla="*/ 194100 h 1760715"/>
              <a:gd name="connsiteX1" fmla="*/ 194100 w 6040973"/>
              <a:gd name="connsiteY1" fmla="*/ 0 h 1760715"/>
              <a:gd name="connsiteX2" fmla="*/ 3523901 w 6040973"/>
              <a:gd name="connsiteY2" fmla="*/ 0 h 1760715"/>
              <a:gd name="connsiteX3" fmla="*/ 3523901 w 6040973"/>
              <a:gd name="connsiteY3" fmla="*/ 0 h 1760715"/>
              <a:gd name="connsiteX4" fmla="*/ 5034144 w 6040973"/>
              <a:gd name="connsiteY4" fmla="*/ 0 h 1760715"/>
              <a:gd name="connsiteX5" fmla="*/ 5846873 w 6040973"/>
              <a:gd name="connsiteY5" fmla="*/ 0 h 1760715"/>
              <a:gd name="connsiteX6" fmla="*/ 6040973 w 6040973"/>
              <a:gd name="connsiteY6" fmla="*/ 194100 h 1760715"/>
              <a:gd name="connsiteX7" fmla="*/ 6040973 w 6040973"/>
              <a:gd name="connsiteY7" fmla="*/ 679338 h 1760715"/>
              <a:gd name="connsiteX8" fmla="*/ 6040973 w 6040973"/>
              <a:gd name="connsiteY8" fmla="*/ 679338 h 1760715"/>
              <a:gd name="connsiteX9" fmla="*/ 6040973 w 6040973"/>
              <a:gd name="connsiteY9" fmla="*/ 970483 h 1760715"/>
              <a:gd name="connsiteX10" fmla="*/ 6040973 w 6040973"/>
              <a:gd name="connsiteY10" fmla="*/ 970479 h 1760715"/>
              <a:gd name="connsiteX11" fmla="*/ 5846873 w 6040973"/>
              <a:gd name="connsiteY11" fmla="*/ 1164579 h 1760715"/>
              <a:gd name="connsiteX12" fmla="*/ 5034144 w 6040973"/>
              <a:gd name="connsiteY12" fmla="*/ 1164579 h 1760715"/>
              <a:gd name="connsiteX13" fmla="*/ 3825023 w 6040973"/>
              <a:gd name="connsiteY13" fmla="*/ 1760715 h 1760715"/>
              <a:gd name="connsiteX14" fmla="*/ 3736965 w 6040973"/>
              <a:gd name="connsiteY14" fmla="*/ 1164579 h 1760715"/>
              <a:gd name="connsiteX15" fmla="*/ 194100 w 6040973"/>
              <a:gd name="connsiteY15" fmla="*/ 1164579 h 1760715"/>
              <a:gd name="connsiteX16" fmla="*/ 0 w 6040973"/>
              <a:gd name="connsiteY16" fmla="*/ 970479 h 1760715"/>
              <a:gd name="connsiteX17" fmla="*/ 0 w 6040973"/>
              <a:gd name="connsiteY17" fmla="*/ 970483 h 1760715"/>
              <a:gd name="connsiteX18" fmla="*/ 0 w 6040973"/>
              <a:gd name="connsiteY18" fmla="*/ 679338 h 1760715"/>
              <a:gd name="connsiteX19" fmla="*/ 0 w 6040973"/>
              <a:gd name="connsiteY19" fmla="*/ 679338 h 1760715"/>
              <a:gd name="connsiteX20" fmla="*/ 0 w 6040973"/>
              <a:gd name="connsiteY20" fmla="*/ 194100 h 1760715"/>
              <a:gd name="connsiteX0" fmla="*/ 0 w 6040973"/>
              <a:gd name="connsiteY0" fmla="*/ 194100 h 1760715"/>
              <a:gd name="connsiteX1" fmla="*/ 194100 w 6040973"/>
              <a:gd name="connsiteY1" fmla="*/ 0 h 1760715"/>
              <a:gd name="connsiteX2" fmla="*/ 3523901 w 6040973"/>
              <a:gd name="connsiteY2" fmla="*/ 0 h 1760715"/>
              <a:gd name="connsiteX3" fmla="*/ 3523901 w 6040973"/>
              <a:gd name="connsiteY3" fmla="*/ 0 h 1760715"/>
              <a:gd name="connsiteX4" fmla="*/ 5034144 w 6040973"/>
              <a:gd name="connsiteY4" fmla="*/ 0 h 1760715"/>
              <a:gd name="connsiteX5" fmla="*/ 5846873 w 6040973"/>
              <a:gd name="connsiteY5" fmla="*/ 0 h 1760715"/>
              <a:gd name="connsiteX6" fmla="*/ 6040973 w 6040973"/>
              <a:gd name="connsiteY6" fmla="*/ 194100 h 1760715"/>
              <a:gd name="connsiteX7" fmla="*/ 6040973 w 6040973"/>
              <a:gd name="connsiteY7" fmla="*/ 679338 h 1760715"/>
              <a:gd name="connsiteX8" fmla="*/ 6040973 w 6040973"/>
              <a:gd name="connsiteY8" fmla="*/ 679338 h 1760715"/>
              <a:gd name="connsiteX9" fmla="*/ 6040973 w 6040973"/>
              <a:gd name="connsiteY9" fmla="*/ 970483 h 1760715"/>
              <a:gd name="connsiteX10" fmla="*/ 6040973 w 6040973"/>
              <a:gd name="connsiteY10" fmla="*/ 970479 h 1760715"/>
              <a:gd name="connsiteX11" fmla="*/ 5846873 w 6040973"/>
              <a:gd name="connsiteY11" fmla="*/ 1164579 h 1760715"/>
              <a:gd name="connsiteX12" fmla="*/ 4066478 w 6040973"/>
              <a:gd name="connsiteY12" fmla="*/ 1173457 h 1760715"/>
              <a:gd name="connsiteX13" fmla="*/ 3825023 w 6040973"/>
              <a:gd name="connsiteY13" fmla="*/ 1760715 h 1760715"/>
              <a:gd name="connsiteX14" fmla="*/ 3736965 w 6040973"/>
              <a:gd name="connsiteY14" fmla="*/ 1164579 h 1760715"/>
              <a:gd name="connsiteX15" fmla="*/ 194100 w 6040973"/>
              <a:gd name="connsiteY15" fmla="*/ 1164579 h 1760715"/>
              <a:gd name="connsiteX16" fmla="*/ 0 w 6040973"/>
              <a:gd name="connsiteY16" fmla="*/ 970479 h 1760715"/>
              <a:gd name="connsiteX17" fmla="*/ 0 w 6040973"/>
              <a:gd name="connsiteY17" fmla="*/ 970483 h 1760715"/>
              <a:gd name="connsiteX18" fmla="*/ 0 w 6040973"/>
              <a:gd name="connsiteY18" fmla="*/ 679338 h 1760715"/>
              <a:gd name="connsiteX19" fmla="*/ 0 w 6040973"/>
              <a:gd name="connsiteY19" fmla="*/ 679338 h 1760715"/>
              <a:gd name="connsiteX20" fmla="*/ 0 w 6040973"/>
              <a:gd name="connsiteY20" fmla="*/ 194100 h 176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40973" h="1760715">
                <a:moveTo>
                  <a:pt x="0" y="194100"/>
                </a:moveTo>
                <a:cubicBezTo>
                  <a:pt x="0" y="86902"/>
                  <a:pt x="86902" y="0"/>
                  <a:pt x="194100" y="0"/>
                </a:cubicBezTo>
                <a:lnTo>
                  <a:pt x="3523901" y="0"/>
                </a:lnTo>
                <a:lnTo>
                  <a:pt x="3523901" y="0"/>
                </a:lnTo>
                <a:lnTo>
                  <a:pt x="5034144" y="0"/>
                </a:lnTo>
                <a:lnTo>
                  <a:pt x="5846873" y="0"/>
                </a:lnTo>
                <a:cubicBezTo>
                  <a:pt x="5954071" y="0"/>
                  <a:pt x="6040973" y="86902"/>
                  <a:pt x="6040973" y="194100"/>
                </a:cubicBezTo>
                <a:lnTo>
                  <a:pt x="6040973" y="679338"/>
                </a:lnTo>
                <a:lnTo>
                  <a:pt x="6040973" y="679338"/>
                </a:lnTo>
                <a:lnTo>
                  <a:pt x="6040973" y="970483"/>
                </a:lnTo>
                <a:lnTo>
                  <a:pt x="6040973" y="970479"/>
                </a:lnTo>
                <a:cubicBezTo>
                  <a:pt x="6040973" y="1077677"/>
                  <a:pt x="5954071" y="1164579"/>
                  <a:pt x="5846873" y="1164579"/>
                </a:cubicBezTo>
                <a:lnTo>
                  <a:pt x="4066478" y="1173457"/>
                </a:lnTo>
                <a:lnTo>
                  <a:pt x="3825023" y="1760715"/>
                </a:lnTo>
                <a:lnTo>
                  <a:pt x="3736965" y="1164579"/>
                </a:lnTo>
                <a:lnTo>
                  <a:pt x="194100" y="1164579"/>
                </a:lnTo>
                <a:cubicBezTo>
                  <a:pt x="86902" y="1164579"/>
                  <a:pt x="0" y="1077677"/>
                  <a:pt x="0" y="970479"/>
                </a:cubicBezTo>
                <a:lnTo>
                  <a:pt x="0" y="970483"/>
                </a:lnTo>
                <a:lnTo>
                  <a:pt x="0" y="679338"/>
                </a:lnTo>
                <a:lnTo>
                  <a:pt x="0" y="679338"/>
                </a:lnTo>
                <a:lnTo>
                  <a:pt x="0" y="194100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7" dirty="0">
                <a:solidFill>
                  <a:srgbClr val="000000"/>
                </a:solidFill>
                <a:latin typeface="Calibri Light" panose="020F0302020204030204" pitchFamily="34" charset="0"/>
              </a:rPr>
              <a:t>“not one of the properties claimed invariant in [PODC] is actually invariantly true of it.”</a:t>
            </a:r>
          </a:p>
          <a:p>
            <a:pPr algn="ctr"/>
            <a:endParaRPr lang="en-US" sz="1687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algn="ctr"/>
            <a:endParaRPr lang="en-US" sz="1687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05435" y="3704181"/>
            <a:ext cx="944426" cy="1186431"/>
            <a:chOff x="2025561" y="4186154"/>
            <a:chExt cx="1343183" cy="1687369"/>
          </a:xfrm>
        </p:grpSpPr>
        <p:sp>
          <p:nvSpPr>
            <p:cNvPr id="26" name="TextBox 25"/>
            <p:cNvSpPr txBox="1"/>
            <p:nvPr/>
          </p:nvSpPr>
          <p:spPr>
            <a:xfrm>
              <a:off x="2025561" y="5465160"/>
              <a:ext cx="1343183" cy="408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6" dirty="0">
                  <a:latin typeface="Calibri Light" panose="020F0302020204030204" pitchFamily="34" charset="0"/>
                </a:rPr>
                <a:t>[</a:t>
              </a:r>
              <a:r>
                <a:rPr lang="en-US" sz="1266" dirty="0" err="1">
                  <a:latin typeface="Calibri Light" panose="020F0302020204030204" pitchFamily="34" charset="0"/>
                </a:rPr>
                <a:t>Zave</a:t>
              </a:r>
              <a:r>
                <a:rPr lang="en-US" sz="1266" dirty="0">
                  <a:latin typeface="Calibri Light" panose="020F0302020204030204" pitchFamily="34" charset="0"/>
                </a:rPr>
                <a:t> 2015]</a:t>
              </a:r>
            </a:p>
          </p:txBody>
        </p:sp>
        <p:pic>
          <p:nvPicPr>
            <p:cNvPr id="27" name="Picture 4" descr="http://www2.research.att.com/~pamela/fellowSmall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631" y="4186154"/>
              <a:ext cx="922569" cy="1265238"/>
            </a:xfrm>
            <a:prstGeom prst="rect">
              <a:avLst/>
            </a:prstGeom>
            <a:ln w="1905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504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13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203705" y="1753781"/>
            <a:ext cx="8025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Is it possible to write code that is completely bug-free?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3646" y="3774309"/>
            <a:ext cx="764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Formal verification is as close as we </a:t>
            </a:r>
            <a:r>
              <a:rPr lang="en-US" sz="3200"/>
              <a:t>can get</a:t>
            </a:r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799C9-2B6E-C29D-060C-A5761AAD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2AE4-A422-66AB-400E-CA402345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912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25,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(or how I became a believer)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day before the deadline of SOSP’15, we had not yet run our code</a:t>
            </a:r>
          </a:p>
          <a:p>
            <a:endParaRPr lang="en-US" dirty="0"/>
          </a:p>
          <a:p>
            <a:r>
              <a:rPr lang="en-US" dirty="0"/>
              <a:t>...and yet our code </a:t>
            </a:r>
            <a:r>
              <a:rPr lang="en-US" dirty="0">
                <a:solidFill>
                  <a:srgbClr val="0000FF"/>
                </a:solidFill>
              </a:rPr>
              <a:t>ran correctly the first time </a:t>
            </a:r>
            <a:r>
              <a:rPr lang="en-US" dirty="0"/>
              <a:t>we ran it!</a:t>
            </a:r>
          </a:p>
          <a:p>
            <a:pPr lvl="1"/>
            <a:r>
              <a:rPr lang="en-US" dirty="0"/>
              <a:t>(and every time afterwards)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1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CC0-61E5-B08A-8839-84A17C4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0E5B-C053-4606-C4FE-9CD307A8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is an increasingly popular approach</a:t>
            </a:r>
          </a:p>
          <a:p>
            <a:endParaRPr lang="en-US" dirty="0"/>
          </a:p>
          <a:p>
            <a:r>
              <a:rPr lang="en-US" dirty="0"/>
              <a:t>Many companies have picked it up in the last few years:</a:t>
            </a:r>
          </a:p>
          <a:p>
            <a:pPr lvl="1"/>
            <a:r>
              <a:rPr lang="en-US" dirty="0"/>
              <a:t>Microsoft, Amazon, Facebook</a:t>
            </a:r>
          </a:p>
          <a:p>
            <a:pPr lvl="1"/>
            <a:r>
              <a:rPr lang="en-US" dirty="0"/>
              <a:t>NASA, Boeing</a:t>
            </a:r>
          </a:p>
          <a:p>
            <a:pPr lvl="1"/>
            <a:r>
              <a:rPr lang="en-US" dirty="0"/>
              <a:t>Many blockchain/fintech companies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D0AC-7786-B199-67B5-D71E709D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A607B-6CE0-2FC4-7847-BFC1281E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F2FD-0863-2B20-F2B9-E9BAA7EF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72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benefit from this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 will make you a better programmer</a:t>
            </a:r>
          </a:p>
          <a:p>
            <a:pPr lvl="1"/>
            <a:r>
              <a:rPr lang="en-US" dirty="0"/>
              <a:t>Whether you end up writing verified code or not</a:t>
            </a:r>
          </a:p>
          <a:p>
            <a:r>
              <a:rPr lang="en-US" dirty="0">
                <a:solidFill>
                  <a:srgbClr val="0000FF"/>
                </a:solidFill>
              </a:rPr>
              <a:t>You will learn to specify your code</a:t>
            </a:r>
          </a:p>
          <a:p>
            <a:pPr lvl="1"/>
            <a:r>
              <a:rPr lang="en-US" dirty="0"/>
              <a:t>To express your intent clearly and unambiguously</a:t>
            </a:r>
          </a:p>
          <a:p>
            <a:pPr lvl="1"/>
            <a:r>
              <a:rPr lang="en-US" dirty="0"/>
              <a:t>Just like design docs, but better</a:t>
            </a:r>
          </a:p>
          <a:p>
            <a:r>
              <a:rPr lang="en-US" dirty="0">
                <a:solidFill>
                  <a:srgbClr val="0000FF"/>
                </a:solidFill>
              </a:rPr>
              <a:t>You will learn important concepts</a:t>
            </a:r>
          </a:p>
          <a:p>
            <a:pPr lvl="1"/>
            <a:r>
              <a:rPr lang="en-US" dirty="0"/>
              <a:t>E.g. inductive invariants, refinement</a:t>
            </a:r>
          </a:p>
          <a:p>
            <a:r>
              <a:rPr lang="en-US" dirty="0">
                <a:solidFill>
                  <a:srgbClr val="0000FF"/>
                </a:solidFill>
              </a:rPr>
              <a:t>Get ahead of the curve</a:t>
            </a:r>
          </a:p>
          <a:p>
            <a:pPr lvl="1"/>
            <a:r>
              <a:rPr lang="en-US" dirty="0"/>
              <a:t>Learn an emerging skill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915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37AF-1CBD-C037-B6F9-3F06722F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 from last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A47E-1261-5B81-1584-B541D681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30" y="1690688"/>
            <a:ext cx="1092254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“I had a ~30 minute coding interview (in Python) and I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didn't have a single runtime or compilation [error]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after writing multiple class definitions ~100 lines of code. I have become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better programmer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and approach problems in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more structured way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because of this class and it was a large reason I got the position (as my interviewer has since told me).”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Anonymous student, Winter 2024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4855-20B8-A248-6084-6902E921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FBA1-E776-ECDA-C683-EDC939A0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E08D-92F7-B1A6-74E6-3519B1F1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8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10751" hangingPunct="0"/>
            <a:r>
              <a:rPr lang="en-US" dirty="0">
                <a:sym typeface="Gill Sans Light"/>
              </a:rPr>
              <a:t>Understand the </a:t>
            </a:r>
            <a:r>
              <a:rPr lang="en-US" dirty="0">
                <a:solidFill>
                  <a:srgbClr val="0000FF"/>
                </a:solidFill>
                <a:sym typeface="Gill Sans Light"/>
              </a:rPr>
              <a:t>fundamentals</a:t>
            </a:r>
            <a:r>
              <a:rPr lang="en-US" b="1" dirty="0">
                <a:sym typeface="Gill Sans Light"/>
              </a:rPr>
              <a:t> </a:t>
            </a:r>
            <a:r>
              <a:rPr lang="en-US" dirty="0">
                <a:sym typeface="Gill Sans Light"/>
              </a:rPr>
              <a:t>of formal verification</a:t>
            </a:r>
          </a:p>
          <a:p>
            <a:pPr defTabSz="410751" hangingPunct="0"/>
            <a:r>
              <a:rPr lang="en-US" dirty="0">
                <a:sym typeface="Gill Sans Light"/>
              </a:rPr>
              <a:t>Learn </a:t>
            </a:r>
            <a:r>
              <a:rPr lang="en-US" dirty="0">
                <a:solidFill>
                  <a:srgbClr val="0000FF"/>
                </a:solidFill>
                <a:sym typeface="Gill Sans Light"/>
              </a:rPr>
              <a:t>how they apply</a:t>
            </a:r>
            <a:r>
              <a:rPr lang="en-US" dirty="0">
                <a:sym typeface="Gill Sans Light"/>
              </a:rPr>
              <a:t> in a (distributed) systems context</a:t>
            </a:r>
          </a:p>
          <a:p>
            <a:pPr defTabSz="410751" hangingPunct="0"/>
            <a:r>
              <a:rPr lang="en-US" dirty="0">
                <a:sym typeface="Gill Sans Light"/>
              </a:rPr>
              <a:t>Get </a:t>
            </a:r>
            <a:r>
              <a:rPr lang="en-US" dirty="0">
                <a:solidFill>
                  <a:srgbClr val="0000FF"/>
                </a:solidFill>
                <a:sym typeface="Gill Sans Light"/>
              </a:rPr>
              <a:t>hands</a:t>
            </a:r>
            <a:r>
              <a:rPr lang="en-US" dirty="0">
                <a:solidFill>
                  <a:srgbClr val="0000FF"/>
                </a:solidFill>
              </a:rPr>
              <a:t>-on experience</a:t>
            </a:r>
            <a:r>
              <a:rPr lang="en-US" dirty="0"/>
              <a:t> with proving systems correct</a:t>
            </a:r>
          </a:p>
          <a:p>
            <a:pPr defTabSz="410751" hangingPunct="0"/>
            <a:r>
              <a:rPr lang="en-US" dirty="0">
                <a:sym typeface="Gill Sans Light"/>
              </a:rPr>
              <a:t>Become familiar with a </a:t>
            </a:r>
            <a:r>
              <a:rPr lang="en-US" dirty="0">
                <a:solidFill>
                  <a:srgbClr val="0000FF"/>
                </a:solidFill>
                <a:sym typeface="Gill Sans Light"/>
              </a:rPr>
              <a:t>practical verification language</a:t>
            </a:r>
          </a:p>
          <a:p>
            <a:pPr defTabSz="410751" hangingPunct="0"/>
            <a:endParaRPr lang="en-US" b="1" dirty="0">
              <a:latin typeface="Calibri Light" panose="020F0302020204030204" pitchFamily="34" charset="0"/>
              <a:sym typeface="Gill Sans Light"/>
            </a:endParaRPr>
          </a:p>
          <a:p>
            <a:pPr defTabSz="410751" hangingPunct="0"/>
            <a:endParaRPr lang="en-US" b="1" dirty="0">
              <a:latin typeface="Calibri Light" panose="020F0302020204030204" pitchFamily="34" charset="0"/>
              <a:sym typeface="Gill Sans Light"/>
            </a:endParaRPr>
          </a:p>
          <a:p>
            <a:pPr defTabSz="410751" hangingPunct="0"/>
            <a:endParaRPr lang="en-US" dirty="0">
              <a:latin typeface="Calibri Light" panose="020F0302020204030204" pitchFamily="34" charset="0"/>
              <a:sym typeface="Gill Sans Light"/>
            </a:endParaRPr>
          </a:p>
          <a:p>
            <a:pPr marL="0" indent="0" defTabSz="410751" hangingPunct="0">
              <a:buNone/>
            </a:pPr>
            <a:endParaRPr lang="en-US" dirty="0">
              <a:latin typeface="Calibri Light" panose="020F0302020204030204" pitchFamily="34" charset="0"/>
              <a:sym typeface="Gill Sans Ligh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866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>
                <a:latin typeface="Calibri Light" panose="020F0302020204030204" pitchFamily="34" charset="0"/>
                <a:cs typeface="Arial" panose="020B0604020202020204" pitchFamily="34" charset="0"/>
              </a:rPr>
              <a:t>Prerequisites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ea typeface="Calibri Light" charset="0"/>
                <a:cs typeface="Calibri Light" charset="0"/>
              </a:rPr>
              <a:t>Experience with </a:t>
            </a:r>
            <a:r>
              <a:rPr lang="en-US" dirty="0">
                <a:solidFill>
                  <a:srgbClr val="0000FF"/>
                </a:solidFill>
                <a:ea typeface="Calibri Light" charset="0"/>
                <a:cs typeface="Calibri" charset="0"/>
              </a:rPr>
              <a:t>programming</a:t>
            </a:r>
            <a:endParaRPr lang="en-US" dirty="0">
              <a:ea typeface="Calibri Light" charset="0"/>
              <a:cs typeface="Calibri Light" charset="0"/>
            </a:endParaRPr>
          </a:p>
          <a:p>
            <a:pPr marL="859022" lvl="1" indent="-401822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ea typeface="Calibri Light" charset="0"/>
                <a:cs typeface="Calibri Light" charset="0"/>
              </a:rPr>
              <a:t>i.e. EECS281</a:t>
            </a:r>
          </a:p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dirty="0">
                <a:ea typeface="Calibri Light" charset="0"/>
                <a:cs typeface="Calibri Light" charset="0"/>
              </a:rPr>
              <a:t>I will explain the mechanics of any distributed systems in the class for those of you that haven’t taken EECS491</a:t>
            </a:r>
          </a:p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i="1" dirty="0">
                <a:ea typeface="Calibri Light" charset="0"/>
                <a:cs typeface="Calibri Light" charset="0"/>
              </a:rPr>
              <a:t>No verification experience required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3143" y="4902363"/>
            <a:ext cx="7564467" cy="65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531" dirty="0">
                <a:ea typeface="Calibri Light" charset="0"/>
                <a:cs typeface="Calibri Light" charset="0"/>
              </a:rPr>
              <a:t>If </a:t>
            </a:r>
            <a:r>
              <a:rPr lang="en-US" sz="2531" dirty="0">
                <a:solidFill>
                  <a:srgbClr val="0000FF"/>
                </a:solidFill>
                <a:ea typeface="Calibri" charset="0"/>
                <a:cs typeface="Calibri" charset="0"/>
              </a:rPr>
              <a:t>anything</a:t>
            </a:r>
            <a:r>
              <a:rPr lang="en-US" sz="2531" dirty="0">
                <a:ea typeface="Calibri Light" charset="0"/>
                <a:cs typeface="Calibri Light" charset="0"/>
              </a:rPr>
              <a:t> is unclear, do not hesitate to ask</a:t>
            </a:r>
            <a:endParaRPr lang="en-US" sz="2531" b="1" i="1" dirty="0">
              <a:ea typeface="Calibri Light" charset="0"/>
              <a:cs typeface="Calibri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391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46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Manos Kapritsos (</a:t>
            </a:r>
            <a:r>
              <a:rPr lang="en-US" dirty="0">
                <a:hlinkClick r:id="rId2"/>
              </a:rPr>
              <a:t>manosk@umich.edu)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Areas of research: Formal Verification, Distributed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29+1 years old (but I am not 30)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Disclaimer</a:t>
            </a:r>
          </a:p>
          <a:p>
            <a:pPr marL="0" indent="0">
              <a:buNone/>
            </a:pPr>
            <a:r>
              <a:rPr lang="en-US" i="1" dirty="0"/>
              <a:t>		Any resemblance to purple-looking super</a:t>
            </a:r>
          </a:p>
          <a:p>
            <a:pPr marL="0" indent="0">
              <a:buNone/>
            </a:pPr>
            <a:r>
              <a:rPr lang="en-US" i="1" dirty="0"/>
              <a:t>		villains, living or dead, is purely coincidental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025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7130" cy="4351338"/>
          </a:xfrm>
        </p:spPr>
        <p:txBody>
          <a:bodyPr/>
          <a:lstStyle/>
          <a:p>
            <a:r>
              <a:rPr lang="en-US" dirty="0"/>
              <a:t>Disclaimer: this class is not formally verified! </a:t>
            </a:r>
          </a:p>
          <a:p>
            <a:endParaRPr lang="en-US" dirty="0"/>
          </a:p>
          <a:p>
            <a:r>
              <a:rPr lang="en-US" dirty="0"/>
              <a:t>This is the third time I am teaching this class</a:t>
            </a:r>
          </a:p>
          <a:p>
            <a:pPr lvl="1"/>
            <a:r>
              <a:rPr lang="en-US" dirty="0"/>
              <a:t>…and the first class ever on this material</a:t>
            </a:r>
          </a:p>
          <a:p>
            <a:endParaRPr lang="en-US" dirty="0"/>
          </a:p>
          <a:p>
            <a:r>
              <a:rPr lang="en-US" dirty="0"/>
              <a:t>There is no textbook (anywhere!)</a:t>
            </a:r>
          </a:p>
          <a:p>
            <a:pPr lvl="1"/>
            <a:r>
              <a:rPr lang="en-US" dirty="0"/>
              <a:t>Jon and I are currently writing one (based in part on the experience from this class)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37" y="1837944"/>
            <a:ext cx="544831" cy="45313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83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webpage</a:t>
            </a:r>
          </a:p>
          <a:p>
            <a:pPr lvl="1"/>
            <a:r>
              <a:rPr lang="en-US" dirty="0">
                <a:hlinkClick r:id="rId2"/>
              </a:rPr>
              <a:t>https://verification.eecs.umich.edu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Syllabus, lecture slides, problem sets and projects will be posted on the class webpage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Subscribe yourself to Piazza</a:t>
            </a:r>
          </a:p>
          <a:p>
            <a:pPr lvl="1"/>
            <a:r>
              <a:rPr lang="en-US" dirty="0"/>
              <a:t>Announcements and class discussion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434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be able to accommodate up to 50 people</a:t>
            </a:r>
          </a:p>
          <a:p>
            <a:endParaRPr lang="en-US" dirty="0"/>
          </a:p>
          <a:p>
            <a:r>
              <a:rPr lang="en-US" dirty="0"/>
              <a:t>If you cannot enroll in the class for some reason, come talk to 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25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will be held in person in DOW 2166</a:t>
            </a:r>
          </a:p>
          <a:p>
            <a:endParaRPr lang="en-US" dirty="0"/>
          </a:p>
          <a:p>
            <a:r>
              <a:rPr lang="en-US" dirty="0"/>
              <a:t>Recordings will be posted at:</a:t>
            </a:r>
            <a:br>
              <a:rPr lang="en-US" dirty="0"/>
            </a:br>
            <a:r>
              <a:rPr lang="en-US" dirty="0">
                <a:hlinkClick r:id="rId2"/>
              </a:rPr>
              <a:t>https://leccap.engin.umich.edu/leccap/site/z15i8cyn7j0y6wsp2vm</a:t>
            </a:r>
            <a:endParaRPr lang="en-US" dirty="0"/>
          </a:p>
          <a:p>
            <a:r>
              <a:rPr lang="en-US" dirty="0"/>
              <a:t>(link is also on course web page and Piazza)</a:t>
            </a:r>
          </a:p>
          <a:p>
            <a:endParaRPr lang="en-US" dirty="0"/>
          </a:p>
          <a:p>
            <a:r>
              <a:rPr lang="en-US" dirty="0"/>
              <a:t>I will be posting slides of each lecture (shortly) before the lecture, in case you want to keep notes directly on the slides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763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is divided into six chapters, plus some advanced topics</a:t>
            </a:r>
          </a:p>
          <a:p>
            <a:pPr lvl="1"/>
            <a:r>
              <a:rPr lang="en-US" dirty="0"/>
              <a:t>Chapters 1-4 (before midterm) cover the basic concepts of verification</a:t>
            </a:r>
          </a:p>
          <a:p>
            <a:pPr lvl="2"/>
            <a:r>
              <a:rPr lang="en-US" dirty="0"/>
              <a:t>Basic verification and Dafny mechanics</a:t>
            </a:r>
          </a:p>
          <a:p>
            <a:pPr lvl="2"/>
            <a:r>
              <a:rPr lang="en-US" dirty="0"/>
              <a:t>Specification</a:t>
            </a:r>
          </a:p>
          <a:p>
            <a:pPr lvl="2"/>
            <a:r>
              <a:rPr lang="en-US" dirty="0"/>
              <a:t>Centralized state machines</a:t>
            </a:r>
          </a:p>
          <a:p>
            <a:pPr lvl="2"/>
            <a:r>
              <a:rPr lang="en-US" dirty="0"/>
              <a:t>Proving properties and inductive invariants</a:t>
            </a:r>
          </a:p>
          <a:p>
            <a:pPr lvl="1"/>
            <a:r>
              <a:rPr lang="en-US" dirty="0"/>
              <a:t>Chapters 5-6 (after midterm) cover distributed systems and refinement proofs</a:t>
            </a:r>
          </a:p>
          <a:p>
            <a:pPr lvl="2"/>
            <a:r>
              <a:rPr lang="en-US" dirty="0"/>
              <a:t>Distributed state machines</a:t>
            </a:r>
          </a:p>
          <a:p>
            <a:pPr lvl="2"/>
            <a:r>
              <a:rPr lang="en-US" dirty="0"/>
              <a:t>Refinement</a:t>
            </a:r>
          </a:p>
          <a:p>
            <a:pPr lvl="2"/>
            <a:r>
              <a:rPr lang="en-US" dirty="0"/>
              <a:t>Advanced topics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7179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sets and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(programming) problem sets and two projects</a:t>
            </a:r>
          </a:p>
          <a:p>
            <a:pPr lvl="1"/>
            <a:r>
              <a:rPr lang="en-US" dirty="0"/>
              <a:t>Problem sets will be done </a:t>
            </a:r>
            <a:r>
              <a:rPr lang="en-US" b="1" dirty="0"/>
              <a:t>individually</a:t>
            </a:r>
          </a:p>
          <a:p>
            <a:pPr lvl="1"/>
            <a:r>
              <a:rPr lang="en-US" dirty="0"/>
              <a:t>Projects will be done in </a:t>
            </a:r>
            <a:r>
              <a:rPr lang="en-US" b="1" dirty="0"/>
              <a:t>groups of 1-2</a:t>
            </a:r>
            <a:r>
              <a:rPr lang="en-US" dirty="0"/>
              <a:t> students</a:t>
            </a:r>
          </a:p>
          <a:p>
            <a:endParaRPr lang="en-US" dirty="0"/>
          </a:p>
          <a:p>
            <a:r>
              <a:rPr lang="en-US" dirty="0"/>
              <a:t>All deliverables will be submitted via the </a:t>
            </a:r>
            <a:r>
              <a:rPr lang="en-US" dirty="0" err="1"/>
              <a:t>autograder.io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They use a combination of auto-grading and hand-grading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606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3D94-16CF-D8C9-E1A8-EA0EB9EA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90D4-A57A-4D51-754D-D70EE965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difficulty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student.degree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undergraduate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difficulty := “light to medium”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difficulty := “heavy”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“This class is “+difficulty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A3E4-94CE-8A84-4808-16577AAA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A2F99-0E44-012E-86D9-21412736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48A7-36DB-172E-12F2-189BE51A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6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Three submissions per day to the </a:t>
            </a:r>
            <a:r>
              <a:rPr lang="en-US" dirty="0" err="1"/>
              <a:t>autograder</a:t>
            </a:r>
            <a:endParaRPr lang="en-US" dirty="0"/>
          </a:p>
          <a:p>
            <a:pPr lvl="1"/>
            <a:r>
              <a:rPr lang="en-US" dirty="0"/>
              <a:t>Due at midnight on deadline </a:t>
            </a:r>
          </a:p>
          <a:p>
            <a:pPr lvl="1"/>
            <a:r>
              <a:rPr lang="en-US" dirty="0"/>
              <a:t>Three late days throughout the semester</a:t>
            </a:r>
          </a:p>
          <a:p>
            <a:endParaRPr lang="en-US" dirty="0"/>
          </a:p>
          <a:p>
            <a:r>
              <a:rPr lang="en-US" dirty="0"/>
              <a:t>Collaboration </a:t>
            </a:r>
          </a:p>
          <a:p>
            <a:pPr lvl="1"/>
            <a:r>
              <a:rPr lang="en-US" dirty="0"/>
              <a:t>Okay to clarify problem or discuss Dafny syntax</a:t>
            </a:r>
          </a:p>
          <a:p>
            <a:pPr lvl="1"/>
            <a:r>
              <a:rPr lang="en-US" dirty="0"/>
              <a:t>Not okay to discuss solutions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6429" l="10000" r="90000">
                        <a14:foregroundMark x1="44667" y1="79762" x2="44667" y2="79762"/>
                        <a14:foregroundMark x1="43333" y1="85714" x2="43333" y2="85714"/>
                        <a14:foregroundMark x1="54667" y1="78571" x2="54667" y2="78571"/>
                        <a14:foregroundMark x1="54000" y1="84524" x2="54000" y2="84524"/>
                        <a14:foregroundMark x1="43333" y1="13690" x2="43333" y2="13690"/>
                        <a14:foregroundMark x1="52333" y1="16667" x2="52333" y2="16667"/>
                        <a14:foregroundMark x1="50667" y1="58929" x2="50667" y2="58929"/>
                        <a14:backgroundMark x1="50000" y1="82143" x2="50000" y2="82143"/>
                        <a14:backgroundMark x1="48000" y1="14286" x2="48000" y2="14286"/>
                        <a14:backgroundMark x1="55000" y1="13690" x2="55000" y2="13690"/>
                        <a14:backgroundMark x1="27667" y1="78571" x2="27667" y2="7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048" y="3739408"/>
            <a:ext cx="1938528" cy="108557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81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October 17, 6-8pm</a:t>
            </a:r>
          </a:p>
          <a:p>
            <a:r>
              <a:rPr lang="en-US" dirty="0"/>
              <a:t>Final: December 18, 8-10am </a:t>
            </a:r>
            <a:r>
              <a:rPr lang="en-US" sz="2000" dirty="0"/>
              <a:t>(sorry, the registrar sets this time!)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makeup exams</a:t>
            </a:r>
          </a:p>
          <a:p>
            <a:pPr lvl="1"/>
            <a:r>
              <a:rPr lang="en-US" dirty="0"/>
              <a:t>Except in dire circumstances</a:t>
            </a:r>
          </a:p>
          <a:p>
            <a:pPr lvl="1"/>
            <a:r>
              <a:rPr lang="en-US" dirty="0"/>
              <a:t>Make sure you schedule your interviews appropriately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5411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sets: 26%</a:t>
            </a:r>
          </a:p>
          <a:p>
            <a:pPr lvl="1"/>
            <a:r>
              <a:rPr lang="en-US" dirty="0"/>
              <a:t>PS1: 8% (Chapters 1 and 2)</a:t>
            </a:r>
          </a:p>
          <a:p>
            <a:pPr lvl="1"/>
            <a:r>
              <a:rPr lang="en-US" dirty="0"/>
              <a:t>PS2: 6% (Chapters 3 and 4)</a:t>
            </a:r>
          </a:p>
          <a:p>
            <a:pPr lvl="1"/>
            <a:r>
              <a:rPr lang="en-US" dirty="0"/>
              <a:t>PS3: 6% (Chapter 5)</a:t>
            </a:r>
          </a:p>
          <a:p>
            <a:pPr lvl="1"/>
            <a:r>
              <a:rPr lang="en-US" dirty="0"/>
              <a:t>PS4: 6% (Chapter 6)</a:t>
            </a:r>
          </a:p>
          <a:p>
            <a:r>
              <a:rPr lang="en-US" dirty="0"/>
              <a:t>Projects: 30%</a:t>
            </a:r>
          </a:p>
          <a:p>
            <a:pPr lvl="1"/>
            <a:r>
              <a:rPr lang="en-US" dirty="0"/>
              <a:t>Project 1: 15%</a:t>
            </a:r>
          </a:p>
          <a:p>
            <a:pPr lvl="1"/>
            <a:r>
              <a:rPr lang="en-US" dirty="0"/>
              <a:t>Project 2: 15%</a:t>
            </a:r>
          </a:p>
          <a:p>
            <a:r>
              <a:rPr lang="en-US" dirty="0"/>
              <a:t>Midterm exam: 22%</a:t>
            </a:r>
          </a:p>
          <a:p>
            <a:r>
              <a:rPr lang="en-US" dirty="0"/>
              <a:t>Final exam: 22%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368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28878"/>
            <a:ext cx="4905578" cy="36418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950" y="3726426"/>
            <a:ext cx="591087" cy="591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924" y="1603158"/>
            <a:ext cx="547385" cy="467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314" y="2843021"/>
            <a:ext cx="638800" cy="612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532" y="4208810"/>
            <a:ext cx="186410" cy="1864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514" y="2093535"/>
            <a:ext cx="186410" cy="1864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315" y="2780383"/>
            <a:ext cx="186410" cy="186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458" y="2226395"/>
            <a:ext cx="1820718" cy="21066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6458" y="2155923"/>
            <a:ext cx="3078753" cy="873079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9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/>
              <a:t>What is formal verification?</a:t>
            </a:r>
            <a:endParaRPr sz="4500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Gill Sans Light"/>
              </a:rPr>
              <a:t>Step 1</a:t>
            </a:r>
            <a:r>
              <a:rPr lang="en-US" b="1" dirty="0">
                <a:sym typeface="Gill Sans Light"/>
              </a:rPr>
              <a:t>: </a:t>
            </a:r>
            <a:r>
              <a:rPr lang="en-US" dirty="0">
                <a:solidFill>
                  <a:srgbClr val="0000FF"/>
                </a:solidFill>
                <a:ea typeface="Calibri" charset="0"/>
                <a:cs typeface="Calibri" charset="0"/>
                <a:sym typeface="Gill Sans Light"/>
              </a:rPr>
              <a:t>Specify</a:t>
            </a:r>
            <a:r>
              <a:rPr lang="en-US" dirty="0">
                <a:sym typeface="Gill Sans Light"/>
              </a:rPr>
              <a:t> the correctness of the system formally</a:t>
            </a:r>
          </a:p>
          <a:p>
            <a:r>
              <a:rPr lang="en-US" dirty="0">
                <a:sym typeface="Gill Sans Light"/>
              </a:rPr>
              <a:t>Step 2</a:t>
            </a:r>
            <a:r>
              <a:rPr lang="en-US" b="1" dirty="0">
                <a:sym typeface="Gill Sans Light"/>
              </a:rPr>
              <a:t>: </a:t>
            </a:r>
            <a:r>
              <a:rPr lang="en-US" dirty="0">
                <a:solidFill>
                  <a:srgbClr val="0000FF"/>
                </a:solidFill>
                <a:ea typeface="Calibri" charset="0"/>
                <a:cs typeface="Calibri" charset="0"/>
                <a:sym typeface="Gill Sans Light"/>
              </a:rPr>
              <a:t>Prove</a:t>
            </a:r>
            <a:r>
              <a:rPr lang="en-US" b="1" dirty="0">
                <a:sym typeface="Gill Sans Light"/>
              </a:rPr>
              <a:t> </a:t>
            </a:r>
            <a:r>
              <a:rPr lang="en-US" dirty="0">
                <a:sym typeface="Gill Sans Light"/>
              </a:rPr>
              <a:t>that the implementation conforms to the spec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30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1952841" y="3520715"/>
            <a:ext cx="6776345" cy="12405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531" dirty="0"/>
              <a:t>If the spec expresses your correctness property, then your system is </a:t>
            </a:r>
            <a:r>
              <a:rPr lang="en-US" sz="2531" dirty="0">
                <a:solidFill>
                  <a:srgbClr val="0000FF"/>
                </a:solidFill>
                <a:ea typeface="Calibri" charset="0"/>
                <a:cs typeface="Calibri" charset="0"/>
              </a:rPr>
              <a:t>correct</a:t>
            </a:r>
            <a:r>
              <a:rPr lang="en-US" sz="2531" b="1" dirty="0"/>
              <a:t>, </a:t>
            </a:r>
            <a:r>
              <a:rPr lang="en-US" sz="2531" dirty="0"/>
              <a:t>subject to any </a:t>
            </a:r>
            <a:r>
              <a:rPr lang="en-US" sz="2531" dirty="0">
                <a:solidFill>
                  <a:srgbClr val="0000FF"/>
                </a:solidFill>
                <a:ea typeface="Calibri" charset="0"/>
                <a:cs typeface="Calibri" charset="0"/>
              </a:rPr>
              <a:t>assumptions</a:t>
            </a:r>
            <a:r>
              <a:rPr lang="en-US" sz="2531" dirty="0"/>
              <a:t> you have made during your proof</a:t>
            </a:r>
            <a:endParaRPr lang="en-US" sz="2531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1413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b="1" dirty="0"/>
              <a:t>Testing</a:t>
            </a:r>
            <a:r>
              <a:rPr lang="en-US" sz="2531" dirty="0"/>
              <a:t>: run the system with a large and/or representative set of inputs to determine if it behaves correctly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Quality depends</a:t>
            </a:r>
            <a:r>
              <a:rPr lang="en-US" sz="2531" dirty="0"/>
              <a:t> on acumen of test designer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Infeasible</a:t>
            </a:r>
            <a:r>
              <a:rPr lang="en-US" sz="2531" dirty="0"/>
              <a:t> to achieve complete coverage for complex systems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b="1" dirty="0"/>
              <a:t>Model checking: </a:t>
            </a:r>
            <a:r>
              <a:rPr lang="en-US" sz="2531" dirty="0"/>
              <a:t>Model the system and ensure all possible states are safe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Correctness depends </a:t>
            </a:r>
            <a:r>
              <a:rPr lang="en-US" sz="2531" dirty="0"/>
              <a:t>on how accurate the model is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>
                <a:solidFill>
                  <a:srgbClr val="0000FF"/>
                </a:solidFill>
              </a:rPr>
              <a:t>Does not scale</a:t>
            </a:r>
            <a:r>
              <a:rPr lang="en-US" sz="2531" dirty="0"/>
              <a:t> well to complex systems, especially those with infinite state spaces, like distributed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685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500" dirty="0">
                <a:latin typeface="Calibri Light" panose="020F0302020204030204" pitchFamily="34" charset="0"/>
              </a:rPr>
              <a:t>Statically checking for correctness</a:t>
            </a:r>
            <a:endParaRPr sz="4500" dirty="0">
              <a:latin typeface="Calibri Light" panose="020F03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What we want is a “static correctness check”, akin to a static type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You write your code normally, but if you introduce bugs the checker will tell you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When the checker complains, you have to spend some time to convince it that your code is right---if indeed it 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893689" y="1893094"/>
            <a:ext cx="8774311" cy="4364385"/>
          </a:xfrm>
          <a:prstGeom prst="rect">
            <a:avLst/>
          </a:prstGeom>
        </p:spPr>
        <p:txBody>
          <a:bodyPr/>
          <a:lstStyle>
            <a:lvl1pPr marL="304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>
              <a:solidFill>
                <a:srgbClr val="535353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7F44-A959-6750-5EE6-D393DAEA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8B1A-12D1-1A0E-F1D7-A58AC090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855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500" dirty="0">
                <a:latin typeface="Calibri Light" panose="020F0302020204030204" pitchFamily="34" charset="0"/>
              </a:rPr>
              <a:t>Using a Theorem Prover</a:t>
            </a:r>
            <a:endParaRPr sz="4500" dirty="0">
              <a:latin typeface="Calibri Light" panose="020F03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Express the execution of the system and its correctness as a </a:t>
            </a:r>
            <a:r>
              <a:rPr lang="en-US" sz="2531" dirty="0">
                <a:solidFill>
                  <a:srgbClr val="0000FF"/>
                </a:solidFill>
              </a:rPr>
              <a:t>mathematical formula</a:t>
            </a:r>
            <a:r>
              <a:rPr lang="en-US" sz="2531" b="1" dirty="0"/>
              <a:t> </a:t>
            </a:r>
            <a:r>
              <a:rPr lang="en-US" sz="2531" dirty="0"/>
              <a:t>(done automatically by the language)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Give the formula to a theorem prover, effectively asking: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”If the system behaves this way, is it possible for its correctness to be violated?”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z="253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A </a:t>
            </a:r>
            <a:r>
              <a:rPr lang="en-US" sz="2531" dirty="0">
                <a:solidFill>
                  <a:srgbClr val="0000FF"/>
                </a:solidFill>
              </a:rPr>
              <a:t>negative</a:t>
            </a:r>
            <a:r>
              <a:rPr lang="en-US" sz="2531" dirty="0"/>
              <a:t> answer means the system is </a:t>
            </a:r>
            <a:r>
              <a:rPr lang="en-US" sz="2531" dirty="0">
                <a:solidFill>
                  <a:srgbClr val="0000FF"/>
                </a:solidFill>
              </a:rPr>
              <a:t>proven to be correct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2531" dirty="0"/>
              <a:t>A </a:t>
            </a:r>
            <a:r>
              <a:rPr lang="en-US" sz="2531" dirty="0">
                <a:solidFill>
                  <a:srgbClr val="0000FF"/>
                </a:solidFill>
              </a:rPr>
              <a:t>positive</a:t>
            </a:r>
            <a:r>
              <a:rPr lang="en-US" sz="2531" dirty="0"/>
              <a:t> answer means there is still work to do, either: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/>
              <a:t>the system is indeed incorrect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sz="2531" dirty="0"/>
              <a:t>the proof is incomplete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33</a:t>
            </a:fld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5CBB2-1423-AA54-6F20-3820FAA9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75519-7E00-298E-8131-67BF9050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1156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>
                <a:latin typeface="Calibri Light" panose="020F0302020204030204" pitchFamily="34" charset="0"/>
                <a:cs typeface="Arial" panose="020B0604020202020204" pitchFamily="34" charset="0"/>
              </a:rPr>
              <a:t>      Using Dafny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We will be using Dafny as our verification language</a:t>
            </a:r>
          </a:p>
          <a:p>
            <a:pPr marL="401822" lvl="3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Dafny is an </a:t>
            </a:r>
            <a:r>
              <a:rPr lang="en-US" sz="2531" dirty="0">
                <a:solidFill>
                  <a:srgbClr val="0000FF"/>
                </a:solidFill>
                <a:ea typeface="Calibri Light" charset="0"/>
                <a:cs typeface="Calibri Light" charset="0"/>
              </a:rPr>
              <a:t>imperative</a:t>
            </a:r>
            <a:r>
              <a:rPr lang="en-US" sz="2531" b="1" dirty="0">
                <a:solidFill>
                  <a:srgbClr val="0000FF"/>
                </a:solidFill>
                <a:ea typeface="Calibri Light" charset="0"/>
                <a:cs typeface="Calibri Light" charset="0"/>
              </a:rPr>
              <a:t> </a:t>
            </a:r>
            <a:r>
              <a:rPr lang="en-US" sz="2531" dirty="0">
                <a:ea typeface="Calibri Light" charset="0"/>
                <a:cs typeface="Calibri Light" charset="0"/>
              </a:rPr>
              <a:t>language designed with formal verification in mind</a:t>
            </a:r>
          </a:p>
          <a:p>
            <a:pPr marL="859022" lvl="4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...and plenty of functional language features</a:t>
            </a:r>
          </a:p>
          <a:p>
            <a:pPr marL="401822" lvl="3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Dafny uses an SMT solver (Z3) to automate verification to a large degree</a:t>
            </a:r>
          </a:p>
          <a:p>
            <a:pPr marL="859022" lvl="4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...but it needs our help sometimes</a:t>
            </a:r>
          </a:p>
          <a:p>
            <a:pPr marL="401822" lvl="3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Most of the high-level skills are transferrable...</a:t>
            </a:r>
          </a:p>
          <a:p>
            <a:pPr marL="669703" lvl="1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...but some are specific to Dafny and/or automation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34</a:t>
            </a:fld>
            <a:endParaRPr lang="uk-UA"/>
          </a:p>
        </p:txBody>
      </p:sp>
      <p:pic>
        <p:nvPicPr>
          <p:cNvPr id="1026" name="Picture 2" descr="afny - Visual Studio Market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3" y="393593"/>
            <a:ext cx="1233598" cy="12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7CF5-DEDF-7024-7383-528014E7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D539-CE35-6792-818C-44B61B58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474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rPr lang="en-US" sz="3797" dirty="0">
                <a:latin typeface="Calibri Light" panose="020F0302020204030204" pitchFamily="34" charset="0"/>
                <a:cs typeface="Arial" panose="020B0604020202020204" pitchFamily="34" charset="0"/>
              </a:rPr>
              <a:t>      Getting started with Dafny</a:t>
            </a:r>
            <a:endParaRPr sz="3797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In the lab on Friday, Keshav will go over instructions for installing </a:t>
            </a:r>
            <a:r>
              <a:rPr lang="en-US" sz="2531" dirty="0" err="1">
                <a:ea typeface="Calibri Light" charset="0"/>
                <a:cs typeface="Calibri Light" charset="0"/>
              </a:rPr>
              <a:t>Dafny</a:t>
            </a:r>
            <a:r>
              <a:rPr lang="en-US" sz="2531" dirty="0">
                <a:ea typeface="Calibri Light" charset="0"/>
                <a:cs typeface="Calibri Light" charset="0"/>
              </a:rPr>
              <a:t> 4.4</a:t>
            </a:r>
          </a:p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endParaRPr lang="en-US" sz="2531" dirty="0">
              <a:ea typeface="Calibri Light" charset="0"/>
              <a:cs typeface="Calibri Light" charset="0"/>
            </a:endParaRPr>
          </a:p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The simplest way to use </a:t>
            </a:r>
            <a:r>
              <a:rPr lang="en-US" sz="2531" dirty="0" err="1">
                <a:ea typeface="Calibri Light" charset="0"/>
                <a:cs typeface="Calibri Light" charset="0"/>
              </a:rPr>
              <a:t>Dafny</a:t>
            </a:r>
            <a:r>
              <a:rPr lang="en-US" sz="2531" dirty="0">
                <a:ea typeface="Calibri Light" charset="0"/>
                <a:cs typeface="Calibri Light" charset="0"/>
              </a:rPr>
              <a:t> is via the Visual Studio plugin</a:t>
            </a:r>
          </a:p>
          <a:p>
            <a:pPr marL="859022" lvl="1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131" dirty="0">
                <a:ea typeface="Calibri Light" charset="0"/>
                <a:cs typeface="Calibri Light" charset="0"/>
              </a:rPr>
              <a:t>Gives you a nice interface</a:t>
            </a:r>
          </a:p>
          <a:p>
            <a:pPr marL="859022" lvl="1" indent="-401822">
              <a:lnSpc>
                <a:spcPct val="100000"/>
              </a:lnSpc>
              <a:buFont typeface="Arial" charset="0"/>
              <a:buChar char="•"/>
            </a:pPr>
            <a:endParaRPr lang="en-US" sz="2131" dirty="0">
              <a:ea typeface="Calibri Light" charset="0"/>
              <a:cs typeface="Calibri Light" charset="0"/>
            </a:endParaRPr>
          </a:p>
          <a:p>
            <a:pPr marL="401822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531" dirty="0">
                <a:ea typeface="Calibri Light" charset="0"/>
                <a:cs typeface="Calibri Light" charset="0"/>
              </a:rPr>
              <a:t>You can also invoke </a:t>
            </a:r>
            <a:r>
              <a:rPr lang="en-US" sz="2531" dirty="0" err="1">
                <a:ea typeface="Calibri Light" charset="0"/>
                <a:cs typeface="Calibri Light" charset="0"/>
              </a:rPr>
              <a:t>Dafny</a:t>
            </a:r>
            <a:r>
              <a:rPr lang="en-US" sz="2531" dirty="0">
                <a:ea typeface="Calibri Light" charset="0"/>
                <a:cs typeface="Calibri Light" charset="0"/>
              </a:rPr>
              <a:t> on the command line:</a:t>
            </a:r>
          </a:p>
          <a:p>
            <a:pPr marL="859022" lvl="1" indent="-401822">
              <a:lnSpc>
                <a:spcPct val="100000"/>
              </a:lnSpc>
              <a:buFont typeface="Arial" charset="0"/>
              <a:buChar char="•"/>
            </a:pPr>
            <a:r>
              <a:rPr lang="en-US" sz="2131" dirty="0" err="1">
                <a:ea typeface="Calibri Light" charset="0"/>
                <a:cs typeface="Calibri Light" charset="0"/>
              </a:rPr>
              <a:t>dafny</a:t>
            </a:r>
            <a:r>
              <a:rPr lang="en-US" sz="2131" dirty="0">
                <a:ea typeface="Calibri Light" charset="0"/>
                <a:cs typeface="Calibri Light" charset="0"/>
              </a:rPr>
              <a:t> </a:t>
            </a:r>
            <a:r>
              <a:rPr lang="en-US" sz="2131" dirty="0" err="1">
                <a:ea typeface="Calibri Light" charset="0"/>
                <a:cs typeface="Calibri Light" charset="0"/>
              </a:rPr>
              <a:t>myFile.dfy</a:t>
            </a:r>
            <a:endParaRPr lang="en-US" sz="2131" dirty="0">
              <a:ea typeface="Calibri Light" charset="0"/>
              <a:cs typeface="Calibri Ligh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35</a:t>
            </a:fld>
            <a:endParaRPr lang="uk-UA"/>
          </a:p>
        </p:txBody>
      </p:sp>
      <p:pic>
        <p:nvPicPr>
          <p:cNvPr id="1026" name="Picture 2" descr="afny - Visual Studio Market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3" y="393593"/>
            <a:ext cx="1233598" cy="12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7CF5-DEDF-7024-7383-528014E7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D539-CE35-6792-818C-44B61B58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0166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Dafny in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provide you with a Docker container that has Dafny pre-installed</a:t>
            </a:r>
          </a:p>
          <a:p>
            <a:pPr lvl="1"/>
            <a:r>
              <a:rPr lang="en-US" dirty="0"/>
              <a:t>Makes it easy to get started</a:t>
            </a:r>
          </a:p>
          <a:p>
            <a:pPr lvl="1"/>
            <a:r>
              <a:rPr lang="en-US" dirty="0"/>
              <a:t>Ensures everyone is using the same Dafny version as the </a:t>
            </a:r>
            <a:r>
              <a:rPr lang="en-US" dirty="0" err="1"/>
              <a:t>autograder</a:t>
            </a:r>
            <a:endParaRPr lang="en-US" dirty="0"/>
          </a:p>
          <a:p>
            <a:pPr lvl="1"/>
            <a:r>
              <a:rPr lang="en-US" dirty="0"/>
              <a:t>Not highly recommended for the bulk of your development</a:t>
            </a:r>
          </a:p>
          <a:p>
            <a:r>
              <a:rPr lang="en-US" dirty="0"/>
              <a:t>Download and run it like this: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docker pull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ekaprits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/eecs498-009:latest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docker container run --mount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=$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PWD,target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=/home/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autograder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working_dir,type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bind,readonly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-t -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ekaprits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/eecs498-009:latest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CAEN machines have some partial support for Docker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If you don’t have access to a machine that can run Docker, contact me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26034" y="185738"/>
            <a:ext cx="2167275" cy="1202710"/>
            <a:chOff x="7654359" y="2481980"/>
            <a:chExt cx="3125974" cy="1843775"/>
          </a:xfrm>
        </p:grpSpPr>
        <p:pic>
          <p:nvPicPr>
            <p:cNvPr id="1026" name="Picture 2" descr="ocker - Crunchbase Company Profile &amp; Fundi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065"/>
            <a:stretch/>
          </p:blipFill>
          <p:spPr bwMode="auto">
            <a:xfrm>
              <a:off x="7654359" y="2481980"/>
              <a:ext cx="3125974" cy="18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afny - Visual Studio Marketpla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690" y="2993231"/>
              <a:ext cx="267758" cy="26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6542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the course web page</a:t>
            </a:r>
          </a:p>
          <a:p>
            <a:endParaRPr lang="en-US" dirty="0"/>
          </a:p>
          <a:p>
            <a:r>
              <a:rPr lang="en-US" dirty="0"/>
              <a:t>Subscribe to Piazza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Dafny</a:t>
            </a:r>
            <a:r>
              <a:rPr lang="en-US" dirty="0"/>
              <a:t> 4.4 (during lab) </a:t>
            </a:r>
          </a:p>
          <a:p>
            <a:pPr lvl="1"/>
            <a:r>
              <a:rPr lang="en-US" dirty="0"/>
              <a:t>If that doesn’t work: install Docker, pull image, run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76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>
                <a:solidFill>
                  <a:srgbClr val="0000FF"/>
                </a:solidFill>
              </a:rPr>
              <a:t>love teaching</a:t>
            </a:r>
            <a:r>
              <a:rPr lang="en-US" dirty="0"/>
              <a:t> and interacting with my students</a:t>
            </a:r>
          </a:p>
          <a:p>
            <a:endParaRPr lang="en-US" dirty="0"/>
          </a:p>
          <a:p>
            <a:r>
              <a:rPr lang="en-US" dirty="0"/>
              <a:t>I want to get to know you all by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0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9DA9-5428-BD89-CD90-5A389F9B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A3B7-DD67-3835-DD85-023A2482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4F81-B725-6B86-4757-3B042D36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close up of an ostrich&#10;&#10;Description automatically generated">
            <a:extLst>
              <a:ext uri="{FF2B5EF4-FFF2-40B4-BE49-F238E27FC236}">
                <a16:creationId xmlns:a16="http://schemas.microsoft.com/office/drawing/2014/main" id="{BD888031-6C14-01CA-E847-5600DD42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6" y="400983"/>
            <a:ext cx="3349894" cy="5955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DC2A9-FC92-137A-EFE8-F40399EE77A6}"/>
              </a:ext>
            </a:extLst>
          </p:cNvPr>
          <p:cNvSpPr txBox="1"/>
          <p:nvPr/>
        </p:nvSpPr>
        <p:spPr>
          <a:xfrm>
            <a:off x="4512622" y="831273"/>
            <a:ext cx="6841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Impact" panose="020B0806030902050204" pitchFamily="34" charset="0"/>
              </a:rPr>
              <a:t>It’s picture time!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85B8D-2F94-8685-CAFB-88641AB3FF01}"/>
              </a:ext>
            </a:extLst>
          </p:cNvPr>
          <p:cNvSpPr txBox="1"/>
          <p:nvPr/>
        </p:nvSpPr>
        <p:spPr>
          <a:xfrm>
            <a:off x="4631376" y="2493818"/>
            <a:ext cx="6982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Give your phone to someone close to you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Pose for the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Go to </a:t>
            </a:r>
            <a:r>
              <a:rPr lang="en-US" sz="2800" dirty="0" err="1"/>
              <a:t>verification.eecs.umich.edu</a:t>
            </a:r>
            <a:r>
              <a:rPr lang="en-US" sz="2800" dirty="0"/>
              <a:t>/</a:t>
            </a:r>
            <a:r>
              <a:rPr lang="en-US" sz="2800" dirty="0" err="1"/>
              <a:t>self.php</a:t>
            </a:r>
            <a:br>
              <a:rPr lang="en-US" sz="2800" dirty="0"/>
            </a:br>
            <a:r>
              <a:rPr lang="en-US" sz="2800" dirty="0"/>
              <a:t>(login may be required)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Upload your picture!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(optional) update your preferred name</a:t>
            </a:r>
          </a:p>
        </p:txBody>
      </p:sp>
    </p:spTree>
    <p:extLst>
      <p:ext uri="{BB962C8B-B14F-4D97-AF65-F5344CB8AC3E}">
        <p14:creationId xmlns:p14="http://schemas.microsoft.com/office/powerpoint/2010/main" val="23470982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>
                <a:solidFill>
                  <a:srgbClr val="0000FF"/>
                </a:solidFill>
              </a:rPr>
              <a:t>love teaching</a:t>
            </a:r>
            <a:r>
              <a:rPr lang="en-US" dirty="0"/>
              <a:t> and interacting with my students</a:t>
            </a:r>
          </a:p>
          <a:p>
            <a:endParaRPr lang="en-US" dirty="0"/>
          </a:p>
          <a:p>
            <a:r>
              <a:rPr lang="en-US" dirty="0"/>
              <a:t>I want to get to know you all by name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I’m here to help. Come to me with any question!</a:t>
            </a:r>
          </a:p>
          <a:p>
            <a:pPr lvl="1"/>
            <a:r>
              <a:rPr lang="en-US" dirty="0"/>
              <a:t>course-related: office hours</a:t>
            </a:r>
          </a:p>
          <a:p>
            <a:pPr lvl="2"/>
            <a:r>
              <a:rPr lang="en-US" dirty="0"/>
              <a:t>Thursday, 11am-12pm, BBB 4824, starting next week</a:t>
            </a:r>
          </a:p>
          <a:p>
            <a:pPr lvl="1"/>
            <a:r>
              <a:rPr lang="en-US" dirty="0"/>
              <a:t>Life, The University, and Everything: any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210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need more help...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Our GSI, Keshav Singh, is here to 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Jedi Master in Formal Verification</a:t>
            </a:r>
          </a:p>
          <a:p>
            <a:pPr marL="0" indent="0">
              <a:buNone/>
            </a:pPr>
            <a:r>
              <a:rPr lang="en-US" dirty="0"/>
              <a:t>Office hours: Monday 4:30-5:30, Learning Center Table #1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8408" y="2324100"/>
            <a:ext cx="2895600" cy="28956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  <p:pic>
        <p:nvPicPr>
          <p:cNvPr id="10" name="Picture 9" descr="A person in a hooded robe holding a light saber&#10;&#10;Description automatically generated">
            <a:extLst>
              <a:ext uri="{FF2B5EF4-FFF2-40B4-BE49-F238E27FC236}">
                <a16:creationId xmlns:a16="http://schemas.microsoft.com/office/drawing/2014/main" id="{6EF24905-1798-CEC1-2F73-436406750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r="14944"/>
          <a:stretch/>
        </p:blipFill>
        <p:spPr>
          <a:xfrm>
            <a:off x="1413165" y="2324100"/>
            <a:ext cx="3070844" cy="289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62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unseen hero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Jon Howell, VMWare Research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Co-designer of the material in this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7132"/>
          <a:stretch/>
        </p:blipFill>
        <p:spPr>
          <a:xfrm>
            <a:off x="1316736" y="2358644"/>
            <a:ext cx="1975104" cy="2307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2276348"/>
            <a:ext cx="1984248" cy="2645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8660" y="2970137"/>
            <a:ext cx="495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“Bugs, unit tests, </a:t>
            </a:r>
            <a:r>
              <a:rPr lang="en-US" sz="2000" dirty="0" err="1"/>
              <a:t>gdb</a:t>
            </a:r>
            <a:r>
              <a:rPr lang="en-US" sz="2000" dirty="0"/>
              <a:t>. The dark side are they.”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8760" y="4114649"/>
            <a:ext cx="3292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“Testing not make one great.”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5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learn formal verification?</a:t>
            </a:r>
          </a:p>
          <a:p>
            <a:endParaRPr lang="en-US" dirty="0"/>
          </a:p>
          <a:p>
            <a:r>
              <a:rPr lang="en-US" dirty="0"/>
              <a:t>Course syllabus and logistics</a:t>
            </a:r>
          </a:p>
          <a:p>
            <a:endParaRPr lang="en-US" dirty="0"/>
          </a:p>
          <a:p>
            <a:r>
              <a:rPr lang="en-US" dirty="0"/>
              <a:t>What is formal verification?</a:t>
            </a:r>
          </a:p>
          <a:p>
            <a:pPr lvl="1"/>
            <a:r>
              <a:rPr lang="en-US" dirty="0"/>
              <a:t>(and other, related approaches)</a:t>
            </a:r>
          </a:p>
          <a:p>
            <a:endParaRPr lang="en-US" dirty="0"/>
          </a:p>
          <a:p>
            <a:r>
              <a:rPr lang="en-US" dirty="0"/>
              <a:t>Getting started with Dafny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0162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15839</TotalTime>
  <Words>1815</Words>
  <Application>Microsoft Macintosh PowerPoint</Application>
  <PresentationFormat>Widescreen</PresentationFormat>
  <Paragraphs>379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Gill Sans</vt:lpstr>
      <vt:lpstr>Helvetica</vt:lpstr>
      <vt:lpstr>Impact</vt:lpstr>
      <vt:lpstr>Office Theme</vt:lpstr>
      <vt:lpstr>EECS498-003 Formal Verification of Systems Software</vt:lpstr>
      <vt:lpstr>About me</vt:lpstr>
      <vt:lpstr>About me</vt:lpstr>
      <vt:lpstr>About you and me</vt:lpstr>
      <vt:lpstr>PowerPoint Presentation</vt:lpstr>
      <vt:lpstr>About you and me</vt:lpstr>
      <vt:lpstr>If you need more help...</vt:lpstr>
      <vt:lpstr>The unseen hero</vt:lpstr>
      <vt:lpstr>Agenda for Today</vt:lpstr>
      <vt:lpstr>Why learn formal verification?</vt:lpstr>
      <vt:lpstr>Real-world systems are too complex to test</vt:lpstr>
      <vt:lpstr>Despite tremendous effort...</vt:lpstr>
      <vt:lpstr>PowerPoint Presentation</vt:lpstr>
      <vt:lpstr>March 25, 2015</vt:lpstr>
      <vt:lpstr>Verification in the real world</vt:lpstr>
      <vt:lpstr>How will you benefit from this class?</vt:lpstr>
      <vt:lpstr>Testimonial from last semester</vt:lpstr>
      <vt:lpstr>Objectives of this class</vt:lpstr>
      <vt:lpstr>Prerequisites</vt:lpstr>
      <vt:lpstr>About this class</vt:lpstr>
      <vt:lpstr>Class material</vt:lpstr>
      <vt:lpstr>Enrollment</vt:lpstr>
      <vt:lpstr>Lectures</vt:lpstr>
      <vt:lpstr>Lectures schedule</vt:lpstr>
      <vt:lpstr>Problem sets and projects</vt:lpstr>
      <vt:lpstr>Class workload</vt:lpstr>
      <vt:lpstr>Policies</vt:lpstr>
      <vt:lpstr>Exams</vt:lpstr>
      <vt:lpstr>Grading breakdown</vt:lpstr>
      <vt:lpstr>What is formal verification?</vt:lpstr>
      <vt:lpstr>Other approaches</vt:lpstr>
      <vt:lpstr>Statically checking for correctness</vt:lpstr>
      <vt:lpstr>Using a Theorem Prover</vt:lpstr>
      <vt:lpstr>      Using Dafny</vt:lpstr>
      <vt:lpstr>      Getting started with Dafny</vt:lpstr>
      <vt:lpstr>Dafny in Docker</vt:lpstr>
      <vt:lpstr>Things to 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565</cp:revision>
  <dcterms:created xsi:type="dcterms:W3CDTF">2022-08-23T16:51:43Z</dcterms:created>
  <dcterms:modified xsi:type="dcterms:W3CDTF">2024-08-29T17:40:08Z</dcterms:modified>
  <cp:category/>
</cp:coreProperties>
</file>