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323" r:id="rId4"/>
    <p:sldId id="322" r:id="rId5"/>
    <p:sldId id="324" r:id="rId6"/>
    <p:sldId id="308" r:id="rId7"/>
    <p:sldId id="315" r:id="rId8"/>
    <p:sldId id="325" r:id="rId9"/>
    <p:sldId id="309" r:id="rId10"/>
    <p:sldId id="311" r:id="rId11"/>
    <p:sldId id="31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2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7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5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5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e149635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e149635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1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14963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14963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C374-71D3-584B-874F-ECCE4348D2AC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1EB485-4CD6-EB43-A9B7-6B1DB0687247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AA69E-7149-3B4B-B87B-F8C55B454ECF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F809-DA2B-134F-A9D1-37BD0A42C6DE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677A84-4E6A-2348-AE96-75539213AA78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7A216-16D0-C44E-9ED0-CE6184C20DD9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0AB2B2-4579-DA48-9835-C8A9C0AAC91F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657A2C-1866-C34D-AE6E-7969136ED7E7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DD8DE9-491B-774A-840D-F9D937EAD66A}" type="datetime1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D5D659-7817-094C-B9D6-4A74EE811AE8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BD3D91-B756-184A-9007-D5F165D158DD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94B05-F67D-1041-BDD2-29311DE1D008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1C4713-A6C8-B443-93AC-80535F32FEF0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FE87-84FE-3C4B-937C-997B27FB729A}" type="datetime1">
              <a:rPr lang="en-US" smtClean="0"/>
              <a:t>10/1/24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86" name="Google Shape;86;p14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87" name="Google Shape;87;p14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88" name="Google Shape;88;p14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89" name="Google Shape;89;p14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90" name="Google Shape;90;p14"/>
          <p:cNvCxnSpPr>
            <a:stCxn id="86" idx="6"/>
            <a:endCxn id="87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91;p14"/>
          <p:cNvCxnSpPr>
            <a:stCxn id="87" idx="5"/>
            <a:endCxn id="88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92;p14"/>
          <p:cNvCxnSpPr>
            <a:stCxn id="88" idx="3"/>
            <a:endCxn id="89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93;p14"/>
          <p:cNvCxnSpPr>
            <a:stCxn id="89" idx="2"/>
            <a:endCxn id="85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4"/>
          <p:cNvCxnSpPr>
            <a:stCxn id="85" idx="0"/>
            <a:endCxn id="86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5" name="Google Shape;95;p14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96" name="Google Shape;96;p14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02" name="Google Shape;102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03" name="Google Shape;103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4" name="Google Shape;104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5" name="Google Shape;105;p14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6" name="Google Shape;106;p14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7" name="Google Shape;107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8" name="Google Shape;108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9" name="Google Shape;109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2805688" y="471232"/>
            <a:ext cx="7002833" cy="5731600"/>
          </a:xfrm>
          <a:custGeom>
            <a:avLst/>
            <a:gdLst/>
            <a:ahLst/>
            <a:cxnLst/>
            <a:rect l="l" t="t" r="r" b="b"/>
            <a:pathLst>
              <a:path w="210085" h="171948" extrusionOk="0">
                <a:moveTo>
                  <a:pt x="142410" y="155729"/>
                </a:moveTo>
                <a:cubicBezTo>
                  <a:pt x="125667" y="157480"/>
                  <a:pt x="64935" y="183051"/>
                  <a:pt x="41951" y="166232"/>
                </a:cubicBezTo>
                <a:cubicBezTo>
                  <a:pt x="18967" y="149413"/>
                  <a:pt x="-11550" y="82516"/>
                  <a:pt x="4508" y="54814"/>
                </a:cubicBezTo>
                <a:cubicBezTo>
                  <a:pt x="20566" y="27112"/>
                  <a:pt x="104357" y="171"/>
                  <a:pt x="138300" y="19"/>
                </a:cubicBezTo>
                <a:cubicBezTo>
                  <a:pt x="172243" y="-133"/>
                  <a:pt x="199640" y="28406"/>
                  <a:pt x="208164" y="53901"/>
                </a:cubicBezTo>
                <a:cubicBezTo>
                  <a:pt x="216688" y="79396"/>
                  <a:pt x="192563" y="136474"/>
                  <a:pt x="189443" y="152989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D7C-C92A-5447-B10D-E746EA1B26C8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287EC-E9E9-9DAE-7381-F3B17C36C247}"/>
              </a:ext>
            </a:extLst>
          </p:cNvPr>
          <p:cNvGrpSpPr/>
          <p:nvPr/>
        </p:nvGrpSpPr>
        <p:grpSpPr>
          <a:xfrm>
            <a:off x="9652710" y="3776327"/>
            <a:ext cx="2670691" cy="2379937"/>
            <a:chOff x="8514824" y="3492796"/>
            <a:chExt cx="2670691" cy="23799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1C7384-A823-3421-D8D7-1B0FE2E41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A8E495-26CE-FCE1-F923-57A9904D14AE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43" name="Google Shape;143;p16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45" name="Google Shape;145;p16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46" name="Google Shape;146;p16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47" name="Google Shape;147;p16"/>
          <p:cNvCxnSpPr>
            <a:stCxn id="143" idx="6"/>
            <a:endCxn id="144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8" name="Google Shape;148;p16"/>
          <p:cNvCxnSpPr>
            <a:stCxn id="144" idx="5"/>
            <a:endCxn id="145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16"/>
          <p:cNvCxnSpPr>
            <a:stCxn id="145" idx="3"/>
            <a:endCxn id="146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" name="Google Shape;150;p16"/>
          <p:cNvCxnSpPr>
            <a:stCxn id="146" idx="2"/>
            <a:endCxn id="142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" name="Google Shape;151;p16"/>
          <p:cNvCxnSpPr>
            <a:stCxn id="142" idx="0"/>
            <a:endCxn id="143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59" name="Google Shape;159;p16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60" name="Google Shape;160;p16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61" name="Google Shape;161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62" name="Google Shape;162;p16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6"/>
          <p:cNvGrpSpPr/>
          <p:nvPr/>
        </p:nvGrpSpPr>
        <p:grpSpPr>
          <a:xfrm>
            <a:off x="7697105" y="1594637"/>
            <a:ext cx="2231421" cy="1166611"/>
            <a:chOff x="5530787" y="1195978"/>
            <a:chExt cx="1673566" cy="874958"/>
          </a:xfrm>
        </p:grpSpPr>
        <p:sp>
          <p:nvSpPr>
            <p:cNvPr id="165" name="Google Shape;165;p16"/>
            <p:cNvSpPr/>
            <p:nvPr/>
          </p:nvSpPr>
          <p:spPr>
            <a:xfrm>
              <a:off x="6408825" y="14292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40</a:t>
              </a:r>
              <a:endParaRPr sz="2400" i="1"/>
            </a:p>
          </p:txBody>
        </p:sp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74233">
              <a:off x="5565710" y="1266482"/>
              <a:ext cx="1065600" cy="581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B47-1C73-BC44-BC11-88733C2BB16B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17" name="Google Shape;117;p15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18" name="Google Shape;118;p15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9" name="Google Shape;119;p15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0" name="Google Shape;120;p15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21" name="Google Shape;121;p15"/>
          <p:cNvCxnSpPr>
            <a:stCxn id="117" idx="6"/>
            <a:endCxn id="118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5"/>
          <p:cNvCxnSpPr>
            <a:stCxn id="118" idx="5"/>
            <a:endCxn id="119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5"/>
          <p:cNvCxnSpPr>
            <a:stCxn id="119" idx="3"/>
            <a:endCxn id="120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5"/>
          <p:cNvCxnSpPr>
            <a:stCxn id="120" idx="2"/>
            <a:endCxn id="116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5"/>
          <p:cNvCxnSpPr>
            <a:stCxn id="116" idx="0"/>
            <a:endCxn id="117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27" name="Google Shape;127;p15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33" name="Google Shape;133;p15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34" name="Google Shape;134;p15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5" name="Google Shape;135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6" name="Google Shape;136;p15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37" name="Google Shape;137;p15"/>
          <p:cNvSpPr/>
          <p:nvPr/>
        </p:nvSpPr>
        <p:spPr>
          <a:xfrm>
            <a:off x="4599823" y="580100"/>
            <a:ext cx="4672833" cy="2515233"/>
          </a:xfrm>
          <a:custGeom>
            <a:avLst/>
            <a:gdLst/>
            <a:ahLst/>
            <a:cxnLst/>
            <a:rect l="l" t="t" r="r" b="b"/>
            <a:pathLst>
              <a:path w="140185" h="75457" extrusionOk="0">
                <a:moveTo>
                  <a:pt x="0" y="75457"/>
                </a:moveTo>
                <a:cubicBezTo>
                  <a:pt x="9057" y="64090"/>
                  <a:pt x="36378" y="18774"/>
                  <a:pt x="54339" y="7255"/>
                </a:cubicBezTo>
                <a:cubicBezTo>
                  <a:pt x="72300" y="-4264"/>
                  <a:pt x="93456" y="-127"/>
                  <a:pt x="107764" y="6342"/>
                </a:cubicBezTo>
                <a:cubicBezTo>
                  <a:pt x="122072" y="12811"/>
                  <a:pt x="134782" y="39447"/>
                  <a:pt x="140185" y="46068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115-BF47-2B45-8782-910B80108A93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Invariants vs </a:t>
            </a:r>
            <a:br>
              <a:rPr lang="en-US" dirty="0">
                <a:latin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60FE-431F-524F-A9B3-D1E93C2394AF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61F8D8-2810-7CAC-EEF0-C043B2EEC3E2}"/>
              </a:ext>
            </a:extLst>
          </p:cNvPr>
          <p:cNvSpPr/>
          <p:nvPr/>
        </p:nvSpPr>
        <p:spPr>
          <a:xfrm>
            <a:off x="4326216" y="4524085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586E9-B8A7-1354-B0D2-022E0A8231E2}"/>
              </a:ext>
            </a:extLst>
          </p:cNvPr>
          <p:cNvSpPr/>
          <p:nvPr/>
        </p:nvSpPr>
        <p:spPr>
          <a:xfrm>
            <a:off x="4522065" y="4666034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9E926-AFE7-43CD-5FCF-1309F3E969A4}"/>
              </a:ext>
            </a:extLst>
          </p:cNvPr>
          <p:cNvSpPr/>
          <p:nvPr/>
        </p:nvSpPr>
        <p:spPr>
          <a:xfrm>
            <a:off x="4569406" y="4448209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04FA0-11B7-6BAD-3A43-32A60135A360}"/>
              </a:ext>
            </a:extLst>
          </p:cNvPr>
          <p:cNvSpPr/>
          <p:nvPr/>
        </p:nvSpPr>
        <p:spPr>
          <a:xfrm>
            <a:off x="4249042" y="4400793"/>
            <a:ext cx="634243" cy="463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C33A31-CB73-378B-3875-C6DDD1E5DCB6}"/>
              </a:ext>
            </a:extLst>
          </p:cNvPr>
          <p:cNvSpPr/>
          <p:nvPr/>
        </p:nvSpPr>
        <p:spPr>
          <a:xfrm>
            <a:off x="3931921" y="4433294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563BA0-737F-1D5F-9FA9-C308B233B92C}"/>
              </a:ext>
            </a:extLst>
          </p:cNvPr>
          <p:cNvSpPr/>
          <p:nvPr/>
        </p:nvSpPr>
        <p:spPr>
          <a:xfrm>
            <a:off x="4807409" y="4229012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0DC771-448C-CC3D-E8C6-B5F63906E11C}"/>
              </a:ext>
            </a:extLst>
          </p:cNvPr>
          <p:cNvSpPr/>
          <p:nvPr/>
        </p:nvSpPr>
        <p:spPr>
          <a:xfrm>
            <a:off x="5160426" y="4357418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D5E3A9-FB3E-31FC-44FA-0DAB92888BF1}"/>
              </a:ext>
            </a:extLst>
          </p:cNvPr>
          <p:cNvSpPr/>
          <p:nvPr/>
        </p:nvSpPr>
        <p:spPr>
          <a:xfrm>
            <a:off x="5058188" y="4668055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7F2B51-AB92-A0AA-025B-113FB387E1AD}"/>
              </a:ext>
            </a:extLst>
          </p:cNvPr>
          <p:cNvSpPr/>
          <p:nvPr/>
        </p:nvSpPr>
        <p:spPr>
          <a:xfrm>
            <a:off x="5396137" y="4568522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8EA438-90D4-16D0-214C-05FFF63D8755}"/>
              </a:ext>
            </a:extLst>
          </p:cNvPr>
          <p:cNvSpPr/>
          <p:nvPr/>
        </p:nvSpPr>
        <p:spPr>
          <a:xfrm>
            <a:off x="5540454" y="4296457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3E186D-20F6-736A-3FF1-C8D7832A8D11}"/>
              </a:ext>
            </a:extLst>
          </p:cNvPr>
          <p:cNvSpPr/>
          <p:nvPr/>
        </p:nvSpPr>
        <p:spPr>
          <a:xfrm>
            <a:off x="5855337" y="4556435"/>
            <a:ext cx="151752" cy="1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143BC-66D2-D409-BD80-DF22B7E3D041}"/>
              </a:ext>
            </a:extLst>
          </p:cNvPr>
          <p:cNvSpPr txBox="1"/>
          <p:nvPr/>
        </p:nvSpPr>
        <p:spPr>
          <a:xfrm>
            <a:off x="4154880" y="4082891"/>
            <a:ext cx="76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Init(v)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9928589-1F29-CF07-75ED-CBEFD1E2F108}"/>
              </a:ext>
            </a:extLst>
          </p:cNvPr>
          <p:cNvCxnSpPr>
            <a:stCxn id="2" idx="1"/>
            <a:endCxn id="9" idx="6"/>
          </p:cNvCxnSpPr>
          <p:nvPr/>
        </p:nvCxnSpPr>
        <p:spPr>
          <a:xfrm rot="16200000" flipV="1">
            <a:off x="4197488" y="4395356"/>
            <a:ext cx="37139" cy="264767"/>
          </a:xfrm>
          <a:prstGeom prst="curvedConnector2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16C6818-4800-71E8-F0A4-63038218D13A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 flipV="1">
            <a:off x="4674496" y="4336013"/>
            <a:ext cx="164038" cy="101788"/>
          </a:xfrm>
          <a:prstGeom prst="curvedConnector2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9DB18A7F-1D2C-8F06-F0CE-D5CE4B636789}"/>
              </a:ext>
            </a:extLst>
          </p:cNvPr>
          <p:cNvCxnSpPr>
            <a:stCxn id="2" idx="7"/>
            <a:endCxn id="7" idx="1"/>
          </p:cNvCxnSpPr>
          <p:nvPr/>
        </p:nvCxnSpPr>
        <p:spPr>
          <a:xfrm rot="5400000" flipH="1" flipV="1">
            <a:off x="4485749" y="4440428"/>
            <a:ext cx="75876" cy="135886"/>
          </a:xfrm>
          <a:prstGeom prst="curvedConnector3">
            <a:avLst>
              <a:gd name="adj1" fmla="val 97239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CF670E5-E6C3-C436-8899-DA66E260814C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673817" y="4741910"/>
            <a:ext cx="384371" cy="20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0F3A415-9BCC-F129-DEE9-09625AB4FDDF}"/>
              </a:ext>
            </a:extLst>
          </p:cNvPr>
          <p:cNvCxnSpPr>
            <a:stCxn id="7" idx="6"/>
            <a:endCxn id="11" idx="3"/>
          </p:cNvCxnSpPr>
          <p:nvPr/>
        </p:nvCxnSpPr>
        <p:spPr>
          <a:xfrm flipV="1">
            <a:off x="4721158" y="4486946"/>
            <a:ext cx="461492" cy="3713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F2A7C8E-B8A6-3938-FD9A-F79B80F86107}"/>
              </a:ext>
            </a:extLst>
          </p:cNvPr>
          <p:cNvCxnSpPr>
            <a:stCxn id="11" idx="7"/>
            <a:endCxn id="14" idx="1"/>
          </p:cNvCxnSpPr>
          <p:nvPr/>
        </p:nvCxnSpPr>
        <p:spPr>
          <a:xfrm rot="5400000" flipH="1" flipV="1">
            <a:off x="5395836" y="4212800"/>
            <a:ext cx="60961" cy="272724"/>
          </a:xfrm>
          <a:prstGeom prst="curvedConnector3">
            <a:avLst>
              <a:gd name="adj1" fmla="val 102943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7053439-F046-D208-CDD8-95606E297768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5209940" y="4698050"/>
            <a:ext cx="208421" cy="4588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2D8FFF0-F90A-06E8-30AF-3F60D211B9E3}"/>
              </a:ext>
            </a:extLst>
          </p:cNvPr>
          <p:cNvCxnSpPr>
            <a:stCxn id="13" idx="5"/>
            <a:endCxn id="15" idx="3"/>
          </p:cNvCxnSpPr>
          <p:nvPr/>
        </p:nvCxnSpPr>
        <p:spPr>
          <a:xfrm rot="5400000" flipH="1" flipV="1">
            <a:off x="5695569" y="4516059"/>
            <a:ext cx="12087" cy="351896"/>
          </a:xfrm>
          <a:prstGeom prst="curvedConnector3">
            <a:avLst>
              <a:gd name="adj1" fmla="val -272392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urved Connector 639">
            <a:extLst>
              <a:ext uri="{FF2B5EF4-FFF2-40B4-BE49-F238E27FC236}">
                <a16:creationId xmlns:a16="http://schemas.microsoft.com/office/drawing/2014/main" id="{9EE39394-E6A8-70DC-6318-F449932273E7}"/>
              </a:ext>
            </a:extLst>
          </p:cNvPr>
          <p:cNvCxnSpPr>
            <a:stCxn id="14" idx="6"/>
            <a:endCxn id="15" idx="0"/>
          </p:cNvCxnSpPr>
          <p:nvPr/>
        </p:nvCxnSpPr>
        <p:spPr>
          <a:xfrm>
            <a:off x="5692206" y="4372333"/>
            <a:ext cx="239007" cy="18410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10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Invariants vs </a:t>
            </a:r>
            <a:br>
              <a:rPr lang="en-US" dirty="0">
                <a:latin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48F5-8439-C246-BB59-97CF8D77D2C2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67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83583" y="3211300"/>
            <a:ext cx="6196308" cy="2478024"/>
            <a:chOff x="2217424" y="5976050"/>
            <a:chExt cx="8812527" cy="923164"/>
          </a:xfrm>
        </p:grpSpPr>
        <p:sp>
          <p:nvSpPr>
            <p:cNvPr id="24" name="Oval 23"/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584200" y="3768671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092875" y="331452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75893" y="2770927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39" name="Curved Connector 38"/>
          <p:cNvCxnSpPr>
            <a:stCxn id="26" idx="0"/>
            <a:endCxn id="33" idx="2"/>
          </p:cNvCxnSpPr>
          <p:nvPr/>
        </p:nvCxnSpPr>
        <p:spPr>
          <a:xfrm rot="5400000" flipH="1" flipV="1">
            <a:off x="6149218" y="2887848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/>
          <p:cNvSpPr txBox="1"/>
          <p:nvPr/>
        </p:nvSpPr>
        <p:spPr>
          <a:xfrm>
            <a:off x="6240938" y="4278430"/>
            <a:ext cx="1720709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Inductive </a:t>
            </a:r>
          </a:p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Invariants vs </a:t>
            </a:r>
            <a:br>
              <a:rPr lang="en-US" dirty="0">
                <a:latin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99602" y="386470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42316" y="4633338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3" name="Curved Connector 52"/>
          <p:cNvCxnSpPr>
            <a:stCxn id="51" idx="6"/>
            <a:endCxn id="52" idx="0"/>
          </p:cNvCxnSpPr>
          <p:nvPr/>
        </p:nvCxnSpPr>
        <p:spPr>
          <a:xfrm>
            <a:off x="6172391" y="3951570"/>
            <a:ext cx="456320" cy="681768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DF1D-F381-424E-B280-CE5B5209F0C0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63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 animBg="1"/>
      <p:bldP spid="33" grpId="0" animBg="1"/>
      <p:bldP spid="50" grpId="0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4420-95E0-F519-02E8-4F5FE24C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10AA-6ABC-05BF-0C60-05110B6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EFB4-307D-B941-813B-E050E5CD117D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B80C-F9EB-8274-B398-49FC444A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5990-8292-625D-2BE8-EBC45C09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DF7FA-8C59-FD09-FE10-EC175D3EFFD6}"/>
              </a:ext>
            </a:extLst>
          </p:cNvPr>
          <p:cNvSpPr/>
          <p:nvPr/>
        </p:nvSpPr>
        <p:spPr>
          <a:xfrm>
            <a:off x="478362" y="1849932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456F51-0137-9A4C-34BE-12291AD63D4F}"/>
              </a:ext>
            </a:extLst>
          </p:cNvPr>
          <p:cNvGrpSpPr/>
          <p:nvPr/>
        </p:nvGrpSpPr>
        <p:grpSpPr>
          <a:xfrm>
            <a:off x="1306144" y="2822194"/>
            <a:ext cx="6196308" cy="2478024"/>
            <a:chOff x="2217424" y="5976050"/>
            <a:chExt cx="8812527" cy="9231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5D50F2-51C9-AD39-5F8C-68FEEB28E6E9}"/>
                </a:ext>
              </a:extLst>
            </p:cNvPr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1BC62E-C921-A999-E5DE-9DCDBCD83623}"/>
                </a:ext>
              </a:extLst>
            </p:cNvPr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8E86CEB-0FC9-59C4-C5BA-51E54BF59103}"/>
              </a:ext>
            </a:extLst>
          </p:cNvPr>
          <p:cNvSpPr/>
          <p:nvPr/>
        </p:nvSpPr>
        <p:spPr>
          <a:xfrm>
            <a:off x="1706761" y="3379565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ED5D1-57B4-0767-6512-3EDDCCA6714B}"/>
              </a:ext>
            </a:extLst>
          </p:cNvPr>
          <p:cNvGrpSpPr/>
          <p:nvPr/>
        </p:nvGrpSpPr>
        <p:grpSpPr>
          <a:xfrm>
            <a:off x="1790826" y="3738118"/>
            <a:ext cx="2605234" cy="908387"/>
            <a:chOff x="3324228" y="6109716"/>
            <a:chExt cx="3705222" cy="92316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E4E28D-D78C-C033-FFC4-FB94D52A2205}"/>
                </a:ext>
              </a:extLst>
            </p:cNvPr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D31DF1-36B9-263E-DEEA-1CAC2BDF9A64}"/>
                </a:ext>
              </a:extLst>
            </p:cNvPr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0757317E-0EDE-CF32-B9F1-7D40B6710DA3}"/>
              </a:ext>
            </a:extLst>
          </p:cNvPr>
          <p:cNvSpPr/>
          <p:nvPr/>
        </p:nvSpPr>
        <p:spPr>
          <a:xfrm>
            <a:off x="4215436" y="2925416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B7E796-5348-0BDA-E263-F5959B844395}"/>
              </a:ext>
            </a:extLst>
          </p:cNvPr>
          <p:cNvSpPr/>
          <p:nvPr/>
        </p:nvSpPr>
        <p:spPr>
          <a:xfrm>
            <a:off x="4698454" y="2381821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9449B71-AB7A-D122-2078-6CF33C4B1153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rot="5400000" flipH="1" flipV="1">
            <a:off x="4271779" y="2498742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90638-599D-A49C-0A69-240286E6B74E}"/>
              </a:ext>
            </a:extLst>
          </p:cNvPr>
          <p:cNvSpPr txBox="1"/>
          <p:nvPr/>
        </p:nvSpPr>
        <p:spPr>
          <a:xfrm>
            <a:off x="6581186" y="1997832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848940-810F-FE7A-8712-EE5C80F9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17057" b="-3681"/>
          <a:stretch/>
        </p:blipFill>
        <p:spPr>
          <a:xfrm>
            <a:off x="8219529" y="1306286"/>
            <a:ext cx="4468926" cy="59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Crawler 2: Revenge of the inductive invariant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838200" y="1825625"/>
            <a:ext cx="7407031" cy="4351338"/>
          </a:xfrm>
        </p:spPr>
        <p:txBody>
          <a:bodyPr/>
          <a:lstStyle/>
          <a:p>
            <a:r>
              <a:rPr lang="en-US" dirty="0"/>
              <a:t>The crawler can now only move North/South</a:t>
            </a:r>
          </a:p>
          <a:p>
            <a:pPr lvl="1"/>
            <a:r>
              <a:rPr lang="en-US" dirty="0"/>
              <a:t>Initially it can only move North</a:t>
            </a:r>
          </a:p>
          <a:p>
            <a:r>
              <a:rPr lang="en-US" dirty="0"/>
              <a:t>It can also Flip(), teleporting to the symmetric point on the y-axis and changing direction of movement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1950-C623-8D43-8FB9-2CFC1C0A2FE4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369342" y="1890220"/>
            <a:ext cx="1107776" cy="3945078"/>
            <a:chOff x="4407433" y="2411272"/>
            <a:chExt cx="1107776" cy="3945078"/>
          </a:xfrm>
        </p:grpSpPr>
        <p:grpSp>
          <p:nvGrpSpPr>
            <p:cNvPr id="50" name="Group 49"/>
            <p:cNvGrpSpPr/>
            <p:nvPr/>
          </p:nvGrpSpPr>
          <p:grpSpPr>
            <a:xfrm>
              <a:off x="4930261" y="2411272"/>
              <a:ext cx="67305" cy="3945078"/>
              <a:chOff x="4930261" y="2411272"/>
              <a:chExt cx="67305" cy="394507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962210" y="2411272"/>
                <a:ext cx="0" cy="3945078"/>
              </a:xfrm>
              <a:prstGeom prst="line">
                <a:avLst/>
              </a:prstGeom>
              <a:noFill/>
              <a:ln w="25400" cap="flat">
                <a:solidFill>
                  <a:srgbClr val="5A5F5E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930261" y="2988799"/>
                <a:ext cx="67305" cy="2393431"/>
                <a:chOff x="6046584" y="2911797"/>
                <a:chExt cx="67305" cy="2393431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6046584" y="4201691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047681" y="4022184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50330" y="3835825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047224" y="4571302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46584" y="4756747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47681" y="4939360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046584" y="5122614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046584" y="3645721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051769" y="3467767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047681" y="3288260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47083" y="3101901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49831" y="2911797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46584" y="5305228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4407433" y="3919973"/>
              <a:ext cx="1107776" cy="1095265"/>
              <a:chOff x="5524673" y="3838283"/>
              <a:chExt cx="1107776" cy="109526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524673" y="3838283"/>
                <a:ext cx="1107776" cy="109526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pPr algn="ctr" defTabSz="410751" hangingPunct="0"/>
                <a:endParaRPr lang="en-US" sz="2531">
                  <a:solidFill>
                    <a:srgbClr val="FFFFFF"/>
                  </a:solidFill>
                  <a:sym typeface="Gill Sans Light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076142" y="4202481"/>
                <a:ext cx="518046" cy="185285"/>
              </a:xfrm>
              <a:prstGeom prst="straightConnector1">
                <a:avLst/>
              </a:prstGeom>
              <a:noFill/>
              <a:ln w="25400" cap="flat">
                <a:solidFill>
                  <a:srgbClr val="5A5F5E"/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TextBox 45"/>
              <p:cNvSpPr txBox="1"/>
              <p:nvPr/>
            </p:nvSpPr>
            <p:spPr>
              <a:xfrm rot="20569322">
                <a:off x="6167314" y="4245267"/>
                <a:ext cx="390997" cy="266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pPr algn="ctr" defTabSz="410751" hangingPunct="0"/>
                <a:r>
                  <a:rPr lang="el-GR" sz="1266" dirty="0">
                    <a:latin typeface="Calibri Light" charset="0"/>
                    <a:ea typeface="Calibri Light" charset="0"/>
                    <a:cs typeface="Calibri Light" charset="0"/>
                  </a:rPr>
                  <a:t>ρ=3</a:t>
                </a:r>
                <a:endParaRPr lang="en-US" sz="1266" dirty="0">
                  <a:solidFill>
                    <a:srgbClr val="535353"/>
                  </a:solidFill>
                  <a:latin typeface="Calibri Light" charset="0"/>
                  <a:ea typeface="Calibri Light" charset="0"/>
                  <a:cs typeface="Calibri Light" charset="0"/>
                  <a:sym typeface="Gill Sans Light"/>
                </a:endParaRPr>
              </a:p>
            </p:txBody>
          </p:sp>
        </p:grpSp>
      </p:grpSp>
      <p:sp>
        <p:nvSpPr>
          <p:cNvPr id="47" name="Oval 46"/>
          <p:cNvSpPr/>
          <p:nvPr/>
        </p:nvSpPr>
        <p:spPr>
          <a:xfrm>
            <a:off x="9875091" y="2995645"/>
            <a:ext cx="91440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EB88C8-8E69-66F8-2976-E376C41F7387}"/>
              </a:ext>
            </a:extLst>
          </p:cNvPr>
          <p:cNvGrpSpPr/>
          <p:nvPr/>
        </p:nvGrpSpPr>
        <p:grpSpPr>
          <a:xfrm>
            <a:off x="5482709" y="3797026"/>
            <a:ext cx="2670691" cy="2379937"/>
            <a:chOff x="8514824" y="3492796"/>
            <a:chExt cx="2670691" cy="2379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9DA965-138A-E3BF-41DA-F5090EDF9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E95CE6-8151-58D2-4A65-94BB70EE91C7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803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Lock server revisited</a:t>
            </a:r>
            <a:endParaRPr dirty="0">
              <a:latin typeface="Calibri Light" panose="020F03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066314" y="1377951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1" name="Oval 20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Server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18219" y="894174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30" name="Oval 29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Client 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18219" y="1901325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35" name="Oval 34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Client 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1054" y="2578012"/>
            <a:ext cx="5900691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" charset="0"/>
                <a:cs typeface="Calibri" charset="0"/>
                <a:sym typeface="Gill Sans Light"/>
              </a:rPr>
              <a:t>ghost predicate Safety(v) { !(v.C1 &amp;&amp; v.C2) }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53457" y="1375158"/>
            <a:ext cx="333939" cy="33393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8C1-48FB-854E-8392-9C7C0E5AB3E5}" type="datetime1">
              <a:rPr lang="en-US" smtClean="0"/>
              <a:t>10/1/24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1DDA-D14C-3628-57D4-B2B85A91005A}"/>
              </a:ext>
            </a:extLst>
          </p:cNvPr>
          <p:cNvSpPr txBox="1"/>
          <p:nvPr/>
        </p:nvSpPr>
        <p:spPr>
          <a:xfrm>
            <a:off x="591773" y="1858850"/>
            <a:ext cx="903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datatype Variables = Variables(S: bool, C1: bool, C2:bool)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48A55-6BBD-5B37-640D-373F1156FBA4}"/>
              </a:ext>
            </a:extLst>
          </p:cNvPr>
          <p:cNvSpPr txBox="1"/>
          <p:nvPr/>
        </p:nvSpPr>
        <p:spPr>
          <a:xfrm>
            <a:off x="6505479" y="2475581"/>
            <a:ext cx="323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a typeface="Calibri Light" charset="0"/>
                <a:cs typeface="Calibri Light" charset="0"/>
                <a:sym typeface="Gill Sans Light"/>
              </a:rPr>
              <a:t>Both clients cannot hold the lock at the same time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63857-BB9E-86E4-0504-8063240C8B7E}"/>
              </a:ext>
            </a:extLst>
          </p:cNvPr>
          <p:cNvSpPr txBox="1"/>
          <p:nvPr/>
        </p:nvSpPr>
        <p:spPr>
          <a:xfrm>
            <a:off x="838198" y="3491306"/>
            <a:ext cx="903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Trivialization #1: A single variable</a:t>
            </a:r>
          </a:p>
          <a:p>
            <a:r>
              <a:rPr lang="en-US" sz="2400" dirty="0"/>
              <a:t>datatype Variables = Variables(</a:t>
            </a:r>
            <a:r>
              <a:rPr lang="en-US" sz="2400" dirty="0" err="1"/>
              <a:t>whoHoldsTheLock</a:t>
            </a:r>
            <a:r>
              <a:rPr lang="en-US" sz="2400" dirty="0"/>
              <a:t>: int)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9235-7A8C-B2CF-279E-38075C83EBF1}"/>
              </a:ext>
            </a:extLst>
          </p:cNvPr>
          <p:cNvSpPr txBox="1"/>
          <p:nvPr/>
        </p:nvSpPr>
        <p:spPr>
          <a:xfrm>
            <a:off x="838197" y="4536549"/>
            <a:ext cx="9038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Trivialization #2: Putting Safety/Inv in your transitions</a:t>
            </a:r>
          </a:p>
          <a:p>
            <a:r>
              <a:rPr lang="en-US" sz="2400" dirty="0"/>
              <a:t>predicate </a:t>
            </a:r>
            <a:r>
              <a:rPr lang="en-US" sz="2400" dirty="0" err="1"/>
              <a:t>ReleaseLock</a:t>
            </a:r>
            <a:r>
              <a:rPr lang="en-US" sz="2400" dirty="0"/>
              <a:t>(v) {</a:t>
            </a:r>
          </a:p>
          <a:p>
            <a:r>
              <a:rPr lang="en-US" sz="2400" dirty="0"/>
              <a:t>  &amp;&amp; Safety(v)</a:t>
            </a:r>
          </a:p>
          <a:p>
            <a:r>
              <a:rPr lang="en-US" sz="2400" dirty="0"/>
              <a:t>  &amp;&amp; …</a:t>
            </a:r>
          </a:p>
        </p:txBody>
      </p:sp>
    </p:spTree>
    <p:extLst>
      <p:ext uri="{BB962C8B-B14F-4D97-AF65-F5344CB8AC3E}">
        <p14:creationId xmlns:p14="http://schemas.microsoft.com/office/powerpoint/2010/main" val="19427581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4438-892B-6CEE-7759-E11ECAD0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991D7-8FF7-9C37-5742-874EEEEF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Keshav is sick, so lab tomorrow is canceled </a:t>
            </a:r>
          </a:p>
          <a:p>
            <a:endParaRPr lang="en-US" dirty="0"/>
          </a:p>
          <a:p>
            <a:r>
              <a:rPr lang="en-US" dirty="0"/>
              <a:t>PS2 due in one week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DBB79-6004-97B0-155B-B82B41BF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8776-E811-FF4F-A870-468206B9FBE7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0B0A9-2B40-D562-2467-94CD681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C0DBB-ACDB-74A2-7F9F-8B97AE33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6EC-9D2E-EF41-B124-52A7DA0EDE96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4" name="Google Shape;70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25" name="Google Shape;71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26" name="Google Shape;72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7" name="Google Shape;73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8" name="Google Shape;74;p13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29" name="Google Shape;75;p13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0" name="Google Shape;76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1" name="Google Shape;77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2" name="Google Shape;78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33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80;p13"/>
          <p:cNvSpPr/>
          <p:nvPr/>
        </p:nvSpPr>
        <p:spPr>
          <a:xfrm>
            <a:off x="7982522" y="1111567"/>
            <a:ext cx="636400" cy="3736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23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8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28342</TotalTime>
  <Words>377</Words>
  <Application>Microsoft Macintosh PowerPoint</Application>
  <PresentationFormat>Widescreen</PresentationFormat>
  <Paragraphs>177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EECS498-003 Formal Verification of Systems Software</vt:lpstr>
      <vt:lpstr>Invariants vs  Inductive invariants</vt:lpstr>
      <vt:lpstr>Invariants vs  Inductive invariants</vt:lpstr>
      <vt:lpstr>Invariants vs  Inductive invariants</vt:lpstr>
      <vt:lpstr>Dangerous states</vt:lpstr>
      <vt:lpstr>Crawler 2: Revenge of the inductive invariant</vt:lpstr>
      <vt:lpstr>Lock server revisited</vt:lpstr>
      <vt:lpstr>Administrivia</vt:lpstr>
      <vt:lpstr>Leader election</vt:lpstr>
      <vt:lpstr>Leader election</vt:lpstr>
      <vt:lpstr>Leader election</vt:lpstr>
      <vt:lpstr>Leader election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1468</cp:revision>
  <dcterms:created xsi:type="dcterms:W3CDTF">2022-08-23T16:51:43Z</dcterms:created>
  <dcterms:modified xsi:type="dcterms:W3CDTF">2024-10-02T15:43:22Z</dcterms:modified>
  <cp:category/>
</cp:coreProperties>
</file>