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325" r:id="rId3"/>
    <p:sldId id="311" r:id="rId4"/>
    <p:sldId id="309" r:id="rId5"/>
    <p:sldId id="313" r:id="rId6"/>
    <p:sldId id="312" r:id="rId7"/>
    <p:sldId id="317" r:id="rId8"/>
    <p:sldId id="315" r:id="rId9"/>
    <p:sldId id="314" r:id="rId10"/>
    <p:sldId id="318" r:id="rId11"/>
    <p:sldId id="316" r:id="rId12"/>
    <p:sldId id="320" r:id="rId13"/>
    <p:sldId id="319" r:id="rId14"/>
    <p:sldId id="321" r:id="rId15"/>
    <p:sldId id="322" r:id="rId16"/>
    <p:sldId id="323" r:id="rId17"/>
    <p:sldId id="32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34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10"/>
    <p:restoredTop sz="95768"/>
  </p:normalViewPr>
  <p:slideViewPr>
    <p:cSldViewPr snapToGrid="0" snapToObjects="1">
      <p:cViewPr varScale="1">
        <p:scale>
          <a:sx n="109" d="100"/>
          <a:sy n="109" d="100"/>
        </p:scale>
        <p:origin x="20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094DD-9FB6-494F-B8B3-0EE71AA7C620}" type="datetimeFigureOut">
              <a:rPr lang="en-US" smtClean="0"/>
              <a:t>10/1/24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B35FE-F591-0449-86D0-511DC77A3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1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35FE-F591-0449-86D0-511DC77A34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65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1c8e57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1c8e57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635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1c8e57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1c8e57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9462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B35FE-F591-0449-86D0-511DC77A34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52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4e149635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4e149635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418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1c8e57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1c8e57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52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4e149635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4e149635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986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1c8e57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1c8e57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782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1c8e57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1c8e57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507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1c8e57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1c8e57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225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1c8e57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1c8e57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11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D291-84CD-A040-BF97-790FA278E318}" type="datetime1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D5C4A6-CA62-B74C-8BDA-33635858A217}" type="datetime1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0DBB6D-944E-3842-98A6-8902B975EAFC}" type="datetime1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0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229B-EA35-3640-BBBE-D37AB0957E50}" type="datetime1">
              <a:rPr lang="en-US" smtClean="0"/>
              <a:t>10/1/24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45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224991" y="375047"/>
            <a:ext cx="9739313" cy="4120478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333375" y="4804172"/>
            <a:ext cx="11525250" cy="88403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333375" y="5679281"/>
            <a:ext cx="11525250" cy="84832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D20B808-B474-C846-B4A7-E335D3596587}" type="datetime1">
              <a:rPr lang="en-US" smtClean="0"/>
              <a:t>10/1/24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18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882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394614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D272E7-E1F5-674A-86D8-EFCF7B168D5D}" type="datetime1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709D98-81AA-294D-93C3-6DA4A79858FE}" type="datetime1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4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82D51-8324-7541-8E97-DD38E5202B0B}" type="datetime1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593202-DF0C-4244-9852-8E57566507A6}" type="datetime1">
              <a:rPr lang="en-US" smtClean="0"/>
              <a:t>10/1/24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3D5BDF-D7B2-2A43-97EC-D160D2267B38}" type="datetime1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A3B0D-A1F4-E344-8221-69F773ACD11F}" type="datetime1">
              <a:rPr lang="en-US" smtClean="0"/>
              <a:t>10/1/24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101950-A15A-E249-B5C1-214EF4A159C3}" type="datetime1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6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D3A1D6-ACE3-4546-9939-5B3D3AFB1455}" type="datetime1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6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9255"/>
            <a:ext cx="3921407" cy="30587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93CF4-B2BF-604F-ABCE-60D54248D126}" type="datetime1">
              <a:rPr lang="en-US" smtClean="0"/>
              <a:t>10/1/24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s-IS"/>
              <a:t>EECS498-003</a:t>
            </a:r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325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EECS498-003</a:t>
            </a:r>
            <a:br>
              <a:rPr lang="en-US" dirty="0"/>
            </a:br>
            <a:r>
              <a:rPr lang="en-US" dirty="0"/>
              <a:t>Formal Verification of Systems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Material and slides created by</a:t>
            </a:r>
          </a:p>
          <a:p>
            <a:r>
              <a:rPr lang="en-US" dirty="0"/>
              <a:t>Jon Howell and Manos Kapritsos</a:t>
            </a:r>
          </a:p>
        </p:txBody>
      </p:sp>
    </p:spTree>
    <p:extLst>
      <p:ext uri="{BB962C8B-B14F-4D97-AF65-F5344CB8AC3E}">
        <p14:creationId xmlns:p14="http://schemas.microsoft.com/office/powerpoint/2010/main" val="1760591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Dafny syntax: modules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Modules allow us to break up our code into multiple parts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module A {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predicate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MyPredicate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 { ... }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module B {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import A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predicate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MySecondPredicate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A.MyPredicate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 }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23A7-00AC-3D46-9C81-EB3FDD3DF0C2}" type="datetime1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5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distributed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5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distributed system is composed of multiple hosts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0BEB-72E3-2B4F-8CFC-B0F71DAD3D8F}" type="datetime1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19539" y="2508527"/>
            <a:ext cx="4022035" cy="2992162"/>
            <a:chOff x="1098550" y="2590801"/>
            <a:chExt cx="4022035" cy="2992162"/>
          </a:xfrm>
          <a:solidFill>
            <a:schemeClr val="bg1"/>
          </a:solidFill>
        </p:grpSpPr>
        <p:sp>
          <p:nvSpPr>
            <p:cNvPr id="7" name="Rectangle 6"/>
            <p:cNvSpPr/>
            <p:nvPr/>
          </p:nvSpPr>
          <p:spPr>
            <a:xfrm>
              <a:off x="1098550" y="2590801"/>
              <a:ext cx="4022035" cy="299216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55700" y="2628900"/>
              <a:ext cx="1974130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/>
                <a:t>Distributed system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554425" y="3230007"/>
              <a:ext cx="977900" cy="5334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Host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24162" y="3220762"/>
              <a:ext cx="977900" cy="5334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Host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554425" y="4590490"/>
              <a:ext cx="977900" cy="5334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Host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724162" y="4581245"/>
              <a:ext cx="977900" cy="5334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Host</a:t>
              </a:r>
            </a:p>
          </p:txBody>
        </p:sp>
      </p:grpSp>
      <p:sp>
        <p:nvSpPr>
          <p:cNvPr id="23" name="Content Placeholder 5"/>
          <p:cNvSpPr txBox="1">
            <a:spLocks/>
          </p:cNvSpPr>
          <p:nvPr/>
        </p:nvSpPr>
        <p:spPr>
          <a:xfrm>
            <a:off x="4949687" y="2546350"/>
            <a:ext cx="7242313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ea typeface="Consolas" charset="0"/>
                <a:cs typeface="Consolas" charset="0"/>
              </a:rPr>
              <a:t>Distributed System: attempt #1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module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DistributedSystem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datatype Variables =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Variables(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hosts:seq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Host.Variables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&gt;)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predicate Next 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v’:Variables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nat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&amp;&amp;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Host.Next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v.hosts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],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v'.hosts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]))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&amp;&amp;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forall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otherHost:nat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|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otherHost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!=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::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v’.hosts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otherHost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] ==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v.hosts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otherHost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1178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543477"/>
            <a:ext cx="10515600" cy="585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Defining the network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F50C-D98E-4045-A29A-88DFDE160E46}" type="datetime1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12</a:t>
            </a:fld>
            <a:endParaRPr lang="en-US"/>
          </a:p>
        </p:txBody>
      </p:sp>
      <p:sp>
        <p:nvSpPr>
          <p:cNvPr id="23" name="Content Placeholder 5"/>
          <p:cNvSpPr txBox="1">
            <a:spLocks/>
          </p:cNvSpPr>
          <p:nvPr/>
        </p:nvSpPr>
        <p:spPr>
          <a:xfrm>
            <a:off x="4695354" y="1219826"/>
            <a:ext cx="7377318" cy="5230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ea typeface="Consolas" charset="0"/>
                <a:cs typeface="Consolas" charset="0"/>
              </a:rPr>
              <a:t>Network module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module Network {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datatype Variables =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Variables(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sentMsgs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: set&lt;Message&gt;)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predicate Next(v, v’,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msgOps:MessageOps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// 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can only receive messages that have been sent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&amp;&amp; 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msgOps.recv.Some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? ==&gt;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msgOps.recv.value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in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v.sentMsgs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   // </a:t>
            </a:r>
            <a:r>
              <a:rPr lang="de-DE" sz="1600" b="1" dirty="0" err="1">
                <a:latin typeface="Consolas" charset="0"/>
                <a:ea typeface="Consolas" charset="0"/>
                <a:cs typeface="Consolas" charset="0"/>
              </a:rPr>
              <a:t>Record</a:t>
            </a:r>
            <a:r>
              <a:rPr lang="de-DE" sz="16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b="1" dirty="0" err="1">
                <a:latin typeface="Consolas" charset="0"/>
                <a:ea typeface="Consolas" charset="0"/>
                <a:cs typeface="Consolas" charset="0"/>
              </a:rPr>
              <a:t>the</a:t>
            </a:r>
            <a:r>
              <a:rPr lang="de-DE" sz="16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b="1" dirty="0" err="1">
                <a:latin typeface="Consolas" charset="0"/>
                <a:ea typeface="Consolas" charset="0"/>
                <a:cs typeface="Consolas" charset="0"/>
              </a:rPr>
              <a:t>sent</a:t>
            </a:r>
            <a:r>
              <a:rPr lang="de-DE" sz="16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b="1" dirty="0" err="1">
                <a:latin typeface="Consolas" charset="0"/>
                <a:ea typeface="Consolas" charset="0"/>
                <a:cs typeface="Consolas" charset="0"/>
              </a:rPr>
              <a:t>message</a:t>
            </a:r>
            <a:r>
              <a:rPr lang="de-DE" sz="1600" b="1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de-DE" sz="1600" b="1" dirty="0" err="1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de-DE" sz="16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b="1" dirty="0" err="1">
                <a:latin typeface="Consolas" charset="0"/>
                <a:ea typeface="Consolas" charset="0"/>
                <a:cs typeface="Consolas" charset="0"/>
              </a:rPr>
              <a:t>there</a:t>
            </a:r>
            <a:r>
              <a:rPr lang="de-DE" sz="1600" b="1" dirty="0">
                <a:latin typeface="Consolas" charset="0"/>
                <a:ea typeface="Consolas" charset="0"/>
                <a:cs typeface="Consolas" charset="0"/>
              </a:rPr>
              <a:t> was </a:t>
            </a:r>
            <a:r>
              <a:rPr lang="de-DE" sz="1600" b="1" dirty="0" err="1">
                <a:latin typeface="Consolas" charset="0"/>
                <a:ea typeface="Consolas" charset="0"/>
                <a:cs typeface="Consolas" charset="0"/>
              </a:rPr>
              <a:t>one</a:t>
            </a:r>
            <a:endParaRPr lang="de-DE" sz="16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   &amp;&amp; v'.</a:t>
            </a:r>
            <a:r>
              <a:rPr lang="de-DE" sz="1600" dirty="0" err="1">
                <a:latin typeface="Consolas" charset="0"/>
                <a:ea typeface="Consolas" charset="0"/>
                <a:cs typeface="Consolas" charset="0"/>
              </a:rPr>
              <a:t>sentMsgs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==</a:t>
            </a:r>
          </a:p>
          <a:p>
            <a:pPr marL="0" indent="0">
              <a:buNone/>
            </a:pP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de-DE" sz="1600" dirty="0" err="1">
                <a:latin typeface="Consolas" charset="0"/>
                <a:ea typeface="Consolas" charset="0"/>
                <a:cs typeface="Consolas" charset="0"/>
              </a:rPr>
              <a:t>v.sentMsgs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de-DE" sz="1600" dirty="0" err="1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dirty="0" err="1">
                <a:latin typeface="Consolas" charset="0"/>
                <a:ea typeface="Consolas" charset="0"/>
                <a:cs typeface="Consolas" charset="0"/>
              </a:rPr>
              <a:t>msgOps.send.None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? </a:t>
            </a:r>
            <a:r>
              <a:rPr lang="de-DE" sz="1600" dirty="0" err="1">
                <a:latin typeface="Consolas" charset="0"/>
                <a:ea typeface="Consolas" charset="0"/>
                <a:cs typeface="Consolas" charset="0"/>
              </a:rPr>
              <a:t>then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{} </a:t>
            </a:r>
          </a:p>
          <a:p>
            <a:pPr marL="0" indent="0">
              <a:buNone/>
            </a:pP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                   </a:t>
            </a:r>
            <a:r>
              <a:rPr lang="de-DE" sz="1600" dirty="0" err="1"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{</a:t>
            </a:r>
            <a:r>
              <a:rPr lang="de-DE" sz="1600" dirty="0" err="1">
                <a:latin typeface="Consolas" charset="0"/>
                <a:ea typeface="Consolas" charset="0"/>
                <a:cs typeface="Consolas" charset="0"/>
              </a:rPr>
              <a:t>msgOps.send.value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buNone/>
            </a:pP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19539" y="2508527"/>
            <a:ext cx="4022035" cy="2992162"/>
            <a:chOff x="619539" y="2508527"/>
            <a:chExt cx="4022035" cy="2992162"/>
          </a:xfrm>
        </p:grpSpPr>
        <p:grpSp>
          <p:nvGrpSpPr>
            <p:cNvPr id="29" name="Group 28"/>
            <p:cNvGrpSpPr/>
            <p:nvPr/>
          </p:nvGrpSpPr>
          <p:grpSpPr>
            <a:xfrm>
              <a:off x="619539" y="2508527"/>
              <a:ext cx="4022035" cy="2992162"/>
              <a:chOff x="1098550" y="2590801"/>
              <a:chExt cx="4022035" cy="2992162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098550" y="2590801"/>
                <a:ext cx="4022035" cy="299216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155700" y="2628900"/>
                <a:ext cx="1974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Distributed system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554425" y="3230007"/>
                <a:ext cx="977900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Host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724162" y="3220762"/>
                <a:ext cx="977900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Host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554425" y="4590490"/>
                <a:ext cx="977900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Host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724162" y="4581245"/>
                <a:ext cx="977900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Host</a:t>
                </a:r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2142213" y="3528733"/>
              <a:ext cx="1028425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Network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7262192" y="634038"/>
            <a:ext cx="4748362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datatype Option&lt;T&gt; = Some(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value:T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) | None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datatype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MessageOps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MessageOps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recv:Option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&lt;Message&gt;, 		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send:Option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&lt;Message&gt;)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98302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543477"/>
            <a:ext cx="10515600" cy="585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distributed system is composed of multiple hosts </a:t>
            </a:r>
            <a:r>
              <a:rPr lang="en-US" b="1" dirty="0"/>
              <a:t>and a network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6D4B-2280-3844-8E75-36DF180F5F66}" type="datetime1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13</a:t>
            </a:fld>
            <a:endParaRPr lang="en-US"/>
          </a:p>
        </p:txBody>
      </p:sp>
      <p:sp>
        <p:nvSpPr>
          <p:cNvPr id="23" name="Content Placeholder 5"/>
          <p:cNvSpPr txBox="1">
            <a:spLocks/>
          </p:cNvSpPr>
          <p:nvPr/>
        </p:nvSpPr>
        <p:spPr>
          <a:xfrm>
            <a:off x="4698725" y="1125468"/>
            <a:ext cx="7377318" cy="52308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ea typeface="Consolas" charset="0"/>
                <a:cs typeface="Consolas" charset="0"/>
              </a:rPr>
              <a:t>Distributed system: attempt #2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module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DistributedSystem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datatype Variables =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Variables(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hosts:seq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Host.Variables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&gt;,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      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network: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Network.Variables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predicate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HostAction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(v, v’,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&amp;&amp;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Host.Next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v.hosts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],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v'.hosts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],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&amp;&amp;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forall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otherHost:nat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|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otherHost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!=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::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v’.hosts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otherHost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] ==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v.hosts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otherHost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predicate Next(v, v’,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MessageOps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&amp;&amp;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HostAction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(v, v’,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&amp;&amp;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Network.Next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(v, v’,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19539" y="2508527"/>
            <a:ext cx="4022035" cy="2992162"/>
            <a:chOff x="1098550" y="2590801"/>
            <a:chExt cx="4022035" cy="2992162"/>
          </a:xfrm>
        </p:grpSpPr>
        <p:sp>
          <p:nvSpPr>
            <p:cNvPr id="30" name="Rectangle 29"/>
            <p:cNvSpPr/>
            <p:nvPr/>
          </p:nvSpPr>
          <p:spPr>
            <a:xfrm>
              <a:off x="1098550" y="2590801"/>
              <a:ext cx="4022035" cy="29921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700" y="2628900"/>
              <a:ext cx="1974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Distributed system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54425" y="3230007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Host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724162" y="3220762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Host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54425" y="4590490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Host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724162" y="4581245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Host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2142213" y="3528733"/>
            <a:ext cx="1028425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537713" y="5088834"/>
            <a:ext cx="3051313" cy="369332"/>
            <a:chOff x="8537713" y="5088834"/>
            <a:chExt cx="3051313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9720470" y="5088834"/>
              <a:ext cx="1868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Binding variable</a:t>
              </a:r>
            </a:p>
          </p:txBody>
        </p:sp>
        <p:cxnSp>
          <p:nvCxnSpPr>
            <p:cNvPr id="14" name="Straight Arrow Connector 13"/>
            <p:cNvCxnSpPr>
              <a:stCxn id="12" idx="1"/>
            </p:cNvCxnSpPr>
            <p:nvPr/>
          </p:nvCxnSpPr>
          <p:spPr>
            <a:xfrm flipH="1" flipV="1">
              <a:off x="9223513" y="5138530"/>
              <a:ext cx="496957" cy="13497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2" idx="1"/>
            </p:cNvCxnSpPr>
            <p:nvPr/>
          </p:nvCxnSpPr>
          <p:spPr>
            <a:xfrm flipH="1">
              <a:off x="8537713" y="5273500"/>
              <a:ext cx="1182757" cy="12344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30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9" y="543477"/>
            <a:ext cx="10969487" cy="585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distributed system is composed of </a:t>
            </a:r>
            <a:r>
              <a:rPr lang="en-US"/>
              <a:t>multiple hosts, </a:t>
            </a:r>
            <a:r>
              <a:rPr lang="en-US" b="1"/>
              <a:t>a network and clocks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2839-5648-1A4A-A271-3C1548DABA74}" type="datetime1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14</a:t>
            </a:fld>
            <a:endParaRPr lang="en-US"/>
          </a:p>
        </p:txBody>
      </p:sp>
      <p:sp>
        <p:nvSpPr>
          <p:cNvPr id="23" name="Content Placeholder 5"/>
          <p:cNvSpPr txBox="1">
            <a:spLocks/>
          </p:cNvSpPr>
          <p:nvPr/>
        </p:nvSpPr>
        <p:spPr>
          <a:xfrm>
            <a:off x="4698724" y="1125468"/>
            <a:ext cx="7493275" cy="53548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ea typeface="Consolas" charset="0"/>
                <a:cs typeface="Consolas" charset="0"/>
              </a:rPr>
              <a:t>Distributed system: attempt #3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module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DistributedSystem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datatype Variables =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Variables(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hosts:seq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Host.Variables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&gt;,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      network: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Network.Variables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      time: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Time.Variables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predicate Next(v, v’,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MessageOps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clk:Time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|| (&amp;&amp;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HostAction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(v, v’,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&amp;&amp;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Network.Next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(v, v’,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&amp;&amp;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Time.Read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v.time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clk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|| (&amp;&amp;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Time.Advance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v.time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v’.time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        &amp;&amp;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v’.hosts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v.hosts</a:t>
            </a:r>
            <a:endParaRPr lang="en-US" sz="17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        &amp;&amp;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v’.network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v.network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19539" y="2508527"/>
            <a:ext cx="4022035" cy="2992162"/>
            <a:chOff x="1098550" y="2590801"/>
            <a:chExt cx="4022035" cy="2992162"/>
          </a:xfrm>
        </p:grpSpPr>
        <p:sp>
          <p:nvSpPr>
            <p:cNvPr id="30" name="Rectangle 29"/>
            <p:cNvSpPr/>
            <p:nvPr/>
          </p:nvSpPr>
          <p:spPr>
            <a:xfrm>
              <a:off x="1098550" y="2590801"/>
              <a:ext cx="4022035" cy="29921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700" y="2628900"/>
              <a:ext cx="1974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Distributed system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54425" y="3230007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Host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724162" y="3220762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Host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54425" y="4590490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Host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724162" y="4581245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Host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2142213" y="3528733"/>
            <a:ext cx="1028425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45526" y="4128394"/>
            <a:ext cx="1028425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540299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9" y="543477"/>
            <a:ext cx="10969487" cy="585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“distributed” system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99E-41A5-DF47-B5B9-4B503AA8D4ED}" type="datetime1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15</a:t>
            </a:fld>
            <a:endParaRPr lang="en-US"/>
          </a:p>
        </p:txBody>
      </p:sp>
      <p:sp>
        <p:nvSpPr>
          <p:cNvPr id="23" name="Content Placeholder 5"/>
          <p:cNvSpPr txBox="1">
            <a:spLocks/>
          </p:cNvSpPr>
          <p:nvPr/>
        </p:nvSpPr>
        <p:spPr>
          <a:xfrm>
            <a:off x="4698724" y="1125468"/>
            <a:ext cx="7493275" cy="53548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module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DistributedSystem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datatype Variables =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Variables(fs: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FileSystem.Variables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      disk: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Disk.Variables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predicate Next(v, v’) {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|| (exists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io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::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&amp;&amp;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FileSystem.Next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v.fs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v’.fs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io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&amp;&amp;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Disk.Next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v.disk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v’.disk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io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||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 //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 Crash!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&amp;&amp;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FileSystem.Init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v’.fs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&amp;&amp;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v’.disk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v.disk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19539" y="2508527"/>
            <a:ext cx="4022035" cy="2992162"/>
            <a:chOff x="619539" y="2508527"/>
            <a:chExt cx="4022035" cy="2992162"/>
          </a:xfrm>
        </p:grpSpPr>
        <p:grpSp>
          <p:nvGrpSpPr>
            <p:cNvPr id="29" name="Group 28"/>
            <p:cNvGrpSpPr/>
            <p:nvPr/>
          </p:nvGrpSpPr>
          <p:grpSpPr>
            <a:xfrm>
              <a:off x="619539" y="2508527"/>
              <a:ext cx="4022035" cy="2992162"/>
              <a:chOff x="1098550" y="2590801"/>
              <a:chExt cx="4022035" cy="2992162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098550" y="2590801"/>
                <a:ext cx="4022035" cy="299216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155700" y="2628900"/>
                <a:ext cx="1974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Distributed system</a:t>
                </a:r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1023730" y="3674922"/>
              <a:ext cx="1929295" cy="7380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 system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(in-memory state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27512" y="3674921"/>
              <a:ext cx="1146314" cy="7380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Disk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630137" y="3618224"/>
            <a:ext cx="2306130" cy="369332"/>
            <a:chOff x="9282896" y="5088834"/>
            <a:chExt cx="2306130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9720470" y="5088834"/>
              <a:ext cx="1868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Binding variable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9537539" y="5116635"/>
              <a:ext cx="182932" cy="15686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9282896" y="5273500"/>
              <a:ext cx="437575" cy="13250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187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Trusted vs proven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E49D-FA49-D845-A991-A35701A94032}" type="datetime1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792356" y="2527438"/>
            <a:ext cx="4022035" cy="2992162"/>
            <a:chOff x="619539" y="2508527"/>
            <a:chExt cx="4022035" cy="2992162"/>
          </a:xfrm>
        </p:grpSpPr>
        <p:grpSp>
          <p:nvGrpSpPr>
            <p:cNvPr id="9" name="Group 8"/>
            <p:cNvGrpSpPr/>
            <p:nvPr/>
          </p:nvGrpSpPr>
          <p:grpSpPr>
            <a:xfrm>
              <a:off x="619539" y="2508527"/>
              <a:ext cx="4022035" cy="2992162"/>
              <a:chOff x="1098550" y="2590801"/>
              <a:chExt cx="4022035" cy="299216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098550" y="2590801"/>
                <a:ext cx="4022035" cy="299216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55700" y="2628900"/>
                <a:ext cx="1974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Distributed system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54425" y="3230007"/>
                <a:ext cx="977900" cy="533400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Host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724162" y="3220762"/>
                <a:ext cx="977900" cy="533400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Host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54425" y="4590490"/>
                <a:ext cx="977900" cy="533400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Host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724162" y="4581245"/>
                <a:ext cx="977900" cy="533400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Host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2142213" y="3528733"/>
              <a:ext cx="1028425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Network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81191" y="2527438"/>
            <a:ext cx="4022035" cy="2992162"/>
            <a:chOff x="619539" y="2508527"/>
            <a:chExt cx="4022035" cy="2992162"/>
          </a:xfrm>
        </p:grpSpPr>
        <p:grpSp>
          <p:nvGrpSpPr>
            <p:cNvPr id="18" name="Group 17"/>
            <p:cNvGrpSpPr/>
            <p:nvPr/>
          </p:nvGrpSpPr>
          <p:grpSpPr>
            <a:xfrm>
              <a:off x="619539" y="2508527"/>
              <a:ext cx="4022035" cy="2992162"/>
              <a:chOff x="1098550" y="2590801"/>
              <a:chExt cx="4022035" cy="299216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098550" y="2590801"/>
                <a:ext cx="4022035" cy="299216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155700" y="2628900"/>
                <a:ext cx="1974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Distributed system</a:t>
                </a: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023730" y="3674922"/>
              <a:ext cx="1929295" cy="738051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 system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(in-memory state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27512" y="3674921"/>
              <a:ext cx="1146314" cy="7380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Disk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305732" y="4128394"/>
            <a:ext cx="1028425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24" name="Line Callout 2 23"/>
          <p:cNvSpPr/>
          <p:nvPr/>
        </p:nvSpPr>
        <p:spPr>
          <a:xfrm>
            <a:off x="198901" y="3114674"/>
            <a:ext cx="1988209" cy="656945"/>
          </a:xfrm>
          <a:prstGeom prst="borderCallout2">
            <a:avLst>
              <a:gd name="adj1" fmla="val 47068"/>
              <a:gd name="adj2" fmla="val 99626"/>
              <a:gd name="adj3" fmla="val 74127"/>
              <a:gd name="adj4" fmla="val 129713"/>
              <a:gd name="adj5" fmla="val 111459"/>
              <a:gd name="adj6" fmla="val 156889"/>
            </a:avLst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won’t make </a:t>
            </a:r>
            <a:r>
              <a:rPr lang="en-US">
                <a:solidFill>
                  <a:schemeClr val="tx1"/>
                </a:solidFill>
              </a:rPr>
              <a:t>up packets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Line Callout 2 24"/>
          <p:cNvSpPr/>
          <p:nvPr/>
        </p:nvSpPr>
        <p:spPr>
          <a:xfrm>
            <a:off x="167928" y="3900478"/>
            <a:ext cx="1988209" cy="656945"/>
          </a:xfrm>
          <a:prstGeom prst="borderCallout2">
            <a:avLst>
              <a:gd name="adj1" fmla="val 47068"/>
              <a:gd name="adj2" fmla="val 99626"/>
              <a:gd name="adj3" fmla="val 36334"/>
              <a:gd name="adj4" fmla="val 131845"/>
              <a:gd name="adj5" fmla="val -1921"/>
              <a:gd name="adj6" fmla="val 158107"/>
            </a:avLst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</a:t>
            </a:r>
            <a:r>
              <a:rPr lang="en-US">
                <a:solidFill>
                  <a:schemeClr val="tx1"/>
                </a:solidFill>
              </a:rPr>
              <a:t>might reorder </a:t>
            </a:r>
            <a:r>
              <a:rPr lang="en-US" dirty="0">
                <a:solidFill>
                  <a:schemeClr val="tx1"/>
                </a:solidFill>
              </a:rPr>
              <a:t>packets</a:t>
            </a:r>
          </a:p>
        </p:txBody>
      </p:sp>
      <p:sp>
        <p:nvSpPr>
          <p:cNvPr id="26" name="Line Callout 2 25"/>
          <p:cNvSpPr/>
          <p:nvPr/>
        </p:nvSpPr>
        <p:spPr>
          <a:xfrm>
            <a:off x="3689508" y="5334396"/>
            <a:ext cx="1988209" cy="656945"/>
          </a:xfrm>
          <a:prstGeom prst="borderCallout2">
            <a:avLst>
              <a:gd name="adj1" fmla="val -1166"/>
              <a:gd name="adj2" fmla="val 35876"/>
              <a:gd name="adj3" fmla="val -48525"/>
              <a:gd name="adj4" fmla="val 14508"/>
              <a:gd name="adj5" fmla="val -103527"/>
              <a:gd name="adj6" fmla="val 6621"/>
            </a:avLst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only moves forward</a:t>
            </a:r>
          </a:p>
        </p:txBody>
      </p:sp>
      <p:sp>
        <p:nvSpPr>
          <p:cNvPr id="27" name="Line Callout 2 26"/>
          <p:cNvSpPr/>
          <p:nvPr/>
        </p:nvSpPr>
        <p:spPr>
          <a:xfrm>
            <a:off x="9365591" y="2618512"/>
            <a:ext cx="2521609" cy="656945"/>
          </a:xfrm>
          <a:prstGeom prst="borderCallout2">
            <a:avLst>
              <a:gd name="adj1" fmla="val 99925"/>
              <a:gd name="adj2" fmla="val 47813"/>
              <a:gd name="adj3" fmla="val 137520"/>
              <a:gd name="adj4" fmla="val 30900"/>
              <a:gd name="adj5" fmla="val 162554"/>
              <a:gd name="adj6" fmla="val 26484"/>
            </a:avLst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Disk won’t forget writes </a:t>
            </a:r>
            <a:r>
              <a:rPr lang="en-US">
                <a:solidFill>
                  <a:schemeClr val="tx1"/>
                </a:solidFill>
              </a:rPr>
              <a:t>it acknowledged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Line Callout 2 27"/>
          <p:cNvSpPr/>
          <p:nvPr/>
        </p:nvSpPr>
        <p:spPr>
          <a:xfrm>
            <a:off x="9407004" y="4744725"/>
            <a:ext cx="1988209" cy="656945"/>
          </a:xfrm>
          <a:prstGeom prst="borderCallout2">
            <a:avLst>
              <a:gd name="adj1" fmla="val -2265"/>
              <a:gd name="adj2" fmla="val 39081"/>
              <a:gd name="adj3" fmla="val -21809"/>
              <a:gd name="adj4" fmla="val 29384"/>
              <a:gd name="adj5" fmla="val -47730"/>
              <a:gd name="adj6" fmla="val 25373"/>
            </a:avLst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Disk might reorder concurrent writes</a:t>
            </a:r>
          </a:p>
        </p:txBody>
      </p:sp>
      <p:sp>
        <p:nvSpPr>
          <p:cNvPr id="29" name="Line Callout 2 28"/>
          <p:cNvSpPr/>
          <p:nvPr/>
        </p:nvSpPr>
        <p:spPr>
          <a:xfrm>
            <a:off x="268295" y="1468479"/>
            <a:ext cx="2957836" cy="656945"/>
          </a:xfrm>
          <a:prstGeom prst="borderCallout2">
            <a:avLst>
              <a:gd name="adj1" fmla="val 101687"/>
              <a:gd name="adj2" fmla="val 47231"/>
              <a:gd name="adj3" fmla="val 131476"/>
              <a:gd name="adj4" fmla="val 53835"/>
              <a:gd name="adj5" fmla="val 158411"/>
              <a:gd name="adj6" fmla="val 102802"/>
            </a:avLst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Hosts cannot communicate except through </a:t>
            </a:r>
            <a:r>
              <a:rPr lang="en-US">
                <a:solidFill>
                  <a:schemeClr val="tx1"/>
                </a:solidFill>
              </a:rPr>
              <a:t>the 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Line Callout 2 29"/>
          <p:cNvSpPr/>
          <p:nvPr/>
        </p:nvSpPr>
        <p:spPr>
          <a:xfrm>
            <a:off x="3581400" y="1470813"/>
            <a:ext cx="2391137" cy="656945"/>
          </a:xfrm>
          <a:prstGeom prst="borderCallout2">
            <a:avLst>
              <a:gd name="adj1" fmla="val 101687"/>
              <a:gd name="adj2" fmla="val 48978"/>
              <a:gd name="adj3" fmla="val 135000"/>
              <a:gd name="adj4" fmla="val 43938"/>
              <a:gd name="adj5" fmla="val 160173"/>
              <a:gd name="adj6" fmla="val 24791"/>
            </a:avLst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can advance between any </a:t>
            </a:r>
            <a:r>
              <a:rPr lang="en-US">
                <a:solidFill>
                  <a:schemeClr val="tx1"/>
                </a:solidFill>
              </a:rPr>
              <a:t>host steps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Line Callout 2 30"/>
          <p:cNvSpPr/>
          <p:nvPr/>
        </p:nvSpPr>
        <p:spPr>
          <a:xfrm>
            <a:off x="7285383" y="1472086"/>
            <a:ext cx="2121622" cy="656945"/>
          </a:xfrm>
          <a:prstGeom prst="borderCallout2">
            <a:avLst>
              <a:gd name="adj1" fmla="val 101687"/>
              <a:gd name="adj2" fmla="val 48978"/>
              <a:gd name="adj3" fmla="val 135000"/>
              <a:gd name="adj4" fmla="val 43938"/>
              <a:gd name="adj5" fmla="val 160173"/>
              <a:gd name="adj6" fmla="val 24791"/>
            </a:avLst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File system (kernel)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can crash</a:t>
            </a:r>
          </a:p>
        </p:txBody>
      </p:sp>
    </p:spTree>
    <p:extLst>
      <p:ext uri="{BB962C8B-B14F-4D97-AF65-F5344CB8AC3E}">
        <p14:creationId xmlns:p14="http://schemas.microsoft.com/office/powerpoint/2010/main" val="15150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9471" cy="1325563"/>
          </a:xfrm>
        </p:spPr>
        <p:txBody>
          <a:bodyPr/>
          <a:lstStyle/>
          <a:p>
            <a:r>
              <a:rPr lang="en-US" dirty="0"/>
              <a:t>                       : the systems specification sandwich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A5F8-D982-0946-BACD-F44BF4C50ADB}" type="datetime1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17</a:t>
            </a:fld>
            <a:endParaRPr lang="en-US"/>
          </a:p>
        </p:txBody>
      </p:sp>
      <p:pic>
        <p:nvPicPr>
          <p:cNvPr id="23" name="Google Shape;16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5550" y="644772"/>
            <a:ext cx="3419961" cy="675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341" y="2197912"/>
            <a:ext cx="6427648" cy="280670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165;p20"/>
          <p:cNvSpPr txBox="1"/>
          <p:nvPr/>
        </p:nvSpPr>
        <p:spPr>
          <a:xfrm>
            <a:off x="838200" y="5203025"/>
            <a:ext cx="13368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800" kern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image: pixabay</a:t>
            </a:r>
            <a:endParaRPr sz="800" kern="0" dirty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66;p20"/>
          <p:cNvSpPr/>
          <p:nvPr/>
        </p:nvSpPr>
        <p:spPr>
          <a:xfrm>
            <a:off x="7461500" y="3780331"/>
            <a:ext cx="3599790" cy="791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6B8AF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trusted environment assumptions</a:t>
            </a:r>
            <a:endParaRPr dirty="0"/>
          </a:p>
        </p:txBody>
      </p:sp>
      <p:sp>
        <p:nvSpPr>
          <p:cNvPr id="28" name="Google Shape;167;p20"/>
          <p:cNvSpPr/>
          <p:nvPr/>
        </p:nvSpPr>
        <p:spPr>
          <a:xfrm>
            <a:off x="7461500" y="2217531"/>
            <a:ext cx="3599790" cy="791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6B8AF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trusted application spec</a:t>
            </a:r>
            <a:endParaRPr/>
          </a:p>
        </p:txBody>
      </p:sp>
      <p:sp>
        <p:nvSpPr>
          <p:cNvPr id="29" name="Google Shape;168;p20"/>
          <p:cNvSpPr/>
          <p:nvPr/>
        </p:nvSpPr>
        <p:spPr>
          <a:xfrm>
            <a:off x="7461500" y="2623181"/>
            <a:ext cx="1188720" cy="791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proof</a:t>
            </a:r>
            <a:endParaRPr dirty="0"/>
          </a:p>
        </p:txBody>
      </p:sp>
      <p:sp>
        <p:nvSpPr>
          <p:cNvPr id="30" name="Google Shape;169;p20"/>
          <p:cNvSpPr/>
          <p:nvPr/>
        </p:nvSpPr>
        <p:spPr>
          <a:xfrm>
            <a:off x="7461500" y="3068756"/>
            <a:ext cx="1188720" cy="791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</a:t>
            </a:r>
            <a:endParaRPr/>
          </a:p>
        </p:txBody>
      </p:sp>
      <p:sp>
        <p:nvSpPr>
          <p:cNvPr id="31" name="Google Shape;170;p20"/>
          <p:cNvSpPr/>
          <p:nvPr/>
        </p:nvSpPr>
        <p:spPr>
          <a:xfrm>
            <a:off x="8153400" y="2826847"/>
            <a:ext cx="1188720" cy="791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protocol</a:t>
            </a:r>
            <a:endParaRPr dirty="0"/>
          </a:p>
        </p:txBody>
      </p:sp>
      <p:sp>
        <p:nvSpPr>
          <p:cNvPr id="32" name="Google Shape;171;p20"/>
          <p:cNvSpPr/>
          <p:nvPr/>
        </p:nvSpPr>
        <p:spPr>
          <a:xfrm>
            <a:off x="8321085" y="3282372"/>
            <a:ext cx="1188720" cy="791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13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 election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B869-87F2-6C4F-8910-17A9EB02E1B7}" type="datetime1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</a:t>
            </a:fld>
            <a:endParaRPr lang="en-US"/>
          </a:p>
        </p:txBody>
      </p:sp>
      <p:sp>
        <p:nvSpPr>
          <p:cNvPr id="8" name="Google Shape;54;p13"/>
          <p:cNvSpPr/>
          <p:nvPr/>
        </p:nvSpPr>
        <p:spPr>
          <a:xfrm>
            <a:off x="3531155" y="22110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35</a:t>
            </a:r>
            <a:endParaRPr sz="3200"/>
          </a:p>
        </p:txBody>
      </p:sp>
      <p:sp>
        <p:nvSpPr>
          <p:cNvPr id="9" name="Google Shape;55;p13"/>
          <p:cNvSpPr/>
          <p:nvPr/>
        </p:nvSpPr>
        <p:spPr>
          <a:xfrm>
            <a:off x="5685322" y="6222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23</a:t>
            </a:r>
            <a:endParaRPr sz="3200"/>
          </a:p>
        </p:txBody>
      </p:sp>
      <p:sp>
        <p:nvSpPr>
          <p:cNvPr id="10" name="Google Shape;56;p13"/>
          <p:cNvSpPr/>
          <p:nvPr/>
        </p:nvSpPr>
        <p:spPr>
          <a:xfrm>
            <a:off x="7839489" y="22110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40</a:t>
            </a:r>
            <a:endParaRPr sz="3200"/>
          </a:p>
        </p:txBody>
      </p:sp>
      <p:sp>
        <p:nvSpPr>
          <p:cNvPr id="11" name="Google Shape;57;p13"/>
          <p:cNvSpPr/>
          <p:nvPr/>
        </p:nvSpPr>
        <p:spPr>
          <a:xfrm>
            <a:off x="7152122" y="455090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86</a:t>
            </a:r>
            <a:endParaRPr sz="3200"/>
          </a:p>
        </p:txBody>
      </p:sp>
      <p:sp>
        <p:nvSpPr>
          <p:cNvPr id="12" name="Google Shape;58;p13"/>
          <p:cNvSpPr/>
          <p:nvPr/>
        </p:nvSpPr>
        <p:spPr>
          <a:xfrm>
            <a:off x="4526655" y="455090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11</a:t>
            </a:r>
            <a:endParaRPr sz="3200"/>
          </a:p>
        </p:txBody>
      </p:sp>
      <p:cxnSp>
        <p:nvCxnSpPr>
          <p:cNvPr id="13" name="Google Shape;59;p13"/>
          <p:cNvCxnSpPr/>
          <p:nvPr/>
        </p:nvCxnSpPr>
        <p:spPr>
          <a:xfrm>
            <a:off x="7152122" y="1355633"/>
            <a:ext cx="1420800" cy="8556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" name="Google Shape;60;p13"/>
          <p:cNvCxnSpPr/>
          <p:nvPr/>
        </p:nvCxnSpPr>
        <p:spPr>
          <a:xfrm rot="5400000">
            <a:off x="7944681" y="4137425"/>
            <a:ext cx="1821200" cy="4724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" name="Google Shape;61;p13"/>
          <p:cNvCxnSpPr/>
          <p:nvPr/>
        </p:nvCxnSpPr>
        <p:spPr>
          <a:xfrm rot="5400000">
            <a:off x="6572330" y="5009092"/>
            <a:ext cx="800" cy="1588400"/>
          </a:xfrm>
          <a:prstGeom prst="curvedConnector3">
            <a:avLst>
              <a:gd name="adj1" fmla="val 25996819"/>
            </a:avLst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" name="Google Shape;62;p13"/>
          <p:cNvCxnSpPr/>
          <p:nvPr/>
        </p:nvCxnSpPr>
        <p:spPr>
          <a:xfrm rot="10800000">
            <a:off x="3745855" y="3463100"/>
            <a:ext cx="780800" cy="18212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" name="Google Shape;63;p13"/>
          <p:cNvCxnSpPr/>
          <p:nvPr/>
        </p:nvCxnSpPr>
        <p:spPr>
          <a:xfrm rot="-5400000">
            <a:off x="4547355" y="1073033"/>
            <a:ext cx="855200" cy="14208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8" name="Google Shape;64;p13"/>
          <p:cNvGrpSpPr/>
          <p:nvPr/>
        </p:nvGrpSpPr>
        <p:grpSpPr>
          <a:xfrm>
            <a:off x="2817790" y="327401"/>
            <a:ext cx="7110737" cy="5884815"/>
            <a:chOff x="1871300" y="245550"/>
            <a:chExt cx="5333053" cy="4413611"/>
          </a:xfrm>
        </p:grpSpPr>
        <p:sp>
          <p:nvSpPr>
            <p:cNvPr id="19" name="Google Shape;65;p13"/>
            <p:cNvSpPr/>
            <p:nvPr/>
          </p:nvSpPr>
          <p:spPr>
            <a:xfrm>
              <a:off x="4793000" y="24555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20" name="Google Shape;66;p13"/>
            <p:cNvSpPr/>
            <p:nvPr/>
          </p:nvSpPr>
          <p:spPr>
            <a:xfrm>
              <a:off x="6408825" y="14292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21" name="Google Shape;67;p13"/>
            <p:cNvSpPr/>
            <p:nvPr/>
          </p:nvSpPr>
          <p:spPr>
            <a:xfrm>
              <a:off x="5942150" y="40174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22" name="Google Shape;68;p13"/>
            <p:cNvSpPr/>
            <p:nvPr/>
          </p:nvSpPr>
          <p:spPr>
            <a:xfrm>
              <a:off x="2710900" y="40174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23" name="Google Shape;69;p13"/>
            <p:cNvSpPr/>
            <p:nvPr/>
          </p:nvSpPr>
          <p:spPr>
            <a:xfrm>
              <a:off x="1871300" y="148850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</p:grpSp>
      <p:sp>
        <p:nvSpPr>
          <p:cNvPr id="24" name="Google Shape;70;p13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23</a:t>
            </a:r>
            <a:endParaRPr sz="2400" i="1"/>
          </a:p>
        </p:txBody>
      </p:sp>
      <p:sp>
        <p:nvSpPr>
          <p:cNvPr id="25" name="Google Shape;71;p13"/>
          <p:cNvSpPr/>
          <p:nvPr/>
        </p:nvSpPr>
        <p:spPr>
          <a:xfrm>
            <a:off x="8245589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40</a:t>
            </a:r>
            <a:endParaRPr sz="2400" i="1"/>
          </a:p>
        </p:txBody>
      </p:sp>
      <p:sp>
        <p:nvSpPr>
          <p:cNvPr id="26" name="Google Shape;72;p13"/>
          <p:cNvSpPr/>
          <p:nvPr/>
        </p:nvSpPr>
        <p:spPr>
          <a:xfrm>
            <a:off x="6707089" y="3274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35</a:t>
            </a:r>
            <a:endParaRPr sz="2400" i="1"/>
          </a:p>
        </p:txBody>
      </p:sp>
      <p:sp>
        <p:nvSpPr>
          <p:cNvPr id="27" name="Google Shape;73;p13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35</a:t>
            </a:r>
            <a:endParaRPr sz="2400" i="1"/>
          </a:p>
        </p:txBody>
      </p:sp>
      <p:sp>
        <p:nvSpPr>
          <p:cNvPr id="28" name="Google Shape;74;p13"/>
          <p:cNvSpPr/>
          <p:nvPr/>
        </p:nvSpPr>
        <p:spPr>
          <a:xfrm>
            <a:off x="3937255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sp>
        <p:nvSpPr>
          <p:cNvPr id="29" name="Google Shape;75;p13"/>
          <p:cNvSpPr/>
          <p:nvPr/>
        </p:nvSpPr>
        <p:spPr>
          <a:xfrm>
            <a:off x="2817789" y="1987033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sp>
        <p:nvSpPr>
          <p:cNvPr id="30" name="Google Shape;76;p13"/>
          <p:cNvSpPr/>
          <p:nvPr/>
        </p:nvSpPr>
        <p:spPr>
          <a:xfrm>
            <a:off x="6707089" y="3274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sp>
        <p:nvSpPr>
          <p:cNvPr id="31" name="Google Shape;77;p13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sp>
        <p:nvSpPr>
          <p:cNvPr id="32" name="Google Shape;78;p13"/>
          <p:cNvSpPr/>
          <p:nvPr/>
        </p:nvSpPr>
        <p:spPr>
          <a:xfrm>
            <a:off x="8245589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pic>
        <p:nvPicPr>
          <p:cNvPr id="33" name="Google Shape;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74233">
            <a:off x="7060435" y="4061410"/>
            <a:ext cx="1420800" cy="77538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80;p13"/>
          <p:cNvSpPr/>
          <p:nvPr/>
        </p:nvSpPr>
        <p:spPr>
          <a:xfrm>
            <a:off x="7982522" y="1111567"/>
            <a:ext cx="636400" cy="373600"/>
          </a:xfrm>
          <a:prstGeom prst="snip1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23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1091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531155" y="22110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35</a:t>
            </a:r>
            <a:endParaRPr sz="3200"/>
          </a:p>
        </p:txBody>
      </p:sp>
      <p:sp>
        <p:nvSpPr>
          <p:cNvPr id="86" name="Google Shape;86;p14"/>
          <p:cNvSpPr/>
          <p:nvPr/>
        </p:nvSpPr>
        <p:spPr>
          <a:xfrm>
            <a:off x="5685322" y="6222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23</a:t>
            </a:r>
            <a:endParaRPr sz="3200"/>
          </a:p>
        </p:txBody>
      </p:sp>
      <p:sp>
        <p:nvSpPr>
          <p:cNvPr id="87" name="Google Shape;87;p14"/>
          <p:cNvSpPr/>
          <p:nvPr/>
        </p:nvSpPr>
        <p:spPr>
          <a:xfrm>
            <a:off x="7839489" y="22110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40</a:t>
            </a:r>
            <a:endParaRPr sz="3200"/>
          </a:p>
        </p:txBody>
      </p:sp>
      <p:sp>
        <p:nvSpPr>
          <p:cNvPr id="88" name="Google Shape;88;p14"/>
          <p:cNvSpPr/>
          <p:nvPr/>
        </p:nvSpPr>
        <p:spPr>
          <a:xfrm>
            <a:off x="7152122" y="455090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86</a:t>
            </a:r>
            <a:endParaRPr sz="3200"/>
          </a:p>
        </p:txBody>
      </p:sp>
      <p:sp>
        <p:nvSpPr>
          <p:cNvPr id="89" name="Google Shape;89;p14"/>
          <p:cNvSpPr/>
          <p:nvPr/>
        </p:nvSpPr>
        <p:spPr>
          <a:xfrm>
            <a:off x="4526655" y="455090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11</a:t>
            </a:r>
            <a:endParaRPr sz="3200"/>
          </a:p>
        </p:txBody>
      </p:sp>
      <p:cxnSp>
        <p:nvCxnSpPr>
          <p:cNvPr id="90" name="Google Shape;90;p14"/>
          <p:cNvCxnSpPr>
            <a:stCxn id="86" idx="6"/>
            <a:endCxn id="87" idx="0"/>
          </p:cNvCxnSpPr>
          <p:nvPr/>
        </p:nvCxnSpPr>
        <p:spPr>
          <a:xfrm>
            <a:off x="7152122" y="1355633"/>
            <a:ext cx="1420800" cy="8556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1" name="Google Shape;91;p14"/>
          <p:cNvCxnSpPr>
            <a:stCxn id="87" idx="5"/>
            <a:endCxn id="88" idx="6"/>
          </p:cNvCxnSpPr>
          <p:nvPr/>
        </p:nvCxnSpPr>
        <p:spPr>
          <a:xfrm rot="5400000">
            <a:off x="7944681" y="4137425"/>
            <a:ext cx="1821200" cy="4724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2" name="Google Shape;92;p14"/>
          <p:cNvCxnSpPr>
            <a:stCxn id="88" idx="3"/>
            <a:endCxn id="89" idx="5"/>
          </p:cNvCxnSpPr>
          <p:nvPr/>
        </p:nvCxnSpPr>
        <p:spPr>
          <a:xfrm rot="5400000">
            <a:off x="6572330" y="5009092"/>
            <a:ext cx="800" cy="1588400"/>
          </a:xfrm>
          <a:prstGeom prst="curvedConnector3">
            <a:avLst>
              <a:gd name="adj1" fmla="val 25996819"/>
            </a:avLst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3" name="Google Shape;93;p14"/>
          <p:cNvCxnSpPr>
            <a:stCxn id="89" idx="2"/>
            <a:endCxn id="85" idx="3"/>
          </p:cNvCxnSpPr>
          <p:nvPr/>
        </p:nvCxnSpPr>
        <p:spPr>
          <a:xfrm rot="10800000">
            <a:off x="3745855" y="3463100"/>
            <a:ext cx="780800" cy="18212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4" name="Google Shape;94;p14"/>
          <p:cNvCxnSpPr>
            <a:stCxn id="85" idx="0"/>
            <a:endCxn id="86" idx="2"/>
          </p:cNvCxnSpPr>
          <p:nvPr/>
        </p:nvCxnSpPr>
        <p:spPr>
          <a:xfrm rot="-5400000">
            <a:off x="4547355" y="1073033"/>
            <a:ext cx="855200" cy="14208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95" name="Google Shape;95;p14"/>
          <p:cNvGrpSpPr/>
          <p:nvPr/>
        </p:nvGrpSpPr>
        <p:grpSpPr>
          <a:xfrm>
            <a:off x="2817790" y="327401"/>
            <a:ext cx="7110737" cy="5884815"/>
            <a:chOff x="1871300" y="245550"/>
            <a:chExt cx="5333053" cy="4413611"/>
          </a:xfrm>
        </p:grpSpPr>
        <p:sp>
          <p:nvSpPr>
            <p:cNvPr id="96" name="Google Shape;96;p14"/>
            <p:cNvSpPr/>
            <p:nvPr/>
          </p:nvSpPr>
          <p:spPr>
            <a:xfrm>
              <a:off x="4793000" y="24555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6408825" y="14292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5942150" y="40174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2710900" y="40174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1871300" y="148850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</p:grpSp>
      <p:sp>
        <p:nvSpPr>
          <p:cNvPr id="101" name="Google Shape;101;p14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23</a:t>
            </a:r>
            <a:endParaRPr sz="2400" i="1"/>
          </a:p>
        </p:txBody>
      </p:sp>
      <p:sp>
        <p:nvSpPr>
          <p:cNvPr id="102" name="Google Shape;102;p14"/>
          <p:cNvSpPr/>
          <p:nvPr/>
        </p:nvSpPr>
        <p:spPr>
          <a:xfrm>
            <a:off x="8245589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40</a:t>
            </a:r>
            <a:endParaRPr sz="2400" i="1"/>
          </a:p>
        </p:txBody>
      </p:sp>
      <p:sp>
        <p:nvSpPr>
          <p:cNvPr id="103" name="Google Shape;103;p14"/>
          <p:cNvSpPr/>
          <p:nvPr/>
        </p:nvSpPr>
        <p:spPr>
          <a:xfrm>
            <a:off x="6707089" y="3274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35</a:t>
            </a:r>
            <a:endParaRPr sz="2400" i="1"/>
          </a:p>
        </p:txBody>
      </p:sp>
      <p:sp>
        <p:nvSpPr>
          <p:cNvPr id="104" name="Google Shape;104;p14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35</a:t>
            </a:r>
            <a:endParaRPr sz="2400" i="1"/>
          </a:p>
        </p:txBody>
      </p:sp>
      <p:sp>
        <p:nvSpPr>
          <p:cNvPr id="105" name="Google Shape;105;p14"/>
          <p:cNvSpPr/>
          <p:nvPr/>
        </p:nvSpPr>
        <p:spPr>
          <a:xfrm>
            <a:off x="3937255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sp>
        <p:nvSpPr>
          <p:cNvPr id="106" name="Google Shape;106;p14"/>
          <p:cNvSpPr/>
          <p:nvPr/>
        </p:nvSpPr>
        <p:spPr>
          <a:xfrm>
            <a:off x="2817789" y="1987033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sp>
        <p:nvSpPr>
          <p:cNvPr id="107" name="Google Shape;107;p14"/>
          <p:cNvSpPr/>
          <p:nvPr/>
        </p:nvSpPr>
        <p:spPr>
          <a:xfrm>
            <a:off x="6707089" y="3274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sp>
        <p:nvSpPr>
          <p:cNvPr id="108" name="Google Shape;108;p14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sp>
        <p:nvSpPr>
          <p:cNvPr id="109" name="Google Shape;109;p14"/>
          <p:cNvSpPr/>
          <p:nvPr/>
        </p:nvSpPr>
        <p:spPr>
          <a:xfrm>
            <a:off x="8245589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pic>
        <p:nvPicPr>
          <p:cNvPr id="110" name="Google Shape;11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74233">
            <a:off x="7060435" y="4061410"/>
            <a:ext cx="1420800" cy="77538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/>
          <p:nvPr/>
        </p:nvSpPr>
        <p:spPr>
          <a:xfrm>
            <a:off x="2805688" y="471232"/>
            <a:ext cx="7002833" cy="5731600"/>
          </a:xfrm>
          <a:custGeom>
            <a:avLst/>
            <a:gdLst/>
            <a:ahLst/>
            <a:cxnLst/>
            <a:rect l="l" t="t" r="r" b="b"/>
            <a:pathLst>
              <a:path w="210085" h="171948" extrusionOk="0">
                <a:moveTo>
                  <a:pt x="142410" y="155729"/>
                </a:moveTo>
                <a:cubicBezTo>
                  <a:pt x="125667" y="157480"/>
                  <a:pt x="64935" y="183051"/>
                  <a:pt x="41951" y="166232"/>
                </a:cubicBezTo>
                <a:cubicBezTo>
                  <a:pt x="18967" y="149413"/>
                  <a:pt x="-11550" y="82516"/>
                  <a:pt x="4508" y="54814"/>
                </a:cubicBezTo>
                <a:cubicBezTo>
                  <a:pt x="20566" y="27112"/>
                  <a:pt x="104357" y="171"/>
                  <a:pt x="138300" y="19"/>
                </a:cubicBezTo>
                <a:cubicBezTo>
                  <a:pt x="172243" y="-133"/>
                  <a:pt x="199640" y="28406"/>
                  <a:pt x="208164" y="53901"/>
                </a:cubicBezTo>
                <a:cubicBezTo>
                  <a:pt x="216688" y="79396"/>
                  <a:pt x="192563" y="136474"/>
                  <a:pt x="189443" y="152989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 election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D7BB-BC44-EA47-B6E3-6D0FDA3D0B23}" type="datetime1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6287EC-E9E9-9DAE-7381-F3B17C36C247}"/>
              </a:ext>
            </a:extLst>
          </p:cNvPr>
          <p:cNvGrpSpPr/>
          <p:nvPr/>
        </p:nvGrpSpPr>
        <p:grpSpPr>
          <a:xfrm>
            <a:off x="9652710" y="3776327"/>
            <a:ext cx="2670691" cy="2379937"/>
            <a:chOff x="8514824" y="3492796"/>
            <a:chExt cx="2670691" cy="237993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11C7384-A823-3421-D8D7-1B0FE2E41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25920" y="3492796"/>
              <a:ext cx="2082680" cy="208268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A8E495-26CE-FCE1-F923-57A9904D14AE}"/>
                </a:ext>
              </a:extLst>
            </p:cNvPr>
            <p:cNvSpPr txBox="1"/>
            <p:nvPr/>
          </p:nvSpPr>
          <p:spPr>
            <a:xfrm>
              <a:off x="8514824" y="5411068"/>
              <a:ext cx="26706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VSCode</a:t>
              </a:r>
              <a:r>
                <a:rPr lang="en-US" sz="2400" dirty="0"/>
                <a:t> transition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746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 election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E92E-DD64-F047-9A54-26735953AFA7}" type="datetime1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4</a:t>
            </a:fld>
            <a:endParaRPr lang="en-US"/>
          </a:p>
        </p:txBody>
      </p:sp>
      <p:sp>
        <p:nvSpPr>
          <p:cNvPr id="8" name="Google Shape;54;p13"/>
          <p:cNvSpPr/>
          <p:nvPr/>
        </p:nvSpPr>
        <p:spPr>
          <a:xfrm>
            <a:off x="3531155" y="22110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35</a:t>
            </a:r>
            <a:endParaRPr sz="3200"/>
          </a:p>
        </p:txBody>
      </p:sp>
      <p:sp>
        <p:nvSpPr>
          <p:cNvPr id="9" name="Google Shape;55;p13"/>
          <p:cNvSpPr/>
          <p:nvPr/>
        </p:nvSpPr>
        <p:spPr>
          <a:xfrm>
            <a:off x="5685322" y="6222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23</a:t>
            </a:r>
            <a:endParaRPr sz="3200"/>
          </a:p>
        </p:txBody>
      </p:sp>
      <p:sp>
        <p:nvSpPr>
          <p:cNvPr id="10" name="Google Shape;56;p13"/>
          <p:cNvSpPr/>
          <p:nvPr/>
        </p:nvSpPr>
        <p:spPr>
          <a:xfrm>
            <a:off x="7839489" y="22110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40</a:t>
            </a:r>
            <a:endParaRPr sz="3200"/>
          </a:p>
        </p:txBody>
      </p:sp>
      <p:sp>
        <p:nvSpPr>
          <p:cNvPr id="11" name="Google Shape;57;p13"/>
          <p:cNvSpPr/>
          <p:nvPr/>
        </p:nvSpPr>
        <p:spPr>
          <a:xfrm>
            <a:off x="7152122" y="455090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86</a:t>
            </a:r>
            <a:endParaRPr sz="3200"/>
          </a:p>
        </p:txBody>
      </p:sp>
      <p:sp>
        <p:nvSpPr>
          <p:cNvPr id="12" name="Google Shape;58;p13"/>
          <p:cNvSpPr/>
          <p:nvPr/>
        </p:nvSpPr>
        <p:spPr>
          <a:xfrm>
            <a:off x="4526655" y="455090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11</a:t>
            </a:r>
            <a:endParaRPr sz="3200"/>
          </a:p>
        </p:txBody>
      </p:sp>
      <p:cxnSp>
        <p:nvCxnSpPr>
          <p:cNvPr id="13" name="Google Shape;59;p13"/>
          <p:cNvCxnSpPr/>
          <p:nvPr/>
        </p:nvCxnSpPr>
        <p:spPr>
          <a:xfrm>
            <a:off x="7152122" y="1355633"/>
            <a:ext cx="1420800" cy="8556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" name="Google Shape;60;p13"/>
          <p:cNvCxnSpPr/>
          <p:nvPr/>
        </p:nvCxnSpPr>
        <p:spPr>
          <a:xfrm rot="5400000">
            <a:off x="7944681" y="4137425"/>
            <a:ext cx="1821200" cy="4724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" name="Google Shape;61;p13"/>
          <p:cNvCxnSpPr/>
          <p:nvPr/>
        </p:nvCxnSpPr>
        <p:spPr>
          <a:xfrm rot="5400000">
            <a:off x="6572330" y="5009092"/>
            <a:ext cx="800" cy="1588400"/>
          </a:xfrm>
          <a:prstGeom prst="curvedConnector3">
            <a:avLst>
              <a:gd name="adj1" fmla="val 25996819"/>
            </a:avLst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" name="Google Shape;62;p13"/>
          <p:cNvCxnSpPr/>
          <p:nvPr/>
        </p:nvCxnSpPr>
        <p:spPr>
          <a:xfrm rot="10800000">
            <a:off x="3745855" y="3463100"/>
            <a:ext cx="780800" cy="18212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" name="Google Shape;63;p13"/>
          <p:cNvCxnSpPr/>
          <p:nvPr/>
        </p:nvCxnSpPr>
        <p:spPr>
          <a:xfrm rot="-5400000">
            <a:off x="4547355" y="1073033"/>
            <a:ext cx="855200" cy="14208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8" name="Google Shape;64;p13"/>
          <p:cNvGrpSpPr/>
          <p:nvPr/>
        </p:nvGrpSpPr>
        <p:grpSpPr>
          <a:xfrm>
            <a:off x="2817790" y="327401"/>
            <a:ext cx="7110737" cy="5884815"/>
            <a:chOff x="1871300" y="245550"/>
            <a:chExt cx="5333053" cy="4413611"/>
          </a:xfrm>
        </p:grpSpPr>
        <p:sp>
          <p:nvSpPr>
            <p:cNvPr id="19" name="Google Shape;65;p13"/>
            <p:cNvSpPr/>
            <p:nvPr/>
          </p:nvSpPr>
          <p:spPr>
            <a:xfrm>
              <a:off x="4793000" y="24555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20" name="Google Shape;66;p13"/>
            <p:cNvSpPr/>
            <p:nvPr/>
          </p:nvSpPr>
          <p:spPr>
            <a:xfrm>
              <a:off x="6408825" y="14292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21" name="Google Shape;67;p13"/>
            <p:cNvSpPr/>
            <p:nvPr/>
          </p:nvSpPr>
          <p:spPr>
            <a:xfrm>
              <a:off x="5942150" y="40174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22" name="Google Shape;68;p13"/>
            <p:cNvSpPr/>
            <p:nvPr/>
          </p:nvSpPr>
          <p:spPr>
            <a:xfrm>
              <a:off x="2710900" y="40174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23" name="Google Shape;69;p13"/>
            <p:cNvSpPr/>
            <p:nvPr/>
          </p:nvSpPr>
          <p:spPr>
            <a:xfrm>
              <a:off x="1871300" y="148850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</p:grpSp>
    </p:spTree>
    <p:extLst>
      <p:ext uri="{BB962C8B-B14F-4D97-AF65-F5344CB8AC3E}">
        <p14:creationId xmlns:p14="http://schemas.microsoft.com/office/powerpoint/2010/main" val="25682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/>
          <p:nvPr/>
        </p:nvSpPr>
        <p:spPr>
          <a:xfrm>
            <a:off x="3531155" y="22110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35</a:t>
            </a:r>
            <a:endParaRPr sz="3200"/>
          </a:p>
        </p:txBody>
      </p:sp>
      <p:sp>
        <p:nvSpPr>
          <p:cNvPr id="143" name="Google Shape;143;p16"/>
          <p:cNvSpPr/>
          <p:nvPr/>
        </p:nvSpPr>
        <p:spPr>
          <a:xfrm>
            <a:off x="5685322" y="6222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dirty="0"/>
              <a:t>id</a:t>
            </a:r>
            <a:endParaRPr sz="3200" dirty="0"/>
          </a:p>
          <a:p>
            <a:pPr algn="ctr"/>
            <a:r>
              <a:rPr lang="en" sz="3200" dirty="0"/>
              <a:t>23</a:t>
            </a:r>
            <a:endParaRPr sz="3200" dirty="0"/>
          </a:p>
        </p:txBody>
      </p:sp>
      <p:sp>
        <p:nvSpPr>
          <p:cNvPr id="144" name="Google Shape;144;p16"/>
          <p:cNvSpPr/>
          <p:nvPr/>
        </p:nvSpPr>
        <p:spPr>
          <a:xfrm>
            <a:off x="7839489" y="22110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40</a:t>
            </a:r>
            <a:endParaRPr sz="3200"/>
          </a:p>
        </p:txBody>
      </p:sp>
      <p:sp>
        <p:nvSpPr>
          <p:cNvPr id="145" name="Google Shape;145;p16"/>
          <p:cNvSpPr/>
          <p:nvPr/>
        </p:nvSpPr>
        <p:spPr>
          <a:xfrm>
            <a:off x="7152122" y="455090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86</a:t>
            </a:r>
            <a:endParaRPr sz="3200"/>
          </a:p>
        </p:txBody>
      </p:sp>
      <p:sp>
        <p:nvSpPr>
          <p:cNvPr id="146" name="Google Shape;146;p16"/>
          <p:cNvSpPr/>
          <p:nvPr/>
        </p:nvSpPr>
        <p:spPr>
          <a:xfrm>
            <a:off x="4526655" y="455090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11</a:t>
            </a:r>
            <a:endParaRPr sz="3200"/>
          </a:p>
        </p:txBody>
      </p:sp>
      <p:cxnSp>
        <p:nvCxnSpPr>
          <p:cNvPr id="147" name="Google Shape;147;p16"/>
          <p:cNvCxnSpPr>
            <a:stCxn id="143" idx="6"/>
            <a:endCxn id="144" idx="0"/>
          </p:cNvCxnSpPr>
          <p:nvPr/>
        </p:nvCxnSpPr>
        <p:spPr>
          <a:xfrm>
            <a:off x="7152122" y="1355633"/>
            <a:ext cx="1420800" cy="8556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8" name="Google Shape;148;p16"/>
          <p:cNvCxnSpPr>
            <a:stCxn id="144" idx="5"/>
            <a:endCxn id="145" idx="6"/>
          </p:cNvCxnSpPr>
          <p:nvPr/>
        </p:nvCxnSpPr>
        <p:spPr>
          <a:xfrm rot="5400000">
            <a:off x="7944681" y="4137425"/>
            <a:ext cx="1821200" cy="4724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9" name="Google Shape;149;p16"/>
          <p:cNvCxnSpPr>
            <a:stCxn id="145" idx="3"/>
            <a:endCxn id="146" idx="5"/>
          </p:cNvCxnSpPr>
          <p:nvPr/>
        </p:nvCxnSpPr>
        <p:spPr>
          <a:xfrm rot="5400000">
            <a:off x="6572330" y="5009092"/>
            <a:ext cx="800" cy="1588400"/>
          </a:xfrm>
          <a:prstGeom prst="curvedConnector3">
            <a:avLst>
              <a:gd name="adj1" fmla="val 25996819"/>
            </a:avLst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0" name="Google Shape;150;p16"/>
          <p:cNvCxnSpPr>
            <a:stCxn id="146" idx="2"/>
            <a:endCxn id="142" idx="3"/>
          </p:cNvCxnSpPr>
          <p:nvPr/>
        </p:nvCxnSpPr>
        <p:spPr>
          <a:xfrm rot="10800000">
            <a:off x="3745855" y="3463100"/>
            <a:ext cx="780800" cy="18212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1" name="Google Shape;151;p16"/>
          <p:cNvCxnSpPr>
            <a:stCxn id="142" idx="0"/>
            <a:endCxn id="143" idx="2"/>
          </p:cNvCxnSpPr>
          <p:nvPr/>
        </p:nvCxnSpPr>
        <p:spPr>
          <a:xfrm rot="-5400000">
            <a:off x="4547355" y="1073033"/>
            <a:ext cx="855200" cy="14208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52" name="Google Shape;152;p16"/>
          <p:cNvGrpSpPr/>
          <p:nvPr/>
        </p:nvGrpSpPr>
        <p:grpSpPr>
          <a:xfrm>
            <a:off x="2817790" y="327401"/>
            <a:ext cx="7110737" cy="5884815"/>
            <a:chOff x="1871300" y="245550"/>
            <a:chExt cx="5333053" cy="4413611"/>
          </a:xfrm>
        </p:grpSpPr>
        <p:sp>
          <p:nvSpPr>
            <p:cNvPr id="153" name="Google Shape;153;p16"/>
            <p:cNvSpPr/>
            <p:nvPr/>
          </p:nvSpPr>
          <p:spPr>
            <a:xfrm>
              <a:off x="4793000" y="24555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6408825" y="14292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5942150" y="40174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2710900" y="40174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1871300" y="148850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</p:grpSp>
      <p:sp>
        <p:nvSpPr>
          <p:cNvPr id="158" name="Google Shape;158;p16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23</a:t>
            </a:r>
            <a:endParaRPr sz="2400" i="1"/>
          </a:p>
        </p:txBody>
      </p:sp>
      <p:sp>
        <p:nvSpPr>
          <p:cNvPr id="159" name="Google Shape;159;p16"/>
          <p:cNvSpPr/>
          <p:nvPr/>
        </p:nvSpPr>
        <p:spPr>
          <a:xfrm>
            <a:off x="8245589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sp>
        <p:nvSpPr>
          <p:cNvPr id="160" name="Google Shape;160;p16"/>
          <p:cNvSpPr/>
          <p:nvPr/>
        </p:nvSpPr>
        <p:spPr>
          <a:xfrm>
            <a:off x="6707089" y="3274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40</a:t>
            </a:r>
            <a:endParaRPr sz="2400" i="1"/>
          </a:p>
        </p:txBody>
      </p:sp>
      <p:sp>
        <p:nvSpPr>
          <p:cNvPr id="161" name="Google Shape;161;p16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35</a:t>
            </a:r>
            <a:endParaRPr sz="2400" i="1"/>
          </a:p>
        </p:txBody>
      </p:sp>
      <p:sp>
        <p:nvSpPr>
          <p:cNvPr id="162" name="Google Shape;162;p16"/>
          <p:cNvSpPr/>
          <p:nvPr/>
        </p:nvSpPr>
        <p:spPr>
          <a:xfrm>
            <a:off x="3937255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pic>
        <p:nvPicPr>
          <p:cNvPr id="163" name="Google Shape;16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74233">
            <a:off x="7060435" y="4061410"/>
            <a:ext cx="1420800" cy="7753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16"/>
          <p:cNvGrpSpPr/>
          <p:nvPr/>
        </p:nvGrpSpPr>
        <p:grpSpPr>
          <a:xfrm>
            <a:off x="7697105" y="1594637"/>
            <a:ext cx="2231421" cy="1166611"/>
            <a:chOff x="5530787" y="1195978"/>
            <a:chExt cx="1673566" cy="874958"/>
          </a:xfrm>
        </p:grpSpPr>
        <p:sp>
          <p:nvSpPr>
            <p:cNvPr id="165" name="Google Shape;165;p16"/>
            <p:cNvSpPr/>
            <p:nvPr/>
          </p:nvSpPr>
          <p:spPr>
            <a:xfrm>
              <a:off x="6408825" y="142920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40</a:t>
              </a:r>
              <a:endParaRPr sz="2400" i="1"/>
            </a:p>
          </p:txBody>
        </p:sp>
        <p:pic>
          <p:nvPicPr>
            <p:cNvPr id="166" name="Google Shape;16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474233">
              <a:off x="5565710" y="1266482"/>
              <a:ext cx="1065600" cy="5815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 election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13F3-1968-D446-8BC4-6AC75338AB01}" type="datetime1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3531155" y="22110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35</a:t>
            </a:r>
            <a:endParaRPr sz="3200"/>
          </a:p>
        </p:txBody>
      </p:sp>
      <p:sp>
        <p:nvSpPr>
          <p:cNvPr id="117" name="Google Shape;117;p15"/>
          <p:cNvSpPr/>
          <p:nvPr/>
        </p:nvSpPr>
        <p:spPr>
          <a:xfrm>
            <a:off x="5685322" y="6222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23</a:t>
            </a:r>
            <a:endParaRPr sz="3200"/>
          </a:p>
        </p:txBody>
      </p:sp>
      <p:sp>
        <p:nvSpPr>
          <p:cNvPr id="118" name="Google Shape;118;p15"/>
          <p:cNvSpPr/>
          <p:nvPr/>
        </p:nvSpPr>
        <p:spPr>
          <a:xfrm>
            <a:off x="7839489" y="22110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40</a:t>
            </a:r>
            <a:endParaRPr sz="3200"/>
          </a:p>
        </p:txBody>
      </p:sp>
      <p:sp>
        <p:nvSpPr>
          <p:cNvPr id="119" name="Google Shape;119;p15"/>
          <p:cNvSpPr/>
          <p:nvPr/>
        </p:nvSpPr>
        <p:spPr>
          <a:xfrm>
            <a:off x="7152122" y="455090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86</a:t>
            </a:r>
            <a:endParaRPr sz="3200"/>
          </a:p>
        </p:txBody>
      </p:sp>
      <p:sp>
        <p:nvSpPr>
          <p:cNvPr id="120" name="Google Shape;120;p15"/>
          <p:cNvSpPr/>
          <p:nvPr/>
        </p:nvSpPr>
        <p:spPr>
          <a:xfrm>
            <a:off x="4526655" y="455090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11</a:t>
            </a:r>
            <a:endParaRPr sz="3200"/>
          </a:p>
        </p:txBody>
      </p:sp>
      <p:cxnSp>
        <p:nvCxnSpPr>
          <p:cNvPr id="121" name="Google Shape;121;p15"/>
          <p:cNvCxnSpPr>
            <a:stCxn id="117" idx="6"/>
            <a:endCxn id="118" idx="0"/>
          </p:cNvCxnSpPr>
          <p:nvPr/>
        </p:nvCxnSpPr>
        <p:spPr>
          <a:xfrm>
            <a:off x="7152122" y="1355633"/>
            <a:ext cx="1420800" cy="8556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2" name="Google Shape;122;p15"/>
          <p:cNvCxnSpPr>
            <a:stCxn id="118" idx="5"/>
            <a:endCxn id="119" idx="6"/>
          </p:cNvCxnSpPr>
          <p:nvPr/>
        </p:nvCxnSpPr>
        <p:spPr>
          <a:xfrm rot="5400000">
            <a:off x="7944681" y="4137425"/>
            <a:ext cx="1821200" cy="4724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3" name="Google Shape;123;p15"/>
          <p:cNvCxnSpPr>
            <a:stCxn id="119" idx="3"/>
            <a:endCxn id="120" idx="5"/>
          </p:cNvCxnSpPr>
          <p:nvPr/>
        </p:nvCxnSpPr>
        <p:spPr>
          <a:xfrm rot="5400000">
            <a:off x="6572330" y="5009092"/>
            <a:ext cx="800" cy="1588400"/>
          </a:xfrm>
          <a:prstGeom prst="curvedConnector3">
            <a:avLst>
              <a:gd name="adj1" fmla="val 25996819"/>
            </a:avLst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4" name="Google Shape;124;p15"/>
          <p:cNvCxnSpPr>
            <a:stCxn id="120" idx="2"/>
            <a:endCxn id="116" idx="3"/>
          </p:cNvCxnSpPr>
          <p:nvPr/>
        </p:nvCxnSpPr>
        <p:spPr>
          <a:xfrm rot="10800000">
            <a:off x="3745855" y="3463100"/>
            <a:ext cx="780800" cy="18212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5" name="Google Shape;125;p15"/>
          <p:cNvCxnSpPr>
            <a:stCxn id="116" idx="0"/>
            <a:endCxn id="117" idx="2"/>
          </p:cNvCxnSpPr>
          <p:nvPr/>
        </p:nvCxnSpPr>
        <p:spPr>
          <a:xfrm rot="-5400000">
            <a:off x="4547355" y="1073033"/>
            <a:ext cx="855200" cy="14208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26" name="Google Shape;126;p15"/>
          <p:cNvGrpSpPr/>
          <p:nvPr/>
        </p:nvGrpSpPr>
        <p:grpSpPr>
          <a:xfrm>
            <a:off x="2817790" y="327401"/>
            <a:ext cx="7110737" cy="5884815"/>
            <a:chOff x="1871300" y="245550"/>
            <a:chExt cx="5333053" cy="4413611"/>
          </a:xfrm>
        </p:grpSpPr>
        <p:sp>
          <p:nvSpPr>
            <p:cNvPr id="127" name="Google Shape;127;p15"/>
            <p:cNvSpPr/>
            <p:nvPr/>
          </p:nvSpPr>
          <p:spPr>
            <a:xfrm>
              <a:off x="4793000" y="24555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6408825" y="14292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5942150" y="40174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2710900" y="40174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1871300" y="148850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</p:grpSp>
      <p:sp>
        <p:nvSpPr>
          <p:cNvPr id="132" name="Google Shape;132;p15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23</a:t>
            </a:r>
            <a:endParaRPr sz="2400" i="1"/>
          </a:p>
        </p:txBody>
      </p:sp>
      <p:sp>
        <p:nvSpPr>
          <p:cNvPr id="133" name="Google Shape;133;p15"/>
          <p:cNvSpPr/>
          <p:nvPr/>
        </p:nvSpPr>
        <p:spPr>
          <a:xfrm>
            <a:off x="8245589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40</a:t>
            </a:r>
            <a:endParaRPr sz="2400" i="1"/>
          </a:p>
        </p:txBody>
      </p:sp>
      <p:sp>
        <p:nvSpPr>
          <p:cNvPr id="134" name="Google Shape;134;p15"/>
          <p:cNvSpPr/>
          <p:nvPr/>
        </p:nvSpPr>
        <p:spPr>
          <a:xfrm>
            <a:off x="6707089" y="3274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35</a:t>
            </a:r>
            <a:endParaRPr sz="2400" i="1"/>
          </a:p>
        </p:txBody>
      </p:sp>
      <p:sp>
        <p:nvSpPr>
          <p:cNvPr id="135" name="Google Shape;135;p15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35</a:t>
            </a:r>
            <a:endParaRPr sz="2400" i="1"/>
          </a:p>
        </p:txBody>
      </p:sp>
      <p:sp>
        <p:nvSpPr>
          <p:cNvPr id="136" name="Google Shape;136;p15"/>
          <p:cNvSpPr/>
          <p:nvPr/>
        </p:nvSpPr>
        <p:spPr>
          <a:xfrm>
            <a:off x="3937255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sp>
        <p:nvSpPr>
          <p:cNvPr id="137" name="Google Shape;137;p15"/>
          <p:cNvSpPr/>
          <p:nvPr/>
        </p:nvSpPr>
        <p:spPr>
          <a:xfrm>
            <a:off x="4599823" y="580100"/>
            <a:ext cx="4672833" cy="2515233"/>
          </a:xfrm>
          <a:custGeom>
            <a:avLst/>
            <a:gdLst/>
            <a:ahLst/>
            <a:cxnLst/>
            <a:rect l="l" t="t" r="r" b="b"/>
            <a:pathLst>
              <a:path w="140185" h="75457" extrusionOk="0">
                <a:moveTo>
                  <a:pt x="0" y="75457"/>
                </a:moveTo>
                <a:cubicBezTo>
                  <a:pt x="9057" y="64090"/>
                  <a:pt x="36378" y="18774"/>
                  <a:pt x="54339" y="7255"/>
                </a:cubicBezTo>
                <a:cubicBezTo>
                  <a:pt x="72300" y="-4264"/>
                  <a:pt x="93456" y="-127"/>
                  <a:pt x="107764" y="6342"/>
                </a:cubicBezTo>
                <a:cubicBezTo>
                  <a:pt x="122072" y="12811"/>
                  <a:pt x="134782" y="39447"/>
                  <a:pt x="140185" y="46068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 election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82A3-79F2-0E43-8926-BF815883D6D0}" type="datetime1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exam on Monday, 3/11</a:t>
            </a:r>
          </a:p>
          <a:p>
            <a:pPr lvl="1"/>
            <a:r>
              <a:rPr lang="en-US" dirty="0"/>
              <a:t>6-8pm</a:t>
            </a:r>
          </a:p>
          <a:p>
            <a:pPr lvl="1"/>
            <a:r>
              <a:rPr lang="en-US" dirty="0"/>
              <a:t>No lecture that day</a:t>
            </a:r>
          </a:p>
          <a:p>
            <a:r>
              <a:rPr lang="en-US" dirty="0"/>
              <a:t>Closed books</a:t>
            </a:r>
          </a:p>
          <a:p>
            <a:pPr lvl="1"/>
            <a:r>
              <a:rPr lang="en-US" dirty="0"/>
              <a:t>Allowed one double-sided cheat-sheet, 10pt minimum</a:t>
            </a:r>
          </a:p>
          <a:p>
            <a:r>
              <a:rPr lang="en-US" dirty="0"/>
              <a:t>Covers everything up to Chapter 4 (i.e. excluding distributed systems)</a:t>
            </a:r>
          </a:p>
          <a:p>
            <a:endParaRPr lang="en-US" dirty="0"/>
          </a:p>
          <a:p>
            <a:r>
              <a:rPr lang="en-US" dirty="0"/>
              <a:t>Problem set 2 (Chapters 3 and 4) due </a:t>
            </a:r>
            <a:r>
              <a:rPr lang="en-US" b="1" dirty="0"/>
              <a:t>tomorrow</a:t>
            </a:r>
            <a:r>
              <a:rPr lang="en-US" dirty="0"/>
              <a:t>!</a:t>
            </a:r>
          </a:p>
          <a:p>
            <a:r>
              <a:rPr lang="en-US" dirty="0"/>
              <a:t>Problem set 3 (Chapter 5) will be released on Wednesday, 2/21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D76E-B9A7-8048-BF88-21EA499BCE51}" type="datetime1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distributed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What is a distributed system?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collection of distinct processes that:</a:t>
            </a:r>
          </a:p>
          <a:p>
            <a:r>
              <a:rPr lang="en-US" dirty="0"/>
              <a:t>are spatially separated</a:t>
            </a:r>
          </a:p>
          <a:p>
            <a:r>
              <a:rPr lang="en-US" dirty="0"/>
              <a:t>communicate with one another by exchanging messages</a:t>
            </a:r>
          </a:p>
          <a:p>
            <a:r>
              <a:rPr lang="en-US" dirty="0"/>
              <a:t>have non-negligible communication delay</a:t>
            </a:r>
          </a:p>
          <a:p>
            <a:r>
              <a:rPr lang="en-US" dirty="0"/>
              <a:t>do not share fate</a:t>
            </a:r>
          </a:p>
          <a:p>
            <a:r>
              <a:rPr lang="en-US" dirty="0"/>
              <a:t>have separate, imperfect, unsynchronized physical clocks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080B-84BD-CA4A-8AC7-8D5D45025C05}" type="datetime1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2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/>
          <p:nvPr/>
        </p:nvSpPr>
        <p:spPr>
          <a:xfrm>
            <a:off x="5630822" y="233654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dirty="0"/>
              <a:t>id</a:t>
            </a:r>
            <a:endParaRPr sz="3200" dirty="0"/>
          </a:p>
          <a:p>
            <a:pPr algn="ctr"/>
            <a:r>
              <a:rPr lang="en" sz="3200" dirty="0"/>
              <a:t>23</a:t>
            </a:r>
            <a:endParaRPr sz="3200" dirty="0"/>
          </a:p>
        </p:txBody>
      </p:sp>
      <p:sp>
        <p:nvSpPr>
          <p:cNvPr id="144" name="Google Shape;144;p16"/>
          <p:cNvSpPr/>
          <p:nvPr/>
        </p:nvSpPr>
        <p:spPr>
          <a:xfrm>
            <a:off x="7784989" y="392534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40</a:t>
            </a:r>
            <a:endParaRPr sz="3200"/>
          </a:p>
        </p:txBody>
      </p:sp>
      <p:grpSp>
        <p:nvGrpSpPr>
          <p:cNvPr id="152" name="Google Shape;152;p16"/>
          <p:cNvGrpSpPr/>
          <p:nvPr/>
        </p:nvGrpSpPr>
        <p:grpSpPr>
          <a:xfrm>
            <a:off x="6658889" y="2041708"/>
            <a:ext cx="3215137" cy="2433881"/>
            <a:chOff x="4793000" y="245550"/>
            <a:chExt cx="2411353" cy="1825411"/>
          </a:xfrm>
        </p:grpSpPr>
        <p:sp>
          <p:nvSpPr>
            <p:cNvPr id="153" name="Google Shape;153;p16"/>
            <p:cNvSpPr/>
            <p:nvPr/>
          </p:nvSpPr>
          <p:spPr>
            <a:xfrm>
              <a:off x="4793000" y="24555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6408825" y="14292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 election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2D09-F9FB-1945-BD0C-64641E73BA36}" type="datetime1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9</a:t>
            </a:fld>
            <a:endParaRPr lang="en-US"/>
          </a:p>
        </p:txBody>
      </p:sp>
      <p:cxnSp>
        <p:nvCxnSpPr>
          <p:cNvPr id="21" name="Straight Arrow Connector 20"/>
          <p:cNvCxnSpPr>
            <a:endCxn id="144" idx="0"/>
          </p:cNvCxnSpPr>
          <p:nvPr/>
        </p:nvCxnSpPr>
        <p:spPr>
          <a:xfrm>
            <a:off x="8336465" y="3453460"/>
            <a:ext cx="181924" cy="4718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3" idx="6"/>
          </p:cNvCxnSpPr>
          <p:nvPr/>
        </p:nvCxnSpPr>
        <p:spPr>
          <a:xfrm>
            <a:off x="7097622" y="3069940"/>
            <a:ext cx="621972" cy="787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96981" y="1467439"/>
            <a:ext cx="652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...as a distributed</a:t>
            </a:r>
            <a:r>
              <a:rPr lang="en-US" sz="2400"/>
              <a:t>, asynchronous </a:t>
            </a:r>
            <a:r>
              <a:rPr lang="en-US" sz="2400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168090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ecs498-template" id="{DA77E98E-D022-FA45-992F-2D0DA55B6CD0}" vid="{44C465E8-53DD-E348-BEFB-A5C0044A74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30888</TotalTime>
  <Words>1131</Words>
  <Application>Microsoft Macintosh PowerPoint</Application>
  <PresentationFormat>Widescreen</PresentationFormat>
  <Paragraphs>344</Paragraphs>
  <Slides>17</Slides>
  <Notes>11</Notes>
  <HiddenSlides>11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EECS498-003 Formal Verification of Systems Software</vt:lpstr>
      <vt:lpstr>Leader election</vt:lpstr>
      <vt:lpstr>Leader election</vt:lpstr>
      <vt:lpstr>Leader election</vt:lpstr>
      <vt:lpstr>Leader election</vt:lpstr>
      <vt:lpstr>Leader election</vt:lpstr>
      <vt:lpstr>Administrivia</vt:lpstr>
      <vt:lpstr>Introduction to distributed systems</vt:lpstr>
      <vt:lpstr>Leader election</vt:lpstr>
      <vt:lpstr>New Dafny syntax: modules</vt:lpstr>
      <vt:lpstr>Modeling distributed systems</vt:lpstr>
      <vt:lpstr>PowerPoint Presentation</vt:lpstr>
      <vt:lpstr>PowerPoint Presentation</vt:lpstr>
      <vt:lpstr>PowerPoint Presentation</vt:lpstr>
      <vt:lpstr>PowerPoint Presentation</vt:lpstr>
      <vt:lpstr>Trusted vs proven</vt:lpstr>
      <vt:lpstr>                       : the systems specification sandwich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Kapritsos, Manos</cp:lastModifiedBy>
  <cp:revision>1689</cp:revision>
  <cp:lastPrinted>2022-10-05T18:48:04Z</cp:lastPrinted>
  <dcterms:created xsi:type="dcterms:W3CDTF">2022-08-23T16:51:43Z</dcterms:created>
  <dcterms:modified xsi:type="dcterms:W3CDTF">2024-10-03T18:19:13Z</dcterms:modified>
  <cp:category/>
</cp:coreProperties>
</file>