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9" r:id="rId3"/>
    <p:sldId id="313" r:id="rId4"/>
    <p:sldId id="312" r:id="rId5"/>
    <p:sldId id="336" r:id="rId6"/>
    <p:sldId id="335" r:id="rId7"/>
    <p:sldId id="314" r:id="rId8"/>
    <p:sldId id="337" r:id="rId9"/>
    <p:sldId id="338" r:id="rId10"/>
    <p:sldId id="316" r:id="rId11"/>
    <p:sldId id="318" r:id="rId12"/>
    <p:sldId id="320" r:id="rId13"/>
    <p:sldId id="319" r:id="rId14"/>
    <p:sldId id="321" r:id="rId15"/>
    <p:sldId id="317" r:id="rId16"/>
    <p:sldId id="328" r:id="rId17"/>
    <p:sldId id="329" r:id="rId18"/>
    <p:sldId id="330" r:id="rId19"/>
    <p:sldId id="331" r:id="rId20"/>
    <p:sldId id="332" r:id="rId21"/>
    <p:sldId id="322" r:id="rId22"/>
    <p:sldId id="323" r:id="rId23"/>
    <p:sldId id="324" r:id="rId24"/>
    <p:sldId id="333" r:id="rId25"/>
    <p:sldId id="33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7"/>
    <p:restoredTop sz="95768"/>
  </p:normalViewPr>
  <p:slideViewPr>
    <p:cSldViewPr snapToGrid="0" snapToObjects="1">
      <p:cViewPr varScale="1">
        <p:scale>
          <a:sx n="131" d="100"/>
          <a:sy n="131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635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6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7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5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e14963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e14963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8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78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29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6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50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2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1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8A46-125B-3E46-8D37-F1A5B6D559F3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EA03F-4494-DC4D-AC38-B70493224F3A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EE49F6-8D4D-2E4E-B5CB-26F6AF3BED61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4790-02BB-8046-8FFC-9EB7F37BEB78}" type="datetime1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0C036BD-55A3-E842-8DDC-AC7E7619E5D6}" type="datetime1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EA771-5186-3649-8C4E-D37F95B41568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BB8B6-DB9C-8349-8F31-B6597E000CC2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F50198-CF75-0649-810F-CA2F4EA93A40}" type="datetime1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4556CB-C558-B64B-B149-6581CC58A3E9}" type="datetime1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85DDC-024F-294C-B423-2F81B053C103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4199C-BD79-004D-9EB7-1AED85775EE3}" type="datetime1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AFA1E5-FF49-194E-90EC-C7F1D56DD032}" type="datetime1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2E4A83-F274-494F-AD97-8103E713A81B}" type="datetime1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CE42-C331-9F41-9A1C-6F5F01C33F95}" type="datetime1">
              <a:rPr lang="en-US" smtClean="0"/>
              <a:t>10/3/24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distributed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multiple hosts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71E7-E058-174B-B364-7CE238AB10CE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23" name="Content Placeholder 5"/>
          <p:cNvSpPr txBox="1">
            <a:spLocks/>
          </p:cNvSpPr>
          <p:nvPr/>
        </p:nvSpPr>
        <p:spPr>
          <a:xfrm>
            <a:off x="4949687" y="2546350"/>
            <a:ext cx="7242313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&gt;)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predicate Next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v’:Variables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nat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v'.hosts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]))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17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Dafny syntax: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Modules allow us to break up our code into multiple parts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module A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predicate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MyPredicate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{ ... 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module B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import A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predicate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MySecondPredicate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A.MyPredicate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881-2F43-344A-A55E-9C4E99D3CF1A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Defining the network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78C-558C-7440-B168-EB5C1FC825E3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5354" y="1219826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Network module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 Network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set&lt;Message&gt;)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msgOps:MessageOps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can only receive messages that have been sent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msgOps.recv.Some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? ==&gt;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msgOps.recv.value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Record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sent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there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was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one</a:t>
            </a:r>
            <a:endParaRPr lang="de-DE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&amp;&amp; v'.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==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msgOps.send.None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?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then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{} 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msgOps.send.value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Distributed system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262192" y="634038"/>
            <a:ext cx="47483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Option&lt;T&gt; = Some(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value:T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| None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recv:Option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&lt;Message&gt;, 	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send:Option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&lt;Message&gt;)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830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multiple hosts </a:t>
            </a:r>
            <a:r>
              <a:rPr lang="en-US" b="1" dirty="0"/>
              <a:t>and 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C36B-888E-5D41-8C7D-FA9AEEFEC8AF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5" y="1125468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#2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network: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v'.hosts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537713" y="5088834"/>
            <a:ext cx="3051313" cy="369332"/>
            <a:chOff x="8537713" y="5088834"/>
            <a:chExt cx="305131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Binding variable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9223513" y="5138530"/>
              <a:ext cx="496957" cy="1349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1"/>
            </p:cNvCxnSpPr>
            <p:nvPr/>
          </p:nvCxnSpPr>
          <p:spPr>
            <a:xfrm flipH="1">
              <a:off x="8537713" y="5273500"/>
              <a:ext cx="1182757" cy="1234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</a:t>
            </a:r>
            <a:r>
              <a:rPr lang="en-US"/>
              <a:t>multiple hosts, </a:t>
            </a:r>
            <a:r>
              <a:rPr lang="en-US" b="1"/>
              <a:t>a network and clocks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FEAB-30C0-3548-A5B0-E7068E6F5F4F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#3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network: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time: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Time.Variables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clk:Time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|| (&amp;&amp;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clk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Time.Read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clk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|| (&amp;&amp;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Time.Advance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endParaRPr lang="en-US" sz="17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v’.network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v.network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45526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92B2A8-F1E0-B952-1EA2-2EDC0531B0B0}"/>
              </a:ext>
            </a:extLst>
          </p:cNvPr>
          <p:cNvGrpSpPr/>
          <p:nvPr/>
        </p:nvGrpSpPr>
        <p:grpSpPr>
          <a:xfrm>
            <a:off x="8756373" y="3969266"/>
            <a:ext cx="3051313" cy="610494"/>
            <a:chOff x="8537713" y="4847672"/>
            <a:chExt cx="3051313" cy="6104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DFF9F7-7DDC-EC14-3E46-A3E0FD9819D2}"/>
                </a:ext>
              </a:extLst>
            </p:cNvPr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Binding variable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FBB8AA3-A9E0-CF3D-EBC6-005BAFD0AA66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V="1">
              <a:off x="9720470" y="4847672"/>
              <a:ext cx="0" cy="42582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9F9CC6-46F7-4AC0-1330-227F63EF95A5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8537713" y="5273500"/>
              <a:ext cx="1182757" cy="1234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2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 3 (Chapter 5) will be released later today</a:t>
            </a:r>
          </a:p>
          <a:p>
            <a:r>
              <a:rPr lang="en-US" dirty="0"/>
              <a:t>Start looking for partners for Project 1 (released after PS3)</a:t>
            </a:r>
          </a:p>
          <a:p>
            <a:r>
              <a:rPr lang="en-US" dirty="0"/>
              <a:t>Midterm evaluations are up</a:t>
            </a:r>
          </a:p>
          <a:p>
            <a:pPr lvl="1"/>
            <a:r>
              <a:rPr lang="en-US" dirty="0"/>
              <a:t>Please provide feedback!</a:t>
            </a:r>
          </a:p>
          <a:p>
            <a:pPr lvl="1"/>
            <a:r>
              <a:rPr lang="en-US" dirty="0"/>
              <a:t>Note the additional questions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1649-EB53-E74A-AE29-D25E0CD05DA5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(Problem Set 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D5E7-5A41-D84C-B1AF-DE0F42940581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04" y="1690688"/>
            <a:ext cx="2489489" cy="38709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62600" y="2162224"/>
            <a:ext cx="4353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-Do you take each other?</a:t>
            </a:r>
          </a:p>
          <a:p>
            <a:r>
              <a:rPr lang="en-US" sz="2800" dirty="0"/>
              <a:t>   -I do.</a:t>
            </a:r>
          </a:p>
          <a:p>
            <a:r>
              <a:rPr lang="en-US" sz="2800" dirty="0"/>
              <a:t>   -I do.</a:t>
            </a:r>
          </a:p>
          <a:p>
            <a:r>
              <a:rPr lang="en-US" sz="2800" dirty="0"/>
              <a:t>-I now pronounce you atomically committed.</a:t>
            </a:r>
          </a:p>
        </p:txBody>
      </p:sp>
    </p:spTree>
    <p:extLst>
      <p:ext uri="{BB962C8B-B14F-4D97-AF65-F5344CB8AC3E}">
        <p14:creationId xmlns:p14="http://schemas.microsoft.com/office/powerpoint/2010/main" val="138945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Commit: the objective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6CAB-9F8A-4143-9ECB-1112136B404B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1320" y="2032000"/>
            <a:ext cx="831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Preserve data consistency for distributed transactions</a:t>
            </a:r>
          </a:p>
          <a:p>
            <a:endParaRPr lang="en-US" sz="2800" dirty="0"/>
          </a:p>
          <a:p>
            <a:r>
              <a:rPr lang="en-US" sz="2400" dirty="0"/>
              <a:t>    Example: book a hotel and flight on Expedia</a:t>
            </a:r>
          </a:p>
        </p:txBody>
      </p:sp>
    </p:spTree>
    <p:extLst>
      <p:ext uri="{BB962C8B-B14F-4D97-AF65-F5344CB8AC3E}">
        <p14:creationId xmlns:p14="http://schemas.microsoft.com/office/powerpoint/2010/main" val="165857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Commit: the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coordinator</a:t>
            </a:r>
          </a:p>
          <a:p>
            <a:r>
              <a:rPr lang="en-US" dirty="0"/>
              <a:t>A set of participants</a:t>
            </a:r>
          </a:p>
          <a:p>
            <a:pPr lvl="1"/>
            <a:r>
              <a:rPr lang="en-US" dirty="0"/>
              <a:t>Allowed to be empty in our model</a:t>
            </a:r>
          </a:p>
          <a:p>
            <a:r>
              <a:rPr lang="en-US" dirty="0"/>
              <a:t>Every participant has an “input” value, called </a:t>
            </a:r>
            <a:r>
              <a:rPr lang="en-US" dirty="0">
                <a:solidFill>
                  <a:srgbClr val="0000FF"/>
                </a:solidFill>
              </a:rPr>
              <a:t>vote/preference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Every participant/coordinator has an “output” value, called </a:t>
            </a:r>
            <a:r>
              <a:rPr lang="en-US" dirty="0">
                <a:solidFill>
                  <a:srgbClr val="0000FF"/>
                </a:solidFill>
              </a:rPr>
              <a:t>decision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 are ignoring the possibility of failures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931C-400C-3942-BEDC-F838A853626B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67" y="3766349"/>
            <a:ext cx="3086100" cy="403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67" y="4766604"/>
            <a:ext cx="5057423" cy="4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Commit: the spec </a:t>
            </a:r>
            <a:r>
              <a:rPr lang="en-US" sz="2800" dirty="0"/>
              <a:t>(simplified to ignore failures)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3222" cy="4351338"/>
          </a:xfrm>
        </p:spPr>
        <p:txBody>
          <a:bodyPr/>
          <a:lstStyle/>
          <a:p>
            <a:r>
              <a:rPr lang="en-US" dirty="0"/>
              <a:t>AC-1: All processes that reach a decision reach the same one</a:t>
            </a:r>
          </a:p>
          <a:p>
            <a:r>
              <a:rPr lang="en-US" dirty="0"/>
              <a:t>AC-3: The </a:t>
            </a:r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decision can only be reached if all processes vote </a:t>
            </a:r>
            <a:r>
              <a:rPr lang="en-US" dirty="0">
                <a:solidFill>
                  <a:srgbClr val="0000FF"/>
                </a:solidFill>
              </a:rPr>
              <a:t>Yes</a:t>
            </a:r>
          </a:p>
          <a:p>
            <a:r>
              <a:rPr lang="en-US" dirty="0"/>
              <a:t>AC-4: If </a:t>
            </a:r>
            <a:r>
              <a:rPr lang="en-US" strike="sngStrike" dirty="0">
                <a:solidFill>
                  <a:schemeClr val="tx1">
                    <a:alpha val="23000"/>
                  </a:schemeClr>
                </a:solidFill>
              </a:rPr>
              <a:t>there are no failures and</a:t>
            </a:r>
            <a:r>
              <a:rPr lang="en-US" dirty="0"/>
              <a:t> all processes vote </a:t>
            </a:r>
            <a:r>
              <a:rPr lang="en-US" dirty="0">
                <a:solidFill>
                  <a:srgbClr val="0000FF"/>
                </a:solidFill>
              </a:rPr>
              <a:t>Yes</a:t>
            </a:r>
            <a:r>
              <a:rPr lang="en-US" dirty="0"/>
              <a:t>, then the decision must be </a:t>
            </a:r>
            <a:r>
              <a:rPr lang="en-US" dirty="0">
                <a:solidFill>
                  <a:srgbClr val="0000FF"/>
                </a:solidFill>
              </a:rPr>
              <a:t>Commit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AC-2 and AC-5 ignored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5D6C-4E19-E34C-844A-0E4F4781BE6D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170F-CFC8-4C49-A136-DF8BB3C742F4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8" name="Google Shape;54;p13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9" name="Google Shape;55;p13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0" name="Google Shape;56;p13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" name="Google Shape;57;p13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" name="Google Shape;58;p13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3" name="Google Shape;59;p13"/>
          <p:cNvCxnSpPr/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0;p13"/>
          <p:cNvCxnSpPr/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;p13"/>
          <p:cNvCxnSpPr/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2;p13"/>
          <p:cNvCxnSpPr/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" name="Google Shape;63;p13"/>
          <p:cNvCxnSpPr/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8" name="Google Shape;64;p13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9" name="Google Shape;65;p13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0" name="Google Shape;66;p13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1" name="Google Shape;67;p13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2" name="Google Shape;68;p13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3" name="Google Shape;69;p13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37A42-AA85-15BB-F813-660B31334F49}"/>
              </a:ext>
            </a:extLst>
          </p:cNvPr>
          <p:cNvGrpSpPr/>
          <p:nvPr/>
        </p:nvGrpSpPr>
        <p:grpSpPr>
          <a:xfrm>
            <a:off x="9652710" y="3776327"/>
            <a:ext cx="2670691" cy="2379937"/>
            <a:chOff x="8514824" y="3492796"/>
            <a:chExt cx="2670691" cy="23799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499B15-FFDB-9EA6-DB5E-4FDE02C95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5920" y="3492796"/>
              <a:ext cx="2082680" cy="20826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9E9C4E-9B5F-E54E-DF72-AC2CAE4E786F}"/>
                </a:ext>
              </a:extLst>
            </p:cNvPr>
            <p:cNvSpPr txBox="1"/>
            <p:nvPr/>
          </p:nvSpPr>
          <p:spPr>
            <a:xfrm>
              <a:off x="8514824" y="5411068"/>
              <a:ext cx="267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VSCode</a:t>
              </a:r>
              <a:r>
                <a:rPr lang="en-US" sz="2400" dirty="0"/>
                <a:t> 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Commit (2PC)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9F4E-2DFC-8D4B-8AB4-8BED746584B9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21" y="1651358"/>
            <a:ext cx="7986183" cy="5097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3029" y="2273481"/>
            <a:ext cx="4995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1. sends </a:t>
            </a:r>
            <a:r>
              <a:rPr lang="en-US" sz="2000" dirty="0">
                <a:solidFill>
                  <a:srgbClr val="0000FF"/>
                </a:solidFill>
              </a:rPr>
              <a:t>VOTE-REQ</a:t>
            </a:r>
            <a:r>
              <a:rPr lang="en-US" sz="2000" dirty="0"/>
              <a:t> message to all participants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278495" y="2732892"/>
            <a:ext cx="3341492" cy="923330"/>
            <a:chOff x="7255917" y="3782761"/>
            <a:chExt cx="3341492" cy="923330"/>
          </a:xfrm>
        </p:grpSpPr>
        <p:sp>
          <p:nvSpPr>
            <p:cNvPr id="11" name="Rectangle 10"/>
            <p:cNvSpPr/>
            <p:nvPr/>
          </p:nvSpPr>
          <p:spPr>
            <a:xfrm>
              <a:off x="7255917" y="3782761"/>
              <a:ext cx="334149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/>
                <a:t>2. sends              to coordinator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if             == </a:t>
              </a:r>
              <a:r>
                <a:rPr lang="en-US" sz="2000" dirty="0">
                  <a:solidFill>
                    <a:srgbClr val="0000FF"/>
                  </a:solidFill>
                </a:rPr>
                <a:t>No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then                     := </a:t>
              </a:r>
              <a:r>
                <a:rPr lang="en-US" sz="2000" dirty="0">
                  <a:solidFill>
                    <a:srgbClr val="0000FF"/>
                  </a:solidFill>
                </a:rPr>
                <a:t>Abort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0276" y="3856430"/>
              <a:ext cx="582792" cy="22839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6941" y="4131734"/>
              <a:ext cx="565859" cy="22175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1136" y="4396617"/>
              <a:ext cx="1001888" cy="229003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793029" y="3832111"/>
            <a:ext cx="5089663" cy="2363724"/>
            <a:chOff x="793029" y="3832111"/>
            <a:chExt cx="5089663" cy="2363724"/>
          </a:xfrm>
        </p:grpSpPr>
        <p:sp>
          <p:nvSpPr>
            <p:cNvPr id="16" name="Rectangle 15"/>
            <p:cNvSpPr/>
            <p:nvPr/>
          </p:nvSpPr>
          <p:spPr>
            <a:xfrm>
              <a:off x="793029" y="3832111"/>
              <a:ext cx="5089663" cy="2363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/>
                <a:t>3. Wait for all votes to come in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If all votes are </a:t>
              </a:r>
              <a:r>
                <a:rPr lang="en-US" sz="2000" dirty="0">
                  <a:solidFill>
                    <a:srgbClr val="0000FF"/>
                  </a:solidFill>
                </a:rPr>
                <a:t>Yes</a:t>
              </a:r>
              <a:r>
                <a:rPr lang="en-US" sz="2000" dirty="0"/>
                <a:t> then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	              := </a:t>
              </a:r>
              <a:r>
                <a:rPr lang="en-US" sz="2000" dirty="0">
                  <a:solidFill>
                    <a:srgbClr val="0000FF"/>
                  </a:solidFill>
                </a:rPr>
                <a:t>Commit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     Send </a:t>
              </a:r>
              <a:r>
                <a:rPr lang="en-US" sz="2000" dirty="0">
                  <a:solidFill>
                    <a:srgbClr val="0000FF"/>
                  </a:solidFill>
                </a:rPr>
                <a:t>Commit</a:t>
              </a:r>
              <a:r>
                <a:rPr lang="en-US" sz="2000" dirty="0"/>
                <a:t> message to all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else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	              := </a:t>
              </a:r>
              <a:r>
                <a:rPr lang="en-US" sz="2000" dirty="0">
                  <a:solidFill>
                    <a:srgbClr val="0000FF"/>
                  </a:solidFill>
                </a:rPr>
                <a:t>Abort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     Send </a:t>
              </a:r>
              <a:r>
                <a:rPr lang="en-US" sz="2000" dirty="0">
                  <a:solidFill>
                    <a:srgbClr val="0000FF"/>
                  </a:solidFill>
                </a:rPr>
                <a:t>Abort</a:t>
              </a:r>
              <a:r>
                <a:rPr lang="en-US" sz="2000" dirty="0"/>
                <a:t> message to all who voted </a:t>
              </a:r>
              <a:r>
                <a:rPr lang="en-US" sz="2000" dirty="0">
                  <a:solidFill>
                    <a:srgbClr val="0000FF"/>
                  </a:solidFill>
                </a:rPr>
                <a:t>Yes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/>
                <a:t>	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6388" y="4459109"/>
              <a:ext cx="1097225" cy="2455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321" y="5277552"/>
              <a:ext cx="1097225" cy="24553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278495" y="5055489"/>
            <a:ext cx="2950616" cy="1200329"/>
            <a:chOff x="7278495" y="5032911"/>
            <a:chExt cx="2950616" cy="1200329"/>
          </a:xfrm>
        </p:grpSpPr>
        <p:grpSp>
          <p:nvGrpSpPr>
            <p:cNvPr id="19" name="Group 18"/>
            <p:cNvGrpSpPr/>
            <p:nvPr/>
          </p:nvGrpSpPr>
          <p:grpSpPr>
            <a:xfrm>
              <a:off x="7278495" y="5032911"/>
              <a:ext cx="2950616" cy="1200329"/>
              <a:chOff x="7255917" y="3782761"/>
              <a:chExt cx="2950616" cy="120032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255917" y="3782761"/>
                <a:ext cx="295061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4. If received </a:t>
                </a:r>
                <a:r>
                  <a:rPr lang="en-US" sz="2000" dirty="0">
                    <a:solidFill>
                      <a:srgbClr val="0000FF"/>
                    </a:solidFill>
                  </a:rPr>
                  <a:t>Commit</a:t>
                </a:r>
                <a:r>
                  <a:rPr lang="en-US" sz="2000" dirty="0"/>
                  <a:t> then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                            := </a:t>
                </a:r>
                <a:r>
                  <a:rPr lang="en-US" sz="2000" dirty="0">
                    <a:solidFill>
                      <a:srgbClr val="0000FF"/>
                    </a:solidFill>
                  </a:rPr>
                  <a:t>Commit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     else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                            := </a:t>
                </a:r>
                <a:r>
                  <a:rPr lang="en-US" sz="2000" dirty="0">
                    <a:solidFill>
                      <a:srgbClr val="0000FF"/>
                    </a:solidFill>
                  </a:rPr>
                  <a:t>Abort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5047" y="4125684"/>
                <a:ext cx="1001888" cy="229003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7625" y="5914994"/>
              <a:ext cx="1001888" cy="229003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/>
          <p:nvPr/>
        </p:nvCxnSpPr>
        <p:spPr>
          <a:xfrm>
            <a:off x="5757333" y="2585156"/>
            <a:ext cx="1456267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75201" y="3575751"/>
            <a:ext cx="2503294" cy="71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21867" y="4975018"/>
            <a:ext cx="1591732" cy="347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3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“distributed” system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930-FDEB-424B-8327-8AB65C499832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Variables(fs: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disk: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|| (exists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::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||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 //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Crash!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FileSystem.Init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v.disk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Distributed system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(in-memory state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30137" y="3618224"/>
            <a:ext cx="2306130" cy="369332"/>
            <a:chOff x="9282896" y="5088834"/>
            <a:chExt cx="230613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Binding variable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9537539" y="5116635"/>
              <a:ext cx="182932" cy="15686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282896" y="5273500"/>
              <a:ext cx="437575" cy="1325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8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vs proven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9EA1-6940-5B42-9873-C077C2FF8629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92356" y="2527438"/>
            <a:ext cx="4022035" cy="2992162"/>
            <a:chOff x="619539" y="2508527"/>
            <a:chExt cx="4022035" cy="2992162"/>
          </a:xfrm>
        </p:grpSpPr>
        <p:grpSp>
          <p:nvGrpSpPr>
            <p:cNvPr id="9" name="Group 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Distributed system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1191" y="2527438"/>
            <a:ext cx="4022035" cy="2992162"/>
            <a:chOff x="619539" y="2508527"/>
            <a:chExt cx="4022035" cy="2992162"/>
          </a:xfrm>
        </p:grpSpPr>
        <p:grpSp>
          <p:nvGrpSpPr>
            <p:cNvPr id="18" name="Group 17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Distributed system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(in-memory state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Disk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05732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4" name="Line Callout 2 23"/>
          <p:cNvSpPr/>
          <p:nvPr/>
        </p:nvSpPr>
        <p:spPr>
          <a:xfrm>
            <a:off x="198901" y="3114674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74127"/>
              <a:gd name="adj4" fmla="val 129713"/>
              <a:gd name="adj5" fmla="val 111459"/>
              <a:gd name="adj6" fmla="val 156889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won’t make </a:t>
            </a:r>
            <a:r>
              <a:rPr lang="en-US">
                <a:solidFill>
                  <a:schemeClr val="tx1"/>
                </a:solidFill>
              </a:rPr>
              <a:t>up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167928" y="3900478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36334"/>
              <a:gd name="adj4" fmla="val 131845"/>
              <a:gd name="adj5" fmla="val -1921"/>
              <a:gd name="adj6" fmla="val 158107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</a:t>
            </a:r>
            <a:r>
              <a:rPr lang="en-US">
                <a:solidFill>
                  <a:schemeClr val="tx1"/>
                </a:solidFill>
              </a:rPr>
              <a:t>might reorder </a:t>
            </a:r>
            <a:r>
              <a:rPr lang="en-US" dirty="0">
                <a:solidFill>
                  <a:schemeClr val="tx1"/>
                </a:solidFill>
              </a:rPr>
              <a:t>packets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3689508" y="5334396"/>
            <a:ext cx="1988209" cy="656945"/>
          </a:xfrm>
          <a:prstGeom prst="borderCallout2">
            <a:avLst>
              <a:gd name="adj1" fmla="val -1166"/>
              <a:gd name="adj2" fmla="val 35876"/>
              <a:gd name="adj3" fmla="val -48525"/>
              <a:gd name="adj4" fmla="val 14508"/>
              <a:gd name="adj5" fmla="val -103527"/>
              <a:gd name="adj6" fmla="val 6621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only moves forward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9365591" y="2618512"/>
            <a:ext cx="2521609" cy="656945"/>
          </a:xfrm>
          <a:prstGeom prst="borderCallout2">
            <a:avLst>
              <a:gd name="adj1" fmla="val 99925"/>
              <a:gd name="adj2" fmla="val 47813"/>
              <a:gd name="adj3" fmla="val 137520"/>
              <a:gd name="adj4" fmla="val 30900"/>
              <a:gd name="adj5" fmla="val 162554"/>
              <a:gd name="adj6" fmla="val 26484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won’t forget writes </a:t>
            </a:r>
            <a:r>
              <a:rPr lang="en-US">
                <a:solidFill>
                  <a:schemeClr val="tx1"/>
                </a:solidFill>
              </a:rPr>
              <a:t>it acknowledged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9407004" y="4744725"/>
            <a:ext cx="1988209" cy="656945"/>
          </a:xfrm>
          <a:prstGeom prst="borderCallout2">
            <a:avLst>
              <a:gd name="adj1" fmla="val -2265"/>
              <a:gd name="adj2" fmla="val 39081"/>
              <a:gd name="adj3" fmla="val -21809"/>
              <a:gd name="adj4" fmla="val 29384"/>
              <a:gd name="adj5" fmla="val -47730"/>
              <a:gd name="adj6" fmla="val 2537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might reorder concurrent writes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268295" y="1468479"/>
            <a:ext cx="2957836" cy="656945"/>
          </a:xfrm>
          <a:prstGeom prst="borderCallout2">
            <a:avLst>
              <a:gd name="adj1" fmla="val 101687"/>
              <a:gd name="adj2" fmla="val 47231"/>
              <a:gd name="adj3" fmla="val 131476"/>
              <a:gd name="adj4" fmla="val 53835"/>
              <a:gd name="adj5" fmla="val 158411"/>
              <a:gd name="adj6" fmla="val 102802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Hosts cannot communicate except through </a:t>
            </a:r>
            <a:r>
              <a:rPr lang="en-US">
                <a:solidFill>
                  <a:schemeClr val="tx1"/>
                </a:solidFill>
              </a:rPr>
              <a:t>the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3581400" y="1470813"/>
            <a:ext cx="2391137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can advance between any </a:t>
            </a:r>
            <a:r>
              <a:rPr lang="en-US">
                <a:solidFill>
                  <a:schemeClr val="tx1"/>
                </a:solidFill>
              </a:rPr>
              <a:t>host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285383" y="1472086"/>
            <a:ext cx="2121622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 system (kernel)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crash</a:t>
            </a:r>
          </a:p>
        </p:txBody>
      </p:sp>
    </p:spTree>
    <p:extLst>
      <p:ext uri="{BB962C8B-B14F-4D97-AF65-F5344CB8AC3E}">
        <p14:creationId xmlns:p14="http://schemas.microsoft.com/office/powerpoint/2010/main" val="1515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dirty="0"/>
              <a:t>                       : the systems specification sandwich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9DA-9BB3-7A46-9884-E636F60F483E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23</a:t>
            </a:fld>
            <a:endParaRPr lang="en-US"/>
          </a:p>
        </p:txBody>
      </p:sp>
      <p:pic>
        <p:nvPicPr>
          <p:cNvPr id="2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550" y="644772"/>
            <a:ext cx="3419961" cy="67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1" y="2197912"/>
            <a:ext cx="6427648" cy="28067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65;p20"/>
          <p:cNvSpPr txBox="1"/>
          <p:nvPr/>
        </p:nvSpPr>
        <p:spPr>
          <a:xfrm>
            <a:off x="838200" y="5203025"/>
            <a:ext cx="13368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800" kern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image: pixabay</a:t>
            </a:r>
            <a:endParaRPr sz="800" kern="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6;p20"/>
          <p:cNvSpPr/>
          <p:nvPr/>
        </p:nvSpPr>
        <p:spPr>
          <a:xfrm>
            <a:off x="7461500" y="37803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environment assumptions</a:t>
            </a:r>
            <a:endParaRPr dirty="0"/>
          </a:p>
        </p:txBody>
      </p:sp>
      <p:sp>
        <p:nvSpPr>
          <p:cNvPr id="28" name="Google Shape;167;p20"/>
          <p:cNvSpPr/>
          <p:nvPr/>
        </p:nvSpPr>
        <p:spPr>
          <a:xfrm>
            <a:off x="7461500" y="22175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application spec</a:t>
            </a:r>
            <a:endParaRPr/>
          </a:p>
        </p:txBody>
      </p:sp>
      <p:sp>
        <p:nvSpPr>
          <p:cNvPr id="29" name="Google Shape;168;p20"/>
          <p:cNvSpPr/>
          <p:nvPr/>
        </p:nvSpPr>
        <p:spPr>
          <a:xfrm>
            <a:off x="7461500" y="2623181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</a:t>
            </a:r>
            <a:endParaRPr dirty="0"/>
          </a:p>
        </p:txBody>
      </p:sp>
      <p:sp>
        <p:nvSpPr>
          <p:cNvPr id="30" name="Google Shape;169;p20"/>
          <p:cNvSpPr/>
          <p:nvPr/>
        </p:nvSpPr>
        <p:spPr>
          <a:xfrm>
            <a:off x="7461500" y="3068756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31" name="Google Shape;170;p20"/>
          <p:cNvSpPr/>
          <p:nvPr/>
        </p:nvSpPr>
        <p:spPr>
          <a:xfrm>
            <a:off x="8153400" y="2826847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protocol</a:t>
            </a:r>
            <a:endParaRPr dirty="0"/>
          </a:p>
        </p:txBody>
      </p:sp>
      <p:sp>
        <p:nvSpPr>
          <p:cNvPr id="32" name="Google Shape;171;p20"/>
          <p:cNvSpPr/>
          <p:nvPr/>
        </p:nvSpPr>
        <p:spPr>
          <a:xfrm>
            <a:off x="8321085" y="3282372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3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Chapters 1-4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1: Dafny mechanics</a:t>
            </a:r>
          </a:p>
          <a:p>
            <a:pPr lvl="1"/>
            <a:r>
              <a:rPr lang="en-US" dirty="0"/>
              <a:t>Primitive types, quantifiers, assertions, recursion, loop invariants, datatypes</a:t>
            </a:r>
          </a:p>
          <a:p>
            <a:r>
              <a:rPr lang="en-US" dirty="0"/>
              <a:t>Chapter 2: Specification</a:t>
            </a:r>
          </a:p>
          <a:p>
            <a:pPr lvl="1"/>
            <a:r>
              <a:rPr lang="en-US" dirty="0"/>
              <a:t>Formally define how a system should behave</a:t>
            </a:r>
          </a:p>
          <a:p>
            <a:r>
              <a:rPr lang="en-US" dirty="0"/>
              <a:t>Chapter 3: State machines</a:t>
            </a:r>
          </a:p>
          <a:p>
            <a:pPr lvl="1"/>
            <a:r>
              <a:rPr lang="en-US" dirty="0"/>
              <a:t>Express the behavior of a system using </a:t>
            </a:r>
            <a:r>
              <a:rPr lang="en-US" dirty="0" err="1"/>
              <a:t>Init</a:t>
            </a:r>
            <a:r>
              <a:rPr lang="en-US" dirty="0"/>
              <a:t>() and Next() predicates, JNF</a:t>
            </a:r>
          </a:p>
          <a:p>
            <a:r>
              <a:rPr lang="en-US" dirty="0"/>
              <a:t>Chapter 4: Inductive invariants</a:t>
            </a:r>
          </a:p>
          <a:p>
            <a:pPr lvl="1"/>
            <a:r>
              <a:rPr lang="en-US" dirty="0"/>
              <a:t>A strengthening of the safety property to become inductive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F21D-4A3B-4A4D-A396-93B7B010ADB2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55801" y="2239038"/>
            <a:ext cx="7474148" cy="3813048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83583" y="3211300"/>
            <a:ext cx="6196308" cy="2478024"/>
            <a:chOff x="2217424" y="5976050"/>
            <a:chExt cx="8812527" cy="923164"/>
          </a:xfrm>
        </p:grpSpPr>
        <p:sp>
          <p:nvSpPr>
            <p:cNvPr id="24" name="Oval 23"/>
            <p:cNvSpPr/>
            <p:nvPr/>
          </p:nvSpPr>
          <p:spPr>
            <a:xfrm>
              <a:off x="2217424" y="5976050"/>
              <a:ext cx="8812527" cy="923164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82319" y="6347004"/>
              <a:ext cx="2447231" cy="220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Safe states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</a:rPr>
                <a:t>(property P holds)</a:t>
              </a:r>
              <a:endParaRPr lang="en-US" sz="1687" dirty="0">
                <a:ea typeface="Calibri" charset="0"/>
                <a:cs typeface="Calibri" charset="0"/>
                <a:sym typeface="Gill Sans Light"/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3584200" y="3768671"/>
            <a:ext cx="4111396" cy="1563624"/>
          </a:xfrm>
          <a:prstGeom prst="ellipse">
            <a:avLst/>
          </a:prstGeom>
          <a:solidFill>
            <a:srgbClr val="92D050">
              <a:alpha val="28000"/>
            </a:srgbClr>
          </a:solidFill>
          <a:ln w="285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68265" y="4127224"/>
            <a:ext cx="2605234" cy="908387"/>
            <a:chOff x="3324228" y="6109716"/>
            <a:chExt cx="3705222" cy="923163"/>
          </a:xfrm>
        </p:grpSpPr>
        <p:sp>
          <p:nvSpPr>
            <p:cNvPr id="27" name="Oval 26"/>
            <p:cNvSpPr/>
            <p:nvPr/>
          </p:nvSpPr>
          <p:spPr>
            <a:xfrm>
              <a:off x="3324228" y="6109716"/>
              <a:ext cx="3705222" cy="923163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5558" y="6150761"/>
              <a:ext cx="1782561" cy="84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6092875" y="331452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75893" y="2770927"/>
            <a:ext cx="172789" cy="173736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39" name="Curved Connector 38"/>
          <p:cNvCxnSpPr>
            <a:stCxn id="26" idx="0"/>
            <a:endCxn id="33" idx="2"/>
          </p:cNvCxnSpPr>
          <p:nvPr/>
        </p:nvCxnSpPr>
        <p:spPr>
          <a:xfrm rot="5400000" flipH="1" flipV="1">
            <a:off x="6149218" y="2887848"/>
            <a:ext cx="456727" cy="396623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/>
          <p:cNvSpPr txBox="1"/>
          <p:nvPr/>
        </p:nvSpPr>
        <p:spPr>
          <a:xfrm>
            <a:off x="6240938" y="4278430"/>
            <a:ext cx="1720709" cy="591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Inductive </a:t>
            </a:r>
          </a:p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8625" y="2386938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Invariants vs </a:t>
            </a:r>
            <a:br>
              <a:rPr lang="en-US" dirty="0">
                <a:latin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</a:rPr>
              <a:t>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99602" y="386470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542316" y="4633338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53" name="Curved Connector 52"/>
          <p:cNvCxnSpPr>
            <a:stCxn id="51" idx="6"/>
            <a:endCxn id="52" idx="0"/>
          </p:cNvCxnSpPr>
          <p:nvPr/>
        </p:nvCxnSpPr>
        <p:spPr>
          <a:xfrm>
            <a:off x="6172391" y="3951570"/>
            <a:ext cx="456320" cy="681768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CE49-8661-A344-AD14-153BF9C7B551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3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6" grpId="0" animBg="1"/>
      <p:bldP spid="33" grpId="0" animBg="1"/>
      <p:bldP spid="50" grpId="0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43" name="Google Shape;143;p16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45" name="Google Shape;145;p16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46" name="Google Shape;146;p16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47" name="Google Shape;147;p16"/>
          <p:cNvCxnSpPr>
            <a:stCxn id="143" idx="6"/>
            <a:endCxn id="144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8" name="Google Shape;148;p16"/>
          <p:cNvCxnSpPr>
            <a:stCxn id="144" idx="5"/>
            <a:endCxn id="145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" name="Google Shape;149;p16"/>
          <p:cNvCxnSpPr>
            <a:stCxn id="145" idx="3"/>
            <a:endCxn id="146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0" name="Google Shape;150;p16"/>
          <p:cNvCxnSpPr>
            <a:stCxn id="146" idx="2"/>
            <a:endCxn id="142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1" name="Google Shape;151;p16"/>
          <p:cNvCxnSpPr>
            <a:stCxn id="142" idx="0"/>
            <a:endCxn id="143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2" name="Google Shape;152;p16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59" name="Google Shape;159;p16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60" name="Google Shape;160;p16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61" name="Google Shape;161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62" name="Google Shape;162;p16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6"/>
          <p:cNvGrpSpPr/>
          <p:nvPr/>
        </p:nvGrpSpPr>
        <p:grpSpPr>
          <a:xfrm>
            <a:off x="7697105" y="1594637"/>
            <a:ext cx="2231421" cy="1166611"/>
            <a:chOff x="5530787" y="1195978"/>
            <a:chExt cx="1673566" cy="874958"/>
          </a:xfrm>
        </p:grpSpPr>
        <p:sp>
          <p:nvSpPr>
            <p:cNvPr id="165" name="Google Shape;165;p16"/>
            <p:cNvSpPr/>
            <p:nvPr/>
          </p:nvSpPr>
          <p:spPr>
            <a:xfrm>
              <a:off x="6408825" y="14292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40</a:t>
              </a:r>
              <a:endParaRPr sz="2400" i="1"/>
            </a:p>
          </p:txBody>
        </p:sp>
        <p:pic>
          <p:nvPicPr>
            <p:cNvPr id="166" name="Google Shape;16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74233">
              <a:off x="5565710" y="1266482"/>
              <a:ext cx="1065600" cy="581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150B-54BE-7546-8AF2-055F80C9E2C8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17" name="Google Shape;117;p15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18" name="Google Shape;118;p15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9" name="Google Shape;119;p15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0" name="Google Shape;120;p15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21" name="Google Shape;121;p15"/>
          <p:cNvCxnSpPr>
            <a:stCxn id="117" idx="6"/>
            <a:endCxn id="118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2" name="Google Shape;122;p15"/>
          <p:cNvCxnSpPr>
            <a:stCxn id="118" idx="5"/>
            <a:endCxn id="119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p15"/>
          <p:cNvCxnSpPr>
            <a:stCxn id="119" idx="3"/>
            <a:endCxn id="120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4" name="Google Shape;124;p15"/>
          <p:cNvCxnSpPr>
            <a:stCxn id="120" idx="2"/>
            <a:endCxn id="116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" name="Google Shape;125;p15"/>
          <p:cNvCxnSpPr>
            <a:stCxn id="116" idx="0"/>
            <a:endCxn id="117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27" name="Google Shape;127;p15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33" name="Google Shape;133;p15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34" name="Google Shape;134;p15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5" name="Google Shape;135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6" name="Google Shape;136;p15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37" name="Google Shape;137;p15"/>
          <p:cNvSpPr/>
          <p:nvPr/>
        </p:nvSpPr>
        <p:spPr>
          <a:xfrm>
            <a:off x="4599823" y="580100"/>
            <a:ext cx="4672833" cy="2515233"/>
          </a:xfrm>
          <a:custGeom>
            <a:avLst/>
            <a:gdLst/>
            <a:ahLst/>
            <a:cxnLst/>
            <a:rect l="l" t="t" r="r" b="b"/>
            <a:pathLst>
              <a:path w="140185" h="75457" extrusionOk="0">
                <a:moveTo>
                  <a:pt x="0" y="75457"/>
                </a:moveTo>
                <a:cubicBezTo>
                  <a:pt x="9057" y="64090"/>
                  <a:pt x="36378" y="18774"/>
                  <a:pt x="54339" y="7255"/>
                </a:cubicBezTo>
                <a:cubicBezTo>
                  <a:pt x="72300" y="-4264"/>
                  <a:pt x="93456" y="-127"/>
                  <a:pt x="107764" y="6342"/>
                </a:cubicBezTo>
                <a:cubicBezTo>
                  <a:pt x="122072" y="12811"/>
                  <a:pt x="134782" y="39447"/>
                  <a:pt x="140185" y="46068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0B2-99CB-044D-A24F-7759E311AF97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Midterm exam on Thursday, 10/17</a:t>
            </a:r>
          </a:p>
          <a:p>
            <a:pPr lvl="1"/>
            <a:r>
              <a:rPr lang="en-US" dirty="0"/>
              <a:t>6-8pm</a:t>
            </a:r>
          </a:p>
          <a:p>
            <a:pPr lvl="1"/>
            <a:r>
              <a:rPr lang="en-US" dirty="0"/>
              <a:t>No lecture that day</a:t>
            </a:r>
          </a:p>
          <a:p>
            <a:pPr lvl="1"/>
            <a:r>
              <a:rPr lang="en-US" dirty="0"/>
              <a:t>Sample exams coming soon™</a:t>
            </a:r>
          </a:p>
          <a:p>
            <a:r>
              <a:rPr lang="en-US" dirty="0"/>
              <a:t>Closed books</a:t>
            </a:r>
          </a:p>
          <a:p>
            <a:pPr lvl="1"/>
            <a:r>
              <a:rPr lang="en-US" dirty="0"/>
              <a:t>Allowed one double-sided cheat-sheet, 10pt minimum</a:t>
            </a:r>
          </a:p>
          <a:p>
            <a:r>
              <a:rPr lang="en-US" dirty="0"/>
              <a:t>Covers everything up to Chapter 4 (i.e. excluding distributed systems)</a:t>
            </a:r>
          </a:p>
          <a:p>
            <a:endParaRPr lang="en-US" dirty="0"/>
          </a:p>
          <a:p>
            <a:r>
              <a:rPr lang="en-US" dirty="0"/>
              <a:t>Problem set 2 (Chapters 3 and 4) due </a:t>
            </a:r>
            <a:r>
              <a:rPr lang="en-US" b="1" dirty="0"/>
              <a:t>today</a:t>
            </a:r>
            <a:r>
              <a:rPr lang="en-US" dirty="0"/>
              <a:t>!</a:t>
            </a:r>
          </a:p>
          <a:p>
            <a:r>
              <a:rPr lang="en-US" dirty="0"/>
              <a:t>Problem set 3 (Chapter 5) will be released tomorrow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112A-E022-9E46-9C85-004D3C0DC6A0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distributed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is a distributed system?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collection of distinct processes that:</a:t>
            </a:r>
          </a:p>
          <a:p>
            <a:r>
              <a:rPr lang="en-US" dirty="0"/>
              <a:t>are spatially separated</a:t>
            </a:r>
          </a:p>
          <a:p>
            <a:r>
              <a:rPr lang="en-US" dirty="0"/>
              <a:t>communicate with one another by exchanging messages</a:t>
            </a:r>
          </a:p>
          <a:p>
            <a:r>
              <a:rPr lang="en-US" dirty="0"/>
              <a:t>have non-negligible communication delay</a:t>
            </a:r>
          </a:p>
          <a:p>
            <a:r>
              <a:rPr lang="en-US" dirty="0"/>
              <a:t>do not share fate</a:t>
            </a:r>
          </a:p>
          <a:p>
            <a:r>
              <a:rPr lang="en-US" dirty="0"/>
              <a:t>have separate, imperfect, unsynchronized physical clocks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BF28-7B84-0F47-9B16-662CA904C30C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5630822" y="233654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784989" y="392534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6658889" y="2041708"/>
            <a:ext cx="3215137" cy="2433881"/>
            <a:chOff x="4793000" y="245550"/>
            <a:chExt cx="2411353" cy="18254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29D8-5994-6347-9834-E201CC5CFA75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  <p:cxnSp>
        <p:nvCxnSpPr>
          <p:cNvPr id="21" name="Straight Arrow Connector 20"/>
          <p:cNvCxnSpPr>
            <a:endCxn id="144" idx="0"/>
          </p:cNvCxnSpPr>
          <p:nvPr/>
        </p:nvCxnSpPr>
        <p:spPr>
          <a:xfrm>
            <a:off x="8336465" y="3453460"/>
            <a:ext cx="181924" cy="471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3" idx="6"/>
          </p:cNvCxnSpPr>
          <p:nvPr/>
        </p:nvCxnSpPr>
        <p:spPr>
          <a:xfrm>
            <a:off x="7097622" y="3069940"/>
            <a:ext cx="621972" cy="78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6981" y="1467439"/>
            <a:ext cx="65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...as a distributed, </a:t>
            </a:r>
            <a:r>
              <a:rPr lang="en-US" sz="2400" b="1" dirty="0"/>
              <a:t>asynchronous</a:t>
            </a:r>
            <a:r>
              <a:rPr lang="en-US" sz="24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6809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distributed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29D8-5994-6347-9834-E201CC5CFA75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372E0-9647-CAA8-9C89-558EA8967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6" r="29301" b="30615"/>
          <a:stretch/>
        </p:blipFill>
        <p:spPr>
          <a:xfrm>
            <a:off x="3770177" y="4045817"/>
            <a:ext cx="8179104" cy="2248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0EB2F-B225-48A1-80C5-BE22AC3B8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438" y="1975269"/>
            <a:ext cx="713260" cy="1229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66C61-A4BB-28D1-F45B-895191694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232" y="1925834"/>
            <a:ext cx="865084" cy="13286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8A3574-41B3-4808-6C83-709CFF6E20DA}"/>
              </a:ext>
            </a:extLst>
          </p:cNvPr>
          <p:cNvSpPr txBox="1"/>
          <p:nvPr/>
        </p:nvSpPr>
        <p:spPr>
          <a:xfrm>
            <a:off x="4576702" y="3193484"/>
            <a:ext cx="13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322CE-3C0B-A784-1D17-756BC51EAE5C}"/>
              </a:ext>
            </a:extLst>
          </p:cNvPr>
          <p:cNvCxnSpPr/>
          <p:nvPr/>
        </p:nvCxnSpPr>
        <p:spPr>
          <a:xfrm>
            <a:off x="2379643" y="2566930"/>
            <a:ext cx="2236424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1FFC5-C757-8EE8-3CEF-4A768A49A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438" y="4397143"/>
            <a:ext cx="713260" cy="122975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114FAC-3718-1E03-BE09-81179E3B03BB}"/>
              </a:ext>
            </a:extLst>
          </p:cNvPr>
          <p:cNvCxnSpPr>
            <a:cxnSpLocks/>
          </p:cNvCxnSpPr>
          <p:nvPr/>
        </p:nvCxnSpPr>
        <p:spPr>
          <a:xfrm>
            <a:off x="2379643" y="5032219"/>
            <a:ext cx="1311008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7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distributed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29D8-5994-6347-9834-E201CC5CFA75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66C61-A4BB-28D1-F45B-89519169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49" y="2030578"/>
            <a:ext cx="865084" cy="1328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4CA0E-CE6B-91B6-AA5B-E5FDAC3D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55" y="1894902"/>
            <a:ext cx="865084" cy="1328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7CCD6C-CE1E-501C-7113-6AC49D01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282" y="1460639"/>
            <a:ext cx="865084" cy="1328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8FBAEC-2E9E-3F17-28B8-6E40A75B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8" y="4159195"/>
            <a:ext cx="865084" cy="1328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49EE2E-3063-D07C-51C6-1C031EF4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58" y="4687833"/>
            <a:ext cx="865084" cy="1328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26D8DA-538E-7FD1-0447-688C1791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084" y="2100373"/>
            <a:ext cx="865084" cy="13286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77D60-7A7C-1EAA-20B7-D66400F6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70" y="4823508"/>
            <a:ext cx="865084" cy="13286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FB5C1-516D-D5E6-CA10-B299C714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30" y="4716858"/>
            <a:ext cx="865084" cy="13286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024F61-334A-7A10-29C2-37C3BB7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90" y="4228362"/>
            <a:ext cx="865084" cy="13286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E5BCD1-2FBD-CBF6-9080-64C0346F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5" y="1690688"/>
            <a:ext cx="865084" cy="1328627"/>
          </a:xfrm>
          <a:prstGeom prst="rect">
            <a:avLst/>
          </a:prstGeom>
        </p:spPr>
      </p:pic>
      <p:sp>
        <p:nvSpPr>
          <p:cNvPr id="22" name="Cloud 21">
            <a:extLst>
              <a:ext uri="{FF2B5EF4-FFF2-40B4-BE49-F238E27FC236}">
                <a16:creationId xmlns:a16="http://schemas.microsoft.com/office/drawing/2014/main" id="{F455415C-3E68-89AE-02D0-65A6B1C778A2}"/>
              </a:ext>
            </a:extLst>
          </p:cNvPr>
          <p:cNvSpPr/>
          <p:nvPr/>
        </p:nvSpPr>
        <p:spPr>
          <a:xfrm>
            <a:off x="2829110" y="3302393"/>
            <a:ext cx="6175872" cy="11647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23921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35559</TotalTime>
  <Words>1477</Words>
  <Application>Microsoft Macintosh PowerPoint</Application>
  <PresentationFormat>Widescreen</PresentationFormat>
  <Paragraphs>386</Paragraphs>
  <Slides>25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EECS498-003 Formal Verification of Systems Software</vt:lpstr>
      <vt:lpstr>Leader election</vt:lpstr>
      <vt:lpstr>Leader election</vt:lpstr>
      <vt:lpstr>Leader election</vt:lpstr>
      <vt:lpstr>Administrivia</vt:lpstr>
      <vt:lpstr>Introduction to distributed systems</vt:lpstr>
      <vt:lpstr>Leader election</vt:lpstr>
      <vt:lpstr>Other examples of distributed systems</vt:lpstr>
      <vt:lpstr>A distributed system</vt:lpstr>
      <vt:lpstr>Modeling distributed systems</vt:lpstr>
      <vt:lpstr>New Dafny syntax: modules</vt:lpstr>
      <vt:lpstr>PowerPoint Presentation</vt:lpstr>
      <vt:lpstr>PowerPoint Presentation</vt:lpstr>
      <vt:lpstr>PowerPoint Presentation</vt:lpstr>
      <vt:lpstr>Administrivia</vt:lpstr>
      <vt:lpstr>Atomic Commit (Problem Set 3)</vt:lpstr>
      <vt:lpstr>Atomic Commit: the objective</vt:lpstr>
      <vt:lpstr>Atomic Commit: the setup</vt:lpstr>
      <vt:lpstr>Atomic Commit: the spec (simplified to ignore failures)</vt:lpstr>
      <vt:lpstr>Two Phase Commit (2PC)</vt:lpstr>
      <vt:lpstr>PowerPoint Presentation</vt:lpstr>
      <vt:lpstr>Trusted vs proven</vt:lpstr>
      <vt:lpstr>                       : the systems specification sandwich</vt:lpstr>
      <vt:lpstr>Recap of Chapters 1-4</vt:lpstr>
      <vt:lpstr>Invariants vs  Inductive invariants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1850</cp:revision>
  <cp:lastPrinted>2022-10-05T18:48:04Z</cp:lastPrinted>
  <dcterms:created xsi:type="dcterms:W3CDTF">2022-08-23T16:51:43Z</dcterms:created>
  <dcterms:modified xsi:type="dcterms:W3CDTF">2024-10-08T17:39:05Z</dcterms:modified>
  <cp:category/>
</cp:coreProperties>
</file>