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318" r:id="rId3"/>
    <p:sldId id="339" r:id="rId4"/>
    <p:sldId id="346" r:id="rId5"/>
    <p:sldId id="347" r:id="rId6"/>
    <p:sldId id="348" r:id="rId7"/>
    <p:sldId id="349" r:id="rId8"/>
    <p:sldId id="341" r:id="rId9"/>
    <p:sldId id="342" r:id="rId10"/>
    <p:sldId id="343" r:id="rId11"/>
    <p:sldId id="344" r:id="rId12"/>
    <p:sldId id="345" r:id="rId13"/>
    <p:sldId id="317" r:id="rId14"/>
    <p:sldId id="340" r:id="rId15"/>
    <p:sldId id="316" r:id="rId16"/>
    <p:sldId id="320" r:id="rId17"/>
    <p:sldId id="319" r:id="rId18"/>
    <p:sldId id="321" r:id="rId19"/>
    <p:sldId id="322" r:id="rId20"/>
    <p:sldId id="323" r:id="rId21"/>
    <p:sldId id="324" r:id="rId22"/>
    <p:sldId id="270" r:id="rId23"/>
    <p:sldId id="273" r:id="rId24"/>
    <p:sldId id="274" r:id="rId25"/>
    <p:sldId id="272" r:id="rId26"/>
    <p:sldId id="271" r:id="rId27"/>
    <p:sldId id="327" r:id="rId28"/>
    <p:sldId id="326" r:id="rId29"/>
    <p:sldId id="328" r:id="rId30"/>
    <p:sldId id="329" r:id="rId31"/>
    <p:sldId id="330" r:id="rId32"/>
    <p:sldId id="331" r:id="rId33"/>
    <p:sldId id="332" r:id="rId34"/>
    <p:sldId id="333" r:id="rId35"/>
    <p:sldId id="334" r:id="rId36"/>
    <p:sldId id="335" r:id="rId37"/>
    <p:sldId id="336" r:id="rId38"/>
    <p:sldId id="337" r:id="rId39"/>
    <p:sldId id="338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8343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77"/>
    <p:restoredTop sz="95768"/>
  </p:normalViewPr>
  <p:slideViewPr>
    <p:cSldViewPr snapToGrid="0" snapToObjects="1">
      <p:cViewPr varScale="1">
        <p:scale>
          <a:sx n="110" d="100"/>
          <a:sy n="110" d="100"/>
        </p:scale>
        <p:origin x="192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094DD-9FB6-494F-B8B3-0EE71AA7C620}" type="datetimeFigureOut">
              <a:rPr lang="en-US" smtClean="0"/>
              <a:t>10/8/24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B35FE-F591-0449-86D0-511DC77A3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13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B35FE-F591-0449-86D0-511DC77A34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651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5B35FE-F591-0449-86D0-511DC77A34B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684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B35FE-F591-0449-86D0-511DC77A34B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824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B35FE-F591-0449-86D0-511DC77A34B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071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B35FE-F591-0449-86D0-511DC77A34B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93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61c8e577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61c8e577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6299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61c8e577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61c8e577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8985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61c8e577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61c8e577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0960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61c8e577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61c8e577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0507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61c8e577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61c8e577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5225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61c8e577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61c8e577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111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61c8e577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61c8e577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8635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61c8e577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61c8e577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9462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DE4B9-EF97-DA45-B32D-17393C194B94}" type="datetime1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716D4-D9A3-F944-BE15-CA0DC0F89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14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391A217-3AF0-B34F-A692-B295BA84863A}" type="datetime1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51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13D037-137B-8A45-82AC-8CB6A64F85AB}" type="datetime1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80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3D37F-E022-C644-8034-F72B4DBFCD04}" type="datetime1">
              <a:rPr lang="en-US" smtClean="0"/>
              <a:t>10/8/24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545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224991" y="375047"/>
            <a:ext cx="9739313" cy="4120478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333375" y="4804172"/>
            <a:ext cx="11525250" cy="884039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333375" y="5679281"/>
            <a:ext cx="11525250" cy="84832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2pPr>
            <a:lvl3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3pPr>
            <a:lvl4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4pPr>
            <a:lvl5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2694509-A34E-CA41-BFDD-61AA1ED908DA}" type="datetime1">
              <a:rPr lang="en-US" smtClean="0"/>
              <a:t>10/8/24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318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2882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1" name="Shape 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3394614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54FCFE4-9651-8D43-8C66-1C8AB78E229F}" type="datetime1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08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EBA7820-53BC-1948-A11A-B83D4F967626}" type="datetime1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43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A03568-6356-B840-87EA-4C1146E738EB}" type="datetime1">
              <a:rPr lang="en-US" smtClean="0"/>
              <a:t>10/8/24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7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F052B1-B972-554E-A11F-C3F1475B013E}" type="datetime1">
              <a:rPr lang="en-US" smtClean="0"/>
              <a:t>10/8/24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2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9B8520F-6FF2-6043-917E-2488F37C1D15}" type="datetime1">
              <a:rPr lang="en-US" smtClean="0"/>
              <a:t>10/8/24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4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9EA264-BD55-0949-AB34-88903049F237}" type="datetime1">
              <a:rPr lang="en-US" smtClean="0"/>
              <a:t>10/8/24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4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11474B-F7F0-BA44-8949-DF56115EF53C}" type="datetime1">
              <a:rPr lang="en-US" smtClean="0"/>
              <a:t>10/8/24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61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7E5D82-5B56-C34F-A009-C80AFA5354FF}" type="datetime1">
              <a:rPr lang="en-US" smtClean="0"/>
              <a:t>10/8/24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65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59255"/>
            <a:ext cx="3921407" cy="30587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00FF0-B4AF-344A-B4B3-74AD21E5F6A3}" type="datetime1">
              <a:rPr lang="en-US" smtClean="0"/>
              <a:t>10/8/24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716D4-D9A3-F944-BE15-CA0DC0F893A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s-IS"/>
              <a:t>EECS498-003</a:t>
            </a:r>
            <a:endParaRPr lang="en-US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3255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EECS498-003</a:t>
            </a:r>
            <a:br>
              <a:rPr lang="en-US" dirty="0"/>
            </a:br>
            <a:r>
              <a:rPr lang="en-US" dirty="0"/>
              <a:t>Formal Verification of Systems Software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Material and slides created by</a:t>
            </a:r>
          </a:p>
          <a:p>
            <a:r>
              <a:rPr lang="en-US" dirty="0"/>
              <a:t>Jon Howell and Manos Kapritsos</a:t>
            </a:r>
          </a:p>
        </p:txBody>
      </p:sp>
    </p:spTree>
    <p:extLst>
      <p:ext uri="{BB962C8B-B14F-4D97-AF65-F5344CB8AC3E}">
        <p14:creationId xmlns:p14="http://schemas.microsoft.com/office/powerpoint/2010/main" val="1760591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Commit: the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coordinator</a:t>
            </a:r>
          </a:p>
          <a:p>
            <a:r>
              <a:rPr lang="en-US" dirty="0"/>
              <a:t>A set of participants</a:t>
            </a:r>
          </a:p>
          <a:p>
            <a:pPr lvl="1"/>
            <a:r>
              <a:rPr lang="en-US" dirty="0"/>
              <a:t>Allowed to be empty in our model</a:t>
            </a:r>
          </a:p>
          <a:p>
            <a:r>
              <a:rPr lang="en-US" dirty="0"/>
              <a:t>Every participant has an “input” value, called </a:t>
            </a:r>
            <a:r>
              <a:rPr lang="en-US" dirty="0">
                <a:solidFill>
                  <a:srgbClr val="0000FF"/>
                </a:solidFill>
              </a:rPr>
              <a:t>vote/preference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Every participant/coordinator has an “output” value, called </a:t>
            </a:r>
            <a:r>
              <a:rPr lang="en-US" dirty="0">
                <a:solidFill>
                  <a:srgbClr val="0000FF"/>
                </a:solidFill>
              </a:rPr>
              <a:t>decision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We are ignoring the possibility of failures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DC6CD-2625-BA48-AA28-8FD141FE7743}" type="datetime1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367" y="3766349"/>
            <a:ext cx="3086100" cy="4034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7367" y="4766604"/>
            <a:ext cx="5057423" cy="40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264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Commit: the spec </a:t>
            </a:r>
            <a:r>
              <a:rPr lang="en-US" sz="2800" dirty="0"/>
              <a:t>(simplified to ignore failures)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23222" cy="4351338"/>
          </a:xfrm>
        </p:spPr>
        <p:txBody>
          <a:bodyPr/>
          <a:lstStyle/>
          <a:p>
            <a:r>
              <a:rPr lang="en-US" dirty="0"/>
              <a:t>AC-1: All processes that reach a decision reach the same one</a:t>
            </a:r>
          </a:p>
          <a:p>
            <a:r>
              <a:rPr lang="en-US" dirty="0"/>
              <a:t>AC-3: The </a:t>
            </a:r>
            <a:r>
              <a:rPr lang="en-US" dirty="0">
                <a:solidFill>
                  <a:srgbClr val="0000FF"/>
                </a:solidFill>
              </a:rPr>
              <a:t>Commit</a:t>
            </a:r>
            <a:r>
              <a:rPr lang="en-US" dirty="0"/>
              <a:t> decision can only be reached if all processes vote </a:t>
            </a:r>
            <a:r>
              <a:rPr lang="en-US" dirty="0">
                <a:solidFill>
                  <a:srgbClr val="0000FF"/>
                </a:solidFill>
              </a:rPr>
              <a:t>Yes</a:t>
            </a:r>
          </a:p>
          <a:p>
            <a:r>
              <a:rPr lang="en-US" dirty="0"/>
              <a:t>AC-4: If </a:t>
            </a:r>
            <a:r>
              <a:rPr lang="en-US" strike="sngStrike" dirty="0">
                <a:solidFill>
                  <a:schemeClr val="tx1">
                    <a:alpha val="23000"/>
                  </a:schemeClr>
                </a:solidFill>
              </a:rPr>
              <a:t>there are no failures and</a:t>
            </a:r>
            <a:r>
              <a:rPr lang="en-US" dirty="0"/>
              <a:t> all processes vote </a:t>
            </a:r>
            <a:r>
              <a:rPr lang="en-US" dirty="0">
                <a:solidFill>
                  <a:srgbClr val="0000FF"/>
                </a:solidFill>
              </a:rPr>
              <a:t>Yes</a:t>
            </a:r>
            <a:r>
              <a:rPr lang="en-US" dirty="0"/>
              <a:t>, then the decision must be </a:t>
            </a:r>
            <a:r>
              <a:rPr lang="en-US" dirty="0">
                <a:solidFill>
                  <a:srgbClr val="0000FF"/>
                </a:solidFill>
              </a:rPr>
              <a:t>Commit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/>
              <a:t>AC-2 and AC-5 ignored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F141-260A-5642-8FCC-0A1B8C07F7CE}" type="datetime1">
              <a:rPr lang="en-US" smtClean="0"/>
              <a:t>10/8/24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17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Phase Commit (2PC)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576D-9899-6543-8812-3A69EDCC5E36}" type="datetime1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12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821" y="1651358"/>
            <a:ext cx="7986183" cy="50975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93029" y="2273481"/>
            <a:ext cx="49954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1. sends </a:t>
            </a:r>
            <a:r>
              <a:rPr lang="en-US" sz="2000" dirty="0">
                <a:solidFill>
                  <a:srgbClr val="0000FF"/>
                </a:solidFill>
              </a:rPr>
              <a:t>VOTE-REQ</a:t>
            </a:r>
            <a:r>
              <a:rPr lang="en-US" sz="2000" dirty="0"/>
              <a:t> message to all participants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7278495" y="2732892"/>
            <a:ext cx="3341492" cy="923330"/>
            <a:chOff x="7255917" y="3782761"/>
            <a:chExt cx="3341492" cy="923330"/>
          </a:xfrm>
        </p:grpSpPr>
        <p:sp>
          <p:nvSpPr>
            <p:cNvPr id="11" name="Rectangle 10"/>
            <p:cNvSpPr/>
            <p:nvPr/>
          </p:nvSpPr>
          <p:spPr>
            <a:xfrm>
              <a:off x="7255917" y="3782761"/>
              <a:ext cx="3341492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000" dirty="0"/>
                <a:t>2. sends              to coordinator</a:t>
              </a:r>
            </a:p>
            <a:p>
              <a:pPr>
                <a:lnSpc>
                  <a:spcPct val="90000"/>
                </a:lnSpc>
              </a:pPr>
              <a:r>
                <a:rPr lang="en-US" sz="2000" dirty="0"/>
                <a:t>     if             == </a:t>
              </a:r>
              <a:r>
                <a:rPr lang="en-US" sz="2000" dirty="0">
                  <a:solidFill>
                    <a:srgbClr val="0000FF"/>
                  </a:solidFill>
                </a:rPr>
                <a:t>No</a:t>
              </a:r>
            </a:p>
            <a:p>
              <a:pPr>
                <a:lnSpc>
                  <a:spcPct val="90000"/>
                </a:lnSpc>
              </a:pPr>
              <a:r>
                <a:rPr lang="en-US" sz="2000" dirty="0"/>
                <a:t>     then                     := </a:t>
              </a:r>
              <a:r>
                <a:rPr lang="en-US" sz="2000" dirty="0">
                  <a:solidFill>
                    <a:srgbClr val="0000FF"/>
                  </a:solidFill>
                </a:rPr>
                <a:t>Abort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90276" y="3856430"/>
              <a:ext cx="582792" cy="228391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66941" y="4131734"/>
              <a:ext cx="565859" cy="221755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21136" y="4396617"/>
              <a:ext cx="1001888" cy="229003"/>
            </a:xfrm>
            <a:prstGeom prst="rect">
              <a:avLst/>
            </a:prstGeom>
          </p:spPr>
        </p:pic>
      </p:grpSp>
      <p:grpSp>
        <p:nvGrpSpPr>
          <p:cNvPr id="34" name="Group 33"/>
          <p:cNvGrpSpPr/>
          <p:nvPr/>
        </p:nvGrpSpPr>
        <p:grpSpPr>
          <a:xfrm>
            <a:off x="793029" y="3832111"/>
            <a:ext cx="5089663" cy="2363724"/>
            <a:chOff x="793029" y="3832111"/>
            <a:chExt cx="5089663" cy="2363724"/>
          </a:xfrm>
        </p:grpSpPr>
        <p:sp>
          <p:nvSpPr>
            <p:cNvPr id="16" name="Rectangle 15"/>
            <p:cNvSpPr/>
            <p:nvPr/>
          </p:nvSpPr>
          <p:spPr>
            <a:xfrm>
              <a:off x="793029" y="3832111"/>
              <a:ext cx="5089663" cy="23637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000" dirty="0"/>
                <a:t>3. Wait for all votes to come in</a:t>
              </a:r>
            </a:p>
            <a:p>
              <a:pPr>
                <a:lnSpc>
                  <a:spcPct val="90000"/>
                </a:lnSpc>
              </a:pPr>
              <a:r>
                <a:rPr lang="en-US" sz="2000" dirty="0"/>
                <a:t>     If all votes are </a:t>
              </a:r>
              <a:r>
                <a:rPr lang="en-US" sz="2000" dirty="0">
                  <a:solidFill>
                    <a:srgbClr val="0000FF"/>
                  </a:solidFill>
                </a:rPr>
                <a:t>Yes</a:t>
              </a:r>
              <a:r>
                <a:rPr lang="en-US" sz="2000" dirty="0"/>
                <a:t> then</a:t>
              </a:r>
            </a:p>
            <a:p>
              <a:pPr>
                <a:lnSpc>
                  <a:spcPct val="90000"/>
                </a:lnSpc>
              </a:pPr>
              <a:r>
                <a:rPr lang="en-US" sz="2000" dirty="0"/>
                <a:t>	              := </a:t>
              </a:r>
              <a:r>
                <a:rPr lang="en-US" sz="2000" dirty="0">
                  <a:solidFill>
                    <a:srgbClr val="0000FF"/>
                  </a:solidFill>
                </a:rPr>
                <a:t>Commit</a:t>
              </a:r>
            </a:p>
            <a:p>
              <a:pPr>
                <a:lnSpc>
                  <a:spcPct val="90000"/>
                </a:lnSpc>
              </a:pPr>
              <a:r>
                <a:rPr lang="en-US" sz="2000" dirty="0"/>
                <a:t>          Send </a:t>
              </a:r>
              <a:r>
                <a:rPr lang="en-US" sz="2000" dirty="0">
                  <a:solidFill>
                    <a:srgbClr val="0000FF"/>
                  </a:solidFill>
                </a:rPr>
                <a:t>Commit</a:t>
              </a:r>
              <a:r>
                <a:rPr lang="en-US" sz="2000" dirty="0"/>
                <a:t> message to all</a:t>
              </a:r>
            </a:p>
            <a:p>
              <a:pPr>
                <a:lnSpc>
                  <a:spcPct val="90000"/>
                </a:lnSpc>
              </a:pPr>
              <a:r>
                <a:rPr lang="en-US" sz="2000" dirty="0"/>
                <a:t>     else</a:t>
              </a:r>
            </a:p>
            <a:p>
              <a:pPr>
                <a:lnSpc>
                  <a:spcPct val="90000"/>
                </a:lnSpc>
              </a:pPr>
              <a:r>
                <a:rPr lang="en-US" sz="2000" dirty="0"/>
                <a:t>	              := </a:t>
              </a:r>
              <a:r>
                <a:rPr lang="en-US" sz="2000" dirty="0">
                  <a:solidFill>
                    <a:srgbClr val="0000FF"/>
                  </a:solidFill>
                </a:rPr>
                <a:t>Abort</a:t>
              </a:r>
            </a:p>
            <a:p>
              <a:pPr>
                <a:lnSpc>
                  <a:spcPct val="90000"/>
                </a:lnSpc>
              </a:pPr>
              <a:r>
                <a:rPr lang="en-US" sz="2000" dirty="0"/>
                <a:t>          Send </a:t>
              </a:r>
              <a:r>
                <a:rPr lang="en-US" sz="2000" dirty="0">
                  <a:solidFill>
                    <a:srgbClr val="0000FF"/>
                  </a:solidFill>
                </a:rPr>
                <a:t>Abort</a:t>
              </a:r>
              <a:r>
                <a:rPr lang="en-US" sz="2000" dirty="0"/>
                <a:t> message to all who voted </a:t>
              </a:r>
              <a:r>
                <a:rPr lang="en-US" sz="2000" dirty="0">
                  <a:solidFill>
                    <a:srgbClr val="0000FF"/>
                  </a:solidFill>
                </a:rPr>
                <a:t>Yes</a:t>
              </a:r>
            </a:p>
            <a:p>
              <a:pPr>
                <a:lnSpc>
                  <a:spcPct val="90000"/>
                </a:lnSpc>
              </a:pPr>
              <a:r>
                <a:rPr lang="en-US" sz="2400" dirty="0"/>
                <a:t>	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46388" y="4459109"/>
              <a:ext cx="1097225" cy="245533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63321" y="5277552"/>
              <a:ext cx="1097225" cy="245533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7278495" y="5055489"/>
            <a:ext cx="2950616" cy="1200329"/>
            <a:chOff x="7278495" y="5032911"/>
            <a:chExt cx="2950616" cy="1200329"/>
          </a:xfrm>
        </p:grpSpPr>
        <p:grpSp>
          <p:nvGrpSpPr>
            <p:cNvPr id="19" name="Group 18"/>
            <p:cNvGrpSpPr/>
            <p:nvPr/>
          </p:nvGrpSpPr>
          <p:grpSpPr>
            <a:xfrm>
              <a:off x="7278495" y="5032911"/>
              <a:ext cx="2950616" cy="1200329"/>
              <a:chOff x="7255917" y="3782761"/>
              <a:chExt cx="2950616" cy="1200329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7255917" y="3782761"/>
                <a:ext cx="2950616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000" dirty="0"/>
                  <a:t>4. If received </a:t>
                </a:r>
                <a:r>
                  <a:rPr lang="en-US" sz="2000" dirty="0">
                    <a:solidFill>
                      <a:srgbClr val="0000FF"/>
                    </a:solidFill>
                  </a:rPr>
                  <a:t>Commit</a:t>
                </a:r>
                <a:r>
                  <a:rPr lang="en-US" sz="2000" dirty="0"/>
                  <a:t> then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000" dirty="0"/>
                  <a:t>                            := </a:t>
                </a:r>
                <a:r>
                  <a:rPr lang="en-US" sz="2000" dirty="0">
                    <a:solidFill>
                      <a:srgbClr val="0000FF"/>
                    </a:solidFill>
                  </a:rPr>
                  <a:t>Commit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000" dirty="0"/>
                  <a:t>     else 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000" dirty="0"/>
                  <a:t>                            := </a:t>
                </a:r>
                <a:r>
                  <a:rPr lang="en-US" sz="2000" dirty="0">
                    <a:solidFill>
                      <a:srgbClr val="0000FF"/>
                    </a:solidFill>
                  </a:rPr>
                  <a:t>Abort</a:t>
                </a:r>
              </a:p>
            </p:txBody>
          </p:sp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05047" y="4125684"/>
                <a:ext cx="1001888" cy="229003"/>
              </a:xfrm>
              <a:prstGeom prst="rect">
                <a:avLst/>
              </a:prstGeom>
            </p:spPr>
          </p:pic>
        </p:grp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27625" y="5914994"/>
              <a:ext cx="1001888" cy="229003"/>
            </a:xfrm>
            <a:prstGeom prst="rect">
              <a:avLst/>
            </a:prstGeom>
          </p:spPr>
        </p:pic>
      </p:grpSp>
      <p:cxnSp>
        <p:nvCxnSpPr>
          <p:cNvPr id="27" name="Straight Arrow Connector 26"/>
          <p:cNvCxnSpPr/>
          <p:nvPr/>
        </p:nvCxnSpPr>
        <p:spPr>
          <a:xfrm>
            <a:off x="5757333" y="2585156"/>
            <a:ext cx="1456267" cy="304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4775201" y="3575751"/>
            <a:ext cx="2503294" cy="71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621867" y="4975018"/>
            <a:ext cx="1591732" cy="3477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536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Problem set 3 (Chapter 5) has been released and is due Oct 24</a:t>
            </a:r>
          </a:p>
          <a:p>
            <a:r>
              <a:rPr lang="en-US" dirty="0"/>
              <a:t>Start looking for partners for Project 1 (released after PS3)</a:t>
            </a:r>
          </a:p>
          <a:p>
            <a:r>
              <a:rPr lang="en-US" dirty="0"/>
              <a:t>Midterm evaluations are up</a:t>
            </a:r>
          </a:p>
          <a:p>
            <a:pPr lvl="1"/>
            <a:r>
              <a:rPr lang="en-US" b="1" dirty="0"/>
              <a:t>Please provide feedback!</a:t>
            </a:r>
            <a:r>
              <a:rPr lang="en-US" dirty="0"/>
              <a:t> (Currently 2 out of 28)</a:t>
            </a:r>
          </a:p>
          <a:p>
            <a:pPr lvl="1"/>
            <a:r>
              <a:rPr lang="en-US" dirty="0"/>
              <a:t>Note the additional questions</a:t>
            </a:r>
          </a:p>
          <a:p>
            <a:r>
              <a:rPr lang="en-US" dirty="0"/>
              <a:t>Midterm exam on October 17</a:t>
            </a:r>
          </a:p>
          <a:p>
            <a:pPr lvl="1"/>
            <a:r>
              <a:rPr lang="en-US" dirty="0"/>
              <a:t>Time: 6-8pm</a:t>
            </a:r>
          </a:p>
          <a:p>
            <a:pPr lvl="1"/>
            <a:r>
              <a:rPr lang="en-US" dirty="0"/>
              <a:t>Location: BBB1670</a:t>
            </a:r>
          </a:p>
          <a:p>
            <a:pPr lvl="1"/>
            <a:r>
              <a:rPr lang="en-US" dirty="0"/>
              <a:t>Will contact you for time/location if you have accommodations</a:t>
            </a:r>
          </a:p>
          <a:p>
            <a:r>
              <a:rPr lang="en-US" dirty="0"/>
              <a:t>We will release practice exams tonight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BE3E2-4B13-B241-A788-C063A896C1F0}" type="datetime1">
              <a:rPr lang="en-US" smtClean="0"/>
              <a:t>10/8/24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91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distributed system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CBC6-948D-6A43-BE20-54C7A995299E}" type="datetime1">
              <a:rPr lang="en-US" smtClean="0"/>
              <a:t>10/8/24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14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866C61-A4BB-28D1-F45B-895191694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649" y="2030578"/>
            <a:ext cx="865084" cy="13286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A4CA0E-CE6B-91B6-AA5B-E5FDAC3D4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2293" y="1575664"/>
            <a:ext cx="865084" cy="13286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7CCD6C-CE1E-501C-7113-6AC49D01B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1282" y="1460639"/>
            <a:ext cx="865084" cy="13286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18FBAEC-2E9E-3F17-28B8-6E40A75B6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368" y="4159195"/>
            <a:ext cx="865084" cy="13286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F49EE2E-3063-D07C-51C6-1C031EF45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7258" y="4687833"/>
            <a:ext cx="865084" cy="13286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226D8DA-538E-7FD1-0447-688C1791C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1084" y="2100373"/>
            <a:ext cx="865084" cy="132862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6C77D60-7A7C-1EAA-20B7-D66400F6B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970" y="4823508"/>
            <a:ext cx="865084" cy="132862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D5FB5C1-516D-D5E6-CA10-B299C7145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9230" y="4716858"/>
            <a:ext cx="865084" cy="132862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A024F61-334A-7A10-29C2-37C3BB7DD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8490" y="4228362"/>
            <a:ext cx="865084" cy="132862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CE5BCD1-2FBD-CBF6-9080-64C0346F6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495" y="1690688"/>
            <a:ext cx="865084" cy="1328627"/>
          </a:xfrm>
          <a:prstGeom prst="rect">
            <a:avLst/>
          </a:prstGeom>
        </p:spPr>
      </p:pic>
      <p:sp>
        <p:nvSpPr>
          <p:cNvPr id="22" name="Cloud 21">
            <a:extLst>
              <a:ext uri="{FF2B5EF4-FFF2-40B4-BE49-F238E27FC236}">
                <a16:creationId xmlns:a16="http://schemas.microsoft.com/office/drawing/2014/main" id="{F455415C-3E68-89AE-02D0-65A6B1C778A2}"/>
              </a:ext>
            </a:extLst>
          </p:cNvPr>
          <p:cNvSpPr/>
          <p:nvPr/>
        </p:nvSpPr>
        <p:spPr>
          <a:xfrm>
            <a:off x="2829110" y="3302393"/>
            <a:ext cx="6175872" cy="116477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Network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75C0AD7-623F-C52C-3B03-74CA80BF7019}"/>
              </a:ext>
            </a:extLst>
          </p:cNvPr>
          <p:cNvCxnSpPr/>
          <p:nvPr/>
        </p:nvCxnSpPr>
        <p:spPr>
          <a:xfrm flipH="1" flipV="1">
            <a:off x="3757355" y="2875885"/>
            <a:ext cx="102220" cy="5699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C3FD54E9-B67D-08D5-27F4-374561FC33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72995" y="3061232"/>
            <a:ext cx="384360" cy="246116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A90E39CE-03CE-5BB9-3185-5DBF6341D5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43174" y="2901227"/>
            <a:ext cx="384360" cy="246116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82635C3-99D7-1AA3-B1CD-7D454D818CBE}"/>
              </a:ext>
            </a:extLst>
          </p:cNvPr>
          <p:cNvCxnSpPr>
            <a:cxnSpLocks/>
          </p:cNvCxnSpPr>
          <p:nvPr/>
        </p:nvCxnSpPr>
        <p:spPr>
          <a:xfrm>
            <a:off x="3917562" y="2831156"/>
            <a:ext cx="129215" cy="5862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F15976B9-9040-A263-C3D2-3F87B4FE0E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2694" y="1953588"/>
            <a:ext cx="591446" cy="56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03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distributed systems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57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distributed system is composed of multiple hosts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75CD-35AD-2445-B03C-BA233C9FBCC6}" type="datetime1">
              <a:rPr lang="en-US" smtClean="0"/>
              <a:t>10/8/24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15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619539" y="2508527"/>
            <a:ext cx="4022035" cy="2992162"/>
            <a:chOff x="1098550" y="2590801"/>
            <a:chExt cx="4022035" cy="2992162"/>
          </a:xfrm>
          <a:solidFill>
            <a:schemeClr val="bg1"/>
          </a:solidFill>
        </p:grpSpPr>
        <p:sp>
          <p:nvSpPr>
            <p:cNvPr id="7" name="Rectangle 6"/>
            <p:cNvSpPr/>
            <p:nvPr/>
          </p:nvSpPr>
          <p:spPr>
            <a:xfrm>
              <a:off x="1098550" y="2590801"/>
              <a:ext cx="4022035" cy="2992162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55700" y="2628900"/>
              <a:ext cx="1974130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b="1"/>
                <a:t>Distributed system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554425" y="3230007"/>
              <a:ext cx="977900" cy="53340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Host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724162" y="3220762"/>
              <a:ext cx="977900" cy="53340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Host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554425" y="4590490"/>
              <a:ext cx="977900" cy="53340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Host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724162" y="4581245"/>
              <a:ext cx="977900" cy="53340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Host</a:t>
              </a:r>
            </a:p>
          </p:txBody>
        </p:sp>
      </p:grpSp>
      <p:sp>
        <p:nvSpPr>
          <p:cNvPr id="23" name="Content Placeholder 5"/>
          <p:cNvSpPr txBox="1">
            <a:spLocks/>
          </p:cNvSpPr>
          <p:nvPr/>
        </p:nvSpPr>
        <p:spPr>
          <a:xfrm>
            <a:off x="4949687" y="2546350"/>
            <a:ext cx="7242313" cy="381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ea typeface="Consolas" charset="0"/>
                <a:cs typeface="Consolas" charset="0"/>
              </a:rPr>
              <a:t>Distributed System: attempt #1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module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DistributedSystem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datatype Variables = 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Variables(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hosts:seq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Host.Variables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&gt;)</a:t>
            </a:r>
          </a:p>
          <a:p>
            <a:pPr marL="0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predicate Next (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v:Variables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v’:Variables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hostid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nat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&amp;&amp;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Host.Next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v.hosts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hostid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],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v'.hosts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hostid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]))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&amp;&amp;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forall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otherHost:nat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|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otherHost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!=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hostid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::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v’.hosts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otherHost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] ==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v.hosts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otherHost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]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1178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FB4F210-9CCE-AB41-ED01-9CD57566D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the network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86DDC-0DBE-3546-9FDD-37A40AE49BBD}" type="datetime1">
              <a:rPr lang="en-US" smtClean="0"/>
              <a:t>10/8/24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16</a:t>
            </a:fld>
            <a:endParaRPr lang="en-US"/>
          </a:p>
        </p:txBody>
      </p:sp>
      <p:sp>
        <p:nvSpPr>
          <p:cNvPr id="23" name="Content Placeholder 5"/>
          <p:cNvSpPr txBox="1">
            <a:spLocks/>
          </p:cNvSpPr>
          <p:nvPr/>
        </p:nvSpPr>
        <p:spPr>
          <a:xfrm>
            <a:off x="4711950" y="1627119"/>
            <a:ext cx="7377318" cy="5230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ea typeface="Consolas" charset="0"/>
                <a:cs typeface="Consolas" charset="0"/>
              </a:rPr>
              <a:t>Network module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module Network {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datatype Variables = 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Variables(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sentMsgs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: set&lt;Message&gt;)</a:t>
            </a:r>
          </a:p>
          <a:p>
            <a:pPr marL="0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predicate Next(v, v’,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msgOps:MessageOps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// 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can only receive messages that have been sent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&amp;&amp; (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msgOps.recv.Some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? ==&gt;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msgOps.recv.value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in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v.sentMsgs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de-DE" sz="1600" dirty="0">
                <a:latin typeface="Consolas" charset="0"/>
                <a:ea typeface="Consolas" charset="0"/>
                <a:cs typeface="Consolas" charset="0"/>
              </a:rPr>
              <a:t>    // </a:t>
            </a:r>
            <a:r>
              <a:rPr lang="de-DE" sz="1600" b="1" dirty="0" err="1">
                <a:latin typeface="Consolas" charset="0"/>
                <a:ea typeface="Consolas" charset="0"/>
                <a:cs typeface="Consolas" charset="0"/>
              </a:rPr>
              <a:t>Record</a:t>
            </a:r>
            <a:r>
              <a:rPr lang="de-DE" sz="16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600" b="1" dirty="0" err="1">
                <a:latin typeface="Consolas" charset="0"/>
                <a:ea typeface="Consolas" charset="0"/>
                <a:cs typeface="Consolas" charset="0"/>
              </a:rPr>
              <a:t>the</a:t>
            </a:r>
            <a:r>
              <a:rPr lang="de-DE" sz="16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600" b="1" dirty="0" err="1">
                <a:latin typeface="Consolas" charset="0"/>
                <a:ea typeface="Consolas" charset="0"/>
                <a:cs typeface="Consolas" charset="0"/>
              </a:rPr>
              <a:t>sent</a:t>
            </a:r>
            <a:r>
              <a:rPr lang="de-DE" sz="16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600" b="1" dirty="0" err="1">
                <a:latin typeface="Consolas" charset="0"/>
                <a:ea typeface="Consolas" charset="0"/>
                <a:cs typeface="Consolas" charset="0"/>
              </a:rPr>
              <a:t>message</a:t>
            </a:r>
            <a:r>
              <a:rPr lang="de-DE" sz="1600" b="1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de-DE" sz="1600" b="1" dirty="0" err="1"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de-DE" sz="16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600" b="1" dirty="0" err="1">
                <a:latin typeface="Consolas" charset="0"/>
                <a:ea typeface="Consolas" charset="0"/>
                <a:cs typeface="Consolas" charset="0"/>
              </a:rPr>
              <a:t>there</a:t>
            </a:r>
            <a:r>
              <a:rPr lang="de-DE" sz="1600" b="1" dirty="0">
                <a:latin typeface="Consolas" charset="0"/>
                <a:ea typeface="Consolas" charset="0"/>
                <a:cs typeface="Consolas" charset="0"/>
              </a:rPr>
              <a:t> was </a:t>
            </a:r>
            <a:r>
              <a:rPr lang="de-DE" sz="1600" b="1" dirty="0" err="1">
                <a:latin typeface="Consolas" charset="0"/>
                <a:ea typeface="Consolas" charset="0"/>
                <a:cs typeface="Consolas" charset="0"/>
              </a:rPr>
              <a:t>one</a:t>
            </a:r>
            <a:endParaRPr lang="de-DE" sz="1600" b="1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charset="0"/>
                <a:ea typeface="Consolas" charset="0"/>
                <a:cs typeface="Consolas" charset="0"/>
              </a:rPr>
              <a:t>    &amp;&amp; v'.</a:t>
            </a:r>
            <a:r>
              <a:rPr lang="de-DE" sz="1600" dirty="0" err="1">
                <a:latin typeface="Consolas" charset="0"/>
                <a:ea typeface="Consolas" charset="0"/>
                <a:cs typeface="Consolas" charset="0"/>
              </a:rPr>
              <a:t>sentMsgs</a:t>
            </a:r>
            <a:r>
              <a:rPr lang="de-DE" sz="1600" dirty="0">
                <a:latin typeface="Consolas" charset="0"/>
                <a:ea typeface="Consolas" charset="0"/>
                <a:cs typeface="Consolas" charset="0"/>
              </a:rPr>
              <a:t> ==</a:t>
            </a:r>
          </a:p>
          <a:p>
            <a:pPr marL="0" indent="0">
              <a:buNone/>
            </a:pPr>
            <a:r>
              <a:rPr lang="de-DE" sz="1600" dirty="0">
                <a:latin typeface="Consolas" charset="0"/>
                <a:ea typeface="Consolas" charset="0"/>
                <a:cs typeface="Consolas" charset="0"/>
              </a:rPr>
              <a:t>       </a:t>
            </a:r>
            <a:r>
              <a:rPr lang="de-DE" sz="1600" dirty="0" err="1">
                <a:latin typeface="Consolas" charset="0"/>
                <a:ea typeface="Consolas" charset="0"/>
                <a:cs typeface="Consolas" charset="0"/>
              </a:rPr>
              <a:t>v.sentMsgs</a:t>
            </a:r>
            <a:r>
              <a:rPr lang="de-DE" sz="1600" dirty="0">
                <a:latin typeface="Consolas" charset="0"/>
                <a:ea typeface="Consolas" charset="0"/>
                <a:cs typeface="Consolas" charset="0"/>
              </a:rPr>
              <a:t> + </a:t>
            </a:r>
            <a:r>
              <a:rPr lang="de-DE" sz="1600" dirty="0" err="1"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de-DE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600" dirty="0" err="1">
                <a:latin typeface="Consolas" charset="0"/>
                <a:ea typeface="Consolas" charset="0"/>
                <a:cs typeface="Consolas" charset="0"/>
              </a:rPr>
              <a:t>msgOps.send.None</a:t>
            </a:r>
            <a:r>
              <a:rPr lang="de-DE" sz="1600" dirty="0">
                <a:latin typeface="Consolas" charset="0"/>
                <a:ea typeface="Consolas" charset="0"/>
                <a:cs typeface="Consolas" charset="0"/>
              </a:rPr>
              <a:t>? </a:t>
            </a:r>
            <a:r>
              <a:rPr lang="de-DE" sz="1600" dirty="0" err="1">
                <a:latin typeface="Consolas" charset="0"/>
                <a:ea typeface="Consolas" charset="0"/>
                <a:cs typeface="Consolas" charset="0"/>
              </a:rPr>
              <a:t>then</a:t>
            </a:r>
            <a:r>
              <a:rPr lang="de-DE" sz="1600" dirty="0">
                <a:latin typeface="Consolas" charset="0"/>
                <a:ea typeface="Consolas" charset="0"/>
                <a:cs typeface="Consolas" charset="0"/>
              </a:rPr>
              <a:t> {} </a:t>
            </a:r>
          </a:p>
          <a:p>
            <a:pPr marL="0" indent="0">
              <a:buNone/>
            </a:pPr>
            <a:r>
              <a:rPr lang="de-DE" sz="1600" dirty="0">
                <a:latin typeface="Consolas" charset="0"/>
                <a:ea typeface="Consolas" charset="0"/>
                <a:cs typeface="Consolas" charset="0"/>
              </a:rPr>
              <a:t>                    </a:t>
            </a:r>
            <a:r>
              <a:rPr lang="de-DE" sz="1600" dirty="0" err="1">
                <a:latin typeface="Consolas" charset="0"/>
                <a:ea typeface="Consolas" charset="0"/>
                <a:cs typeface="Consolas" charset="0"/>
              </a:rPr>
              <a:t>else</a:t>
            </a:r>
            <a:r>
              <a:rPr lang="de-DE" sz="1600" dirty="0">
                <a:latin typeface="Consolas" charset="0"/>
                <a:ea typeface="Consolas" charset="0"/>
                <a:cs typeface="Consolas" charset="0"/>
              </a:rPr>
              <a:t> {</a:t>
            </a:r>
            <a:r>
              <a:rPr lang="de-DE" sz="1600" dirty="0" err="1">
                <a:latin typeface="Consolas" charset="0"/>
                <a:ea typeface="Consolas" charset="0"/>
                <a:cs typeface="Consolas" charset="0"/>
              </a:rPr>
              <a:t>msgOps.send.value</a:t>
            </a:r>
            <a:r>
              <a:rPr lang="de-DE" sz="16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de-DE" sz="1600" dirty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pPr marL="0" indent="0">
              <a:buNone/>
            </a:pPr>
            <a:r>
              <a:rPr lang="de-DE" sz="1600" dirty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19539" y="2508527"/>
            <a:ext cx="4022035" cy="2992162"/>
            <a:chOff x="619539" y="2508527"/>
            <a:chExt cx="4022035" cy="2992162"/>
          </a:xfrm>
        </p:grpSpPr>
        <p:grpSp>
          <p:nvGrpSpPr>
            <p:cNvPr id="29" name="Group 28"/>
            <p:cNvGrpSpPr/>
            <p:nvPr/>
          </p:nvGrpSpPr>
          <p:grpSpPr>
            <a:xfrm>
              <a:off x="619539" y="2508527"/>
              <a:ext cx="4022035" cy="2992162"/>
              <a:chOff x="1098550" y="2590801"/>
              <a:chExt cx="4022035" cy="2992162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1098550" y="2590801"/>
                <a:ext cx="4022035" cy="299216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155700" y="2628900"/>
                <a:ext cx="19741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tx1">
                        <a:alpha val="50000"/>
                      </a:schemeClr>
                    </a:solidFill>
                  </a:rPr>
                  <a:t>Distributed system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554425" y="3230007"/>
                <a:ext cx="977900" cy="5334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>
                        <a:alpha val="50000"/>
                      </a:schemeClr>
                    </a:solidFill>
                  </a:rPr>
                  <a:t>Host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724162" y="3220762"/>
                <a:ext cx="977900" cy="5334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>
                        <a:alpha val="50000"/>
                      </a:schemeClr>
                    </a:solidFill>
                  </a:rPr>
                  <a:t>Host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554425" y="4590490"/>
                <a:ext cx="977900" cy="5334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>
                        <a:alpha val="50000"/>
                      </a:schemeClr>
                    </a:solidFill>
                  </a:rPr>
                  <a:t>Host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724162" y="4581245"/>
                <a:ext cx="977900" cy="5334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>
                        <a:alpha val="50000"/>
                      </a:schemeClr>
                    </a:solidFill>
                  </a:rPr>
                  <a:t>Host</a:t>
                </a:r>
              </a:p>
            </p:txBody>
          </p:sp>
        </p:grpSp>
        <p:sp>
          <p:nvSpPr>
            <p:cNvPr id="37" name="Rectangle 36"/>
            <p:cNvSpPr/>
            <p:nvPr/>
          </p:nvSpPr>
          <p:spPr>
            <a:xfrm>
              <a:off x="2142213" y="3528733"/>
              <a:ext cx="1028425" cy="5334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Network</a:t>
              </a:r>
            </a:p>
          </p:txBody>
        </p:sp>
      </p:grpSp>
      <p:sp>
        <p:nvSpPr>
          <p:cNvPr id="7" name="Rectangle 6"/>
          <p:cNvSpPr/>
          <p:nvPr/>
        </p:nvSpPr>
        <p:spPr>
          <a:xfrm>
            <a:off x="7262192" y="634038"/>
            <a:ext cx="4748362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datatype Option&lt;T&gt; = Some(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value:T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) | None</a:t>
            </a:r>
          </a:p>
          <a:p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datatype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MessageOps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MessageOps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(</a:t>
            </a:r>
          </a:p>
          <a:p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recv:Option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&lt;Message&gt;, 		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send:Option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&lt;Message&gt;)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98302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543477"/>
            <a:ext cx="10515600" cy="5857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distributed system is composed of multiple hosts </a:t>
            </a:r>
            <a:r>
              <a:rPr lang="en-US" b="1" dirty="0"/>
              <a:t>and a network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03B37-C65B-3846-8A57-5669960123C0}" type="datetime1">
              <a:rPr lang="en-US" smtClean="0"/>
              <a:t>10/8/24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17</a:t>
            </a:fld>
            <a:endParaRPr lang="en-US"/>
          </a:p>
        </p:txBody>
      </p:sp>
      <p:sp>
        <p:nvSpPr>
          <p:cNvPr id="23" name="Content Placeholder 5"/>
          <p:cNvSpPr txBox="1">
            <a:spLocks/>
          </p:cNvSpPr>
          <p:nvPr/>
        </p:nvSpPr>
        <p:spPr>
          <a:xfrm>
            <a:off x="4698725" y="1125468"/>
            <a:ext cx="7377318" cy="52308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ea typeface="Consolas" charset="0"/>
                <a:cs typeface="Consolas" charset="0"/>
              </a:rPr>
              <a:t>Distributed system: attempt #2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module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DistributedSystem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datatype Variables = 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Variables(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hosts:seq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Host.Variables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&gt;,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          </a:t>
            </a:r>
            <a:r>
              <a:rPr lang="en-US" sz="1700" b="1" dirty="0">
                <a:latin typeface="Consolas" charset="0"/>
                <a:ea typeface="Consolas" charset="0"/>
                <a:cs typeface="Consolas" charset="0"/>
              </a:rPr>
              <a:t>network: </a:t>
            </a:r>
            <a:r>
              <a:rPr lang="en-US" sz="1700" b="1" dirty="0" err="1">
                <a:latin typeface="Consolas" charset="0"/>
                <a:ea typeface="Consolas" charset="0"/>
                <a:cs typeface="Consolas" charset="0"/>
              </a:rPr>
              <a:t>Network.Variables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predicate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HostAction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(v, v’,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hostid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700" b="1" dirty="0" err="1">
                <a:latin typeface="Consolas" charset="0"/>
                <a:ea typeface="Consolas" charset="0"/>
                <a:cs typeface="Consolas" charset="0"/>
              </a:rPr>
              <a:t>msgOps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&amp;&amp;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Host.Next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v.hosts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hostid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],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v'.hosts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hostid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],</a:t>
            </a:r>
            <a:r>
              <a:rPr lang="en-US" sz="1700" b="1" dirty="0" err="1">
                <a:latin typeface="Consolas" charset="0"/>
                <a:ea typeface="Consolas" charset="0"/>
                <a:cs typeface="Consolas" charset="0"/>
              </a:rPr>
              <a:t>msgOps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))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&amp;&amp;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forall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otherHost:nat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|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otherHost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!=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hostid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::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v’.hosts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otherHost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] ==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v.hosts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otherHost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]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pPr marL="0" indent="0">
              <a:buNone/>
            </a:pP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predicate Next(v, v’,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hostid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700" b="1" dirty="0" err="1">
                <a:latin typeface="Consolas" charset="0"/>
                <a:ea typeface="Consolas" charset="0"/>
                <a:cs typeface="Consolas" charset="0"/>
              </a:rPr>
              <a:t>msgOps</a:t>
            </a:r>
            <a:r>
              <a:rPr lang="en-US" sz="1700" b="1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700" b="1" dirty="0" err="1">
                <a:latin typeface="Consolas" charset="0"/>
                <a:ea typeface="Consolas" charset="0"/>
                <a:cs typeface="Consolas" charset="0"/>
              </a:rPr>
              <a:t>MessageOps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&amp;&amp;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HostAction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(v, v’,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hostid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700" b="1" dirty="0" err="1">
                <a:latin typeface="Consolas" charset="0"/>
                <a:ea typeface="Consolas" charset="0"/>
                <a:cs typeface="Consolas" charset="0"/>
              </a:rPr>
              <a:t>msgOps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&amp;&amp; </a:t>
            </a:r>
            <a:r>
              <a:rPr lang="en-US" sz="1700" b="1" dirty="0" err="1">
                <a:latin typeface="Consolas" charset="0"/>
                <a:ea typeface="Consolas" charset="0"/>
                <a:cs typeface="Consolas" charset="0"/>
              </a:rPr>
              <a:t>Network.Next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(v, v’, </a:t>
            </a:r>
            <a:r>
              <a:rPr lang="en-US" sz="1700" b="1" dirty="0" err="1">
                <a:latin typeface="Consolas" charset="0"/>
                <a:ea typeface="Consolas" charset="0"/>
                <a:cs typeface="Consolas" charset="0"/>
              </a:rPr>
              <a:t>msgOps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619539" y="2508527"/>
            <a:ext cx="4022035" cy="2992162"/>
            <a:chOff x="1098550" y="2590801"/>
            <a:chExt cx="4022035" cy="2992162"/>
          </a:xfrm>
        </p:grpSpPr>
        <p:sp>
          <p:nvSpPr>
            <p:cNvPr id="30" name="Rectangle 29"/>
            <p:cNvSpPr/>
            <p:nvPr/>
          </p:nvSpPr>
          <p:spPr>
            <a:xfrm>
              <a:off x="1098550" y="2590801"/>
              <a:ext cx="4022035" cy="299216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700" y="2628900"/>
              <a:ext cx="1974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Distributed system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554425" y="3230007"/>
              <a:ext cx="977900" cy="533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Host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724162" y="3220762"/>
              <a:ext cx="977900" cy="533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Host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54425" y="4590490"/>
              <a:ext cx="977900" cy="533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Host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724162" y="4581245"/>
              <a:ext cx="977900" cy="533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Host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2142213" y="3528733"/>
            <a:ext cx="1028425" cy="533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Network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8537713" y="5088834"/>
            <a:ext cx="3051313" cy="369332"/>
            <a:chOff x="8537713" y="5088834"/>
            <a:chExt cx="3051313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9720470" y="5088834"/>
              <a:ext cx="1868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Binding variable</a:t>
              </a:r>
            </a:p>
          </p:txBody>
        </p:sp>
        <p:cxnSp>
          <p:nvCxnSpPr>
            <p:cNvPr id="14" name="Straight Arrow Connector 13"/>
            <p:cNvCxnSpPr>
              <a:stCxn id="12" idx="1"/>
            </p:cNvCxnSpPr>
            <p:nvPr/>
          </p:nvCxnSpPr>
          <p:spPr>
            <a:xfrm flipH="1" flipV="1">
              <a:off x="9223513" y="5138530"/>
              <a:ext cx="496957" cy="13497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2" idx="1"/>
            </p:cNvCxnSpPr>
            <p:nvPr/>
          </p:nvCxnSpPr>
          <p:spPr>
            <a:xfrm flipH="1">
              <a:off x="8537713" y="5273500"/>
              <a:ext cx="1182757" cy="12344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307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199" y="543477"/>
            <a:ext cx="10969487" cy="5857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distributed system is composed of </a:t>
            </a:r>
            <a:r>
              <a:rPr lang="en-US"/>
              <a:t>multiple hosts, </a:t>
            </a:r>
            <a:r>
              <a:rPr lang="en-US" b="1"/>
              <a:t>a network and clocks</a:t>
            </a:r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66D0-D9CB-8A4F-BB1C-4D1A8E4DDBC8}" type="datetime1">
              <a:rPr lang="en-US" smtClean="0"/>
              <a:t>10/8/24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18</a:t>
            </a:fld>
            <a:endParaRPr lang="en-US"/>
          </a:p>
        </p:txBody>
      </p:sp>
      <p:sp>
        <p:nvSpPr>
          <p:cNvPr id="23" name="Content Placeholder 5"/>
          <p:cNvSpPr txBox="1">
            <a:spLocks/>
          </p:cNvSpPr>
          <p:nvPr/>
        </p:nvSpPr>
        <p:spPr>
          <a:xfrm>
            <a:off x="4698724" y="1125468"/>
            <a:ext cx="7493275" cy="53548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ea typeface="Consolas" charset="0"/>
                <a:cs typeface="Consolas" charset="0"/>
              </a:rPr>
              <a:t>Distributed system: attempt #3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module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DistributedSystem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datatype Variables = 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Variables(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hosts:seq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Host.Variables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&gt;,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          network: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Network.Variables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          time: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Time.Variables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predicate Next(v, v’,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hostid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msgOps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MessageOps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clk:Time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|| (&amp;&amp;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HostAction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(v, v’,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hostid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msgOps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    &amp;&amp;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Network.Next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(v, v’,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msgOps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    &amp;&amp; </a:t>
            </a:r>
            <a:r>
              <a:rPr lang="en-US" sz="1700" b="1" dirty="0" err="1">
                <a:latin typeface="Consolas" charset="0"/>
                <a:ea typeface="Consolas" charset="0"/>
                <a:cs typeface="Consolas" charset="0"/>
              </a:rPr>
              <a:t>Time.Read</a:t>
            </a:r>
            <a:r>
              <a:rPr lang="en-US" sz="1700" b="1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700" b="1" dirty="0" err="1">
                <a:latin typeface="Consolas" charset="0"/>
                <a:ea typeface="Consolas" charset="0"/>
                <a:cs typeface="Consolas" charset="0"/>
              </a:rPr>
              <a:t>v.time</a:t>
            </a:r>
            <a:r>
              <a:rPr lang="en-US" sz="1700" b="1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700" b="1" dirty="0" err="1">
                <a:latin typeface="Consolas" charset="0"/>
                <a:ea typeface="Consolas" charset="0"/>
                <a:cs typeface="Consolas" charset="0"/>
              </a:rPr>
              <a:t>clk</a:t>
            </a:r>
            <a:r>
              <a:rPr lang="en-US" sz="1700" b="1" dirty="0">
                <a:latin typeface="Consolas" charset="0"/>
                <a:ea typeface="Consolas" charset="0"/>
                <a:cs typeface="Consolas" charset="0"/>
              </a:rPr>
              <a:t>))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700" b="1" dirty="0">
                <a:latin typeface="Consolas" charset="0"/>
                <a:ea typeface="Consolas" charset="0"/>
                <a:cs typeface="Consolas" charset="0"/>
              </a:rPr>
              <a:t>|| (&amp;&amp; </a:t>
            </a:r>
            <a:r>
              <a:rPr lang="en-US" sz="1700" b="1" dirty="0" err="1">
                <a:latin typeface="Consolas" charset="0"/>
                <a:ea typeface="Consolas" charset="0"/>
                <a:cs typeface="Consolas" charset="0"/>
              </a:rPr>
              <a:t>Time.Advance</a:t>
            </a:r>
            <a:r>
              <a:rPr lang="en-US" sz="1700" b="1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700" b="1" dirty="0" err="1">
                <a:latin typeface="Consolas" charset="0"/>
                <a:ea typeface="Consolas" charset="0"/>
                <a:cs typeface="Consolas" charset="0"/>
              </a:rPr>
              <a:t>v.time</a:t>
            </a:r>
            <a:r>
              <a:rPr lang="en-US" sz="1700" b="1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700" b="1" dirty="0" err="1">
                <a:latin typeface="Consolas" charset="0"/>
                <a:ea typeface="Consolas" charset="0"/>
                <a:cs typeface="Consolas" charset="0"/>
              </a:rPr>
              <a:t>v’.time</a:t>
            </a:r>
            <a:r>
              <a:rPr lang="en-US" sz="1700" b="1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en-US" sz="1700" b="1" dirty="0">
                <a:latin typeface="Consolas" charset="0"/>
                <a:ea typeface="Consolas" charset="0"/>
                <a:cs typeface="Consolas" charset="0"/>
              </a:rPr>
              <a:t>        &amp;&amp; </a:t>
            </a:r>
            <a:r>
              <a:rPr lang="en-US" sz="1700" b="1" dirty="0" err="1">
                <a:latin typeface="Consolas" charset="0"/>
                <a:ea typeface="Consolas" charset="0"/>
                <a:cs typeface="Consolas" charset="0"/>
              </a:rPr>
              <a:t>v’.hosts</a:t>
            </a:r>
            <a:r>
              <a:rPr lang="en-US" sz="1700" b="1" dirty="0">
                <a:latin typeface="Consolas" charset="0"/>
                <a:ea typeface="Consolas" charset="0"/>
                <a:cs typeface="Consolas" charset="0"/>
              </a:rPr>
              <a:t> == </a:t>
            </a:r>
            <a:r>
              <a:rPr lang="en-US" sz="1700" b="1" dirty="0" err="1">
                <a:latin typeface="Consolas" charset="0"/>
                <a:ea typeface="Consolas" charset="0"/>
                <a:cs typeface="Consolas" charset="0"/>
              </a:rPr>
              <a:t>v.hosts</a:t>
            </a:r>
            <a:endParaRPr lang="en-US" sz="1700" b="1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b="1" dirty="0">
                <a:latin typeface="Consolas" charset="0"/>
                <a:ea typeface="Consolas" charset="0"/>
                <a:cs typeface="Consolas" charset="0"/>
              </a:rPr>
              <a:t>        &amp;&amp; </a:t>
            </a:r>
            <a:r>
              <a:rPr lang="en-US" sz="1700" b="1" dirty="0" err="1">
                <a:latin typeface="Consolas" charset="0"/>
                <a:ea typeface="Consolas" charset="0"/>
                <a:cs typeface="Consolas" charset="0"/>
              </a:rPr>
              <a:t>v’.network</a:t>
            </a:r>
            <a:r>
              <a:rPr lang="en-US" sz="1700" b="1" dirty="0">
                <a:latin typeface="Consolas" charset="0"/>
                <a:ea typeface="Consolas" charset="0"/>
                <a:cs typeface="Consolas" charset="0"/>
              </a:rPr>
              <a:t> == </a:t>
            </a:r>
            <a:r>
              <a:rPr lang="en-US" sz="1700" b="1" dirty="0" err="1">
                <a:latin typeface="Consolas" charset="0"/>
                <a:ea typeface="Consolas" charset="0"/>
                <a:cs typeface="Consolas" charset="0"/>
              </a:rPr>
              <a:t>v.network</a:t>
            </a:r>
            <a:r>
              <a:rPr lang="en-US" sz="1700" b="1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619539" y="2508527"/>
            <a:ext cx="4022035" cy="2992162"/>
            <a:chOff x="1098550" y="2590801"/>
            <a:chExt cx="4022035" cy="2992162"/>
          </a:xfrm>
        </p:grpSpPr>
        <p:sp>
          <p:nvSpPr>
            <p:cNvPr id="30" name="Rectangle 29"/>
            <p:cNvSpPr/>
            <p:nvPr/>
          </p:nvSpPr>
          <p:spPr>
            <a:xfrm>
              <a:off x="1098550" y="2590801"/>
              <a:ext cx="4022035" cy="299216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700" y="2628900"/>
              <a:ext cx="1974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Distributed system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554425" y="3230007"/>
              <a:ext cx="977900" cy="533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Host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724162" y="3220762"/>
              <a:ext cx="977900" cy="533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Host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54425" y="4590490"/>
              <a:ext cx="977900" cy="533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Host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724162" y="4581245"/>
              <a:ext cx="977900" cy="533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Host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2142213" y="3528733"/>
            <a:ext cx="1028425" cy="533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145526" y="4128394"/>
            <a:ext cx="1028425" cy="533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540299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199" y="543477"/>
            <a:ext cx="10969487" cy="5857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modeling applies to all asynchronous systems</a:t>
            </a:r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86EE-B7C7-2B4A-98F4-D62E3E9E5574}" type="datetime1">
              <a:rPr lang="en-US" smtClean="0"/>
              <a:t>10/8/24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19</a:t>
            </a:fld>
            <a:endParaRPr lang="en-US"/>
          </a:p>
        </p:txBody>
      </p:sp>
      <p:sp>
        <p:nvSpPr>
          <p:cNvPr id="23" name="Content Placeholder 5"/>
          <p:cNvSpPr txBox="1">
            <a:spLocks/>
          </p:cNvSpPr>
          <p:nvPr/>
        </p:nvSpPr>
        <p:spPr>
          <a:xfrm>
            <a:off x="4698724" y="1352660"/>
            <a:ext cx="7493275" cy="503296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module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DistributedSystem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datatype Variables = 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Variables(fs: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FileSystem.Variables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          disk: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Disk.Variables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predicate Next(v, v’) {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|| (exists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io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:: 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    &amp;&amp;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FileSystem.Next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v.fs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v’.fs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io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    &amp;&amp;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Disk.Next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v.disk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v’.disk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io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700" b="1" dirty="0">
                <a:latin typeface="Consolas" charset="0"/>
                <a:ea typeface="Consolas" charset="0"/>
                <a:cs typeface="Consolas" charset="0"/>
              </a:rPr>
              <a:t>|| 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( //</a:t>
            </a:r>
            <a:r>
              <a:rPr lang="en-US" sz="1700" b="1" dirty="0">
                <a:latin typeface="Consolas" charset="0"/>
                <a:ea typeface="Consolas" charset="0"/>
                <a:cs typeface="Consolas" charset="0"/>
              </a:rPr>
              <a:t> Crash!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    &amp;&amp;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FileSystem.Init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v’.fs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    &amp;&amp;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v’.disk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==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v.disk</a:t>
            </a: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   )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19539" y="2508527"/>
            <a:ext cx="4022035" cy="2992162"/>
            <a:chOff x="619539" y="2508527"/>
            <a:chExt cx="4022035" cy="2992162"/>
          </a:xfrm>
        </p:grpSpPr>
        <p:grpSp>
          <p:nvGrpSpPr>
            <p:cNvPr id="29" name="Group 28"/>
            <p:cNvGrpSpPr/>
            <p:nvPr/>
          </p:nvGrpSpPr>
          <p:grpSpPr>
            <a:xfrm>
              <a:off x="619539" y="2508527"/>
              <a:ext cx="4022035" cy="2992162"/>
              <a:chOff x="1098550" y="2590801"/>
              <a:chExt cx="4022035" cy="2992162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1098550" y="2590801"/>
                <a:ext cx="4022035" cy="299216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155700" y="2628900"/>
                <a:ext cx="21759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”Distributed” system</a:t>
                </a:r>
              </a:p>
            </p:txBody>
          </p:sp>
        </p:grpSp>
        <p:sp>
          <p:nvSpPr>
            <p:cNvPr id="37" name="Rectangle 36"/>
            <p:cNvSpPr/>
            <p:nvPr/>
          </p:nvSpPr>
          <p:spPr>
            <a:xfrm>
              <a:off x="1023730" y="3674922"/>
              <a:ext cx="1929295" cy="7380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File system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(in-memory state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127512" y="3674921"/>
              <a:ext cx="1146314" cy="7380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Disk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630137" y="3618224"/>
            <a:ext cx="2306130" cy="369332"/>
            <a:chOff x="9282896" y="5088834"/>
            <a:chExt cx="2306130" cy="369332"/>
          </a:xfrm>
        </p:grpSpPr>
        <p:sp>
          <p:nvSpPr>
            <p:cNvPr id="18" name="TextBox 17"/>
            <p:cNvSpPr txBox="1"/>
            <p:nvPr/>
          </p:nvSpPr>
          <p:spPr>
            <a:xfrm>
              <a:off x="9720470" y="5088834"/>
              <a:ext cx="1868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Binding variable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 flipV="1">
              <a:off x="9537539" y="5116635"/>
              <a:ext cx="182932" cy="15686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9282896" y="5273500"/>
              <a:ext cx="437575" cy="13250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1871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Dafny syntax: modules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Modules allow us to break up our code into multiple parts/namespaces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module Host {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predicate Next() { ... }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module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DistributedSystem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import Host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predicate Next() {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Host.Next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() }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6319-803B-D040-A81D-6504D7B694BC}" type="datetime1">
              <a:rPr lang="en-US" smtClean="0"/>
              <a:t>10/8/24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58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Trusted vs proven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65D97-FABF-2149-937E-9A88B6B511A8}" type="datetime1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20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792356" y="2527438"/>
            <a:ext cx="4022035" cy="2992162"/>
            <a:chOff x="619539" y="2508527"/>
            <a:chExt cx="4022035" cy="2992162"/>
          </a:xfrm>
        </p:grpSpPr>
        <p:grpSp>
          <p:nvGrpSpPr>
            <p:cNvPr id="9" name="Group 8"/>
            <p:cNvGrpSpPr/>
            <p:nvPr/>
          </p:nvGrpSpPr>
          <p:grpSpPr>
            <a:xfrm>
              <a:off x="619539" y="2508527"/>
              <a:ext cx="4022035" cy="2992162"/>
              <a:chOff x="1098550" y="2590801"/>
              <a:chExt cx="4022035" cy="2992162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1098550" y="2590801"/>
                <a:ext cx="4022035" cy="299216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155700" y="2628900"/>
                <a:ext cx="19741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/>
                  <a:t>Distributed system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554425" y="3230007"/>
                <a:ext cx="977900" cy="533400"/>
              </a:xfrm>
              <a:prstGeom prst="rect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Host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724162" y="3220762"/>
                <a:ext cx="977900" cy="533400"/>
              </a:xfrm>
              <a:prstGeom prst="rect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Host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554425" y="4590490"/>
                <a:ext cx="977900" cy="533400"/>
              </a:xfrm>
              <a:prstGeom prst="rect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Host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724162" y="4581245"/>
                <a:ext cx="977900" cy="533400"/>
              </a:xfrm>
              <a:prstGeom prst="rect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Host</a:t>
                </a: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2142213" y="3528733"/>
              <a:ext cx="1028425" cy="533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Network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881191" y="2527438"/>
            <a:ext cx="4022035" cy="2992162"/>
            <a:chOff x="619539" y="2508527"/>
            <a:chExt cx="4022035" cy="2992162"/>
          </a:xfrm>
        </p:grpSpPr>
        <p:grpSp>
          <p:nvGrpSpPr>
            <p:cNvPr id="18" name="Group 17"/>
            <p:cNvGrpSpPr/>
            <p:nvPr/>
          </p:nvGrpSpPr>
          <p:grpSpPr>
            <a:xfrm>
              <a:off x="619539" y="2508527"/>
              <a:ext cx="4022035" cy="2992162"/>
              <a:chOff x="1098550" y="2590801"/>
              <a:chExt cx="4022035" cy="2992162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098550" y="2590801"/>
                <a:ext cx="4022035" cy="299216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155700" y="2628900"/>
                <a:ext cx="19741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Distributed system</a:t>
                </a:r>
              </a:p>
            </p:txBody>
          </p:sp>
        </p:grpSp>
        <p:sp>
          <p:nvSpPr>
            <p:cNvPr id="19" name="Rectangle 18"/>
            <p:cNvSpPr/>
            <p:nvPr/>
          </p:nvSpPr>
          <p:spPr>
            <a:xfrm>
              <a:off x="1023730" y="3674922"/>
              <a:ext cx="1929295" cy="738051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File system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(in-memory state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127512" y="3674921"/>
              <a:ext cx="1146314" cy="7380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Disk</a:t>
              </a:r>
            </a:p>
          </p:txBody>
        </p:sp>
      </p:grpSp>
      <p:sp>
        <p:nvSpPr>
          <p:cNvPr id="23" name="Rectangle 22"/>
          <p:cNvSpPr/>
          <p:nvPr/>
        </p:nvSpPr>
        <p:spPr>
          <a:xfrm>
            <a:off x="3305732" y="4128394"/>
            <a:ext cx="1028425" cy="533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Time</a:t>
            </a:r>
          </a:p>
        </p:txBody>
      </p:sp>
      <p:sp>
        <p:nvSpPr>
          <p:cNvPr id="24" name="Line Callout 2 23"/>
          <p:cNvSpPr/>
          <p:nvPr/>
        </p:nvSpPr>
        <p:spPr>
          <a:xfrm>
            <a:off x="198901" y="3114674"/>
            <a:ext cx="1988209" cy="656945"/>
          </a:xfrm>
          <a:prstGeom prst="borderCallout2">
            <a:avLst>
              <a:gd name="adj1" fmla="val 47068"/>
              <a:gd name="adj2" fmla="val 99626"/>
              <a:gd name="adj3" fmla="val 74127"/>
              <a:gd name="adj4" fmla="val 129713"/>
              <a:gd name="adj5" fmla="val 111459"/>
              <a:gd name="adj6" fmla="val 156889"/>
            </a:avLst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Network won’t make </a:t>
            </a:r>
            <a:r>
              <a:rPr lang="en-US">
                <a:solidFill>
                  <a:schemeClr val="tx1"/>
                </a:solidFill>
              </a:rPr>
              <a:t>up packets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Line Callout 2 24"/>
          <p:cNvSpPr/>
          <p:nvPr/>
        </p:nvSpPr>
        <p:spPr>
          <a:xfrm>
            <a:off x="167928" y="3900478"/>
            <a:ext cx="1988209" cy="656945"/>
          </a:xfrm>
          <a:prstGeom prst="borderCallout2">
            <a:avLst>
              <a:gd name="adj1" fmla="val 47068"/>
              <a:gd name="adj2" fmla="val 99626"/>
              <a:gd name="adj3" fmla="val 36334"/>
              <a:gd name="adj4" fmla="val 131845"/>
              <a:gd name="adj5" fmla="val -1921"/>
              <a:gd name="adj6" fmla="val 158107"/>
            </a:avLst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Network </a:t>
            </a:r>
            <a:r>
              <a:rPr lang="en-US">
                <a:solidFill>
                  <a:schemeClr val="tx1"/>
                </a:solidFill>
              </a:rPr>
              <a:t>might reorder </a:t>
            </a:r>
            <a:r>
              <a:rPr lang="en-US" dirty="0">
                <a:solidFill>
                  <a:schemeClr val="tx1"/>
                </a:solidFill>
              </a:rPr>
              <a:t>packets</a:t>
            </a:r>
          </a:p>
        </p:txBody>
      </p:sp>
      <p:sp>
        <p:nvSpPr>
          <p:cNvPr id="26" name="Line Callout 2 25"/>
          <p:cNvSpPr/>
          <p:nvPr/>
        </p:nvSpPr>
        <p:spPr>
          <a:xfrm>
            <a:off x="3689508" y="5334396"/>
            <a:ext cx="1988209" cy="656945"/>
          </a:xfrm>
          <a:prstGeom prst="borderCallout2">
            <a:avLst>
              <a:gd name="adj1" fmla="val -1166"/>
              <a:gd name="adj2" fmla="val 35876"/>
              <a:gd name="adj3" fmla="val -48525"/>
              <a:gd name="adj4" fmla="val 14508"/>
              <a:gd name="adj5" fmla="val -103527"/>
              <a:gd name="adj6" fmla="val 6621"/>
            </a:avLst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Time only moves forward</a:t>
            </a:r>
          </a:p>
        </p:txBody>
      </p:sp>
      <p:sp>
        <p:nvSpPr>
          <p:cNvPr id="27" name="Line Callout 2 26"/>
          <p:cNvSpPr/>
          <p:nvPr/>
        </p:nvSpPr>
        <p:spPr>
          <a:xfrm>
            <a:off x="9365591" y="2618512"/>
            <a:ext cx="2521609" cy="656945"/>
          </a:xfrm>
          <a:prstGeom prst="borderCallout2">
            <a:avLst>
              <a:gd name="adj1" fmla="val 99925"/>
              <a:gd name="adj2" fmla="val 47813"/>
              <a:gd name="adj3" fmla="val 137520"/>
              <a:gd name="adj4" fmla="val 30900"/>
              <a:gd name="adj5" fmla="val 162554"/>
              <a:gd name="adj6" fmla="val 26484"/>
            </a:avLst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Disk won’t forget writes </a:t>
            </a:r>
            <a:r>
              <a:rPr lang="en-US">
                <a:solidFill>
                  <a:schemeClr val="tx1"/>
                </a:solidFill>
              </a:rPr>
              <a:t>it acknowledged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Line Callout 2 27"/>
          <p:cNvSpPr/>
          <p:nvPr/>
        </p:nvSpPr>
        <p:spPr>
          <a:xfrm>
            <a:off x="9407004" y="4744725"/>
            <a:ext cx="1988209" cy="656945"/>
          </a:xfrm>
          <a:prstGeom prst="borderCallout2">
            <a:avLst>
              <a:gd name="adj1" fmla="val -2265"/>
              <a:gd name="adj2" fmla="val 39081"/>
              <a:gd name="adj3" fmla="val -21809"/>
              <a:gd name="adj4" fmla="val 29384"/>
              <a:gd name="adj5" fmla="val -47730"/>
              <a:gd name="adj6" fmla="val 25373"/>
            </a:avLst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Disk might reorder concurrent writes</a:t>
            </a:r>
          </a:p>
        </p:txBody>
      </p:sp>
      <p:sp>
        <p:nvSpPr>
          <p:cNvPr id="29" name="Line Callout 2 28"/>
          <p:cNvSpPr/>
          <p:nvPr/>
        </p:nvSpPr>
        <p:spPr>
          <a:xfrm>
            <a:off x="268295" y="1468479"/>
            <a:ext cx="2957836" cy="656945"/>
          </a:xfrm>
          <a:prstGeom prst="borderCallout2">
            <a:avLst>
              <a:gd name="adj1" fmla="val 101687"/>
              <a:gd name="adj2" fmla="val 47231"/>
              <a:gd name="adj3" fmla="val 131476"/>
              <a:gd name="adj4" fmla="val 53835"/>
              <a:gd name="adj5" fmla="val 158411"/>
              <a:gd name="adj6" fmla="val 102802"/>
            </a:avLst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Hosts cannot communicate except through </a:t>
            </a:r>
            <a:r>
              <a:rPr lang="en-US">
                <a:solidFill>
                  <a:schemeClr val="tx1"/>
                </a:solidFill>
              </a:rPr>
              <a:t>the network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Line Callout 2 29"/>
          <p:cNvSpPr/>
          <p:nvPr/>
        </p:nvSpPr>
        <p:spPr>
          <a:xfrm>
            <a:off x="3581400" y="1470813"/>
            <a:ext cx="2391137" cy="656945"/>
          </a:xfrm>
          <a:prstGeom prst="borderCallout2">
            <a:avLst>
              <a:gd name="adj1" fmla="val 101687"/>
              <a:gd name="adj2" fmla="val 48978"/>
              <a:gd name="adj3" fmla="val 135000"/>
              <a:gd name="adj4" fmla="val 43938"/>
              <a:gd name="adj5" fmla="val 160173"/>
              <a:gd name="adj6" fmla="val 24791"/>
            </a:avLst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Time can advance between any </a:t>
            </a:r>
            <a:r>
              <a:rPr lang="en-US">
                <a:solidFill>
                  <a:schemeClr val="tx1"/>
                </a:solidFill>
              </a:rPr>
              <a:t>host steps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Line Callout 2 30"/>
          <p:cNvSpPr/>
          <p:nvPr/>
        </p:nvSpPr>
        <p:spPr>
          <a:xfrm>
            <a:off x="7285383" y="1472086"/>
            <a:ext cx="2121622" cy="656945"/>
          </a:xfrm>
          <a:prstGeom prst="borderCallout2">
            <a:avLst>
              <a:gd name="adj1" fmla="val 101687"/>
              <a:gd name="adj2" fmla="val 48978"/>
              <a:gd name="adj3" fmla="val 135000"/>
              <a:gd name="adj4" fmla="val 43938"/>
              <a:gd name="adj5" fmla="val 160173"/>
              <a:gd name="adj6" fmla="val 24791"/>
            </a:avLst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File system (kernel)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can crash</a:t>
            </a:r>
          </a:p>
        </p:txBody>
      </p:sp>
    </p:spTree>
    <p:extLst>
      <p:ext uri="{BB962C8B-B14F-4D97-AF65-F5344CB8AC3E}">
        <p14:creationId xmlns:p14="http://schemas.microsoft.com/office/powerpoint/2010/main" val="151501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99471" cy="1325563"/>
          </a:xfrm>
        </p:spPr>
        <p:txBody>
          <a:bodyPr/>
          <a:lstStyle/>
          <a:p>
            <a:r>
              <a:rPr lang="en-US" dirty="0"/>
              <a:t>                       : the systems specification sandwich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304F9-2163-7943-BA98-86E21D3FF516}" type="datetime1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21</a:t>
            </a:fld>
            <a:endParaRPr lang="en-US"/>
          </a:p>
        </p:txBody>
      </p:sp>
      <p:pic>
        <p:nvPicPr>
          <p:cNvPr id="23" name="Google Shape;163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5550" y="644772"/>
            <a:ext cx="3419961" cy="675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16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341" y="2197912"/>
            <a:ext cx="6427648" cy="2806708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165;p20"/>
          <p:cNvSpPr txBox="1"/>
          <p:nvPr/>
        </p:nvSpPr>
        <p:spPr>
          <a:xfrm>
            <a:off x="838200" y="5203025"/>
            <a:ext cx="1336800" cy="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" sz="800" kern="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image: pixabay</a:t>
            </a:r>
            <a:endParaRPr sz="800" kern="0" dirty="0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166;p20"/>
          <p:cNvSpPr/>
          <p:nvPr/>
        </p:nvSpPr>
        <p:spPr>
          <a:xfrm>
            <a:off x="7461500" y="3780331"/>
            <a:ext cx="3599790" cy="7914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E6B8AF"/>
          </a:solidFill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trusted environment assumptions</a:t>
            </a:r>
            <a:endParaRPr dirty="0"/>
          </a:p>
        </p:txBody>
      </p:sp>
      <p:sp>
        <p:nvSpPr>
          <p:cNvPr id="28" name="Google Shape;167;p20"/>
          <p:cNvSpPr/>
          <p:nvPr/>
        </p:nvSpPr>
        <p:spPr>
          <a:xfrm>
            <a:off x="7461500" y="2217531"/>
            <a:ext cx="3599790" cy="7914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E6B8AF"/>
          </a:solidFill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trusted application spec</a:t>
            </a:r>
            <a:endParaRPr/>
          </a:p>
        </p:txBody>
      </p:sp>
      <p:sp>
        <p:nvSpPr>
          <p:cNvPr id="29" name="Google Shape;168;p20"/>
          <p:cNvSpPr/>
          <p:nvPr/>
        </p:nvSpPr>
        <p:spPr>
          <a:xfrm>
            <a:off x="7461500" y="2623181"/>
            <a:ext cx="1188720" cy="7914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D9EAD3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proof</a:t>
            </a:r>
            <a:endParaRPr dirty="0"/>
          </a:p>
        </p:txBody>
      </p:sp>
      <p:sp>
        <p:nvSpPr>
          <p:cNvPr id="30" name="Google Shape;169;p20"/>
          <p:cNvSpPr/>
          <p:nvPr/>
        </p:nvSpPr>
        <p:spPr>
          <a:xfrm>
            <a:off x="7461500" y="3068756"/>
            <a:ext cx="1188720" cy="7914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D9EAD3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</a:t>
            </a:r>
            <a:endParaRPr/>
          </a:p>
        </p:txBody>
      </p:sp>
      <p:sp>
        <p:nvSpPr>
          <p:cNvPr id="31" name="Google Shape;170;p20"/>
          <p:cNvSpPr/>
          <p:nvPr/>
        </p:nvSpPr>
        <p:spPr>
          <a:xfrm>
            <a:off x="8153400" y="2826847"/>
            <a:ext cx="1188720" cy="7914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D9EAD3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protocol</a:t>
            </a:r>
            <a:endParaRPr dirty="0"/>
          </a:p>
        </p:txBody>
      </p:sp>
      <p:sp>
        <p:nvSpPr>
          <p:cNvPr id="32" name="Google Shape;171;p20"/>
          <p:cNvSpPr/>
          <p:nvPr/>
        </p:nvSpPr>
        <p:spPr>
          <a:xfrm>
            <a:off x="8321085" y="3282372"/>
            <a:ext cx="1188720" cy="7914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D9EAD3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code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81366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Q: </a:t>
            </a:r>
            <a:r>
              <a:rPr lang="en-US" dirty="0"/>
              <a:t>Does Dafny verify this code?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50000"/>
              </a:lnSpc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predicate P(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x:int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predicate Q(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x:int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50000"/>
              </a:lnSpc>
              <a:buNone/>
            </a:pP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method test()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requires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forall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x :: P(x) &amp;&amp; Q(x)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ensures Q(0)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A:</a:t>
            </a:r>
            <a:r>
              <a:rPr lang="en-US" dirty="0"/>
              <a:t> Only if it’s smart enough to pick the right trigger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6D46F-7682-2C44-BFE8-871CF7D6A40E}" type="datetime1">
              <a:rPr lang="en-US" smtClean="0"/>
              <a:t>10/8/24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3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Imagine you are the solver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requires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forall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x :: P(x) &amp;&amp; Q(x)</a:t>
            </a: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400" dirty="0">
                <a:ea typeface="Consolas" charset="0"/>
                <a:cs typeface="Consolas" charset="0"/>
              </a:rPr>
              <a:t>I wonder if P(0) is a useful fact...		</a:t>
            </a:r>
          </a:p>
          <a:p>
            <a:pPr marL="0" indent="0">
              <a:buNone/>
            </a:pPr>
            <a:r>
              <a:rPr lang="en-US" sz="2400" dirty="0">
                <a:ea typeface="Consolas" charset="0"/>
                <a:cs typeface="Consolas" charset="0"/>
              </a:rPr>
              <a:t>I wonder if P(1) is a useful fact...		</a:t>
            </a:r>
          </a:p>
          <a:p>
            <a:pPr marL="0" indent="0">
              <a:buNone/>
            </a:pPr>
            <a:r>
              <a:rPr lang="en-US" sz="2400" dirty="0">
                <a:ea typeface="Consolas" charset="0"/>
                <a:cs typeface="Consolas" charset="0"/>
              </a:rPr>
              <a:t>I wonder if P(2) is a useful fact...		I wonder if Q(2) is a useful fact...</a:t>
            </a:r>
          </a:p>
          <a:p>
            <a:pPr marL="0" indent="0">
              <a:buNone/>
            </a:pPr>
            <a:r>
              <a:rPr lang="en-US" sz="2400" dirty="0">
                <a:ea typeface="Consolas" charset="0"/>
                <a:cs typeface="Consolas" charset="0"/>
              </a:rPr>
              <a:t>I wonder if P(3) is a useful fact...		I wonder if Q(3) is a useful fact...</a:t>
            </a:r>
          </a:p>
          <a:p>
            <a:pPr marL="0" indent="0">
              <a:buNone/>
            </a:pPr>
            <a:r>
              <a:rPr lang="en-US" sz="2400" dirty="0">
                <a:ea typeface="Consolas" charset="0"/>
                <a:cs typeface="Consolas" charset="0"/>
              </a:rPr>
              <a:t>I wonder if P(4) is a useful fact...		I wonder if Q(4) is a useful fact...</a:t>
            </a:r>
          </a:p>
          <a:p>
            <a:pPr marL="0" indent="0">
              <a:buNone/>
            </a:pPr>
            <a:r>
              <a:rPr lang="en-US" sz="2400" dirty="0">
                <a:ea typeface="Consolas" charset="0"/>
                <a:cs typeface="Consolas" charset="0"/>
              </a:rPr>
              <a:t>I wonder if P(5) is a useful fact...		I wonder if Q(5) is a useful fact...</a:t>
            </a:r>
          </a:p>
          <a:p>
            <a:pPr marL="0" indent="0">
              <a:buNone/>
            </a:pPr>
            <a:r>
              <a:rPr lang="en-US" sz="2400" dirty="0">
                <a:ea typeface="Consolas" charset="0"/>
                <a:cs typeface="Consolas" charset="0"/>
              </a:rPr>
              <a:t>I wonder if P(6) is a useful fact...		I wonder if Q(6) is a useful fact...</a:t>
            </a:r>
          </a:p>
          <a:p>
            <a:pPr marL="0" indent="0">
              <a:buNone/>
            </a:pPr>
            <a:r>
              <a:rPr lang="en-US" sz="2400" dirty="0">
                <a:ea typeface="Consolas" charset="0"/>
                <a:cs typeface="Consolas" charset="0"/>
              </a:rPr>
              <a:t>I wonder if P(7) is a useful fact...		I wonder if Q(7) is a useful fact...</a:t>
            </a:r>
          </a:p>
          <a:p>
            <a:pPr marL="0" indent="0">
              <a:buNone/>
            </a:pPr>
            <a:r>
              <a:rPr lang="en-US" sz="2400" dirty="0">
                <a:ea typeface="Consolas" charset="0"/>
                <a:cs typeface="Consolas" charset="0"/>
              </a:rPr>
              <a:t>I wonder if P(8) is a useful fact...		I wonder if Q(8) is a useful fact...</a:t>
            </a:r>
          </a:p>
          <a:p>
            <a:pPr marL="0" indent="0">
              <a:buNone/>
            </a:pPr>
            <a:endParaRPr lang="en-US" sz="2400" dirty="0"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2400" dirty="0"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2400" dirty="0"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80BD-E72F-3448-B465-62AC75003824}" type="datetime1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020022"/>
            <a:ext cx="2743200" cy="365125"/>
          </a:xfrm>
        </p:spPr>
        <p:txBody>
          <a:bodyPr/>
          <a:lstStyle/>
          <a:p>
            <a:fld id="{865EC465-D050-3C49-BA38-BE575A3F0690}" type="slidenum">
              <a:rPr lang="en-US" smtClean="0"/>
              <a:t>23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09157" y="2518764"/>
            <a:ext cx="388337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ea typeface="Consolas" charset="0"/>
                <a:cs typeface="Consolas" charset="0"/>
              </a:rPr>
              <a:t>I wonder if Q(0) is a useful fact...</a:t>
            </a:r>
          </a:p>
        </p:txBody>
      </p:sp>
      <p:sp>
        <p:nvSpPr>
          <p:cNvPr id="8" name="Rectangle 7"/>
          <p:cNvSpPr/>
          <p:nvPr/>
        </p:nvSpPr>
        <p:spPr>
          <a:xfrm>
            <a:off x="5409158" y="2900969"/>
            <a:ext cx="388337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ea typeface="Consolas" charset="0"/>
                <a:cs typeface="Consolas" charset="0"/>
              </a:rPr>
              <a:t>I wonder if Q(1) is a useful fact...</a:t>
            </a:r>
          </a:p>
        </p:txBody>
      </p:sp>
      <p:sp>
        <p:nvSpPr>
          <p:cNvPr id="9" name="Rectangle 8"/>
          <p:cNvSpPr/>
          <p:nvPr/>
        </p:nvSpPr>
        <p:spPr>
          <a:xfrm>
            <a:off x="1099443" y="3051203"/>
            <a:ext cx="1048695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ea typeface="Consolas" charset="0"/>
                <a:cs typeface="Consolas" charset="0"/>
              </a:rPr>
              <a:t>I wonder if P(9) is a useful fact...		I wonder if Q(9) is a useful fact...</a:t>
            </a:r>
          </a:p>
          <a:p>
            <a:r>
              <a:rPr lang="en-US" sz="2400" dirty="0">
                <a:ea typeface="Consolas" charset="0"/>
                <a:cs typeface="Consolas" charset="0"/>
              </a:rPr>
              <a:t>I wonder if P(10) is a useful fact...		I wonder if Q(10) is a useful fact...</a:t>
            </a:r>
          </a:p>
          <a:p>
            <a:r>
              <a:rPr lang="en-US" sz="2400" dirty="0">
                <a:ea typeface="Consolas" charset="0"/>
                <a:cs typeface="Consolas" charset="0"/>
              </a:rPr>
              <a:t>I wonder if P(11) is a useful fact...		I wonder if Q(11) is a useful fact...</a:t>
            </a:r>
          </a:p>
          <a:p>
            <a:r>
              <a:rPr lang="en-US" sz="2400" dirty="0">
                <a:ea typeface="Consolas" charset="0"/>
                <a:cs typeface="Consolas" charset="0"/>
              </a:rPr>
              <a:t>I wonder if P(12) is a useful fact...		I wonder if Q(12) is a useful fact...</a:t>
            </a:r>
          </a:p>
          <a:p>
            <a:r>
              <a:rPr lang="en-US" sz="2400" dirty="0">
                <a:ea typeface="Consolas" charset="0"/>
                <a:cs typeface="Consolas" charset="0"/>
              </a:rPr>
              <a:t>I wonder if P(13) is a useful fact...		I wonder if Q(13) is a useful fact...</a:t>
            </a:r>
          </a:p>
          <a:p>
            <a:r>
              <a:rPr lang="en-US" sz="2400" dirty="0">
                <a:ea typeface="Consolas" charset="0"/>
                <a:cs typeface="Consolas" charset="0"/>
              </a:rPr>
              <a:t>I wonder if P(14) is a useful fact...		I wonder if Q(14) is a useful fact...</a:t>
            </a:r>
          </a:p>
          <a:p>
            <a:r>
              <a:rPr lang="en-US" sz="2400" dirty="0">
                <a:ea typeface="Consolas" charset="0"/>
                <a:cs typeface="Consolas" charset="0"/>
              </a:rPr>
              <a:t>I wonder if P(15) is a useful fact...		I wonder if Q(15) is a useful fact...</a:t>
            </a:r>
          </a:p>
          <a:p>
            <a:r>
              <a:rPr lang="en-US" sz="2400" dirty="0">
                <a:ea typeface="Consolas" charset="0"/>
                <a:cs typeface="Consolas" charset="0"/>
              </a:rPr>
              <a:t>I wonder if P(16) is a useful fact...		I wonder if Q(16) is a useful fact...</a:t>
            </a:r>
          </a:p>
          <a:p>
            <a:r>
              <a:rPr lang="en-US" sz="2400" dirty="0">
                <a:ea typeface="Consolas" charset="0"/>
                <a:cs typeface="Consolas" charset="0"/>
              </a:rPr>
              <a:t>I wonder if P(17) is a useful fact...		I wonder if Q(17) is a useful fact...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251843" y="3203603"/>
            <a:ext cx="1048695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ea typeface="Consolas" charset="0"/>
                <a:cs typeface="Consolas" charset="0"/>
              </a:rPr>
              <a:t>I wonder if P(9) is a useful fact...		I wonder if Q(9) is a useful fact...</a:t>
            </a:r>
          </a:p>
          <a:p>
            <a:r>
              <a:rPr lang="en-US" sz="2400" dirty="0">
                <a:ea typeface="Consolas" charset="0"/>
                <a:cs typeface="Consolas" charset="0"/>
              </a:rPr>
              <a:t>I wonder if P(10) is a useful fact...		I wonder if Q(10) is a useful fact...</a:t>
            </a:r>
          </a:p>
          <a:p>
            <a:r>
              <a:rPr lang="en-US" sz="2400" dirty="0">
                <a:ea typeface="Consolas" charset="0"/>
                <a:cs typeface="Consolas" charset="0"/>
              </a:rPr>
              <a:t>I wonder if P(11) is a useful fact...		I wonder if Q(11) is a useful fact...</a:t>
            </a:r>
          </a:p>
          <a:p>
            <a:r>
              <a:rPr lang="en-US" sz="2400" dirty="0">
                <a:ea typeface="Consolas" charset="0"/>
                <a:cs typeface="Consolas" charset="0"/>
              </a:rPr>
              <a:t>I wonder if P(12) is a useful fact...		I wonder if Q(12) is a useful fact...</a:t>
            </a:r>
          </a:p>
          <a:p>
            <a:r>
              <a:rPr lang="en-US" sz="2400" dirty="0">
                <a:ea typeface="Consolas" charset="0"/>
                <a:cs typeface="Consolas" charset="0"/>
              </a:rPr>
              <a:t>I wonder if P(13) is a useful fact...		I wonder if Q(13) is a useful fact...</a:t>
            </a:r>
          </a:p>
          <a:p>
            <a:r>
              <a:rPr lang="en-US" sz="2400" dirty="0">
                <a:ea typeface="Consolas" charset="0"/>
                <a:cs typeface="Consolas" charset="0"/>
              </a:rPr>
              <a:t>I wonder if P(14) is a useful fact...		I wonder if Q(14) is a useful fact...</a:t>
            </a:r>
          </a:p>
          <a:p>
            <a:r>
              <a:rPr lang="en-US" sz="2400" dirty="0">
                <a:ea typeface="Consolas" charset="0"/>
                <a:cs typeface="Consolas" charset="0"/>
              </a:rPr>
              <a:t>I wonder if P(15) is a useful fact...		I wonder if Q(15) is a useful fact...</a:t>
            </a:r>
          </a:p>
          <a:p>
            <a:r>
              <a:rPr lang="en-US" sz="2400" dirty="0">
                <a:ea typeface="Consolas" charset="0"/>
                <a:cs typeface="Consolas" charset="0"/>
              </a:rPr>
              <a:t>I wonder if P(16) is a useful fact...		I wonder if Q(16) is a useful fact...</a:t>
            </a:r>
          </a:p>
          <a:p>
            <a:r>
              <a:rPr lang="en-US" sz="2400" dirty="0">
                <a:ea typeface="Consolas" charset="0"/>
                <a:cs typeface="Consolas" charset="0"/>
              </a:rPr>
              <a:t>I wonder if P(17) is a useful fact...		I wonder if Q(17) is a useful fact...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04243" y="3356003"/>
            <a:ext cx="1048695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ea typeface="Consolas" charset="0"/>
                <a:cs typeface="Consolas" charset="0"/>
              </a:rPr>
              <a:t>I wonder if P(9) is a useful fact...		I wonder if Q(9) is a useful fact...</a:t>
            </a:r>
          </a:p>
          <a:p>
            <a:r>
              <a:rPr lang="en-US" sz="2400" dirty="0">
                <a:ea typeface="Consolas" charset="0"/>
                <a:cs typeface="Consolas" charset="0"/>
              </a:rPr>
              <a:t>I wonder if P(10) is a useful fact...		I wonder if Q(10) is a useful fact...</a:t>
            </a:r>
          </a:p>
          <a:p>
            <a:r>
              <a:rPr lang="en-US" sz="2400" dirty="0">
                <a:ea typeface="Consolas" charset="0"/>
                <a:cs typeface="Consolas" charset="0"/>
              </a:rPr>
              <a:t>I wonder if P(11) is a useful fact...		I wonder if Q(11) is a useful fact...</a:t>
            </a:r>
          </a:p>
          <a:p>
            <a:r>
              <a:rPr lang="en-US" sz="2400" dirty="0">
                <a:ea typeface="Consolas" charset="0"/>
                <a:cs typeface="Consolas" charset="0"/>
              </a:rPr>
              <a:t>I wonder if P(12) is a useful fact...		I wonder if Q(12) is a useful fact...</a:t>
            </a:r>
          </a:p>
          <a:p>
            <a:r>
              <a:rPr lang="en-US" sz="2400" dirty="0">
                <a:ea typeface="Consolas" charset="0"/>
                <a:cs typeface="Consolas" charset="0"/>
              </a:rPr>
              <a:t>I wonder if P(13) is a useful fact...		I wonder if Q(13) is a useful fact...</a:t>
            </a:r>
          </a:p>
          <a:p>
            <a:r>
              <a:rPr lang="en-US" sz="2400" dirty="0">
                <a:ea typeface="Consolas" charset="0"/>
                <a:cs typeface="Consolas" charset="0"/>
              </a:rPr>
              <a:t>I wonder if P(14) is a useful fact...		I wonder if Q(14) is a useful fact...</a:t>
            </a:r>
          </a:p>
          <a:p>
            <a:r>
              <a:rPr lang="en-US" sz="2400" dirty="0">
                <a:ea typeface="Consolas" charset="0"/>
                <a:cs typeface="Consolas" charset="0"/>
              </a:rPr>
              <a:t>I wonder if P(15) is a useful fact...		I wonder if Q(15) is a useful fact...</a:t>
            </a:r>
          </a:p>
          <a:p>
            <a:r>
              <a:rPr lang="en-US" sz="2400" dirty="0">
                <a:ea typeface="Consolas" charset="0"/>
                <a:cs typeface="Consolas" charset="0"/>
              </a:rPr>
              <a:t>I wonder if P(16) is a useful fact...		I wonder if Q(16) is a useful fact...</a:t>
            </a:r>
          </a:p>
          <a:p>
            <a:r>
              <a:rPr lang="en-US" sz="2400" dirty="0">
                <a:ea typeface="Consolas" charset="0"/>
                <a:cs typeface="Consolas" charset="0"/>
              </a:rPr>
              <a:t>I wonder if P(17) is a useful fact...		I wonder if Q(17) is a useful fact...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556643" y="3508403"/>
            <a:ext cx="1048695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ea typeface="Consolas" charset="0"/>
                <a:cs typeface="Consolas" charset="0"/>
              </a:rPr>
              <a:t>I wonder if P(9) is a useful fact...		I wonder if Q(9) is a useful fact...</a:t>
            </a:r>
          </a:p>
          <a:p>
            <a:r>
              <a:rPr lang="en-US" sz="2400" dirty="0">
                <a:ea typeface="Consolas" charset="0"/>
                <a:cs typeface="Consolas" charset="0"/>
              </a:rPr>
              <a:t>I wonder if P(10) is a useful fact...		I wonder if Q(10) is a useful fact...</a:t>
            </a:r>
          </a:p>
          <a:p>
            <a:r>
              <a:rPr lang="en-US" sz="2400" dirty="0">
                <a:ea typeface="Consolas" charset="0"/>
                <a:cs typeface="Consolas" charset="0"/>
              </a:rPr>
              <a:t>I wonder if P(11) is a useful fact...		I wonder if Q(11) is a useful fact...</a:t>
            </a:r>
          </a:p>
          <a:p>
            <a:r>
              <a:rPr lang="en-US" sz="2400" dirty="0">
                <a:ea typeface="Consolas" charset="0"/>
                <a:cs typeface="Consolas" charset="0"/>
              </a:rPr>
              <a:t>I wonder if P(12) is a useful fact...		I wonder if Q(12) is a useful fact...</a:t>
            </a:r>
          </a:p>
          <a:p>
            <a:r>
              <a:rPr lang="en-US" sz="2400" dirty="0">
                <a:ea typeface="Consolas" charset="0"/>
                <a:cs typeface="Consolas" charset="0"/>
              </a:rPr>
              <a:t>I wonder if P(13) is a useful fact...		I wonder if Q(13) is a useful fact...</a:t>
            </a:r>
          </a:p>
          <a:p>
            <a:r>
              <a:rPr lang="en-US" sz="2400" dirty="0">
                <a:ea typeface="Consolas" charset="0"/>
                <a:cs typeface="Consolas" charset="0"/>
              </a:rPr>
              <a:t>I wonder if P(14) is a useful fact...		I wonder if Q(14) is a useful fact...</a:t>
            </a:r>
          </a:p>
          <a:p>
            <a:r>
              <a:rPr lang="en-US" sz="2400" dirty="0">
                <a:ea typeface="Consolas" charset="0"/>
                <a:cs typeface="Consolas" charset="0"/>
              </a:rPr>
              <a:t>I wonder if P(15) is a useful fact...		I wonder if Q(15) is a useful fact...</a:t>
            </a:r>
          </a:p>
          <a:p>
            <a:r>
              <a:rPr lang="en-US" sz="2400" dirty="0">
                <a:ea typeface="Consolas" charset="0"/>
                <a:cs typeface="Consolas" charset="0"/>
              </a:rPr>
              <a:t>I wonder if P(16) is a useful fact...		I wonder if Q(16) is a useful fact...</a:t>
            </a:r>
          </a:p>
          <a:p>
            <a:r>
              <a:rPr lang="en-US" sz="2400" dirty="0">
                <a:ea typeface="Consolas" charset="0"/>
                <a:cs typeface="Consolas" charset="0"/>
              </a:rPr>
              <a:t>I wonder if P(17) is a useful fact...		I wonder if Q(17) is a useful fact...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4A91CA-C3C8-2206-E05E-16537044CCB8}"/>
              </a:ext>
            </a:extLst>
          </p:cNvPr>
          <p:cNvSpPr txBox="1"/>
          <p:nvPr/>
        </p:nvSpPr>
        <p:spPr>
          <a:xfrm>
            <a:off x="13243034" y="2438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DE249-B2C0-D2D4-1A01-62AB86AD8A45}"/>
              </a:ext>
            </a:extLst>
          </p:cNvPr>
          <p:cNvSpPr txBox="1"/>
          <p:nvPr/>
        </p:nvSpPr>
        <p:spPr>
          <a:xfrm>
            <a:off x="12685986" y="38783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7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3" grpId="0"/>
      <p:bldP spid="14" grpId="0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Completeness vs Soundness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Proving a program correct is undecidable</a:t>
            </a:r>
          </a:p>
          <a:p>
            <a:pPr lvl="1"/>
            <a:r>
              <a:rPr lang="en-US" dirty="0"/>
              <a:t>i.e. it is impossible to design a program that always correctly answers the question: is this program correct</a:t>
            </a:r>
          </a:p>
          <a:p>
            <a:r>
              <a:rPr lang="en-US" dirty="0"/>
              <a:t>Side note:</a:t>
            </a:r>
          </a:p>
          <a:p>
            <a:pPr lvl="1"/>
            <a:r>
              <a:rPr lang="en-US" dirty="0" err="1"/>
              <a:t>Logicomix</a:t>
            </a:r>
            <a:endParaRPr lang="en-US" dirty="0"/>
          </a:p>
          <a:p>
            <a:pPr lvl="1"/>
            <a:r>
              <a:rPr lang="en-US" dirty="0" err="1"/>
              <a:t>Veritasium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Provers embrace incompleteness while guarding soundness</a:t>
            </a:r>
          </a:p>
          <a:p>
            <a:pPr lvl="1"/>
            <a:r>
              <a:rPr lang="en-US" dirty="0"/>
              <a:t>Incompleteness: the prover will say “no” to some correct programs</a:t>
            </a:r>
          </a:p>
          <a:p>
            <a:pPr lvl="1"/>
            <a:r>
              <a:rPr lang="en-US" dirty="0"/>
              <a:t>Soundness: the prover will never say “yes” to an incorrect program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9D91-30C2-EF4B-AE6C-C02C76E2C502}" type="datetime1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24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169" y="3135085"/>
            <a:ext cx="1166942" cy="16343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603" y="3135084"/>
            <a:ext cx="2905552" cy="163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96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is a trigger?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50000"/>
              </a:lnSpc>
              <a:buNone/>
            </a:pPr>
            <a:r>
              <a:rPr lang="en-US" sz="2400" dirty="0">
                <a:ea typeface="Consolas" charset="0"/>
                <a:cs typeface="Consolas" charset="0"/>
              </a:rPr>
              <a:t>A syntactic pattern involving quantified variables</a:t>
            </a:r>
          </a:p>
          <a:p>
            <a:pPr marL="0" indent="0">
              <a:lnSpc>
                <a:spcPct val="50000"/>
              </a:lnSpc>
              <a:buNone/>
            </a:pPr>
            <a:endParaRPr lang="en-US" sz="2400" dirty="0">
              <a:ea typeface="Consolas" charset="0"/>
              <a:cs typeface="Consolas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2400" dirty="0">
                <a:ea typeface="Consolas" charset="0"/>
                <a:cs typeface="Consolas" charset="0"/>
              </a:rPr>
              <a:t>A heuristic to let the solver know when to </a:t>
            </a:r>
            <a:r>
              <a:rPr lang="en-US" sz="2400" b="1" dirty="0">
                <a:ea typeface="Consolas" charset="0"/>
                <a:cs typeface="Consolas" charset="0"/>
              </a:rPr>
              <a:t>instantiate</a:t>
            </a:r>
            <a:r>
              <a:rPr lang="en-US" sz="2400" dirty="0">
                <a:ea typeface="Consolas" charset="0"/>
                <a:cs typeface="Consolas" charset="0"/>
              </a:rPr>
              <a:t> the quantifier</a:t>
            </a:r>
          </a:p>
          <a:p>
            <a:pPr marL="0" indent="0">
              <a:lnSpc>
                <a:spcPct val="50000"/>
              </a:lnSpc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ACA5-5DB3-A74B-8B75-73E8380358A8}" type="datetime1">
              <a:rPr lang="en-US" smtClean="0"/>
              <a:t>10/8/24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133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Q: </a:t>
            </a:r>
            <a:r>
              <a:rPr lang="en-US" dirty="0"/>
              <a:t>Does Dafny verify this code?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50000"/>
              </a:lnSpc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predicate P(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x:int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predicate Q(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x:int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50000"/>
              </a:lnSpc>
              <a:buNone/>
            </a:pP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method test()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requires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forall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x {:trigger P(x)} :: P(x) &amp;&amp; Q(x)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ensures Q(0)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lnSpc>
                <a:spcPct val="50000"/>
              </a:lnSpc>
              <a:buNone/>
            </a:pP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F9B32-CB9F-7B46-BB13-B3682A4B48C8}" type="datetime1">
              <a:rPr lang="en-US" smtClean="0"/>
              <a:t>10/8/24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231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2871259"/>
            <a:ext cx="10515600" cy="1325563"/>
          </a:xfrm>
        </p:spPr>
        <p:txBody>
          <a:bodyPr/>
          <a:lstStyle/>
          <a:p>
            <a:pPr algn="ctr"/>
            <a:r>
              <a:rPr lang="en-US"/>
              <a:t>Chapter 6: Refinement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22838-A69C-974E-8782-78062E94D304}" type="datetime1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7497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machines: a versatile 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State machines can be used to</a:t>
            </a:r>
          </a:p>
          <a:p>
            <a:r>
              <a:rPr lang="en-US" dirty="0"/>
              <a:t>Model the program</a:t>
            </a:r>
          </a:p>
          <a:p>
            <a:r>
              <a:rPr lang="en-US" dirty="0"/>
              <a:t>Model environment components</a:t>
            </a:r>
          </a:p>
          <a:p>
            <a:r>
              <a:rPr lang="en-US" dirty="0"/>
              <a:t>Model how the system (</a:t>
            </a:r>
            <a:r>
              <a:rPr lang="en-US" dirty="0" err="1"/>
              <a:t>program+environment</a:t>
            </a:r>
            <a:r>
              <a:rPr lang="en-US" dirty="0"/>
              <a:t>) fits together</a:t>
            </a:r>
          </a:p>
          <a:p>
            <a:r>
              <a:rPr lang="en-US" dirty="0">
                <a:solidFill>
                  <a:srgbClr val="0000FF"/>
                </a:solidFill>
              </a:rPr>
              <a:t>Specify the system behavior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8CF0D-9335-4548-ADB7-9171E41186F9}" type="datetime1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28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610600" y="907286"/>
            <a:ext cx="1610350" cy="1477903"/>
            <a:chOff x="6114806" y="1768057"/>
            <a:chExt cx="2161490" cy="1983713"/>
          </a:xfrm>
        </p:grpSpPr>
        <p:sp>
          <p:nvSpPr>
            <p:cNvPr id="9" name="Oval 8"/>
            <p:cNvSpPr/>
            <p:nvPr/>
          </p:nvSpPr>
          <p:spPr>
            <a:xfrm>
              <a:off x="6191006" y="2444556"/>
              <a:ext cx="533400" cy="5334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9">
                <a:latin typeface="Calibri Light" panose="020F0302020204030204" pitchFamily="34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7742896" y="2444556"/>
              <a:ext cx="533400" cy="5334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9">
                <a:latin typeface="Calibri Light" panose="020F0302020204030204" pitchFamily="34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6490771" y="3218370"/>
              <a:ext cx="533400" cy="5334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9">
                <a:latin typeface="Calibri Light" panose="020F0302020204030204" pitchFamily="34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6639213" y="1768057"/>
              <a:ext cx="533400" cy="5334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9">
                <a:latin typeface="Calibri Light" panose="020F0302020204030204" pitchFamily="34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7386397" y="3218370"/>
              <a:ext cx="533400" cy="5334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9">
                <a:latin typeface="Calibri Light" panose="020F0302020204030204" pitchFamily="34" charset="0"/>
              </a:endParaRPr>
            </a:p>
          </p:txBody>
        </p:sp>
        <p:sp>
          <p:nvSpPr>
            <p:cNvPr id="14" name="Donut 13"/>
            <p:cNvSpPr/>
            <p:nvPr/>
          </p:nvSpPr>
          <p:spPr>
            <a:xfrm>
              <a:off x="6114806" y="2358140"/>
              <a:ext cx="685800" cy="706232"/>
            </a:xfrm>
            <a:prstGeom prst="donut">
              <a:avLst>
                <a:gd name="adj" fmla="val 789"/>
              </a:avLst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9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6646291" y="2223342"/>
              <a:ext cx="71037" cy="29932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7094498" y="2223342"/>
              <a:ext cx="726514" cy="28238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905913" y="2301457"/>
              <a:ext cx="747184" cy="9169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6905913" y="2301457"/>
              <a:ext cx="40143" cy="99502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7024171" y="3485070"/>
              <a:ext cx="36222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 flipV="1">
              <a:off x="6457706" y="2977956"/>
              <a:ext cx="159614" cy="2577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7376672" y="1777091"/>
              <a:ext cx="533400" cy="5334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9">
                <a:latin typeface="Calibri Light" panose="020F0302020204030204" pitchFamily="34" charset="0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7172613" y="2001686"/>
              <a:ext cx="204059" cy="421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7808042" y="2218650"/>
              <a:ext cx="201555" cy="2089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7841682" y="2961014"/>
              <a:ext cx="167915" cy="33547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745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ways to specify behavior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C-style assertions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Postconditions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Properties/invariants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</a:rPr>
              <a:t>Refinement to a state machine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37D1B-01AC-D645-8441-98A08E45E8BB}" type="datetime1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29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7507112" y="1301134"/>
            <a:ext cx="4143021" cy="4555014"/>
            <a:chOff x="7913512" y="996334"/>
            <a:chExt cx="4143021" cy="4555014"/>
          </a:xfrm>
        </p:grpSpPr>
        <p:sp>
          <p:nvSpPr>
            <p:cNvPr id="10" name="Rectangle 9"/>
            <p:cNvSpPr/>
            <p:nvPr/>
          </p:nvSpPr>
          <p:spPr>
            <a:xfrm>
              <a:off x="7913512" y="3146814"/>
              <a:ext cx="4143021" cy="2404534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 anchorCtr="0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 Light" charset="0"/>
                  <a:ea typeface="Calibri Light" charset="0"/>
                  <a:cs typeface="Calibri Light" charset="0"/>
                  <a:sym typeface="Gill Sans Light"/>
                </a:rPr>
                <a:t>Distributed system</a:t>
              </a:r>
              <a:endParaRPr kumimoji="0" lang="en-US" sz="28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 Light" charset="0"/>
                <a:ea typeface="Calibri Light" charset="0"/>
                <a:cs typeface="Calibri Light" charset="0"/>
                <a:sym typeface="Gill Sans Ligh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576906" y="4065718"/>
              <a:ext cx="1106907" cy="125071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 Light" charset="0"/>
                  <a:ea typeface="Calibri Light" charset="0"/>
                  <a:cs typeface="Calibri Light" charset="0"/>
                  <a:sym typeface="Gill Sans Light"/>
                </a:rPr>
                <a:t>Host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933523" y="3760918"/>
              <a:ext cx="1917033" cy="125071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 Light" charset="0"/>
                  <a:ea typeface="Calibri Light" charset="0"/>
                  <a:cs typeface="Calibri Light" charset="0"/>
                  <a:sym typeface="Gill Sans Light"/>
                </a:rPr>
                <a:t>Network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424506" y="3913318"/>
              <a:ext cx="1106907" cy="125071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 Light" charset="0"/>
                  <a:ea typeface="Calibri Light" charset="0"/>
                  <a:cs typeface="Calibri Light" charset="0"/>
                  <a:sym typeface="Gill Sans Light"/>
                </a:rPr>
                <a:t>Host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272106" y="3760918"/>
              <a:ext cx="1106907" cy="125071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 Light" charset="0"/>
                  <a:ea typeface="Calibri Light" charset="0"/>
                  <a:cs typeface="Calibri Light" charset="0"/>
                  <a:sym typeface="Gill Sans Light"/>
                </a:rPr>
                <a:t>Host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369479" y="996334"/>
              <a:ext cx="1106907" cy="125071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 Light" charset="0"/>
                  <a:ea typeface="Calibri Light" charset="0"/>
                  <a:cs typeface="Calibri Light" charset="0"/>
                  <a:sym typeface="Gill Sans Light"/>
                </a:rPr>
                <a:t>Spec</a:t>
              </a:r>
            </a:p>
          </p:txBody>
        </p:sp>
        <p:sp>
          <p:nvSpPr>
            <p:cNvPr id="16" name="Down Arrow 15"/>
            <p:cNvSpPr/>
            <p:nvPr/>
          </p:nvSpPr>
          <p:spPr>
            <a:xfrm rot="10800000">
              <a:off x="9581995" y="2318457"/>
              <a:ext cx="641909" cy="693420"/>
            </a:xfrm>
            <a:prstGeom prst="downArrow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6163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distributed systems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What is a distributed system?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collection of distinct processes that:</a:t>
            </a:r>
          </a:p>
          <a:p>
            <a:r>
              <a:rPr lang="en-US" dirty="0"/>
              <a:t>are spatially separated</a:t>
            </a:r>
          </a:p>
          <a:p>
            <a:r>
              <a:rPr lang="en-US" dirty="0"/>
              <a:t>communicate with one another by exchanging messages</a:t>
            </a:r>
          </a:p>
          <a:p>
            <a:r>
              <a:rPr lang="en-US" dirty="0"/>
              <a:t>have non-negligible communication delay</a:t>
            </a:r>
          </a:p>
          <a:p>
            <a:r>
              <a:rPr lang="en-US" dirty="0"/>
              <a:t>do not share fate</a:t>
            </a:r>
          </a:p>
          <a:p>
            <a:r>
              <a:rPr lang="en-US" dirty="0"/>
              <a:t>have separate, imperfect, unsynchronized physical clocks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B1AF-A31F-BF48-9ABC-D04F44CB4D61}" type="datetime1">
              <a:rPr lang="en-US" smtClean="0"/>
              <a:t>10/8/24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17583-EC3F-AA56-E9B8-C9999B1B597D}"/>
              </a:ext>
            </a:extLst>
          </p:cNvPr>
          <p:cNvSpPr txBox="1"/>
          <p:nvPr/>
        </p:nvSpPr>
        <p:spPr>
          <a:xfrm>
            <a:off x="0" y="-412595"/>
            <a:ext cx="3256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Animation removed</a:t>
            </a:r>
          </a:p>
        </p:txBody>
      </p:sp>
    </p:spTree>
    <p:extLst>
      <p:ext uri="{BB962C8B-B14F-4D97-AF65-F5344CB8AC3E}">
        <p14:creationId xmlns:p14="http://schemas.microsoft.com/office/powerpoint/2010/main" val="33621800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40" dirty="0"/>
              <a:t>Example: </a:t>
            </a:r>
            <a:r>
              <a:rPr lang="en-US" sz="4640" dirty="0" err="1"/>
              <a:t>hashtable</a:t>
            </a:r>
            <a:endParaRPr lang="en-US" sz="464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30</a:t>
            </a:fld>
            <a:endParaRPr lang="uk-UA"/>
          </a:p>
        </p:txBody>
      </p:sp>
      <p:sp>
        <p:nvSpPr>
          <p:cNvPr id="122" name="Google Shape;77;p16"/>
          <p:cNvSpPr txBox="1"/>
          <p:nvPr/>
        </p:nvSpPr>
        <p:spPr>
          <a:xfrm>
            <a:off x="1845928" y="1682374"/>
            <a:ext cx="8878517" cy="2593032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4283" tIns="64283" rIns="64283" bIns="64283" anchor="t" anchorCtr="0">
            <a:noAutofit/>
          </a:bodyPr>
          <a:lstStyle/>
          <a:p>
            <a:pPr defTabSz="642915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module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HashTable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defTabSz="642915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datatype 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Variables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Variables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tbl:seq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&lt;Pair&lt;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string&gt;&gt;)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defTabSz="642915">
              <a:buClr>
                <a:srgbClr val="000000"/>
              </a:buClr>
            </a:pP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defTabSz="642915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predicate Insert(</a:t>
            </a:r>
            <a:r>
              <a:rPr lang="sk-SK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v:Variables</a:t>
            </a:r>
            <a:r>
              <a:rPr lang="sk-SK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v’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:Variables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k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ey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v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al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:string) {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defTabSz="642915">
              <a:buClr>
                <a:srgbClr val="000000"/>
              </a:buClr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free := Probe(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v.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tbl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k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ey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defTabSz="642915">
              <a:buClr>
                <a:srgbClr val="000000"/>
              </a:buClr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&amp;&amp; 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free.Some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defTabSz="642915">
              <a:buClr>
                <a:srgbClr val="000000"/>
              </a:buClr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&amp;&amp; v’.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tbl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tbl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free.value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:= Pair(k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ey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v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al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)]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defTabSz="642915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defTabSz="642915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23" name="Google Shape;78;p16"/>
          <p:cNvGrpSpPr/>
          <p:nvPr/>
        </p:nvGrpSpPr>
        <p:grpSpPr>
          <a:xfrm>
            <a:off x="2646075" y="4517132"/>
            <a:ext cx="7286625" cy="1785465"/>
            <a:chOff x="1003700" y="2638769"/>
            <a:chExt cx="7136600" cy="1580731"/>
          </a:xfrm>
        </p:grpSpPr>
        <p:grpSp>
          <p:nvGrpSpPr>
            <p:cNvPr id="124" name="Google Shape;79;p16"/>
            <p:cNvGrpSpPr/>
            <p:nvPr/>
          </p:nvGrpSpPr>
          <p:grpSpPr>
            <a:xfrm>
              <a:off x="7400200" y="2815500"/>
              <a:ext cx="740100" cy="1404000"/>
              <a:chOff x="612425" y="3427925"/>
              <a:chExt cx="740100" cy="1404000"/>
            </a:xfrm>
          </p:grpSpPr>
          <p:sp>
            <p:nvSpPr>
              <p:cNvPr id="153" name="Google Shape;80;p16"/>
              <p:cNvSpPr/>
              <p:nvPr/>
            </p:nvSpPr>
            <p:spPr>
              <a:xfrm>
                <a:off x="612425" y="34279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13￫C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81;p16"/>
              <p:cNvSpPr/>
              <p:nvPr/>
            </p:nvSpPr>
            <p:spPr>
              <a:xfrm>
                <a:off x="612425" y="37087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82;p16"/>
              <p:cNvSpPr/>
              <p:nvPr/>
            </p:nvSpPr>
            <p:spPr>
              <a:xfrm>
                <a:off x="612425" y="39895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buSzPts val="1100"/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23￫A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83;p16"/>
              <p:cNvSpPr/>
              <p:nvPr/>
            </p:nvSpPr>
            <p:spPr>
              <a:xfrm>
                <a:off x="612425" y="42703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47￫D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84;p16"/>
              <p:cNvSpPr/>
              <p:nvPr/>
            </p:nvSpPr>
            <p:spPr>
              <a:xfrm>
                <a:off x="612425" y="45511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buSzPts val="1100"/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71￫B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5" name="Google Shape;85;p16"/>
            <p:cNvGrpSpPr/>
            <p:nvPr/>
          </p:nvGrpSpPr>
          <p:grpSpPr>
            <a:xfrm>
              <a:off x="5801075" y="2815500"/>
              <a:ext cx="740100" cy="1404000"/>
              <a:chOff x="612425" y="3427925"/>
              <a:chExt cx="740100" cy="1404000"/>
            </a:xfrm>
          </p:grpSpPr>
          <p:sp>
            <p:nvSpPr>
              <p:cNvPr id="148" name="Google Shape;86;p16"/>
              <p:cNvSpPr/>
              <p:nvPr/>
            </p:nvSpPr>
            <p:spPr>
              <a:xfrm>
                <a:off x="612425" y="34279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13￫C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87;p16"/>
              <p:cNvSpPr/>
              <p:nvPr/>
            </p:nvSpPr>
            <p:spPr>
              <a:xfrm>
                <a:off x="612425" y="37087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88;p16"/>
              <p:cNvSpPr/>
              <p:nvPr/>
            </p:nvSpPr>
            <p:spPr>
              <a:xfrm>
                <a:off x="612425" y="39895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buSzPts val="1100"/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23￫A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89;p16"/>
              <p:cNvSpPr/>
              <p:nvPr/>
            </p:nvSpPr>
            <p:spPr>
              <a:xfrm>
                <a:off x="612425" y="42703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90;p16"/>
              <p:cNvSpPr/>
              <p:nvPr/>
            </p:nvSpPr>
            <p:spPr>
              <a:xfrm>
                <a:off x="612425" y="45511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buSzPts val="1100"/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71￫B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6" name="Google Shape;91;p16"/>
            <p:cNvGrpSpPr/>
            <p:nvPr/>
          </p:nvGrpSpPr>
          <p:grpSpPr>
            <a:xfrm>
              <a:off x="4201950" y="2815500"/>
              <a:ext cx="740100" cy="1404000"/>
              <a:chOff x="612425" y="3427925"/>
              <a:chExt cx="740100" cy="1404000"/>
            </a:xfrm>
          </p:grpSpPr>
          <p:sp>
            <p:nvSpPr>
              <p:cNvPr id="143" name="Google Shape;92;p16"/>
              <p:cNvSpPr/>
              <p:nvPr/>
            </p:nvSpPr>
            <p:spPr>
              <a:xfrm>
                <a:off x="612425" y="34279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93;p16"/>
              <p:cNvSpPr/>
              <p:nvPr/>
            </p:nvSpPr>
            <p:spPr>
              <a:xfrm>
                <a:off x="612425" y="37087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94;p16"/>
              <p:cNvSpPr/>
              <p:nvPr/>
            </p:nvSpPr>
            <p:spPr>
              <a:xfrm>
                <a:off x="612425" y="39895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buSzPts val="1100"/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23￫A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95;p16"/>
              <p:cNvSpPr/>
              <p:nvPr/>
            </p:nvSpPr>
            <p:spPr>
              <a:xfrm>
                <a:off x="612425" y="42703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96;p16"/>
              <p:cNvSpPr/>
              <p:nvPr/>
            </p:nvSpPr>
            <p:spPr>
              <a:xfrm>
                <a:off x="612425" y="45511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71￫B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7" name="Google Shape;97;p16"/>
            <p:cNvGrpSpPr/>
            <p:nvPr/>
          </p:nvGrpSpPr>
          <p:grpSpPr>
            <a:xfrm>
              <a:off x="2602825" y="2815500"/>
              <a:ext cx="740100" cy="1404000"/>
              <a:chOff x="612425" y="3427925"/>
              <a:chExt cx="740100" cy="1404000"/>
            </a:xfrm>
          </p:grpSpPr>
          <p:sp>
            <p:nvSpPr>
              <p:cNvPr id="138" name="Google Shape;98;p16"/>
              <p:cNvSpPr/>
              <p:nvPr/>
            </p:nvSpPr>
            <p:spPr>
              <a:xfrm>
                <a:off x="612425" y="34279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99;p16"/>
              <p:cNvSpPr/>
              <p:nvPr/>
            </p:nvSpPr>
            <p:spPr>
              <a:xfrm>
                <a:off x="612425" y="37087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00;p16"/>
              <p:cNvSpPr/>
              <p:nvPr/>
            </p:nvSpPr>
            <p:spPr>
              <a:xfrm>
                <a:off x="612425" y="39895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23￫A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01;p16"/>
              <p:cNvSpPr/>
              <p:nvPr/>
            </p:nvSpPr>
            <p:spPr>
              <a:xfrm>
                <a:off x="612425" y="42703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02;p16"/>
              <p:cNvSpPr/>
              <p:nvPr/>
            </p:nvSpPr>
            <p:spPr>
              <a:xfrm>
                <a:off x="612425" y="45511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8" name="Google Shape;103;p16"/>
            <p:cNvGrpSpPr/>
            <p:nvPr/>
          </p:nvGrpSpPr>
          <p:grpSpPr>
            <a:xfrm>
              <a:off x="1003700" y="2815500"/>
              <a:ext cx="740100" cy="1404000"/>
              <a:chOff x="612425" y="3427925"/>
              <a:chExt cx="740100" cy="1404000"/>
            </a:xfrm>
          </p:grpSpPr>
          <p:sp>
            <p:nvSpPr>
              <p:cNvPr id="133" name="Google Shape;104;p16"/>
              <p:cNvSpPr/>
              <p:nvPr/>
            </p:nvSpPr>
            <p:spPr>
              <a:xfrm>
                <a:off x="612425" y="34279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05;p16"/>
              <p:cNvSpPr/>
              <p:nvPr/>
            </p:nvSpPr>
            <p:spPr>
              <a:xfrm>
                <a:off x="612425" y="37087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06;p16"/>
              <p:cNvSpPr/>
              <p:nvPr/>
            </p:nvSpPr>
            <p:spPr>
              <a:xfrm>
                <a:off x="612425" y="39895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07;p16"/>
              <p:cNvSpPr/>
              <p:nvPr/>
            </p:nvSpPr>
            <p:spPr>
              <a:xfrm>
                <a:off x="612425" y="42703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08;p16"/>
              <p:cNvSpPr/>
              <p:nvPr/>
            </p:nvSpPr>
            <p:spPr>
              <a:xfrm>
                <a:off x="612425" y="45511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9" name="Google Shape;109;p16"/>
            <p:cNvSpPr/>
            <p:nvPr/>
          </p:nvSpPr>
          <p:spPr>
            <a:xfrm>
              <a:off x="1756462" y="2638769"/>
              <a:ext cx="850600" cy="221225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130" name="Google Shape;110;p16"/>
            <p:cNvSpPr/>
            <p:nvPr/>
          </p:nvSpPr>
          <p:spPr>
            <a:xfrm>
              <a:off x="3351350" y="2638769"/>
              <a:ext cx="850600" cy="221225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131" name="Google Shape;111;p16"/>
            <p:cNvSpPr/>
            <p:nvPr/>
          </p:nvSpPr>
          <p:spPr>
            <a:xfrm>
              <a:off x="4950463" y="2638769"/>
              <a:ext cx="850600" cy="221225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132" name="Google Shape;112;p16"/>
            <p:cNvSpPr/>
            <p:nvPr/>
          </p:nvSpPr>
          <p:spPr>
            <a:xfrm>
              <a:off x="6549600" y="2638769"/>
              <a:ext cx="850600" cy="221225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0C500B-6A55-5B03-BD1F-D41E967F1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DC60-147A-2044-9890-E1A3170EFB39}" type="datetime1">
              <a:rPr lang="en-US" smtClean="0"/>
              <a:t>10/8/24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035C0B-4D35-86E5-D3E4-A033BC132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17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40" dirty="0"/>
              <a:t>The spec: a simple map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31</a:t>
            </a:fld>
            <a:endParaRPr lang="uk-UA"/>
          </a:p>
        </p:txBody>
      </p:sp>
      <p:grpSp>
        <p:nvGrpSpPr>
          <p:cNvPr id="111" name="Google Shape;113;p16"/>
          <p:cNvGrpSpPr/>
          <p:nvPr/>
        </p:nvGrpSpPr>
        <p:grpSpPr>
          <a:xfrm>
            <a:off x="2423779" y="1598487"/>
            <a:ext cx="7695662" cy="1030520"/>
            <a:chOff x="816650" y="1003700"/>
            <a:chExt cx="7510700" cy="1059000"/>
          </a:xfrm>
        </p:grpSpPr>
        <p:sp>
          <p:nvSpPr>
            <p:cNvPr id="112" name="Google Shape;114;p16"/>
            <p:cNvSpPr/>
            <p:nvPr/>
          </p:nvSpPr>
          <p:spPr>
            <a:xfrm>
              <a:off x="7213150" y="1003700"/>
              <a:ext cx="1114200" cy="10590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EAD1DC"/>
            </a:solidFill>
            <a:ln w="9525" cap="flat" cmpd="sng">
              <a:solidFill>
                <a:srgbClr val="741B4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4283" tIns="64283" rIns="64283" bIns="128584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13￫C</a:t>
              </a:r>
              <a:endParaRPr sz="1406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ctr">
                <a:buClr>
                  <a:schemeClr val="dk1"/>
                </a:buClr>
                <a:buSzPts val="1100"/>
              </a:pPr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23￫A</a:t>
              </a:r>
              <a:endParaRPr sz="1406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ctr">
                <a:buClr>
                  <a:schemeClr val="dk1"/>
                </a:buClr>
                <a:buSzPts val="1100"/>
              </a:pPr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47￫D</a:t>
              </a:r>
              <a:endParaRPr sz="1406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ctr"/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71￫B</a:t>
              </a:r>
              <a:endParaRPr sz="1406" b="1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3" name="Google Shape;115;p16"/>
            <p:cNvSpPr/>
            <p:nvPr/>
          </p:nvSpPr>
          <p:spPr>
            <a:xfrm>
              <a:off x="5614025" y="1003700"/>
              <a:ext cx="1114200" cy="10590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EAD1DC"/>
            </a:solidFill>
            <a:ln w="9525" cap="flat" cmpd="sng">
              <a:solidFill>
                <a:srgbClr val="741B4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4283" tIns="64283" rIns="64283" bIns="128584" anchor="ctr" anchorCtr="0">
              <a:noAutofit/>
            </a:bodyPr>
            <a:lstStyle/>
            <a:p>
              <a:pPr algn="ctr"/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13￫C</a:t>
              </a:r>
              <a:endParaRPr sz="1406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ctr"/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23￫A</a:t>
              </a:r>
              <a:endParaRPr sz="1406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ctr"/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71￫B</a:t>
              </a:r>
              <a:endParaRPr sz="1406" b="1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4" name="Google Shape;116;p16"/>
            <p:cNvSpPr/>
            <p:nvPr/>
          </p:nvSpPr>
          <p:spPr>
            <a:xfrm>
              <a:off x="4014900" y="1003700"/>
              <a:ext cx="1114200" cy="10590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EAD1DC"/>
            </a:solidFill>
            <a:ln w="9525" cap="flat" cmpd="sng">
              <a:solidFill>
                <a:srgbClr val="741B4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4283" tIns="64283" rIns="64283" bIns="128584" anchor="ctr" anchorCtr="0">
              <a:noAutofit/>
            </a:bodyPr>
            <a:lstStyle/>
            <a:p>
              <a:pPr algn="ctr"/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23￫A</a:t>
              </a:r>
              <a:endParaRPr sz="1406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ctr"/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71￫B</a:t>
              </a:r>
              <a:endParaRPr sz="1406" b="1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5" name="Google Shape;117;p16"/>
            <p:cNvSpPr/>
            <p:nvPr/>
          </p:nvSpPr>
          <p:spPr>
            <a:xfrm>
              <a:off x="2415775" y="1003700"/>
              <a:ext cx="1114200" cy="10590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EAD1DC"/>
            </a:solidFill>
            <a:ln w="9525" cap="flat" cmpd="sng">
              <a:solidFill>
                <a:srgbClr val="741B4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4283" tIns="64283" rIns="64283" bIns="128584" anchor="ctr" anchorCtr="0">
              <a:noAutofit/>
            </a:bodyPr>
            <a:lstStyle/>
            <a:p>
              <a:pPr algn="ctr"/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23￫A</a:t>
              </a:r>
              <a:endParaRPr sz="1406" b="1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6" name="Google Shape;118;p16"/>
            <p:cNvSpPr/>
            <p:nvPr/>
          </p:nvSpPr>
          <p:spPr>
            <a:xfrm>
              <a:off x="816650" y="1003700"/>
              <a:ext cx="1114200" cy="10590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EAD1DC"/>
            </a:solidFill>
            <a:ln w="9525" cap="flat" cmpd="sng">
              <a:solidFill>
                <a:srgbClr val="741B4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64283" rIns="0" bIns="128584" anchor="ctr" anchorCtr="0">
              <a:noAutofit/>
            </a:bodyPr>
            <a:lstStyle/>
            <a:p>
              <a:pPr algn="ctr"/>
              <a:r>
                <a:rPr lang="en" sz="1406" b="1">
                  <a:solidFill>
                    <a:srgbClr val="666666"/>
                  </a:solidFill>
                  <a:latin typeface="Arial" charset="0"/>
                  <a:ea typeface="Arial" charset="0"/>
                  <a:cs typeface="Arial" charset="0"/>
                </a:rPr>
                <a:t>(empty)</a:t>
              </a:r>
              <a:endParaRPr sz="1406" b="1" dirty="0"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7" name="Google Shape;119;p16"/>
            <p:cNvSpPr/>
            <p:nvPr/>
          </p:nvSpPr>
          <p:spPr>
            <a:xfrm>
              <a:off x="1752250" y="1054670"/>
              <a:ext cx="850600" cy="221225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118" name="Google Shape;120;p16"/>
            <p:cNvSpPr/>
            <p:nvPr/>
          </p:nvSpPr>
          <p:spPr>
            <a:xfrm>
              <a:off x="3347138" y="1054670"/>
              <a:ext cx="850600" cy="221225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119" name="Google Shape;121;p16"/>
            <p:cNvSpPr/>
            <p:nvPr/>
          </p:nvSpPr>
          <p:spPr>
            <a:xfrm>
              <a:off x="4946250" y="1054670"/>
              <a:ext cx="850600" cy="221225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120" name="Google Shape;122;p16"/>
            <p:cNvSpPr/>
            <p:nvPr/>
          </p:nvSpPr>
          <p:spPr>
            <a:xfrm>
              <a:off x="6545388" y="1054670"/>
              <a:ext cx="850600" cy="221225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sp>
      </p:grpSp>
      <p:sp>
        <p:nvSpPr>
          <p:cNvPr id="50" name="Google Shape;123;p16"/>
          <p:cNvSpPr txBox="1"/>
          <p:nvPr/>
        </p:nvSpPr>
        <p:spPr>
          <a:xfrm>
            <a:off x="1662033" y="3190565"/>
            <a:ext cx="9219154" cy="2018319"/>
          </a:xfrm>
          <a:prstGeom prst="rect">
            <a:avLst/>
          </a:prstGeom>
          <a:solidFill>
            <a:srgbClr val="EAD1DC"/>
          </a:solidFill>
          <a:ln w="9525" cap="flat" cmpd="sng">
            <a:solidFill>
              <a:srgbClr val="741B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4283" tIns="64283" rIns="64283" bIns="64283" anchor="t" anchorCtr="0">
            <a:noAutofit/>
          </a:bodyPr>
          <a:lstStyle/>
          <a:p>
            <a:pPr defTabSz="642915">
              <a:buClr>
                <a:srgbClr val="000000"/>
              </a:buClr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module 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MapSpec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  </a:t>
            </a: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defTabSz="642915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datatype Variables = Variables(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mapp:map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&lt;Key, Value&gt;)</a:t>
            </a: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defTabSz="642915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</a:p>
          <a:p>
            <a:pPr defTabSz="642915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predicate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InsertOp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v:Variables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v':Variables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key:Key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value:Value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defTabSz="642915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&amp;&amp; v'.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mapp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v.mapp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[key := value]</a:t>
            </a:r>
          </a:p>
          <a:p>
            <a:pPr defTabSz="642915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defTabSz="642915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3CCCFE-52EA-6EEB-FFE6-7E273F49F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B45B6-A2E7-A849-B358-D9B013D541E5}" type="datetime1">
              <a:rPr lang="en-US" smtClean="0"/>
              <a:t>10/8/24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25B77B-FFF1-E29E-0E4B-E79DE9C2A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01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40" dirty="0"/>
              <a:t>Refinement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32</a:t>
            </a:fld>
            <a:endParaRPr lang="uk-UA"/>
          </a:p>
        </p:txBody>
      </p:sp>
      <p:grpSp>
        <p:nvGrpSpPr>
          <p:cNvPr id="111" name="Google Shape;113;p16"/>
          <p:cNvGrpSpPr/>
          <p:nvPr/>
        </p:nvGrpSpPr>
        <p:grpSpPr>
          <a:xfrm>
            <a:off x="2434677" y="2087570"/>
            <a:ext cx="7695662" cy="1030520"/>
            <a:chOff x="816650" y="1003700"/>
            <a:chExt cx="7510700" cy="1059000"/>
          </a:xfrm>
        </p:grpSpPr>
        <p:sp>
          <p:nvSpPr>
            <p:cNvPr id="112" name="Google Shape;114;p16"/>
            <p:cNvSpPr/>
            <p:nvPr/>
          </p:nvSpPr>
          <p:spPr>
            <a:xfrm>
              <a:off x="7213150" y="1003700"/>
              <a:ext cx="1114200" cy="10590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EAD1DC"/>
            </a:solidFill>
            <a:ln w="9525" cap="flat" cmpd="sng">
              <a:solidFill>
                <a:srgbClr val="741B4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4283" tIns="64283" rIns="64283" bIns="128584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13￫C</a:t>
              </a:r>
              <a:endParaRPr sz="1406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ctr">
                <a:buClr>
                  <a:schemeClr val="dk1"/>
                </a:buClr>
                <a:buSzPts val="1100"/>
              </a:pPr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23￫A</a:t>
              </a:r>
              <a:endParaRPr sz="1406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ctr">
                <a:buClr>
                  <a:schemeClr val="dk1"/>
                </a:buClr>
                <a:buSzPts val="1100"/>
              </a:pPr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47￫D</a:t>
              </a:r>
              <a:endParaRPr sz="1406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ctr"/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71￫B</a:t>
              </a:r>
              <a:endParaRPr sz="1406" b="1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3" name="Google Shape;115;p16"/>
            <p:cNvSpPr/>
            <p:nvPr/>
          </p:nvSpPr>
          <p:spPr>
            <a:xfrm>
              <a:off x="5614025" y="1003700"/>
              <a:ext cx="1114200" cy="10590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EAD1DC"/>
            </a:solidFill>
            <a:ln w="9525" cap="flat" cmpd="sng">
              <a:solidFill>
                <a:srgbClr val="741B4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4283" tIns="64283" rIns="64283" bIns="128584" anchor="ctr" anchorCtr="0">
              <a:noAutofit/>
            </a:bodyPr>
            <a:lstStyle/>
            <a:p>
              <a:pPr algn="ctr"/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13￫C</a:t>
              </a:r>
              <a:endParaRPr sz="1406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ctr"/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23￫A</a:t>
              </a:r>
              <a:endParaRPr sz="1406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ctr"/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71￫B</a:t>
              </a:r>
              <a:endParaRPr sz="1406" b="1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4" name="Google Shape;116;p16"/>
            <p:cNvSpPr/>
            <p:nvPr/>
          </p:nvSpPr>
          <p:spPr>
            <a:xfrm>
              <a:off x="4014900" y="1003700"/>
              <a:ext cx="1114200" cy="10590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EAD1DC"/>
            </a:solidFill>
            <a:ln w="9525" cap="flat" cmpd="sng">
              <a:solidFill>
                <a:srgbClr val="741B4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4283" tIns="64283" rIns="64283" bIns="128584" anchor="ctr" anchorCtr="0">
              <a:noAutofit/>
            </a:bodyPr>
            <a:lstStyle/>
            <a:p>
              <a:pPr algn="ctr"/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23￫A</a:t>
              </a:r>
              <a:endParaRPr sz="1406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ctr"/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71￫B</a:t>
              </a:r>
              <a:endParaRPr sz="1406" b="1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5" name="Google Shape;117;p16"/>
            <p:cNvSpPr/>
            <p:nvPr/>
          </p:nvSpPr>
          <p:spPr>
            <a:xfrm>
              <a:off x="2415775" y="1003700"/>
              <a:ext cx="1114200" cy="10590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EAD1DC"/>
            </a:solidFill>
            <a:ln w="9525" cap="flat" cmpd="sng">
              <a:solidFill>
                <a:srgbClr val="741B4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4283" tIns="64283" rIns="64283" bIns="128584" anchor="ctr" anchorCtr="0">
              <a:noAutofit/>
            </a:bodyPr>
            <a:lstStyle/>
            <a:p>
              <a:pPr algn="ctr"/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23￫A</a:t>
              </a:r>
              <a:endParaRPr sz="1406" b="1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6" name="Google Shape;118;p16"/>
            <p:cNvSpPr/>
            <p:nvPr/>
          </p:nvSpPr>
          <p:spPr>
            <a:xfrm>
              <a:off x="816650" y="1003700"/>
              <a:ext cx="1114200" cy="10590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EAD1DC"/>
            </a:solidFill>
            <a:ln w="9525" cap="flat" cmpd="sng">
              <a:solidFill>
                <a:srgbClr val="741B4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64283" rIns="0" bIns="128584" anchor="ctr" anchorCtr="0">
              <a:noAutofit/>
            </a:bodyPr>
            <a:lstStyle/>
            <a:p>
              <a:pPr algn="ctr"/>
              <a:r>
                <a:rPr lang="en" sz="1406" b="1">
                  <a:solidFill>
                    <a:srgbClr val="666666"/>
                  </a:solidFill>
                  <a:latin typeface="Arial" charset="0"/>
                  <a:ea typeface="Arial" charset="0"/>
                  <a:cs typeface="Arial" charset="0"/>
                </a:rPr>
                <a:t>(empty)</a:t>
              </a:r>
              <a:endParaRPr sz="1406" b="1"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7" name="Google Shape;119;p16"/>
            <p:cNvSpPr/>
            <p:nvPr/>
          </p:nvSpPr>
          <p:spPr>
            <a:xfrm>
              <a:off x="1752250" y="1054670"/>
              <a:ext cx="850600" cy="221225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118" name="Google Shape;120;p16"/>
            <p:cNvSpPr/>
            <p:nvPr/>
          </p:nvSpPr>
          <p:spPr>
            <a:xfrm>
              <a:off x="3347138" y="1054670"/>
              <a:ext cx="850600" cy="221225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119" name="Google Shape;121;p16"/>
            <p:cNvSpPr/>
            <p:nvPr/>
          </p:nvSpPr>
          <p:spPr>
            <a:xfrm>
              <a:off x="4946250" y="1054670"/>
              <a:ext cx="850600" cy="221225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120" name="Google Shape;122;p16"/>
            <p:cNvSpPr/>
            <p:nvPr/>
          </p:nvSpPr>
          <p:spPr>
            <a:xfrm>
              <a:off x="6545388" y="1054670"/>
              <a:ext cx="850600" cy="221225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sp>
      </p:grpSp>
      <p:grpSp>
        <p:nvGrpSpPr>
          <p:cNvPr id="14" name="Google Shape;78;p16"/>
          <p:cNvGrpSpPr/>
          <p:nvPr/>
        </p:nvGrpSpPr>
        <p:grpSpPr>
          <a:xfrm>
            <a:off x="2627915" y="4086629"/>
            <a:ext cx="7286625" cy="1785465"/>
            <a:chOff x="1003700" y="2638769"/>
            <a:chExt cx="7136600" cy="1580731"/>
          </a:xfrm>
        </p:grpSpPr>
        <p:grpSp>
          <p:nvGrpSpPr>
            <p:cNvPr id="15" name="Google Shape;79;p16"/>
            <p:cNvGrpSpPr/>
            <p:nvPr/>
          </p:nvGrpSpPr>
          <p:grpSpPr>
            <a:xfrm>
              <a:off x="7400200" y="2815500"/>
              <a:ext cx="740100" cy="1404000"/>
              <a:chOff x="612425" y="3427925"/>
              <a:chExt cx="740100" cy="1404000"/>
            </a:xfrm>
          </p:grpSpPr>
          <p:sp>
            <p:nvSpPr>
              <p:cNvPr id="44" name="Google Shape;80;p16"/>
              <p:cNvSpPr/>
              <p:nvPr/>
            </p:nvSpPr>
            <p:spPr>
              <a:xfrm>
                <a:off x="612425" y="34279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13￫C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81;p16"/>
              <p:cNvSpPr/>
              <p:nvPr/>
            </p:nvSpPr>
            <p:spPr>
              <a:xfrm>
                <a:off x="612425" y="37087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82;p16"/>
              <p:cNvSpPr/>
              <p:nvPr/>
            </p:nvSpPr>
            <p:spPr>
              <a:xfrm>
                <a:off x="612425" y="39895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buSzPts val="1100"/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23￫A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83;p16"/>
              <p:cNvSpPr/>
              <p:nvPr/>
            </p:nvSpPr>
            <p:spPr>
              <a:xfrm>
                <a:off x="612425" y="42703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47￫D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84;p16"/>
              <p:cNvSpPr/>
              <p:nvPr/>
            </p:nvSpPr>
            <p:spPr>
              <a:xfrm>
                <a:off x="612425" y="45511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buSzPts val="1100"/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71￫B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" name="Google Shape;85;p16"/>
            <p:cNvGrpSpPr/>
            <p:nvPr/>
          </p:nvGrpSpPr>
          <p:grpSpPr>
            <a:xfrm>
              <a:off x="5801075" y="2815500"/>
              <a:ext cx="740100" cy="1404000"/>
              <a:chOff x="612425" y="3427925"/>
              <a:chExt cx="740100" cy="1404000"/>
            </a:xfrm>
          </p:grpSpPr>
          <p:sp>
            <p:nvSpPr>
              <p:cNvPr id="39" name="Google Shape;86;p16"/>
              <p:cNvSpPr/>
              <p:nvPr/>
            </p:nvSpPr>
            <p:spPr>
              <a:xfrm>
                <a:off x="612425" y="34279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13￫C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87;p16"/>
              <p:cNvSpPr/>
              <p:nvPr/>
            </p:nvSpPr>
            <p:spPr>
              <a:xfrm>
                <a:off x="612425" y="37087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88;p16"/>
              <p:cNvSpPr/>
              <p:nvPr/>
            </p:nvSpPr>
            <p:spPr>
              <a:xfrm>
                <a:off x="612425" y="39895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buSzPts val="1100"/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23￫A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89;p16"/>
              <p:cNvSpPr/>
              <p:nvPr/>
            </p:nvSpPr>
            <p:spPr>
              <a:xfrm>
                <a:off x="612425" y="42703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90;p16"/>
              <p:cNvSpPr/>
              <p:nvPr/>
            </p:nvSpPr>
            <p:spPr>
              <a:xfrm>
                <a:off x="612425" y="45511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buSzPts val="1100"/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71￫B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" name="Google Shape;91;p16"/>
            <p:cNvGrpSpPr/>
            <p:nvPr/>
          </p:nvGrpSpPr>
          <p:grpSpPr>
            <a:xfrm>
              <a:off x="4201950" y="2815500"/>
              <a:ext cx="740100" cy="1404000"/>
              <a:chOff x="612425" y="3427925"/>
              <a:chExt cx="740100" cy="1404000"/>
            </a:xfrm>
          </p:grpSpPr>
          <p:sp>
            <p:nvSpPr>
              <p:cNvPr id="34" name="Google Shape;92;p16"/>
              <p:cNvSpPr/>
              <p:nvPr/>
            </p:nvSpPr>
            <p:spPr>
              <a:xfrm>
                <a:off x="612425" y="34279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93;p16"/>
              <p:cNvSpPr/>
              <p:nvPr/>
            </p:nvSpPr>
            <p:spPr>
              <a:xfrm>
                <a:off x="612425" y="37087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94;p16"/>
              <p:cNvSpPr/>
              <p:nvPr/>
            </p:nvSpPr>
            <p:spPr>
              <a:xfrm>
                <a:off x="612425" y="39895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buSzPts val="1100"/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23￫A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95;p16"/>
              <p:cNvSpPr/>
              <p:nvPr/>
            </p:nvSpPr>
            <p:spPr>
              <a:xfrm>
                <a:off x="612425" y="42703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96;p16"/>
              <p:cNvSpPr/>
              <p:nvPr/>
            </p:nvSpPr>
            <p:spPr>
              <a:xfrm>
                <a:off x="612425" y="45511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71￫B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97;p16"/>
            <p:cNvGrpSpPr/>
            <p:nvPr/>
          </p:nvGrpSpPr>
          <p:grpSpPr>
            <a:xfrm>
              <a:off x="2602825" y="2815500"/>
              <a:ext cx="740100" cy="1404000"/>
              <a:chOff x="612425" y="3427925"/>
              <a:chExt cx="740100" cy="1404000"/>
            </a:xfrm>
          </p:grpSpPr>
          <p:sp>
            <p:nvSpPr>
              <p:cNvPr id="29" name="Google Shape;98;p16"/>
              <p:cNvSpPr/>
              <p:nvPr/>
            </p:nvSpPr>
            <p:spPr>
              <a:xfrm>
                <a:off x="612425" y="34279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99;p16"/>
              <p:cNvSpPr/>
              <p:nvPr/>
            </p:nvSpPr>
            <p:spPr>
              <a:xfrm>
                <a:off x="612425" y="37087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100;p16"/>
              <p:cNvSpPr/>
              <p:nvPr/>
            </p:nvSpPr>
            <p:spPr>
              <a:xfrm>
                <a:off x="612425" y="39895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23￫A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101;p16"/>
              <p:cNvSpPr/>
              <p:nvPr/>
            </p:nvSpPr>
            <p:spPr>
              <a:xfrm>
                <a:off x="612425" y="42703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102;p16"/>
              <p:cNvSpPr/>
              <p:nvPr/>
            </p:nvSpPr>
            <p:spPr>
              <a:xfrm>
                <a:off x="612425" y="45511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" name="Google Shape;103;p16"/>
            <p:cNvGrpSpPr/>
            <p:nvPr/>
          </p:nvGrpSpPr>
          <p:grpSpPr>
            <a:xfrm>
              <a:off x="1003700" y="2815500"/>
              <a:ext cx="740100" cy="1404000"/>
              <a:chOff x="612425" y="3427925"/>
              <a:chExt cx="740100" cy="1404000"/>
            </a:xfrm>
          </p:grpSpPr>
          <p:sp>
            <p:nvSpPr>
              <p:cNvPr id="24" name="Google Shape;104;p16"/>
              <p:cNvSpPr/>
              <p:nvPr/>
            </p:nvSpPr>
            <p:spPr>
              <a:xfrm>
                <a:off x="612425" y="34279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105;p16"/>
              <p:cNvSpPr/>
              <p:nvPr/>
            </p:nvSpPr>
            <p:spPr>
              <a:xfrm>
                <a:off x="612425" y="37087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106;p16"/>
              <p:cNvSpPr/>
              <p:nvPr/>
            </p:nvSpPr>
            <p:spPr>
              <a:xfrm>
                <a:off x="612425" y="39895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107;p16"/>
              <p:cNvSpPr/>
              <p:nvPr/>
            </p:nvSpPr>
            <p:spPr>
              <a:xfrm>
                <a:off x="612425" y="42703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108;p16"/>
              <p:cNvSpPr/>
              <p:nvPr/>
            </p:nvSpPr>
            <p:spPr>
              <a:xfrm>
                <a:off x="612425" y="45511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" name="Google Shape;109;p16"/>
            <p:cNvSpPr/>
            <p:nvPr/>
          </p:nvSpPr>
          <p:spPr>
            <a:xfrm>
              <a:off x="1756462" y="2638769"/>
              <a:ext cx="850600" cy="221225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21" name="Google Shape;110;p16"/>
            <p:cNvSpPr/>
            <p:nvPr/>
          </p:nvSpPr>
          <p:spPr>
            <a:xfrm>
              <a:off x="3351350" y="2638769"/>
              <a:ext cx="850600" cy="221225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22" name="Google Shape;111;p16"/>
            <p:cNvSpPr/>
            <p:nvPr/>
          </p:nvSpPr>
          <p:spPr>
            <a:xfrm>
              <a:off x="4950463" y="2638769"/>
              <a:ext cx="850600" cy="221225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23" name="Google Shape;112;p16"/>
            <p:cNvSpPr/>
            <p:nvPr/>
          </p:nvSpPr>
          <p:spPr>
            <a:xfrm>
              <a:off x="6549600" y="2638769"/>
              <a:ext cx="850600" cy="221225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sp>
      </p:grpSp>
      <p:grpSp>
        <p:nvGrpSpPr>
          <p:cNvPr id="4" name="Group 3"/>
          <p:cNvGrpSpPr/>
          <p:nvPr/>
        </p:nvGrpSpPr>
        <p:grpSpPr>
          <a:xfrm>
            <a:off x="3005496" y="3108830"/>
            <a:ext cx="6553526" cy="1177419"/>
            <a:chOff x="2107017" y="4421447"/>
            <a:chExt cx="9320570" cy="1674552"/>
          </a:xfrm>
        </p:grpSpPr>
        <p:cxnSp>
          <p:nvCxnSpPr>
            <p:cNvPr id="3" name="Straight Arrow Connector 2"/>
            <p:cNvCxnSpPr>
              <a:stCxn id="24" idx="0"/>
              <a:endCxn id="116" idx="3"/>
            </p:cNvCxnSpPr>
            <p:nvPr/>
          </p:nvCxnSpPr>
          <p:spPr>
            <a:xfrm flipH="1" flipV="1">
              <a:off x="2107017" y="4434616"/>
              <a:ext cx="353" cy="1661383"/>
            </a:xfrm>
            <a:prstGeom prst="straightConnector1">
              <a:avLst/>
            </a:prstGeom>
            <a:noFill/>
            <a:ln w="25400" cap="flat" cmpd="sng">
              <a:solidFill>
                <a:srgbClr val="0000FF"/>
              </a:solidFill>
              <a:prstDash val="sysDash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1" name="Straight Arrow Connector 50"/>
            <p:cNvCxnSpPr/>
            <p:nvPr/>
          </p:nvCxnSpPr>
          <p:spPr>
            <a:xfrm flipH="1" flipV="1">
              <a:off x="4437336" y="4434615"/>
              <a:ext cx="353" cy="1661383"/>
            </a:xfrm>
            <a:prstGeom prst="straightConnector1">
              <a:avLst/>
            </a:prstGeom>
            <a:noFill/>
            <a:ln w="25400" cap="flat" cmpd="sng">
              <a:solidFill>
                <a:srgbClr val="0000FF"/>
              </a:solidFill>
              <a:prstDash val="sysDash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2" name="Straight Arrow Connector 51"/>
            <p:cNvCxnSpPr/>
            <p:nvPr/>
          </p:nvCxnSpPr>
          <p:spPr>
            <a:xfrm flipH="1" flipV="1">
              <a:off x="6767302" y="4434615"/>
              <a:ext cx="353" cy="1661383"/>
            </a:xfrm>
            <a:prstGeom prst="straightConnector1">
              <a:avLst/>
            </a:prstGeom>
            <a:noFill/>
            <a:ln w="25400" cap="flat" cmpd="sng">
              <a:solidFill>
                <a:srgbClr val="0000FF"/>
              </a:solidFill>
              <a:prstDash val="sysDash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3" name="Straight Arrow Connector 52"/>
            <p:cNvCxnSpPr/>
            <p:nvPr/>
          </p:nvCxnSpPr>
          <p:spPr>
            <a:xfrm flipH="1" flipV="1">
              <a:off x="9097268" y="4421447"/>
              <a:ext cx="353" cy="1661383"/>
            </a:xfrm>
            <a:prstGeom prst="straightConnector1">
              <a:avLst/>
            </a:prstGeom>
            <a:noFill/>
            <a:ln w="25400" cap="flat" cmpd="sng">
              <a:solidFill>
                <a:srgbClr val="0000FF"/>
              </a:solidFill>
              <a:prstDash val="sysDash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4" name="Straight Arrow Connector 53"/>
            <p:cNvCxnSpPr/>
            <p:nvPr/>
          </p:nvCxnSpPr>
          <p:spPr>
            <a:xfrm flipH="1" flipV="1">
              <a:off x="11427234" y="4434615"/>
              <a:ext cx="353" cy="1661383"/>
            </a:xfrm>
            <a:prstGeom prst="straightConnector1">
              <a:avLst/>
            </a:prstGeom>
            <a:noFill/>
            <a:ln w="25400" cap="flat" cmpd="sng">
              <a:solidFill>
                <a:srgbClr val="0000FF"/>
              </a:solidFill>
              <a:prstDash val="sysDash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E61BD-D56C-D0C1-4C34-6BF94767E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477A-0A48-9640-9802-A947B55B442E}" type="datetime1">
              <a:rPr lang="en-US" smtClean="0"/>
              <a:t>10/8/24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D2E641-2E11-EA32-2486-8983C5184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08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40"/>
              <a:t>The benefits of refinement</a:t>
            </a:r>
            <a:endParaRPr lang="en-US" sz="464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542CD-F79C-CA4B-A05F-89D11D12DBB9}" type="datetime1">
              <a:rPr lang="en-US" smtClean="0"/>
              <a:t>10/8/24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33</a:t>
            </a:fld>
            <a:endParaRPr lang="uk-UA"/>
          </a:p>
        </p:txBody>
      </p:sp>
      <p:sp>
        <p:nvSpPr>
          <p:cNvPr id="5" name="TextBox 4"/>
          <p:cNvSpPr txBox="1"/>
          <p:nvPr/>
        </p:nvSpPr>
        <p:spPr>
          <a:xfrm>
            <a:off x="2151899" y="4305826"/>
            <a:ext cx="7594933" cy="1180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defTabSz="410751" hangingPunct="0"/>
            <a:r>
              <a:rPr lang="en-US" sz="2400" dirty="0">
                <a:ea typeface="Calibri Light" charset="0"/>
                <a:cs typeface="Calibri Light" charset="0"/>
                <a:sym typeface="Gill Sans Light"/>
              </a:rPr>
              <a:t>Refinement is very powerful</a:t>
            </a:r>
          </a:p>
          <a:p>
            <a:pPr marL="401822" indent="-401822" defTabSz="410751" hangingPunct="0">
              <a:buFont typeface="Arial" charset="0"/>
              <a:buChar char="•"/>
            </a:pPr>
            <a:r>
              <a:rPr lang="en-US" sz="2400" dirty="0">
                <a:ea typeface="Calibri Light" charset="0"/>
                <a:cs typeface="Calibri Light" charset="0"/>
                <a:sym typeface="Gill Sans Light"/>
              </a:rPr>
              <a:t>Can specify systems that are hard to specify otherwise</a:t>
            </a:r>
          </a:p>
          <a:p>
            <a:pPr marL="859022" lvl="1" indent="-401822" defTabSz="410751" hangingPunct="0">
              <a:buFont typeface="Arial" charset="0"/>
              <a:buChar char="•"/>
            </a:pPr>
            <a:r>
              <a:rPr lang="en-US" sz="2400" dirty="0">
                <a:ea typeface="Calibri Light" charset="0"/>
                <a:cs typeface="Calibri Light" charset="0"/>
              </a:rPr>
              <a:t>E.g. </a:t>
            </a:r>
            <a:r>
              <a:rPr lang="en-US" sz="2400" dirty="0" err="1">
                <a:ea typeface="Calibri Light" charset="0"/>
                <a:cs typeface="Calibri Light" charset="0"/>
              </a:rPr>
              <a:t>linearizability</a:t>
            </a:r>
            <a:endParaRPr lang="en-US" sz="2400" dirty="0">
              <a:ea typeface="Calibri Light" charset="0"/>
              <a:cs typeface="Calibri Light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51899" y="1893094"/>
            <a:ext cx="8583835" cy="22881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defTabSz="410751" hangingPunct="0"/>
            <a:r>
              <a:rPr lang="en-US" sz="2400" dirty="0">
                <a:ea typeface="Calibri Light" charset="0"/>
                <a:cs typeface="Calibri Light" charset="0"/>
              </a:rPr>
              <a:t>Refinement allows for good specs</a:t>
            </a:r>
          </a:p>
          <a:p>
            <a:pPr marL="401822" indent="-401822" defTabSz="410751" hangingPunct="0">
              <a:buFont typeface="Arial" charset="0"/>
              <a:buChar char="•"/>
            </a:pPr>
            <a:r>
              <a:rPr lang="en-US" sz="2400" dirty="0">
                <a:ea typeface="Calibri Light" charset="0"/>
                <a:cs typeface="Calibri Light" charset="0"/>
                <a:sym typeface="Gill Sans Light"/>
              </a:rPr>
              <a:t>Abstract: elide implementation details</a:t>
            </a:r>
          </a:p>
          <a:p>
            <a:pPr marL="401822" indent="-401822" defTabSz="410751" hangingPunct="0">
              <a:buFont typeface="Arial" charset="0"/>
              <a:buChar char="•"/>
            </a:pPr>
            <a:r>
              <a:rPr lang="en-US" sz="2400" dirty="0">
                <a:ea typeface="Calibri Light" charset="0"/>
                <a:cs typeface="Calibri Light" charset="0"/>
              </a:rPr>
              <a:t>Concise: simple state machine</a:t>
            </a:r>
          </a:p>
          <a:p>
            <a:pPr marL="401822" indent="-401822">
              <a:buFont typeface="Arial" charset="0"/>
              <a:buChar char="•"/>
            </a:pPr>
            <a:r>
              <a:rPr lang="en-US" sz="2400" dirty="0">
                <a:ea typeface="Calibri Light" charset="0"/>
                <a:cs typeface="Calibri Light" charset="0"/>
              </a:rPr>
              <a:t>Complete: better than a “bag of properties”</a:t>
            </a:r>
          </a:p>
          <a:p>
            <a:pPr marL="859022" lvl="1" indent="-401822">
              <a:buFont typeface="Arial" charset="0"/>
              <a:buChar char="•"/>
            </a:pPr>
            <a:r>
              <a:rPr lang="en-US" sz="2400" dirty="0">
                <a:ea typeface="Calibri Light" charset="0"/>
                <a:cs typeface="Calibri Light" charset="0"/>
              </a:rPr>
              <a:t>But if you want, you can prove properties about the spec</a:t>
            </a:r>
          </a:p>
          <a:p>
            <a:pPr marL="401822" indent="-401822">
              <a:buFont typeface="Arial" charset="0"/>
              <a:buChar char="•"/>
            </a:pPr>
            <a:endParaRPr lang="en-US" sz="2400" dirty="0">
              <a:ea typeface="Calibri Light" charset="0"/>
              <a:cs typeface="Calibr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0274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449264" y="3714143"/>
            <a:ext cx="1070322" cy="27432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40" dirty="0"/>
              <a:t>A </a:t>
            </a:r>
            <a:r>
              <a:rPr lang="en-US" sz="4640" dirty="0" err="1"/>
              <a:t>sharded</a:t>
            </a:r>
            <a:r>
              <a:rPr lang="en-US" sz="4640" dirty="0"/>
              <a:t> key-value store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34</a:t>
            </a:fld>
            <a:endParaRPr lang="uk-UA"/>
          </a:p>
        </p:txBody>
      </p:sp>
      <p:sp>
        <p:nvSpPr>
          <p:cNvPr id="116" name="Google Shape;118;p16"/>
          <p:cNvSpPr/>
          <p:nvPr/>
        </p:nvSpPr>
        <p:spPr>
          <a:xfrm>
            <a:off x="2445574" y="1949611"/>
            <a:ext cx="1141639" cy="1030520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EAD1DC"/>
          </a:solidFill>
          <a:ln w="9525" cap="flat" cmpd="sng">
            <a:solidFill>
              <a:srgbClr val="741B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64283" rIns="0" bIns="128584" anchor="ctr" anchorCtr="0">
            <a:noAutofit/>
          </a:bodyPr>
          <a:lstStyle/>
          <a:p>
            <a:pPr algn="ctr"/>
            <a:r>
              <a:rPr lang="en" sz="1406" b="1"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rPr>
              <a:t>(empty)</a:t>
            </a:r>
            <a:endParaRPr sz="1406" b="1">
              <a:solidFill>
                <a:srgbClr val="666666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Google Shape;104;p16"/>
          <p:cNvSpPr/>
          <p:nvPr/>
        </p:nvSpPr>
        <p:spPr>
          <a:xfrm>
            <a:off x="2623423" y="4060324"/>
            <a:ext cx="755658" cy="317169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defTabSz="642915">
              <a:buClr>
                <a:srgbClr val="000000"/>
              </a:buClr>
              <a:defRPr/>
            </a:pPr>
            <a:r>
              <a:rPr lang="en"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1406" b="1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105;p16"/>
          <p:cNvSpPr/>
          <p:nvPr/>
        </p:nvSpPr>
        <p:spPr>
          <a:xfrm>
            <a:off x="2623423" y="4377493"/>
            <a:ext cx="755658" cy="317169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defTabSz="642915">
              <a:buClr>
                <a:srgbClr val="000000"/>
              </a:buClr>
              <a:defRPr/>
            </a:pPr>
            <a:r>
              <a:rPr lang="en"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1406" b="1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106;p16"/>
          <p:cNvSpPr/>
          <p:nvPr/>
        </p:nvSpPr>
        <p:spPr>
          <a:xfrm>
            <a:off x="2615815" y="5366384"/>
            <a:ext cx="755658" cy="317169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defTabSz="642915">
              <a:buClr>
                <a:srgbClr val="000000"/>
              </a:buClr>
              <a:defRPr/>
            </a:pPr>
            <a:r>
              <a:rPr lang="en"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1406" b="1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107;p16"/>
          <p:cNvSpPr/>
          <p:nvPr/>
        </p:nvSpPr>
        <p:spPr>
          <a:xfrm>
            <a:off x="2616064" y="5683554"/>
            <a:ext cx="755658" cy="317169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defTabSz="642915">
              <a:buClr>
                <a:srgbClr val="000000"/>
              </a:buClr>
              <a:defRPr/>
            </a:pPr>
            <a:r>
              <a:rPr lang="en"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1406" b="1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108;p16"/>
          <p:cNvSpPr/>
          <p:nvPr/>
        </p:nvSpPr>
        <p:spPr>
          <a:xfrm>
            <a:off x="2616064" y="6000722"/>
            <a:ext cx="755658" cy="317169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defTabSz="642915">
              <a:buClr>
                <a:srgbClr val="000000"/>
              </a:buClr>
              <a:defRPr/>
            </a:pPr>
            <a:r>
              <a:rPr lang="en"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1406" b="1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3039655" y="2977830"/>
            <a:ext cx="7227" cy="726902"/>
          </a:xfrm>
          <a:prstGeom prst="straightConnector1">
            <a:avLst/>
          </a:prstGeom>
          <a:noFill/>
          <a:ln w="25400" cap="flat" cmpd="sng">
            <a:solidFill>
              <a:schemeClr val="bg1">
                <a:lumMod val="75000"/>
                <a:lumOff val="25000"/>
              </a:schemeClr>
            </a:solidFill>
            <a:prstDash val="sys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3" name="Group 12"/>
          <p:cNvGrpSpPr/>
          <p:nvPr/>
        </p:nvGrpSpPr>
        <p:grpSpPr>
          <a:xfrm>
            <a:off x="3404215" y="1949611"/>
            <a:ext cx="1821504" cy="1743842"/>
            <a:chOff x="2658585" y="2407517"/>
            <a:chExt cx="2590583" cy="2480131"/>
          </a:xfrm>
        </p:grpSpPr>
        <p:sp>
          <p:nvSpPr>
            <p:cNvPr id="115" name="Google Shape;117;p16"/>
            <p:cNvSpPr/>
            <p:nvPr/>
          </p:nvSpPr>
          <p:spPr>
            <a:xfrm>
              <a:off x="3625504" y="2407517"/>
              <a:ext cx="1623664" cy="1465629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EAD1DC"/>
            </a:solidFill>
            <a:ln w="9525" cap="flat" cmpd="sng">
              <a:solidFill>
                <a:srgbClr val="741B4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4283" tIns="64283" rIns="64283" bIns="128584" anchor="ctr" anchorCtr="0">
              <a:noAutofit/>
            </a:bodyPr>
            <a:lstStyle/>
            <a:p>
              <a:pPr algn="ctr"/>
              <a:r>
                <a:rPr lang="en" sz="1406" b="1" dirty="0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23￫A</a:t>
              </a:r>
              <a:endParaRPr sz="1406" b="1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7" name="Google Shape;119;p16"/>
            <p:cNvSpPr/>
            <p:nvPr/>
          </p:nvSpPr>
          <p:spPr>
            <a:xfrm>
              <a:off x="2658585" y="2478058"/>
              <a:ext cx="1239534" cy="306170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cxnSp>
          <p:nvCxnSpPr>
            <p:cNvPr id="51" name="Straight Arrow Connector 50"/>
            <p:cNvCxnSpPr/>
            <p:nvPr/>
          </p:nvCxnSpPr>
          <p:spPr>
            <a:xfrm flipH="1" flipV="1">
              <a:off x="4434231" y="3855138"/>
              <a:ext cx="15476" cy="1032510"/>
            </a:xfrm>
            <a:prstGeom prst="straightConnector1">
              <a:avLst/>
            </a:prstGeom>
            <a:noFill/>
            <a:ln w="25400" cap="flat" cmpd="sng">
              <a:solidFill>
                <a:schemeClr val="bg1">
                  <a:lumMod val="75000"/>
                  <a:lumOff val="25000"/>
                </a:schemeClr>
              </a:solidFill>
              <a:prstDash val="sysDash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49" name="Group 48"/>
          <p:cNvGrpSpPr/>
          <p:nvPr/>
        </p:nvGrpSpPr>
        <p:grpSpPr>
          <a:xfrm>
            <a:off x="5027482" y="1949611"/>
            <a:ext cx="1825845" cy="1755122"/>
            <a:chOff x="4982730" y="2407517"/>
            <a:chExt cx="2596757" cy="2496173"/>
          </a:xfrm>
        </p:grpSpPr>
        <p:sp>
          <p:nvSpPr>
            <p:cNvPr id="114" name="Google Shape;116;p16"/>
            <p:cNvSpPr/>
            <p:nvPr/>
          </p:nvSpPr>
          <p:spPr>
            <a:xfrm>
              <a:off x="5955823" y="2407517"/>
              <a:ext cx="1623664" cy="1465629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EAD1DC"/>
            </a:solidFill>
            <a:ln w="9525" cap="flat" cmpd="sng">
              <a:solidFill>
                <a:srgbClr val="741B4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4283" tIns="64283" rIns="64283" bIns="128584" anchor="ctr" anchorCtr="0">
              <a:noAutofit/>
            </a:bodyPr>
            <a:lstStyle/>
            <a:p>
              <a:pPr algn="ctr"/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23￫A</a:t>
              </a:r>
              <a:endParaRPr sz="1406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ctr"/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71￫B</a:t>
              </a:r>
              <a:endParaRPr sz="1406" b="1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8" name="Google Shape;120;p16"/>
            <p:cNvSpPr/>
            <p:nvPr/>
          </p:nvSpPr>
          <p:spPr>
            <a:xfrm>
              <a:off x="4982730" y="2478058"/>
              <a:ext cx="1239534" cy="306170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cxnSp>
          <p:nvCxnSpPr>
            <p:cNvPr id="52" name="Straight Arrow Connector 51"/>
            <p:cNvCxnSpPr/>
            <p:nvPr/>
          </p:nvCxnSpPr>
          <p:spPr>
            <a:xfrm flipV="1">
              <a:off x="6751665" y="3855138"/>
              <a:ext cx="15638" cy="1048552"/>
            </a:xfrm>
            <a:prstGeom prst="straightConnector1">
              <a:avLst/>
            </a:prstGeom>
            <a:noFill/>
            <a:ln w="25400" cap="flat" cmpd="sng">
              <a:solidFill>
                <a:schemeClr val="bg1">
                  <a:lumMod val="75000"/>
                  <a:lumOff val="25000"/>
                </a:schemeClr>
              </a:solidFill>
              <a:prstDash val="sysDash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50" name="Group 49"/>
          <p:cNvGrpSpPr/>
          <p:nvPr/>
        </p:nvGrpSpPr>
        <p:grpSpPr>
          <a:xfrm>
            <a:off x="6676872" y="1949611"/>
            <a:ext cx="1825859" cy="1759836"/>
            <a:chOff x="7313030" y="2407517"/>
            <a:chExt cx="2596777" cy="2502878"/>
          </a:xfrm>
        </p:grpSpPr>
        <p:sp>
          <p:nvSpPr>
            <p:cNvPr id="113" name="Google Shape;115;p16"/>
            <p:cNvSpPr/>
            <p:nvPr/>
          </p:nvSpPr>
          <p:spPr>
            <a:xfrm>
              <a:off x="8286143" y="2407517"/>
              <a:ext cx="1623664" cy="1465629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EAD1DC"/>
            </a:solidFill>
            <a:ln w="9525" cap="flat" cmpd="sng">
              <a:solidFill>
                <a:srgbClr val="741B4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4283" tIns="64283" rIns="64283" bIns="128584" anchor="ctr" anchorCtr="0">
              <a:noAutofit/>
            </a:bodyPr>
            <a:lstStyle/>
            <a:p>
              <a:pPr algn="ctr"/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13￫C</a:t>
              </a:r>
              <a:endParaRPr sz="1406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ctr"/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23￫A</a:t>
              </a:r>
              <a:endParaRPr sz="1406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ctr"/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71￫B</a:t>
              </a:r>
              <a:endParaRPr sz="1406" b="1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9" name="Google Shape;121;p16"/>
            <p:cNvSpPr/>
            <p:nvPr/>
          </p:nvSpPr>
          <p:spPr>
            <a:xfrm>
              <a:off x="7313030" y="2478058"/>
              <a:ext cx="1239534" cy="306170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cxnSp>
          <p:nvCxnSpPr>
            <p:cNvPr id="53" name="Straight Arrow Connector 52"/>
            <p:cNvCxnSpPr/>
            <p:nvPr/>
          </p:nvCxnSpPr>
          <p:spPr>
            <a:xfrm flipV="1">
              <a:off x="9097069" y="3859962"/>
              <a:ext cx="200" cy="1050433"/>
            </a:xfrm>
            <a:prstGeom prst="straightConnector1">
              <a:avLst/>
            </a:prstGeom>
            <a:noFill/>
            <a:ln w="25400" cap="flat" cmpd="sng">
              <a:solidFill>
                <a:schemeClr val="bg1">
                  <a:lumMod val="75000"/>
                  <a:lumOff val="25000"/>
                </a:schemeClr>
              </a:solidFill>
              <a:prstDash val="sysDash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55" name="Group 54"/>
          <p:cNvGrpSpPr/>
          <p:nvPr/>
        </p:nvGrpSpPr>
        <p:grpSpPr>
          <a:xfrm>
            <a:off x="8315390" y="1949611"/>
            <a:ext cx="1825845" cy="1749424"/>
            <a:chOff x="9643368" y="2407517"/>
            <a:chExt cx="2596758" cy="2488070"/>
          </a:xfrm>
        </p:grpSpPr>
        <p:sp>
          <p:nvSpPr>
            <p:cNvPr id="112" name="Google Shape;114;p16"/>
            <p:cNvSpPr/>
            <p:nvPr/>
          </p:nvSpPr>
          <p:spPr>
            <a:xfrm>
              <a:off x="10616462" y="2407517"/>
              <a:ext cx="1623664" cy="1465629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EAD1DC"/>
            </a:solidFill>
            <a:ln w="9525" cap="flat" cmpd="sng">
              <a:solidFill>
                <a:srgbClr val="741B4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4283" tIns="64283" rIns="64283" bIns="128584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13￫C</a:t>
              </a:r>
              <a:endParaRPr sz="1406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ctr">
                <a:buClr>
                  <a:schemeClr val="dk1"/>
                </a:buClr>
                <a:buSzPts val="1100"/>
              </a:pPr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23￫A</a:t>
              </a:r>
              <a:endParaRPr sz="1406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ctr">
                <a:buClr>
                  <a:schemeClr val="dk1"/>
                </a:buClr>
                <a:buSzPts val="1100"/>
              </a:pPr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47￫D</a:t>
              </a:r>
              <a:endParaRPr sz="1406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ctr"/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71￫B</a:t>
              </a:r>
              <a:endParaRPr sz="1406" b="1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0" name="Google Shape;122;p16"/>
            <p:cNvSpPr/>
            <p:nvPr/>
          </p:nvSpPr>
          <p:spPr>
            <a:xfrm>
              <a:off x="9643368" y="2478058"/>
              <a:ext cx="1239534" cy="306170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cxnSp>
          <p:nvCxnSpPr>
            <p:cNvPr id="54" name="Straight Arrow Connector 53"/>
            <p:cNvCxnSpPr/>
            <p:nvPr/>
          </p:nvCxnSpPr>
          <p:spPr>
            <a:xfrm flipV="1">
              <a:off x="11420613" y="3869874"/>
              <a:ext cx="6622" cy="1025713"/>
            </a:xfrm>
            <a:prstGeom prst="straightConnector1">
              <a:avLst/>
            </a:prstGeom>
            <a:noFill/>
            <a:ln w="25400" cap="flat" cmpd="sng">
              <a:solidFill>
                <a:schemeClr val="bg1">
                  <a:lumMod val="75000"/>
                  <a:lumOff val="25000"/>
                </a:schemeClr>
              </a:solidFill>
              <a:prstDash val="sysDash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6" name="TextBox 5"/>
          <p:cNvSpPr txBox="1"/>
          <p:nvPr/>
        </p:nvSpPr>
        <p:spPr>
          <a:xfrm>
            <a:off x="2404148" y="3693116"/>
            <a:ext cx="1152588" cy="3751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969">
                <a:latin typeface="Calibri Light" charset="0"/>
                <a:ea typeface="Calibri Light" charset="0"/>
                <a:cs typeface="Calibri Light" charset="0"/>
              </a:rPr>
              <a:t>Host 1</a:t>
            </a:r>
            <a:endParaRPr lang="en-US" sz="1969">
              <a:solidFill>
                <a:srgbClr val="535353"/>
              </a:solidFill>
              <a:latin typeface="Calibri Light" charset="0"/>
              <a:ea typeface="Calibri Light" charset="0"/>
              <a:cs typeface="Calibri Light" charset="0"/>
              <a:sym typeface="Gill Sans Ligh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409479" y="4999177"/>
            <a:ext cx="1152588" cy="3751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969" dirty="0">
                <a:latin typeface="Calibri Light" charset="0"/>
                <a:ea typeface="Calibri Light" charset="0"/>
                <a:cs typeface="Calibri Light" charset="0"/>
              </a:rPr>
              <a:t>Host 2</a:t>
            </a:r>
            <a:endParaRPr lang="en-US" sz="1969" dirty="0">
              <a:solidFill>
                <a:srgbClr val="535353"/>
              </a:solidFill>
              <a:latin typeface="Calibri Light" charset="0"/>
              <a:ea typeface="Calibri Light" charset="0"/>
              <a:cs typeface="Calibri Light" charset="0"/>
              <a:sym typeface="Gill Sans Light"/>
            </a:endParaRPr>
          </a:p>
        </p:txBody>
      </p:sp>
      <p:sp>
        <p:nvSpPr>
          <p:cNvPr id="58" name="Google Shape;105;p16"/>
          <p:cNvSpPr/>
          <p:nvPr/>
        </p:nvSpPr>
        <p:spPr>
          <a:xfrm>
            <a:off x="2623423" y="4694661"/>
            <a:ext cx="755658" cy="317169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defTabSz="642915">
              <a:buClr>
                <a:srgbClr val="000000"/>
              </a:buClr>
              <a:defRPr/>
            </a:pPr>
            <a:r>
              <a:rPr lang="en"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1406" b="1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27558" y="3703781"/>
            <a:ext cx="1714517" cy="2753563"/>
            <a:chOff x="2849505" y="5150306"/>
            <a:chExt cx="2438424" cy="3916178"/>
          </a:xfrm>
        </p:grpSpPr>
        <p:sp>
          <p:nvSpPr>
            <p:cNvPr id="64" name="Rectangle 63"/>
            <p:cNvSpPr/>
            <p:nvPr/>
          </p:nvSpPr>
          <p:spPr>
            <a:xfrm>
              <a:off x="3696349" y="5165044"/>
              <a:ext cx="1522236" cy="390144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648693" y="5150306"/>
              <a:ext cx="1639236" cy="533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969" dirty="0">
                  <a:latin typeface="Calibri Light" charset="0"/>
                  <a:ea typeface="Calibri Light" charset="0"/>
                  <a:cs typeface="Calibri Light" charset="0"/>
                </a:rPr>
                <a:t>Host 1</a:t>
              </a:r>
              <a:endParaRPr lang="en-US" sz="1969" dirty="0">
                <a:solidFill>
                  <a:srgbClr val="535353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628428" y="6976604"/>
              <a:ext cx="1639236" cy="533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969" dirty="0">
                  <a:latin typeface="Calibri Light" charset="0"/>
                  <a:ea typeface="Calibri Light" charset="0"/>
                  <a:cs typeface="Calibri Light" charset="0"/>
                </a:rPr>
                <a:t>Host 2</a:t>
              </a:r>
              <a:endParaRPr lang="en-US" sz="1969" dirty="0">
                <a:solidFill>
                  <a:srgbClr val="535353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endParaRPr>
            </a:p>
          </p:txBody>
        </p:sp>
        <p:sp>
          <p:nvSpPr>
            <p:cNvPr id="29" name="Google Shape;98;p16"/>
            <p:cNvSpPr/>
            <p:nvPr/>
          </p:nvSpPr>
          <p:spPr>
            <a:xfrm>
              <a:off x="3895344" y="5652804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99;p16"/>
            <p:cNvSpPr/>
            <p:nvPr/>
          </p:nvSpPr>
          <p:spPr>
            <a:xfrm>
              <a:off x="3895344" y="6103888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00;p16"/>
            <p:cNvSpPr/>
            <p:nvPr/>
          </p:nvSpPr>
          <p:spPr>
            <a:xfrm>
              <a:off x="3892135" y="7508380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23￫A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01;p16"/>
            <p:cNvSpPr/>
            <p:nvPr/>
          </p:nvSpPr>
          <p:spPr>
            <a:xfrm>
              <a:off x="3892135" y="7959464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02;p16"/>
            <p:cNvSpPr/>
            <p:nvPr/>
          </p:nvSpPr>
          <p:spPr>
            <a:xfrm>
              <a:off x="3892135" y="8410549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09;p16"/>
            <p:cNvSpPr/>
            <p:nvPr/>
          </p:nvSpPr>
          <p:spPr>
            <a:xfrm>
              <a:off x="2849505" y="5250624"/>
              <a:ext cx="846844" cy="402180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60" name="Google Shape;99;p16"/>
            <p:cNvSpPr/>
            <p:nvPr/>
          </p:nvSpPr>
          <p:spPr>
            <a:xfrm>
              <a:off x="3895344" y="6550254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193319" y="3715061"/>
            <a:ext cx="1654240" cy="2747212"/>
            <a:chOff x="5218586" y="5166348"/>
            <a:chExt cx="2352697" cy="3907146"/>
          </a:xfrm>
        </p:grpSpPr>
        <p:sp>
          <p:nvSpPr>
            <p:cNvPr id="67" name="Rectangle 66"/>
            <p:cNvSpPr/>
            <p:nvPr/>
          </p:nvSpPr>
          <p:spPr>
            <a:xfrm>
              <a:off x="5979016" y="5172054"/>
              <a:ext cx="1522236" cy="390144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932047" y="5166348"/>
              <a:ext cx="1639236" cy="533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969">
                  <a:latin typeface="Calibri Light" charset="0"/>
                  <a:ea typeface="Calibri Light" charset="0"/>
                  <a:cs typeface="Calibri Light" charset="0"/>
                </a:rPr>
                <a:t>Host 1</a:t>
              </a:r>
              <a:endParaRPr lang="en-US" sz="1969">
                <a:solidFill>
                  <a:srgbClr val="535353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911781" y="6992646"/>
              <a:ext cx="1639236" cy="533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969" dirty="0">
                  <a:latin typeface="Calibri Light" charset="0"/>
                  <a:ea typeface="Calibri Light" charset="0"/>
                  <a:cs typeface="Calibri Light" charset="0"/>
                </a:rPr>
                <a:t>Host 2</a:t>
              </a:r>
              <a:endParaRPr lang="en-US" sz="1969" dirty="0">
                <a:solidFill>
                  <a:srgbClr val="535353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endParaRPr>
            </a:p>
          </p:txBody>
        </p:sp>
        <p:sp>
          <p:nvSpPr>
            <p:cNvPr id="34" name="Google Shape;92;p16"/>
            <p:cNvSpPr/>
            <p:nvPr/>
          </p:nvSpPr>
          <p:spPr>
            <a:xfrm>
              <a:off x="6217920" y="5663774"/>
              <a:ext cx="1074714" cy="451083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93;p16"/>
            <p:cNvSpPr/>
            <p:nvPr/>
          </p:nvSpPr>
          <p:spPr>
            <a:xfrm>
              <a:off x="6217920" y="6114859"/>
              <a:ext cx="1074714" cy="451083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94;p16"/>
            <p:cNvSpPr/>
            <p:nvPr/>
          </p:nvSpPr>
          <p:spPr>
            <a:xfrm>
              <a:off x="6197047" y="7508381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buSzPts val="1100"/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23￫A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95;p16"/>
            <p:cNvSpPr/>
            <p:nvPr/>
          </p:nvSpPr>
          <p:spPr>
            <a:xfrm>
              <a:off x="6197047" y="7959465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96;p16"/>
            <p:cNvSpPr/>
            <p:nvPr/>
          </p:nvSpPr>
          <p:spPr>
            <a:xfrm>
              <a:off x="6197047" y="8410550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71￫B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10;p16"/>
            <p:cNvSpPr/>
            <p:nvPr/>
          </p:nvSpPr>
          <p:spPr>
            <a:xfrm>
              <a:off x="5218586" y="5250624"/>
              <a:ext cx="777500" cy="355382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61" name="Google Shape;93;p16"/>
            <p:cNvSpPr/>
            <p:nvPr/>
          </p:nvSpPr>
          <p:spPr>
            <a:xfrm>
              <a:off x="6217920" y="6559555"/>
              <a:ext cx="1074714" cy="451083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799875" y="3713629"/>
            <a:ext cx="1687193" cy="2743200"/>
            <a:chOff x="7501939" y="5149720"/>
            <a:chExt cx="2399564" cy="3901440"/>
          </a:xfrm>
        </p:grpSpPr>
        <p:sp>
          <p:nvSpPr>
            <p:cNvPr id="70" name="Rectangle 69"/>
            <p:cNvSpPr/>
            <p:nvPr/>
          </p:nvSpPr>
          <p:spPr>
            <a:xfrm>
              <a:off x="8292735" y="5149720"/>
              <a:ext cx="1522236" cy="390144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8262266" y="5150451"/>
              <a:ext cx="1639237" cy="533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969" dirty="0">
                  <a:latin typeface="Calibri Light" charset="0"/>
                  <a:ea typeface="Calibri Light" charset="0"/>
                  <a:cs typeface="Calibri Light" charset="0"/>
                </a:rPr>
                <a:t>Host 1</a:t>
              </a:r>
              <a:endParaRPr lang="en-US" sz="1969" dirty="0">
                <a:solidFill>
                  <a:srgbClr val="535353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242002" y="6976749"/>
              <a:ext cx="1639237" cy="533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969" dirty="0">
                  <a:latin typeface="Calibri Light" charset="0"/>
                  <a:ea typeface="Calibri Light" charset="0"/>
                  <a:cs typeface="Calibri Light" charset="0"/>
                </a:rPr>
                <a:t>Host 2</a:t>
              </a:r>
              <a:endParaRPr lang="en-US" sz="1969" dirty="0">
                <a:solidFill>
                  <a:srgbClr val="535353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endParaRPr>
            </a:p>
          </p:txBody>
        </p:sp>
        <p:sp>
          <p:nvSpPr>
            <p:cNvPr id="39" name="Google Shape;86;p16"/>
            <p:cNvSpPr/>
            <p:nvPr/>
          </p:nvSpPr>
          <p:spPr>
            <a:xfrm>
              <a:off x="8538968" y="5661107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13￫C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87;p16"/>
            <p:cNvSpPr/>
            <p:nvPr/>
          </p:nvSpPr>
          <p:spPr>
            <a:xfrm>
              <a:off x="8538968" y="6112191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88;p16"/>
            <p:cNvSpPr/>
            <p:nvPr/>
          </p:nvSpPr>
          <p:spPr>
            <a:xfrm>
              <a:off x="8552564" y="7508379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buSzPts val="1100"/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23￫A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89;p16"/>
            <p:cNvSpPr/>
            <p:nvPr/>
          </p:nvSpPr>
          <p:spPr>
            <a:xfrm>
              <a:off x="8552564" y="7959463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90;p16"/>
            <p:cNvSpPr/>
            <p:nvPr/>
          </p:nvSpPr>
          <p:spPr>
            <a:xfrm>
              <a:off x="8552564" y="8410548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buSzPts val="1100"/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71￫B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11;p16"/>
            <p:cNvSpPr/>
            <p:nvPr/>
          </p:nvSpPr>
          <p:spPr>
            <a:xfrm>
              <a:off x="7501939" y="5250624"/>
              <a:ext cx="800931" cy="355382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62" name="Google Shape;87;p16"/>
            <p:cNvSpPr/>
            <p:nvPr/>
          </p:nvSpPr>
          <p:spPr>
            <a:xfrm>
              <a:off x="8538968" y="6565961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437237" y="3703781"/>
            <a:ext cx="1682234" cy="2743200"/>
            <a:chOff x="9832160" y="5150305"/>
            <a:chExt cx="2392510" cy="3901441"/>
          </a:xfrm>
        </p:grpSpPr>
        <p:sp>
          <p:nvSpPr>
            <p:cNvPr id="73" name="Rectangle 72"/>
            <p:cNvSpPr/>
            <p:nvPr/>
          </p:nvSpPr>
          <p:spPr>
            <a:xfrm>
              <a:off x="10665273" y="5150305"/>
              <a:ext cx="1522235" cy="39014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0585434" y="5150306"/>
              <a:ext cx="1639236" cy="533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969" dirty="0">
                  <a:latin typeface="Calibri Light" charset="0"/>
                  <a:ea typeface="Calibri Light" charset="0"/>
                  <a:cs typeface="Calibri Light" charset="0"/>
                </a:rPr>
                <a:t>Host 1</a:t>
              </a:r>
              <a:endParaRPr lang="en-US" sz="1969" dirty="0">
                <a:solidFill>
                  <a:srgbClr val="535353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0565169" y="6976605"/>
              <a:ext cx="1639236" cy="533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969" dirty="0">
                  <a:latin typeface="Calibri Light" charset="0"/>
                  <a:ea typeface="Calibri Light" charset="0"/>
                  <a:cs typeface="Calibri Light" charset="0"/>
                </a:rPr>
                <a:t>Host 2</a:t>
              </a:r>
              <a:endParaRPr lang="en-US" sz="1969" dirty="0">
                <a:solidFill>
                  <a:srgbClr val="535353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endParaRPr>
            </a:p>
          </p:txBody>
        </p:sp>
        <p:sp>
          <p:nvSpPr>
            <p:cNvPr id="44" name="Google Shape;80;p16"/>
            <p:cNvSpPr/>
            <p:nvPr/>
          </p:nvSpPr>
          <p:spPr>
            <a:xfrm>
              <a:off x="10863072" y="5661107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13￫C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81;p16"/>
            <p:cNvSpPr/>
            <p:nvPr/>
          </p:nvSpPr>
          <p:spPr>
            <a:xfrm>
              <a:off x="10863072" y="6112191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82;p16"/>
            <p:cNvSpPr/>
            <p:nvPr/>
          </p:nvSpPr>
          <p:spPr>
            <a:xfrm>
              <a:off x="10882902" y="7508378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buSzPts val="1100"/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23￫A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83;p16"/>
            <p:cNvSpPr/>
            <p:nvPr/>
          </p:nvSpPr>
          <p:spPr>
            <a:xfrm>
              <a:off x="10882902" y="7959462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47￫D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84;p16"/>
            <p:cNvSpPr/>
            <p:nvPr/>
          </p:nvSpPr>
          <p:spPr>
            <a:xfrm>
              <a:off x="10882902" y="8410547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buSzPts val="1100"/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71￫B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12;p16"/>
            <p:cNvSpPr/>
            <p:nvPr/>
          </p:nvSpPr>
          <p:spPr>
            <a:xfrm>
              <a:off x="9832160" y="5250624"/>
              <a:ext cx="821196" cy="355382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63" name="Google Shape;81;p16"/>
            <p:cNvSpPr/>
            <p:nvPr/>
          </p:nvSpPr>
          <p:spPr>
            <a:xfrm>
              <a:off x="10863072" y="6550254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2962015" y="1345685"/>
            <a:ext cx="6640490" cy="5265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2953" dirty="0">
                <a:sym typeface="Gill Sans Light"/>
              </a:rPr>
              <a:t>Logically centralized, physically distributed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8662F-AB78-96C9-3341-56CB97203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ED02A-9DD4-B149-98C7-C5FFE1102075}" type="datetime1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22A46-8CC1-5436-4423-F8F5CAF2C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01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457236" y="3613150"/>
            <a:ext cx="1070322" cy="27432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40" dirty="0"/>
              <a:t>Stutter steps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35</a:t>
            </a:fld>
            <a:endParaRPr lang="uk-UA"/>
          </a:p>
        </p:txBody>
      </p:sp>
      <p:sp>
        <p:nvSpPr>
          <p:cNvPr id="116" name="Google Shape;118;p16"/>
          <p:cNvSpPr/>
          <p:nvPr/>
        </p:nvSpPr>
        <p:spPr>
          <a:xfrm>
            <a:off x="2434677" y="1692786"/>
            <a:ext cx="1141639" cy="1030520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EAD1DC"/>
          </a:solidFill>
          <a:ln w="9525" cap="flat" cmpd="sng">
            <a:solidFill>
              <a:srgbClr val="741B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64283" rIns="0" bIns="128584" anchor="ctr" anchorCtr="0">
            <a:noAutofit/>
          </a:bodyPr>
          <a:lstStyle/>
          <a:p>
            <a:pPr algn="ctr"/>
            <a:r>
              <a:rPr lang="en" sz="1406" b="1"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rPr>
              <a:t>(empty)</a:t>
            </a:r>
            <a:endParaRPr sz="1406" b="1">
              <a:solidFill>
                <a:srgbClr val="666666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Google Shape;104;p16"/>
          <p:cNvSpPr/>
          <p:nvPr/>
        </p:nvSpPr>
        <p:spPr>
          <a:xfrm>
            <a:off x="2623423" y="3977851"/>
            <a:ext cx="755658" cy="317169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defTabSz="642915">
              <a:buClr>
                <a:srgbClr val="000000"/>
              </a:buClr>
              <a:defRPr/>
            </a:pPr>
            <a:r>
              <a:rPr lang="en"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1406" b="1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105;p16"/>
          <p:cNvSpPr/>
          <p:nvPr/>
        </p:nvSpPr>
        <p:spPr>
          <a:xfrm>
            <a:off x="2623423" y="4295021"/>
            <a:ext cx="755658" cy="317169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defTabSz="642915">
              <a:buClr>
                <a:srgbClr val="000000"/>
              </a:buClr>
              <a:defRPr/>
            </a:pPr>
            <a:r>
              <a:rPr lang="en"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1406" b="1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106;p16"/>
          <p:cNvSpPr/>
          <p:nvPr/>
        </p:nvSpPr>
        <p:spPr>
          <a:xfrm>
            <a:off x="2615815" y="5283912"/>
            <a:ext cx="755658" cy="317169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defTabSz="642915">
              <a:buClr>
                <a:srgbClr val="000000"/>
              </a:buClr>
              <a:defRPr/>
            </a:pPr>
            <a:r>
              <a:rPr lang="en"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1406" b="1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107;p16"/>
          <p:cNvSpPr/>
          <p:nvPr/>
        </p:nvSpPr>
        <p:spPr>
          <a:xfrm>
            <a:off x="2616064" y="5601082"/>
            <a:ext cx="755658" cy="317169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defTabSz="642915">
              <a:buClr>
                <a:srgbClr val="000000"/>
              </a:buClr>
              <a:defRPr/>
            </a:pPr>
            <a:r>
              <a:rPr lang="en"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1406" b="1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108;p16"/>
          <p:cNvSpPr/>
          <p:nvPr/>
        </p:nvSpPr>
        <p:spPr>
          <a:xfrm>
            <a:off x="2616064" y="5918249"/>
            <a:ext cx="755658" cy="317169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defTabSz="642915">
              <a:buClr>
                <a:srgbClr val="000000"/>
              </a:buClr>
              <a:defRPr/>
            </a:pPr>
            <a:r>
              <a:rPr lang="en"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1406" b="1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3025377" y="2721005"/>
            <a:ext cx="3382" cy="909475"/>
          </a:xfrm>
          <a:prstGeom prst="straightConnector1">
            <a:avLst/>
          </a:prstGeom>
          <a:noFill/>
          <a:ln w="25400" cap="flat" cmpd="sng">
            <a:solidFill>
              <a:schemeClr val="bg1">
                <a:lumMod val="75000"/>
                <a:lumOff val="25000"/>
              </a:schemeClr>
            </a:solidFill>
            <a:prstDash val="sys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Group 8"/>
          <p:cNvGrpSpPr/>
          <p:nvPr/>
        </p:nvGrpSpPr>
        <p:grpSpPr>
          <a:xfrm>
            <a:off x="3393318" y="1692786"/>
            <a:ext cx="1821504" cy="1907569"/>
            <a:chOff x="2658585" y="2407517"/>
            <a:chExt cx="2590583" cy="2712987"/>
          </a:xfrm>
        </p:grpSpPr>
        <p:sp>
          <p:nvSpPr>
            <p:cNvPr id="115" name="Google Shape;117;p16"/>
            <p:cNvSpPr/>
            <p:nvPr/>
          </p:nvSpPr>
          <p:spPr>
            <a:xfrm>
              <a:off x="3625504" y="2407517"/>
              <a:ext cx="1623664" cy="1465629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EAD1DC"/>
            </a:solidFill>
            <a:ln w="9525" cap="flat" cmpd="sng">
              <a:solidFill>
                <a:srgbClr val="741B4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4283" tIns="64283" rIns="64283" bIns="128584" anchor="ctr" anchorCtr="0">
              <a:noAutofit/>
            </a:bodyPr>
            <a:lstStyle/>
            <a:p>
              <a:pPr algn="ctr"/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23￫A</a:t>
              </a:r>
              <a:endParaRPr sz="1406" b="1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7" name="Google Shape;119;p16"/>
            <p:cNvSpPr/>
            <p:nvPr/>
          </p:nvSpPr>
          <p:spPr>
            <a:xfrm>
              <a:off x="2658585" y="2478058"/>
              <a:ext cx="1239534" cy="306170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cxnSp>
          <p:nvCxnSpPr>
            <p:cNvPr id="51" name="Straight Arrow Connector 50"/>
            <p:cNvCxnSpPr/>
            <p:nvPr/>
          </p:nvCxnSpPr>
          <p:spPr>
            <a:xfrm flipH="1" flipV="1">
              <a:off x="4437336" y="3869873"/>
              <a:ext cx="353" cy="1250631"/>
            </a:xfrm>
            <a:prstGeom prst="straightConnector1">
              <a:avLst/>
            </a:prstGeom>
            <a:noFill/>
            <a:ln w="25400" cap="flat" cmpd="sng">
              <a:solidFill>
                <a:schemeClr val="bg1">
                  <a:lumMod val="75000"/>
                  <a:lumOff val="25000"/>
                </a:schemeClr>
              </a:solidFill>
              <a:prstDash val="sysDash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3" name="Group 12"/>
          <p:cNvGrpSpPr/>
          <p:nvPr/>
        </p:nvGrpSpPr>
        <p:grpSpPr>
          <a:xfrm>
            <a:off x="5027482" y="1692786"/>
            <a:ext cx="1825845" cy="1907569"/>
            <a:chOff x="4982730" y="2407517"/>
            <a:chExt cx="2596757" cy="2712987"/>
          </a:xfrm>
        </p:grpSpPr>
        <p:sp>
          <p:nvSpPr>
            <p:cNvPr id="114" name="Google Shape;116;p16"/>
            <p:cNvSpPr/>
            <p:nvPr/>
          </p:nvSpPr>
          <p:spPr>
            <a:xfrm>
              <a:off x="5955823" y="2407517"/>
              <a:ext cx="1623664" cy="1465629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EAD1DC"/>
            </a:solidFill>
            <a:ln w="9525" cap="flat" cmpd="sng">
              <a:solidFill>
                <a:srgbClr val="741B4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4283" tIns="64283" rIns="64283" bIns="128584" anchor="ctr" anchorCtr="0">
              <a:noAutofit/>
            </a:bodyPr>
            <a:lstStyle/>
            <a:p>
              <a:pPr algn="ctr"/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23￫A</a:t>
              </a:r>
              <a:endParaRPr sz="1406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ctr"/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71￫B</a:t>
              </a:r>
              <a:endParaRPr sz="1406" b="1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8" name="Google Shape;120;p16"/>
            <p:cNvSpPr/>
            <p:nvPr/>
          </p:nvSpPr>
          <p:spPr>
            <a:xfrm>
              <a:off x="4982730" y="2478058"/>
              <a:ext cx="1239534" cy="306170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cxnSp>
          <p:nvCxnSpPr>
            <p:cNvPr id="52" name="Straight Arrow Connector 51"/>
            <p:cNvCxnSpPr/>
            <p:nvPr/>
          </p:nvCxnSpPr>
          <p:spPr>
            <a:xfrm flipH="1" flipV="1">
              <a:off x="6767302" y="3869873"/>
              <a:ext cx="353" cy="1250631"/>
            </a:xfrm>
            <a:prstGeom prst="straightConnector1">
              <a:avLst/>
            </a:prstGeom>
            <a:noFill/>
            <a:ln w="25400" cap="flat" cmpd="sng">
              <a:solidFill>
                <a:schemeClr val="bg1">
                  <a:lumMod val="75000"/>
                  <a:lumOff val="25000"/>
                </a:schemeClr>
              </a:solidFill>
              <a:prstDash val="sysDash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4" name="Group 13"/>
          <p:cNvGrpSpPr/>
          <p:nvPr/>
        </p:nvGrpSpPr>
        <p:grpSpPr>
          <a:xfrm>
            <a:off x="6665974" y="1692786"/>
            <a:ext cx="1825859" cy="1900600"/>
            <a:chOff x="7313030" y="2407517"/>
            <a:chExt cx="2596777" cy="2703075"/>
          </a:xfrm>
        </p:grpSpPr>
        <p:sp>
          <p:nvSpPr>
            <p:cNvPr id="113" name="Google Shape;115;p16"/>
            <p:cNvSpPr/>
            <p:nvPr/>
          </p:nvSpPr>
          <p:spPr>
            <a:xfrm>
              <a:off x="8286143" y="2407517"/>
              <a:ext cx="1623664" cy="1465629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EAD1DC"/>
            </a:solidFill>
            <a:ln w="9525" cap="flat" cmpd="sng">
              <a:solidFill>
                <a:srgbClr val="741B4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4283" tIns="64283" rIns="64283" bIns="128584" anchor="ctr" anchorCtr="0">
              <a:noAutofit/>
            </a:bodyPr>
            <a:lstStyle/>
            <a:p>
              <a:pPr algn="ctr"/>
              <a:r>
                <a:rPr lang="en" sz="1406" b="1" dirty="0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23￫A</a:t>
              </a:r>
              <a:endParaRPr sz="1406" b="1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ctr"/>
              <a:r>
                <a:rPr lang="en" sz="1406" b="1" dirty="0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71￫B</a:t>
              </a:r>
              <a:endParaRPr sz="1406" b="1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9" name="Google Shape;121;p16"/>
            <p:cNvSpPr/>
            <p:nvPr/>
          </p:nvSpPr>
          <p:spPr>
            <a:xfrm>
              <a:off x="7313030" y="2478058"/>
              <a:ext cx="1239534" cy="306170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cxnSp>
          <p:nvCxnSpPr>
            <p:cNvPr id="53" name="Straight Arrow Connector 52"/>
            <p:cNvCxnSpPr/>
            <p:nvPr/>
          </p:nvCxnSpPr>
          <p:spPr>
            <a:xfrm flipH="1" flipV="1">
              <a:off x="9097268" y="3859961"/>
              <a:ext cx="353" cy="1250631"/>
            </a:xfrm>
            <a:prstGeom prst="straightConnector1">
              <a:avLst/>
            </a:prstGeom>
            <a:noFill/>
            <a:ln w="25400" cap="flat" cmpd="sng">
              <a:solidFill>
                <a:schemeClr val="bg1">
                  <a:lumMod val="75000"/>
                  <a:lumOff val="25000"/>
                </a:schemeClr>
              </a:solidFill>
              <a:prstDash val="sysDash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6" name="TextBox 5"/>
          <p:cNvSpPr txBox="1"/>
          <p:nvPr/>
        </p:nvSpPr>
        <p:spPr>
          <a:xfrm>
            <a:off x="2423728" y="3632589"/>
            <a:ext cx="1152588" cy="3751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969" dirty="0">
                <a:latin typeface="Calibri Light" charset="0"/>
                <a:ea typeface="Calibri Light" charset="0"/>
                <a:cs typeface="Calibri Light" charset="0"/>
              </a:rPr>
              <a:t>Host 1</a:t>
            </a:r>
            <a:endParaRPr lang="en-US" sz="1969" dirty="0">
              <a:solidFill>
                <a:srgbClr val="535353"/>
              </a:solidFill>
              <a:latin typeface="Calibri Light" charset="0"/>
              <a:ea typeface="Calibri Light" charset="0"/>
              <a:cs typeface="Calibri Light" charset="0"/>
              <a:sym typeface="Gill Sans Ligh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409479" y="4916704"/>
            <a:ext cx="1152588" cy="3751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969" dirty="0">
                <a:latin typeface="Calibri Light" charset="0"/>
                <a:ea typeface="Calibri Light" charset="0"/>
                <a:cs typeface="Calibri Light" charset="0"/>
              </a:rPr>
              <a:t>Host 2</a:t>
            </a:r>
            <a:endParaRPr lang="en-US" sz="1969" dirty="0">
              <a:solidFill>
                <a:srgbClr val="535353"/>
              </a:solidFill>
              <a:latin typeface="Calibri Light" charset="0"/>
              <a:ea typeface="Calibri Light" charset="0"/>
              <a:cs typeface="Calibri Light" charset="0"/>
              <a:sym typeface="Gill Sans Light"/>
            </a:endParaRPr>
          </a:p>
        </p:txBody>
      </p:sp>
      <p:sp>
        <p:nvSpPr>
          <p:cNvPr id="58" name="Google Shape;105;p16"/>
          <p:cNvSpPr/>
          <p:nvPr/>
        </p:nvSpPr>
        <p:spPr>
          <a:xfrm>
            <a:off x="2623423" y="4612188"/>
            <a:ext cx="755658" cy="317169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defTabSz="642915">
              <a:buClr>
                <a:srgbClr val="000000"/>
              </a:buClr>
              <a:defRPr/>
            </a:pPr>
            <a:r>
              <a:rPr lang="en"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1406" b="1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527558" y="3613150"/>
            <a:ext cx="1714517" cy="2743200"/>
            <a:chOff x="2849505" y="5138702"/>
            <a:chExt cx="2438424" cy="3901440"/>
          </a:xfrm>
        </p:grpSpPr>
        <p:sp>
          <p:nvSpPr>
            <p:cNvPr id="64" name="Rectangle 63"/>
            <p:cNvSpPr/>
            <p:nvPr/>
          </p:nvSpPr>
          <p:spPr>
            <a:xfrm>
              <a:off x="3696349" y="5138702"/>
              <a:ext cx="1522236" cy="390144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648693" y="5150306"/>
              <a:ext cx="1639236" cy="533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969">
                  <a:latin typeface="Calibri Light" charset="0"/>
                  <a:ea typeface="Calibri Light" charset="0"/>
                  <a:cs typeface="Calibri Light" charset="0"/>
                </a:rPr>
                <a:t>Host 1</a:t>
              </a:r>
              <a:endParaRPr lang="en-US" sz="1969">
                <a:solidFill>
                  <a:srgbClr val="535353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628428" y="6976604"/>
              <a:ext cx="1639236" cy="533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969" dirty="0">
                  <a:latin typeface="Calibri Light" charset="0"/>
                  <a:ea typeface="Calibri Light" charset="0"/>
                  <a:cs typeface="Calibri Light" charset="0"/>
                </a:rPr>
                <a:t>Host 2</a:t>
              </a:r>
              <a:endParaRPr lang="en-US" sz="1969" dirty="0">
                <a:solidFill>
                  <a:srgbClr val="535353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endParaRPr>
            </a:p>
          </p:txBody>
        </p:sp>
        <p:sp>
          <p:nvSpPr>
            <p:cNvPr id="29" name="Google Shape;98;p16"/>
            <p:cNvSpPr/>
            <p:nvPr/>
          </p:nvSpPr>
          <p:spPr>
            <a:xfrm>
              <a:off x="3895344" y="5652804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99;p16"/>
            <p:cNvSpPr/>
            <p:nvPr/>
          </p:nvSpPr>
          <p:spPr>
            <a:xfrm>
              <a:off x="3895344" y="6103888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00;p16"/>
            <p:cNvSpPr/>
            <p:nvPr/>
          </p:nvSpPr>
          <p:spPr>
            <a:xfrm>
              <a:off x="3892135" y="7508380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23￫A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01;p16"/>
            <p:cNvSpPr/>
            <p:nvPr/>
          </p:nvSpPr>
          <p:spPr>
            <a:xfrm>
              <a:off x="3892135" y="7959464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02;p16"/>
            <p:cNvSpPr/>
            <p:nvPr/>
          </p:nvSpPr>
          <p:spPr>
            <a:xfrm>
              <a:off x="3892135" y="8410549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09;p16"/>
            <p:cNvSpPr/>
            <p:nvPr/>
          </p:nvSpPr>
          <p:spPr>
            <a:xfrm>
              <a:off x="2849505" y="5250624"/>
              <a:ext cx="846844" cy="402180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60" name="Google Shape;99;p16"/>
            <p:cNvSpPr/>
            <p:nvPr/>
          </p:nvSpPr>
          <p:spPr>
            <a:xfrm>
              <a:off x="3895344" y="6550254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193319" y="3613150"/>
            <a:ext cx="1654240" cy="2743200"/>
            <a:chOff x="5218586" y="5138701"/>
            <a:chExt cx="2352697" cy="3901440"/>
          </a:xfrm>
        </p:grpSpPr>
        <p:sp>
          <p:nvSpPr>
            <p:cNvPr id="67" name="Rectangle 66"/>
            <p:cNvSpPr/>
            <p:nvPr/>
          </p:nvSpPr>
          <p:spPr>
            <a:xfrm>
              <a:off x="5979702" y="5138701"/>
              <a:ext cx="1522236" cy="390144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932047" y="5166348"/>
              <a:ext cx="1639236" cy="533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969">
                  <a:latin typeface="Calibri Light" charset="0"/>
                  <a:ea typeface="Calibri Light" charset="0"/>
                  <a:cs typeface="Calibri Light" charset="0"/>
                </a:rPr>
                <a:t>Host 1</a:t>
              </a:r>
              <a:endParaRPr lang="en-US" sz="1969">
                <a:solidFill>
                  <a:srgbClr val="535353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911781" y="6992646"/>
              <a:ext cx="1639236" cy="533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969" dirty="0">
                  <a:latin typeface="Calibri Light" charset="0"/>
                  <a:ea typeface="Calibri Light" charset="0"/>
                  <a:cs typeface="Calibri Light" charset="0"/>
                </a:rPr>
                <a:t>Host 2</a:t>
              </a:r>
              <a:endParaRPr lang="en-US" sz="1969" dirty="0">
                <a:solidFill>
                  <a:srgbClr val="535353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endParaRPr>
            </a:p>
          </p:txBody>
        </p:sp>
        <p:sp>
          <p:nvSpPr>
            <p:cNvPr id="34" name="Google Shape;92;p16"/>
            <p:cNvSpPr/>
            <p:nvPr/>
          </p:nvSpPr>
          <p:spPr>
            <a:xfrm>
              <a:off x="6217920" y="5663775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93;p16"/>
            <p:cNvSpPr/>
            <p:nvPr/>
          </p:nvSpPr>
          <p:spPr>
            <a:xfrm>
              <a:off x="6217920" y="6114859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94;p16"/>
            <p:cNvSpPr/>
            <p:nvPr/>
          </p:nvSpPr>
          <p:spPr>
            <a:xfrm>
              <a:off x="6197047" y="7508381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buSzPts val="1100"/>
                <a:defRPr/>
              </a:pPr>
              <a:r>
                <a:rPr lang="en" sz="1406" b="1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23￫A</a:t>
              </a:r>
              <a:endParaRPr sz="1406" b="1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95;p16"/>
            <p:cNvSpPr/>
            <p:nvPr/>
          </p:nvSpPr>
          <p:spPr>
            <a:xfrm>
              <a:off x="6197047" y="7959465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96;p16"/>
            <p:cNvSpPr/>
            <p:nvPr/>
          </p:nvSpPr>
          <p:spPr>
            <a:xfrm>
              <a:off x="6197047" y="8410550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71￫B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10;p16"/>
            <p:cNvSpPr/>
            <p:nvPr/>
          </p:nvSpPr>
          <p:spPr>
            <a:xfrm>
              <a:off x="5218586" y="5250624"/>
              <a:ext cx="777500" cy="355382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61" name="Google Shape;93;p16"/>
            <p:cNvSpPr/>
            <p:nvPr/>
          </p:nvSpPr>
          <p:spPr>
            <a:xfrm>
              <a:off x="6217920" y="6559556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798801" y="3600355"/>
            <a:ext cx="1687193" cy="2743200"/>
            <a:chOff x="7501939" y="5120505"/>
            <a:chExt cx="2399564" cy="3901440"/>
          </a:xfrm>
        </p:grpSpPr>
        <p:sp>
          <p:nvSpPr>
            <p:cNvPr id="70" name="Rectangle 69"/>
            <p:cNvSpPr/>
            <p:nvPr/>
          </p:nvSpPr>
          <p:spPr>
            <a:xfrm>
              <a:off x="8309924" y="5120505"/>
              <a:ext cx="1522236" cy="390144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8262266" y="5150451"/>
              <a:ext cx="1639237" cy="533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969" dirty="0">
                  <a:latin typeface="Calibri Light" charset="0"/>
                  <a:ea typeface="Calibri Light" charset="0"/>
                  <a:cs typeface="Calibri Light" charset="0"/>
                </a:rPr>
                <a:t>Host 1</a:t>
              </a:r>
              <a:endParaRPr lang="en-US" sz="1969" dirty="0">
                <a:solidFill>
                  <a:srgbClr val="535353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242002" y="6976749"/>
              <a:ext cx="1639237" cy="533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969" dirty="0">
                  <a:latin typeface="Calibri Light" charset="0"/>
                  <a:ea typeface="Calibri Light" charset="0"/>
                  <a:cs typeface="Calibri Light" charset="0"/>
                </a:rPr>
                <a:t>Host 2</a:t>
              </a:r>
              <a:endParaRPr lang="en-US" sz="1969" dirty="0">
                <a:solidFill>
                  <a:srgbClr val="535353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endParaRPr>
            </a:p>
          </p:txBody>
        </p:sp>
        <p:sp>
          <p:nvSpPr>
            <p:cNvPr id="39" name="Google Shape;86;p16"/>
            <p:cNvSpPr/>
            <p:nvPr/>
          </p:nvSpPr>
          <p:spPr>
            <a:xfrm>
              <a:off x="8540496" y="5661107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-US" sz="1406" b="1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r>
                <a:rPr lang="en" sz="1406" b="1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3￫</a:t>
              </a:r>
              <a:r>
                <a:rPr lang="en-US" sz="1406" b="1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sz="1406" b="1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87;p16"/>
            <p:cNvSpPr/>
            <p:nvPr/>
          </p:nvSpPr>
          <p:spPr>
            <a:xfrm>
              <a:off x="8540496" y="6112191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88;p16"/>
            <p:cNvSpPr/>
            <p:nvPr/>
          </p:nvSpPr>
          <p:spPr>
            <a:xfrm>
              <a:off x="8552564" y="7508379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buSzPts val="1100"/>
                <a:defRPr/>
              </a:pPr>
              <a:r>
                <a:rPr lang="en-US" sz="1406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6" b="1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89;p16"/>
            <p:cNvSpPr/>
            <p:nvPr/>
          </p:nvSpPr>
          <p:spPr>
            <a:xfrm>
              <a:off x="8552564" y="7959463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90;p16"/>
            <p:cNvSpPr/>
            <p:nvPr/>
          </p:nvSpPr>
          <p:spPr>
            <a:xfrm>
              <a:off x="8552564" y="8410548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buSzPts val="1100"/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71￫B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11;p16"/>
            <p:cNvSpPr/>
            <p:nvPr/>
          </p:nvSpPr>
          <p:spPr>
            <a:xfrm>
              <a:off x="7501939" y="5250624"/>
              <a:ext cx="800931" cy="355382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62" name="Google Shape;87;p16"/>
            <p:cNvSpPr/>
            <p:nvPr/>
          </p:nvSpPr>
          <p:spPr>
            <a:xfrm>
              <a:off x="8540496" y="6550254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8553484" y="4323313"/>
            <a:ext cx="2008592" cy="11108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2250" dirty="0">
                <a:solidFill>
                  <a:srgbClr val="535353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One normal step for </a:t>
            </a:r>
            <a:r>
              <a:rPr lang="en-US" sz="2250">
                <a:solidFill>
                  <a:srgbClr val="535353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the implementation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553484" y="1850022"/>
            <a:ext cx="2008592" cy="7646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2250" dirty="0">
                <a:solidFill>
                  <a:srgbClr val="535353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One “stutter”</a:t>
            </a:r>
          </a:p>
          <a:p>
            <a:pPr algn="ctr" defTabSz="410751" hangingPunct="0"/>
            <a:r>
              <a:rPr lang="en-US" sz="2250" dirty="0">
                <a:solidFill>
                  <a:srgbClr val="535353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step for the spec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E1E15-332E-2F6C-A28D-058CAE275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EAC0-759B-9C4C-A631-E03BF9600CA1}" type="datetime1">
              <a:rPr lang="en-US" smtClean="0"/>
              <a:t>10/8/24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0CCD22E-ECAC-6375-5A50-A7A4E8D73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785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7079910" y="4478760"/>
            <a:ext cx="451184" cy="461601"/>
            <a:chOff x="9265590" y="6369795"/>
            <a:chExt cx="641684" cy="656500"/>
          </a:xfrm>
        </p:grpSpPr>
        <p:sp>
          <p:nvSpPr>
            <p:cNvPr id="79" name="Rectangle 78"/>
            <p:cNvSpPr/>
            <p:nvPr/>
          </p:nvSpPr>
          <p:spPr>
            <a:xfrm>
              <a:off x="9265590" y="6369795"/>
              <a:ext cx="641684" cy="656500"/>
            </a:xfrm>
            <a:prstGeom prst="rect">
              <a:avLst/>
            </a:prstGeom>
            <a:solidFill>
              <a:srgbClr val="B7DEE8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pic>
          <p:nvPicPr>
            <p:cNvPr id="1032" name="Picture 8" descr="ile:Check mark 23x20 02.svg - Wikimedia Common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2221" y="6455806"/>
              <a:ext cx="511444" cy="4844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5" name="Rectangle 44"/>
          <p:cNvSpPr/>
          <p:nvPr/>
        </p:nvSpPr>
        <p:spPr>
          <a:xfrm>
            <a:off x="7079910" y="3094218"/>
            <a:ext cx="451184" cy="461601"/>
          </a:xfrm>
          <a:prstGeom prst="rect">
            <a:avLst/>
          </a:prstGeom>
          <a:solidFill>
            <a:srgbClr val="B7DEE8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687006" y="2760794"/>
            <a:ext cx="182880" cy="182880"/>
          </a:xfrm>
          <a:prstGeom prst="rect">
            <a:avLst/>
          </a:prstGeom>
          <a:solidFill>
            <a:srgbClr val="B7DEE8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619314" y="3244277"/>
            <a:ext cx="182880" cy="182880"/>
          </a:xfrm>
          <a:prstGeom prst="rect">
            <a:avLst/>
          </a:prstGeom>
          <a:solidFill>
            <a:srgbClr val="B7DEE8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756311" y="3186921"/>
            <a:ext cx="349668" cy="182880"/>
          </a:xfrm>
          <a:prstGeom prst="rect">
            <a:avLst/>
          </a:prstGeom>
          <a:solidFill>
            <a:srgbClr val="B7DEE8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756311" y="4242125"/>
            <a:ext cx="349668" cy="182880"/>
          </a:xfrm>
          <a:prstGeom prst="rect">
            <a:avLst/>
          </a:prstGeom>
          <a:solidFill>
            <a:srgbClr val="B7DEE8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40" dirty="0"/>
              <a:t>A primary-backup protocol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36</a:t>
            </a:fld>
            <a:endParaRPr lang="uk-UA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192" y="4236289"/>
            <a:ext cx="276820" cy="47327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0192" y="3187240"/>
            <a:ext cx="276820" cy="482203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3865223" y="2483132"/>
            <a:ext cx="1240756" cy="5265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2953" dirty="0">
                <a:solidFill>
                  <a:srgbClr val="535353"/>
                </a:solidFill>
                <a:sym typeface="Gill Sans Light"/>
              </a:rPr>
              <a:t>Clients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6551771" y="2719626"/>
            <a:ext cx="1248851" cy="882114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r>
              <a:rPr lang="en-US" sz="2531">
                <a:solidFill>
                  <a:srgbClr val="000000"/>
                </a:solidFill>
                <a:sym typeface="Gill Sans Light"/>
              </a:rPr>
              <a:t>Primary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6551770" y="2716223"/>
            <a:ext cx="1248851" cy="882114"/>
          </a:xfrm>
          <a:prstGeom prst="roundRect">
            <a:avLst/>
          </a:prstGeom>
          <a:solidFill>
            <a:srgbClr val="B7DEE8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r>
              <a:rPr lang="en-US" sz="2531">
                <a:solidFill>
                  <a:srgbClr val="000000"/>
                </a:solidFill>
                <a:sym typeface="Gill Sans Light"/>
              </a:rPr>
              <a:t>Primary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6551771" y="4474845"/>
            <a:ext cx="1248851" cy="882114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r>
              <a:rPr lang="en-US" sz="2531" dirty="0">
                <a:solidFill>
                  <a:srgbClr val="000000"/>
                </a:solidFill>
                <a:sym typeface="Gill Sans Light"/>
              </a:rPr>
              <a:t>Backup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6551770" y="4471442"/>
            <a:ext cx="1248851" cy="882114"/>
          </a:xfrm>
          <a:prstGeom prst="roundRect">
            <a:avLst/>
          </a:prstGeom>
          <a:solidFill>
            <a:srgbClr val="B7DEE8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r>
              <a:rPr lang="en-US" sz="2531" dirty="0">
                <a:solidFill>
                  <a:srgbClr val="000000"/>
                </a:solidFill>
                <a:sym typeface="Gill Sans Light"/>
              </a:rPr>
              <a:t>Backup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F6BC7-189F-1EE2-E324-084E0F61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FAB0-F451-4E48-922F-A39027C2B200}" type="datetime1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D7D4A-0FEA-04D2-E3FF-F3BFF0E2A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62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7.40741E-7 L 0.19856 -0.0594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22" y="-298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2.96296E-6 L 0.20351 -0.15555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69" y="-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14844E-6 -5.20833E-7 L 0.00061 0.20199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100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14844E-6 3.80208E-6 L -2.14844E-6 -0.2047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2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349 0.02546 L -0.15508 0.08495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35" y="2963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391 0.00926 L -0.14987 0.16297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95" y="7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74" grpId="0" animBg="1"/>
      <p:bldP spid="75" grpId="0" animBg="1"/>
      <p:bldP spid="23" grpId="0" animBg="1"/>
      <p:bldP spid="73" grpId="0" animBg="1"/>
      <p:bldP spid="76" grpId="0" animBg="1"/>
      <p:bldP spid="7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924296" y="3982461"/>
            <a:ext cx="1111455" cy="22860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40" dirty="0"/>
              <a:t>A primary-backup protocol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37</a:t>
            </a:fld>
            <a:endParaRPr lang="uk-UA"/>
          </a:p>
        </p:txBody>
      </p:sp>
      <p:sp>
        <p:nvSpPr>
          <p:cNvPr id="2" name="Rounded Rectangle 1"/>
          <p:cNvSpPr/>
          <p:nvPr/>
        </p:nvSpPr>
        <p:spPr>
          <a:xfrm>
            <a:off x="2072737" y="4456008"/>
            <a:ext cx="795672" cy="614062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endParaRPr lang="en-US" sz="1969" dirty="0">
              <a:solidFill>
                <a:srgbClr val="000000"/>
              </a:solidFill>
              <a:sym typeface="Gill Sans Ligh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94279" y="4022498"/>
            <a:ext cx="1152588" cy="3751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969" dirty="0">
                <a:latin typeface="Calibri Light" charset="0"/>
                <a:ea typeface="Calibri Light" charset="0"/>
                <a:cs typeface="Calibri Light" charset="0"/>
              </a:rPr>
              <a:t>Primary</a:t>
            </a:r>
            <a:endParaRPr lang="en-US" sz="1969" dirty="0">
              <a:solidFill>
                <a:srgbClr val="535353"/>
              </a:solidFill>
              <a:latin typeface="Calibri Light" charset="0"/>
              <a:ea typeface="Calibri Light" charset="0"/>
              <a:cs typeface="Calibri Light" charset="0"/>
              <a:sym typeface="Gill Sans Ligh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82138" y="5100894"/>
            <a:ext cx="1152588" cy="3751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969" dirty="0">
                <a:latin typeface="Calibri Light" charset="0"/>
                <a:ea typeface="Calibri Light" charset="0"/>
                <a:cs typeface="Calibri Light" charset="0"/>
              </a:rPr>
              <a:t>Backup</a:t>
            </a:r>
            <a:endParaRPr lang="en-US" sz="1969" dirty="0">
              <a:solidFill>
                <a:srgbClr val="535353"/>
              </a:solidFill>
              <a:latin typeface="Calibri Light" charset="0"/>
              <a:ea typeface="Calibri Light" charset="0"/>
              <a:cs typeface="Calibri Light" charset="0"/>
              <a:sym typeface="Gill Sans Light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072737" y="5534404"/>
            <a:ext cx="795672" cy="614062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endParaRPr lang="en-US" sz="1969" dirty="0">
              <a:solidFill>
                <a:srgbClr val="000000"/>
              </a:solidFill>
              <a:sym typeface="Gill Sans Light"/>
            </a:endParaRPr>
          </a:p>
        </p:txBody>
      </p:sp>
      <p:cxnSp>
        <p:nvCxnSpPr>
          <p:cNvPr id="22" name="Straight Arrow Connector 21"/>
          <p:cNvCxnSpPr>
            <a:endCxn id="24" idx="2"/>
          </p:cNvCxnSpPr>
          <p:nvPr/>
        </p:nvCxnSpPr>
        <p:spPr>
          <a:xfrm flipV="1">
            <a:off x="2478998" y="2753697"/>
            <a:ext cx="0" cy="1228765"/>
          </a:xfrm>
          <a:prstGeom prst="straightConnector1">
            <a:avLst/>
          </a:prstGeom>
          <a:noFill/>
          <a:ln w="25400" cap="flat" cmpd="sng">
            <a:solidFill>
              <a:schemeClr val="tx1"/>
            </a:solidFill>
            <a:prstDash val="sys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Rounded Rectangle 23"/>
          <p:cNvSpPr/>
          <p:nvPr/>
        </p:nvSpPr>
        <p:spPr>
          <a:xfrm>
            <a:off x="2081162" y="2139635"/>
            <a:ext cx="795672" cy="614062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endParaRPr lang="en-US" sz="1969" dirty="0">
              <a:solidFill>
                <a:srgbClr val="000000"/>
              </a:solidFill>
              <a:sym typeface="Gill Sans Ligh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047046" y="3889772"/>
            <a:ext cx="1351503" cy="2380465"/>
            <a:chOff x="2166110" y="5532120"/>
            <a:chExt cx="1922137" cy="3385551"/>
          </a:xfrm>
        </p:grpSpPr>
        <p:sp>
          <p:nvSpPr>
            <p:cNvPr id="25" name="Google Shape;109;p16"/>
            <p:cNvSpPr/>
            <p:nvPr/>
          </p:nvSpPr>
          <p:spPr>
            <a:xfrm>
              <a:off x="2166110" y="5532120"/>
              <a:ext cx="332259" cy="402180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/>
            <a:lstStyle/>
            <a:p>
              <a:endParaRPr lang="en-US" sz="1266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506300" y="5666470"/>
              <a:ext cx="1580736" cy="32512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702818" y="6337434"/>
              <a:ext cx="1131622" cy="873332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noAutofit/>
            </a:bodyPr>
            <a:lstStyle/>
            <a:p>
              <a:pPr algn="ctr" defTabSz="410751" hangingPunct="0"/>
              <a:endParaRPr lang="en-US" sz="1969" dirty="0">
                <a:solidFill>
                  <a:srgbClr val="000000"/>
                </a:solidFill>
                <a:sym typeface="Gill Sans Ligh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449011" y="5720886"/>
              <a:ext cx="1639236" cy="533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969" dirty="0">
                  <a:latin typeface="Calibri Light" charset="0"/>
                  <a:ea typeface="Calibri Light" charset="0"/>
                  <a:cs typeface="Calibri Light" charset="0"/>
                </a:rPr>
                <a:t>Primary</a:t>
              </a:r>
              <a:endParaRPr lang="en-US" sz="1969" dirty="0">
                <a:solidFill>
                  <a:srgbClr val="535353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431744" y="7254604"/>
              <a:ext cx="1639236" cy="533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969" dirty="0">
                  <a:latin typeface="Calibri Light" charset="0"/>
                  <a:ea typeface="Calibri Light" charset="0"/>
                  <a:cs typeface="Calibri Light" charset="0"/>
                </a:rPr>
                <a:t>Backup</a:t>
              </a:r>
              <a:endParaRPr lang="en-US" sz="1969" dirty="0">
                <a:solidFill>
                  <a:srgbClr val="535353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2702818" y="7871152"/>
              <a:ext cx="1131622" cy="873332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noAutofit/>
            </a:bodyPr>
            <a:lstStyle/>
            <a:p>
              <a:pPr algn="ctr" defTabSz="410751" hangingPunct="0"/>
              <a:endParaRPr lang="en-US" sz="1969" dirty="0">
                <a:solidFill>
                  <a:srgbClr val="000000"/>
                </a:solidFill>
                <a:sym typeface="Gill Sans Light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737454" y="6404925"/>
              <a:ext cx="511097" cy="331267"/>
            </a:xfrm>
            <a:prstGeom prst="rect">
              <a:avLst/>
            </a:prstGeom>
            <a:solidFill>
              <a:srgbClr val="B7DEE8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</p:grpSp>
      <p:cxnSp>
        <p:nvCxnSpPr>
          <p:cNvPr id="48" name="Straight Arrow Connector 47"/>
          <p:cNvCxnSpPr/>
          <p:nvPr/>
        </p:nvCxnSpPr>
        <p:spPr>
          <a:xfrm flipV="1">
            <a:off x="3835318" y="2753698"/>
            <a:ext cx="0" cy="1225296"/>
          </a:xfrm>
          <a:prstGeom prst="straightConnector1">
            <a:avLst/>
          </a:prstGeom>
          <a:noFill/>
          <a:ln w="25400" cap="flat" cmpd="sng">
            <a:solidFill>
              <a:schemeClr val="tx1"/>
            </a:solidFill>
            <a:prstDash val="sys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9" name="Rounded Rectangle 48"/>
          <p:cNvSpPr/>
          <p:nvPr/>
        </p:nvSpPr>
        <p:spPr>
          <a:xfrm>
            <a:off x="3437482" y="2139635"/>
            <a:ext cx="795672" cy="614062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endParaRPr lang="en-US" sz="1969" dirty="0">
              <a:solidFill>
                <a:srgbClr val="000000"/>
              </a:solidFill>
              <a:sym typeface="Gill Sans Light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5191639" y="2753697"/>
            <a:ext cx="0" cy="1268833"/>
          </a:xfrm>
          <a:prstGeom prst="straightConnector1">
            <a:avLst/>
          </a:prstGeom>
          <a:noFill/>
          <a:ln w="25400" cap="flat" cmpd="sng">
            <a:solidFill>
              <a:schemeClr val="tx1"/>
            </a:solidFill>
            <a:prstDash val="sys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1" name="Rounded Rectangle 50"/>
          <p:cNvSpPr/>
          <p:nvPr/>
        </p:nvSpPr>
        <p:spPr>
          <a:xfrm>
            <a:off x="4793803" y="2139635"/>
            <a:ext cx="795672" cy="614062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endParaRPr lang="en-US" sz="1969" dirty="0">
              <a:solidFill>
                <a:srgbClr val="000000"/>
              </a:solidFill>
              <a:sym typeface="Gill Sans Light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6547959" y="2753921"/>
            <a:ext cx="0" cy="1268833"/>
          </a:xfrm>
          <a:prstGeom prst="straightConnector1">
            <a:avLst/>
          </a:prstGeom>
          <a:noFill/>
          <a:ln w="25400" cap="flat" cmpd="sng">
            <a:solidFill>
              <a:schemeClr val="tx1"/>
            </a:solidFill>
            <a:prstDash val="sys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3" name="Rounded Rectangle 52"/>
          <p:cNvSpPr/>
          <p:nvPr/>
        </p:nvSpPr>
        <p:spPr>
          <a:xfrm>
            <a:off x="6150123" y="2139859"/>
            <a:ext cx="795672" cy="614062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endParaRPr lang="en-US" sz="1969" dirty="0">
              <a:solidFill>
                <a:srgbClr val="000000"/>
              </a:solidFill>
              <a:sym typeface="Gill Sans Light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7904498" y="2753921"/>
            <a:ext cx="0" cy="1268833"/>
          </a:xfrm>
          <a:prstGeom prst="straightConnector1">
            <a:avLst/>
          </a:prstGeom>
          <a:noFill/>
          <a:ln w="25400" cap="flat" cmpd="sng">
            <a:solidFill>
              <a:schemeClr val="tx1"/>
            </a:solidFill>
            <a:prstDash val="sys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2" name="Rounded Rectangle 61"/>
          <p:cNvSpPr/>
          <p:nvPr/>
        </p:nvSpPr>
        <p:spPr>
          <a:xfrm>
            <a:off x="7506662" y="2139859"/>
            <a:ext cx="795672" cy="614062"/>
          </a:xfrm>
          <a:prstGeom prst="roundRect">
            <a:avLst/>
          </a:prstGeom>
          <a:solidFill>
            <a:srgbClr val="B7DEE8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endParaRPr lang="en-US" sz="1969" dirty="0">
              <a:solidFill>
                <a:srgbClr val="000000"/>
              </a:solidFill>
              <a:sym typeface="Gill Sans Light"/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9241073" y="2753921"/>
            <a:ext cx="0" cy="1268833"/>
          </a:xfrm>
          <a:prstGeom prst="straightConnector1">
            <a:avLst/>
          </a:prstGeom>
          <a:noFill/>
          <a:ln w="25400" cap="flat" cmpd="sng">
            <a:solidFill>
              <a:schemeClr val="tx1"/>
            </a:solidFill>
            <a:prstDash val="sys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2" name="Rounded Rectangle 71"/>
          <p:cNvSpPr/>
          <p:nvPr/>
        </p:nvSpPr>
        <p:spPr>
          <a:xfrm>
            <a:off x="8843237" y="2139859"/>
            <a:ext cx="795672" cy="614062"/>
          </a:xfrm>
          <a:prstGeom prst="roundRect">
            <a:avLst/>
          </a:prstGeom>
          <a:solidFill>
            <a:srgbClr val="B7DEE8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endParaRPr lang="en-US" sz="1969" dirty="0">
              <a:solidFill>
                <a:srgbClr val="000000"/>
              </a:solidFill>
              <a:sym typeface="Gill Sans Ligh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408129" y="3889772"/>
            <a:ext cx="1358376" cy="2378689"/>
            <a:chOff x="4085817" y="5532120"/>
            <a:chExt cx="1931912" cy="3383025"/>
          </a:xfrm>
        </p:grpSpPr>
        <p:sp>
          <p:nvSpPr>
            <p:cNvPr id="32" name="Rectangle 31"/>
            <p:cNvSpPr/>
            <p:nvPr/>
          </p:nvSpPr>
          <p:spPr>
            <a:xfrm>
              <a:off x="4419726" y="5663944"/>
              <a:ext cx="1580736" cy="32512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632300" y="6337434"/>
              <a:ext cx="1131622" cy="873332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noAutofit/>
            </a:bodyPr>
            <a:lstStyle/>
            <a:p>
              <a:pPr algn="ctr" defTabSz="410751" hangingPunct="0"/>
              <a:endParaRPr lang="en-US" sz="1969" dirty="0">
                <a:solidFill>
                  <a:srgbClr val="000000"/>
                </a:solidFill>
                <a:sym typeface="Gill Sans Light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378493" y="5720886"/>
              <a:ext cx="1639236" cy="533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969" dirty="0">
                  <a:latin typeface="Calibri Light" charset="0"/>
                  <a:ea typeface="Calibri Light" charset="0"/>
                  <a:cs typeface="Calibri Light" charset="0"/>
                </a:rPr>
                <a:t>Primary</a:t>
              </a:r>
              <a:endParaRPr lang="en-US" sz="1969" dirty="0">
                <a:solidFill>
                  <a:srgbClr val="535353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361226" y="7254604"/>
              <a:ext cx="1639236" cy="533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969" dirty="0">
                  <a:latin typeface="Calibri Light" charset="0"/>
                  <a:ea typeface="Calibri Light" charset="0"/>
                  <a:cs typeface="Calibri Light" charset="0"/>
                </a:rPr>
                <a:t>Backup</a:t>
              </a:r>
              <a:endParaRPr lang="en-US" sz="1969" dirty="0">
                <a:solidFill>
                  <a:srgbClr val="535353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4632300" y="7871152"/>
              <a:ext cx="1131622" cy="873332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noAutofit/>
            </a:bodyPr>
            <a:lstStyle/>
            <a:p>
              <a:pPr algn="ctr" defTabSz="410751" hangingPunct="0"/>
              <a:endParaRPr lang="en-US" sz="1969" dirty="0">
                <a:solidFill>
                  <a:srgbClr val="000000"/>
                </a:solidFill>
                <a:sym typeface="Gill Sans Light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666378" y="6412818"/>
              <a:ext cx="507187" cy="325120"/>
            </a:xfrm>
            <a:prstGeom prst="rect">
              <a:avLst/>
            </a:prstGeom>
            <a:solidFill>
              <a:srgbClr val="B7DEE8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666376" y="6777545"/>
              <a:ext cx="507187" cy="325120"/>
            </a:xfrm>
            <a:prstGeom prst="rect">
              <a:avLst/>
            </a:prstGeom>
            <a:solidFill>
              <a:srgbClr val="B7DEE8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8" name="Google Shape;109;p16"/>
            <p:cNvSpPr/>
            <p:nvPr/>
          </p:nvSpPr>
          <p:spPr>
            <a:xfrm>
              <a:off x="4085817" y="5532120"/>
              <a:ext cx="332259" cy="402180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sp>
      </p:grpSp>
      <p:grpSp>
        <p:nvGrpSpPr>
          <p:cNvPr id="11" name="Group 10"/>
          <p:cNvGrpSpPr/>
          <p:nvPr/>
        </p:nvGrpSpPr>
        <p:grpSpPr>
          <a:xfrm>
            <a:off x="5758662" y="3889772"/>
            <a:ext cx="1382213" cy="2380466"/>
            <a:chOff x="6022630" y="5532120"/>
            <a:chExt cx="1965814" cy="3385553"/>
          </a:xfrm>
        </p:grpSpPr>
        <p:sp>
          <p:nvSpPr>
            <p:cNvPr id="39" name="Rectangle 38"/>
            <p:cNvSpPr/>
            <p:nvPr/>
          </p:nvSpPr>
          <p:spPr>
            <a:xfrm>
              <a:off x="6374385" y="5666472"/>
              <a:ext cx="1580736" cy="32512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6603015" y="6337434"/>
              <a:ext cx="1131622" cy="873332"/>
            </a:xfrm>
            <a:prstGeom prst="roundRect">
              <a:avLst/>
            </a:prstGeom>
            <a:solidFill>
              <a:srgbClr val="B7DEE8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noAutofit/>
            </a:bodyPr>
            <a:lstStyle/>
            <a:p>
              <a:pPr algn="ctr" defTabSz="410751" hangingPunct="0"/>
              <a:endParaRPr lang="en-US" sz="1969" dirty="0">
                <a:solidFill>
                  <a:srgbClr val="000000"/>
                </a:solidFill>
                <a:sym typeface="Gill Sans Ligh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349208" y="5720886"/>
              <a:ext cx="1639236" cy="533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969" dirty="0">
                  <a:latin typeface="Calibri Light" charset="0"/>
                  <a:ea typeface="Calibri Light" charset="0"/>
                  <a:cs typeface="Calibri Light" charset="0"/>
                </a:rPr>
                <a:t>Primary</a:t>
              </a:r>
              <a:endParaRPr lang="en-US" sz="1969" dirty="0">
                <a:solidFill>
                  <a:srgbClr val="535353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331941" y="7254604"/>
              <a:ext cx="1639236" cy="533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969" dirty="0">
                  <a:latin typeface="Calibri Light" charset="0"/>
                  <a:ea typeface="Calibri Light" charset="0"/>
                  <a:cs typeface="Calibri Light" charset="0"/>
                </a:rPr>
                <a:t>Backup</a:t>
              </a:r>
              <a:endParaRPr lang="en-US" sz="1969" dirty="0">
                <a:solidFill>
                  <a:srgbClr val="535353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endParaRP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6603015" y="7871152"/>
              <a:ext cx="1131622" cy="873332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noAutofit/>
            </a:bodyPr>
            <a:lstStyle/>
            <a:p>
              <a:pPr algn="ctr" defTabSz="410751" hangingPunct="0"/>
              <a:endParaRPr lang="en-US" sz="1969" dirty="0">
                <a:solidFill>
                  <a:srgbClr val="000000"/>
                </a:solidFill>
                <a:sym typeface="Gill Sans Light"/>
              </a:endParaRPr>
            </a:p>
          </p:txBody>
        </p:sp>
        <p:sp>
          <p:nvSpPr>
            <p:cNvPr id="80" name="Google Shape;109;p16"/>
            <p:cNvSpPr/>
            <p:nvPr/>
          </p:nvSpPr>
          <p:spPr>
            <a:xfrm>
              <a:off x="6022630" y="5532120"/>
              <a:ext cx="332259" cy="402180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sp>
      </p:grpSp>
      <p:grpSp>
        <p:nvGrpSpPr>
          <p:cNvPr id="12" name="Group 11"/>
          <p:cNvGrpSpPr/>
          <p:nvPr/>
        </p:nvGrpSpPr>
        <p:grpSpPr>
          <a:xfrm>
            <a:off x="7121322" y="3889772"/>
            <a:ext cx="1364340" cy="2380465"/>
            <a:chOff x="7976694" y="5532120"/>
            <a:chExt cx="1940395" cy="3385551"/>
          </a:xfrm>
        </p:grpSpPr>
        <p:sp>
          <p:nvSpPr>
            <p:cNvPr id="54" name="Rectangle 53"/>
            <p:cNvSpPr/>
            <p:nvPr/>
          </p:nvSpPr>
          <p:spPr>
            <a:xfrm>
              <a:off x="8336353" y="5666470"/>
              <a:ext cx="1580736" cy="32512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8516817" y="6337434"/>
              <a:ext cx="1131622" cy="873332"/>
            </a:xfrm>
            <a:prstGeom prst="roundRect">
              <a:avLst/>
            </a:prstGeom>
            <a:solidFill>
              <a:srgbClr val="B7DEE8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noAutofit/>
            </a:bodyPr>
            <a:lstStyle/>
            <a:p>
              <a:pPr algn="ctr" defTabSz="410751" hangingPunct="0"/>
              <a:endParaRPr lang="en-US" sz="1969" dirty="0">
                <a:solidFill>
                  <a:srgbClr val="000000"/>
                </a:solidFill>
                <a:sym typeface="Gill Sans Light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263010" y="5720886"/>
              <a:ext cx="1639236" cy="533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969" dirty="0">
                  <a:latin typeface="Calibri Light" charset="0"/>
                  <a:ea typeface="Calibri Light" charset="0"/>
                  <a:cs typeface="Calibri Light" charset="0"/>
                </a:rPr>
                <a:t>Primary</a:t>
              </a:r>
              <a:endParaRPr lang="en-US" sz="1969" dirty="0">
                <a:solidFill>
                  <a:srgbClr val="535353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8245743" y="7254604"/>
              <a:ext cx="1639236" cy="533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969" dirty="0">
                  <a:latin typeface="Calibri Light" charset="0"/>
                  <a:ea typeface="Calibri Light" charset="0"/>
                  <a:cs typeface="Calibri Light" charset="0"/>
                </a:rPr>
                <a:t>Backup</a:t>
              </a:r>
              <a:endParaRPr lang="en-US" sz="1969" dirty="0">
                <a:solidFill>
                  <a:srgbClr val="535353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endParaRPr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8516817" y="7871152"/>
              <a:ext cx="1131622" cy="873332"/>
            </a:xfrm>
            <a:prstGeom prst="roundRect">
              <a:avLst/>
            </a:prstGeom>
            <a:solidFill>
              <a:srgbClr val="B7DEE8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noAutofit/>
            </a:bodyPr>
            <a:lstStyle/>
            <a:p>
              <a:pPr algn="ctr" defTabSz="410751" hangingPunct="0"/>
              <a:endParaRPr lang="en-US" sz="1969" dirty="0">
                <a:solidFill>
                  <a:srgbClr val="000000"/>
                </a:solidFill>
                <a:sym typeface="Gill Sans Light"/>
              </a:endParaRPr>
            </a:p>
          </p:txBody>
        </p:sp>
        <p:sp>
          <p:nvSpPr>
            <p:cNvPr id="81" name="Google Shape;109;p16"/>
            <p:cNvSpPr/>
            <p:nvPr/>
          </p:nvSpPr>
          <p:spPr>
            <a:xfrm>
              <a:off x="7976694" y="5532120"/>
              <a:ext cx="332259" cy="402180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sp>
      </p:grpSp>
      <p:grpSp>
        <p:nvGrpSpPr>
          <p:cNvPr id="13" name="Group 12"/>
          <p:cNvGrpSpPr/>
          <p:nvPr/>
        </p:nvGrpSpPr>
        <p:grpSpPr>
          <a:xfrm>
            <a:off x="8503385" y="3889772"/>
            <a:ext cx="1364471" cy="2380466"/>
            <a:chOff x="9878070" y="5532120"/>
            <a:chExt cx="1940581" cy="3385553"/>
          </a:xfrm>
        </p:grpSpPr>
        <p:sp>
          <p:nvSpPr>
            <p:cNvPr id="64" name="Rectangle 63"/>
            <p:cNvSpPr/>
            <p:nvPr/>
          </p:nvSpPr>
          <p:spPr>
            <a:xfrm>
              <a:off x="10220648" y="5666472"/>
              <a:ext cx="1580736" cy="32512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10433222" y="6337434"/>
              <a:ext cx="1131622" cy="873332"/>
            </a:xfrm>
            <a:prstGeom prst="roundRect">
              <a:avLst/>
            </a:prstGeom>
            <a:solidFill>
              <a:srgbClr val="B7DEE8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noAutofit/>
            </a:bodyPr>
            <a:lstStyle/>
            <a:p>
              <a:pPr algn="ctr" defTabSz="410751" hangingPunct="0"/>
              <a:endParaRPr lang="en-US" sz="1969" dirty="0">
                <a:solidFill>
                  <a:srgbClr val="000000"/>
                </a:solidFill>
                <a:sym typeface="Gill Sans Light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0179415" y="5720886"/>
              <a:ext cx="1639236" cy="533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969" dirty="0">
                  <a:latin typeface="Calibri Light" charset="0"/>
                  <a:ea typeface="Calibri Light" charset="0"/>
                  <a:cs typeface="Calibri Light" charset="0"/>
                </a:rPr>
                <a:t>Primary</a:t>
              </a:r>
              <a:endParaRPr lang="en-US" sz="1969" dirty="0">
                <a:solidFill>
                  <a:srgbClr val="535353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0162148" y="7254604"/>
              <a:ext cx="1639236" cy="533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969" dirty="0">
                  <a:latin typeface="Calibri Light" charset="0"/>
                  <a:ea typeface="Calibri Light" charset="0"/>
                  <a:cs typeface="Calibri Light" charset="0"/>
                </a:rPr>
                <a:t>Backup</a:t>
              </a:r>
              <a:endParaRPr lang="en-US" sz="1969" dirty="0">
                <a:solidFill>
                  <a:srgbClr val="535353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endParaRP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10433222" y="7871152"/>
              <a:ext cx="1131622" cy="873332"/>
            </a:xfrm>
            <a:prstGeom prst="roundRect">
              <a:avLst/>
            </a:prstGeom>
            <a:solidFill>
              <a:srgbClr val="B7DEE8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noAutofit/>
            </a:bodyPr>
            <a:lstStyle/>
            <a:p>
              <a:pPr algn="ctr" defTabSz="410751" hangingPunct="0"/>
              <a:endParaRPr lang="en-US" sz="1969" dirty="0">
                <a:solidFill>
                  <a:srgbClr val="000000"/>
                </a:solidFill>
                <a:sym typeface="Gill Sans Light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0852331" y="6907185"/>
              <a:ext cx="638458" cy="413816"/>
            </a:xfrm>
            <a:prstGeom prst="rect">
              <a:avLst/>
            </a:prstGeom>
            <a:solidFill>
              <a:srgbClr val="B7DEE8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2" name="Google Shape;109;p16"/>
            <p:cNvSpPr/>
            <p:nvPr/>
          </p:nvSpPr>
          <p:spPr>
            <a:xfrm>
              <a:off x="9878070" y="5532120"/>
              <a:ext cx="332259" cy="402180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EB2A1-43C5-24FE-8506-69C2AD2E5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7538-751D-1040-8713-0F211211F6CC}" type="datetime1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7BCD3-7381-C95B-FA72-DFC3E6885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531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1" grpId="0" animBg="1"/>
      <p:bldP spid="53" grpId="0" animBg="1"/>
      <p:bldP spid="62" grpId="0" animBg="1"/>
      <p:bldP spid="7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40" dirty="0"/>
              <a:t>The interpretation (Abstraction) function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38</a:t>
            </a:fld>
            <a:endParaRPr lang="uk-UA"/>
          </a:p>
        </p:txBody>
      </p:sp>
      <p:grpSp>
        <p:nvGrpSpPr>
          <p:cNvPr id="111" name="Google Shape;113;p16"/>
          <p:cNvGrpSpPr/>
          <p:nvPr/>
        </p:nvGrpSpPr>
        <p:grpSpPr>
          <a:xfrm>
            <a:off x="2434677" y="2545250"/>
            <a:ext cx="7695662" cy="1030520"/>
            <a:chOff x="816650" y="1003700"/>
            <a:chExt cx="7510700" cy="1059000"/>
          </a:xfrm>
        </p:grpSpPr>
        <p:sp>
          <p:nvSpPr>
            <p:cNvPr id="112" name="Google Shape;114;p16"/>
            <p:cNvSpPr/>
            <p:nvPr/>
          </p:nvSpPr>
          <p:spPr>
            <a:xfrm>
              <a:off x="7213150" y="1003700"/>
              <a:ext cx="1114200" cy="10590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EAD1DC"/>
            </a:solidFill>
            <a:ln w="9525" cap="flat" cmpd="sng">
              <a:solidFill>
                <a:srgbClr val="741B4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4283" tIns="64283" rIns="64283" bIns="128584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13￫C</a:t>
              </a:r>
              <a:endParaRPr sz="1406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ctr">
                <a:buClr>
                  <a:schemeClr val="dk1"/>
                </a:buClr>
                <a:buSzPts val="1100"/>
              </a:pPr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23￫A</a:t>
              </a:r>
              <a:endParaRPr sz="1406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ctr">
                <a:buClr>
                  <a:schemeClr val="dk1"/>
                </a:buClr>
                <a:buSzPts val="1100"/>
              </a:pPr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47￫D</a:t>
              </a:r>
              <a:endParaRPr sz="1406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ctr"/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71￫B</a:t>
              </a:r>
              <a:endParaRPr sz="1406" b="1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3" name="Google Shape;115;p16"/>
            <p:cNvSpPr/>
            <p:nvPr/>
          </p:nvSpPr>
          <p:spPr>
            <a:xfrm>
              <a:off x="5614025" y="1003700"/>
              <a:ext cx="1114200" cy="10590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EAD1DC"/>
            </a:solidFill>
            <a:ln w="9525" cap="flat" cmpd="sng">
              <a:solidFill>
                <a:srgbClr val="741B4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4283" tIns="64283" rIns="64283" bIns="128584" anchor="ctr" anchorCtr="0">
              <a:noAutofit/>
            </a:bodyPr>
            <a:lstStyle/>
            <a:p>
              <a:pPr algn="ctr"/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13￫C</a:t>
              </a:r>
              <a:endParaRPr sz="1406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ctr"/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23￫A</a:t>
              </a:r>
              <a:endParaRPr sz="1406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ctr"/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71￫B</a:t>
              </a:r>
              <a:endParaRPr sz="1406" b="1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4" name="Google Shape;116;p16"/>
            <p:cNvSpPr/>
            <p:nvPr/>
          </p:nvSpPr>
          <p:spPr>
            <a:xfrm>
              <a:off x="4014900" y="1003700"/>
              <a:ext cx="1114200" cy="10590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EAD1DC"/>
            </a:solidFill>
            <a:ln w="9525" cap="flat" cmpd="sng">
              <a:solidFill>
                <a:srgbClr val="741B4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4283" tIns="64283" rIns="64283" bIns="128584" anchor="ctr" anchorCtr="0">
              <a:noAutofit/>
            </a:bodyPr>
            <a:lstStyle/>
            <a:p>
              <a:pPr algn="ctr"/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23￫A</a:t>
              </a:r>
              <a:endParaRPr sz="1406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ctr"/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71￫B</a:t>
              </a:r>
              <a:endParaRPr sz="1406" b="1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5" name="Google Shape;117;p16"/>
            <p:cNvSpPr/>
            <p:nvPr/>
          </p:nvSpPr>
          <p:spPr>
            <a:xfrm>
              <a:off x="2415775" y="1003700"/>
              <a:ext cx="1114200" cy="10590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EAD1DC"/>
            </a:solidFill>
            <a:ln w="9525" cap="flat" cmpd="sng">
              <a:solidFill>
                <a:srgbClr val="741B4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4283" tIns="64283" rIns="64283" bIns="128584" anchor="ctr" anchorCtr="0">
              <a:noAutofit/>
            </a:bodyPr>
            <a:lstStyle/>
            <a:p>
              <a:pPr algn="ctr"/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23￫A</a:t>
              </a:r>
              <a:endParaRPr sz="1406" b="1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6" name="Google Shape;118;p16"/>
            <p:cNvSpPr/>
            <p:nvPr/>
          </p:nvSpPr>
          <p:spPr>
            <a:xfrm>
              <a:off x="816650" y="1003700"/>
              <a:ext cx="1114200" cy="10590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EAD1DC"/>
            </a:solidFill>
            <a:ln w="9525" cap="flat" cmpd="sng">
              <a:solidFill>
                <a:srgbClr val="741B4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64283" rIns="0" bIns="128584" anchor="ctr" anchorCtr="0">
              <a:noAutofit/>
            </a:bodyPr>
            <a:lstStyle/>
            <a:p>
              <a:pPr algn="ctr"/>
              <a:r>
                <a:rPr lang="en" sz="1406" b="1">
                  <a:solidFill>
                    <a:srgbClr val="666666"/>
                  </a:solidFill>
                  <a:latin typeface="Arial" charset="0"/>
                  <a:ea typeface="Arial" charset="0"/>
                  <a:cs typeface="Arial" charset="0"/>
                </a:rPr>
                <a:t>(empty)</a:t>
              </a:r>
              <a:endParaRPr sz="1406" b="1"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7" name="Google Shape;119;p16"/>
            <p:cNvSpPr/>
            <p:nvPr/>
          </p:nvSpPr>
          <p:spPr>
            <a:xfrm>
              <a:off x="1752250" y="1054670"/>
              <a:ext cx="850600" cy="221225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118" name="Google Shape;120;p16"/>
            <p:cNvSpPr/>
            <p:nvPr/>
          </p:nvSpPr>
          <p:spPr>
            <a:xfrm>
              <a:off x="3347138" y="1054670"/>
              <a:ext cx="850600" cy="221225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119" name="Google Shape;121;p16"/>
            <p:cNvSpPr/>
            <p:nvPr/>
          </p:nvSpPr>
          <p:spPr>
            <a:xfrm>
              <a:off x="4946250" y="1054670"/>
              <a:ext cx="850600" cy="221225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120" name="Google Shape;122;p16"/>
            <p:cNvSpPr/>
            <p:nvPr/>
          </p:nvSpPr>
          <p:spPr>
            <a:xfrm>
              <a:off x="6545388" y="1054670"/>
              <a:ext cx="850600" cy="221225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sp>
      </p:grpSp>
      <p:grpSp>
        <p:nvGrpSpPr>
          <p:cNvPr id="14" name="Google Shape;78;p16"/>
          <p:cNvGrpSpPr/>
          <p:nvPr/>
        </p:nvGrpSpPr>
        <p:grpSpPr>
          <a:xfrm>
            <a:off x="2627915" y="4544309"/>
            <a:ext cx="7286625" cy="1785465"/>
            <a:chOff x="1003700" y="2638769"/>
            <a:chExt cx="7136600" cy="1580731"/>
          </a:xfrm>
        </p:grpSpPr>
        <p:grpSp>
          <p:nvGrpSpPr>
            <p:cNvPr id="15" name="Google Shape;79;p16"/>
            <p:cNvGrpSpPr/>
            <p:nvPr/>
          </p:nvGrpSpPr>
          <p:grpSpPr>
            <a:xfrm>
              <a:off x="7400200" y="2815500"/>
              <a:ext cx="740100" cy="1404000"/>
              <a:chOff x="612425" y="3427925"/>
              <a:chExt cx="740100" cy="1404000"/>
            </a:xfrm>
          </p:grpSpPr>
          <p:sp>
            <p:nvSpPr>
              <p:cNvPr id="44" name="Google Shape;80;p16"/>
              <p:cNvSpPr/>
              <p:nvPr/>
            </p:nvSpPr>
            <p:spPr>
              <a:xfrm>
                <a:off x="612425" y="34279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13￫C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81;p16"/>
              <p:cNvSpPr/>
              <p:nvPr/>
            </p:nvSpPr>
            <p:spPr>
              <a:xfrm>
                <a:off x="612425" y="37087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82;p16"/>
              <p:cNvSpPr/>
              <p:nvPr/>
            </p:nvSpPr>
            <p:spPr>
              <a:xfrm>
                <a:off x="612425" y="39895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buSzPts val="1100"/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23￫A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83;p16"/>
              <p:cNvSpPr/>
              <p:nvPr/>
            </p:nvSpPr>
            <p:spPr>
              <a:xfrm>
                <a:off x="612425" y="42703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47￫D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84;p16"/>
              <p:cNvSpPr/>
              <p:nvPr/>
            </p:nvSpPr>
            <p:spPr>
              <a:xfrm>
                <a:off x="612425" y="45511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buSzPts val="1100"/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71￫B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" name="Google Shape;85;p16"/>
            <p:cNvGrpSpPr/>
            <p:nvPr/>
          </p:nvGrpSpPr>
          <p:grpSpPr>
            <a:xfrm>
              <a:off x="5801075" y="2815500"/>
              <a:ext cx="740100" cy="1404000"/>
              <a:chOff x="612425" y="3427925"/>
              <a:chExt cx="740100" cy="1404000"/>
            </a:xfrm>
          </p:grpSpPr>
          <p:sp>
            <p:nvSpPr>
              <p:cNvPr id="39" name="Google Shape;86;p16"/>
              <p:cNvSpPr/>
              <p:nvPr/>
            </p:nvSpPr>
            <p:spPr>
              <a:xfrm>
                <a:off x="612425" y="34279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13￫C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87;p16"/>
              <p:cNvSpPr/>
              <p:nvPr/>
            </p:nvSpPr>
            <p:spPr>
              <a:xfrm>
                <a:off x="612425" y="37087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88;p16"/>
              <p:cNvSpPr/>
              <p:nvPr/>
            </p:nvSpPr>
            <p:spPr>
              <a:xfrm>
                <a:off x="612425" y="39895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buSzPts val="1100"/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23￫A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89;p16"/>
              <p:cNvSpPr/>
              <p:nvPr/>
            </p:nvSpPr>
            <p:spPr>
              <a:xfrm>
                <a:off x="612425" y="42703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90;p16"/>
              <p:cNvSpPr/>
              <p:nvPr/>
            </p:nvSpPr>
            <p:spPr>
              <a:xfrm>
                <a:off x="612425" y="45511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buSzPts val="1100"/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71￫B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" name="Google Shape;91;p16"/>
            <p:cNvGrpSpPr/>
            <p:nvPr/>
          </p:nvGrpSpPr>
          <p:grpSpPr>
            <a:xfrm>
              <a:off x="4201950" y="2815500"/>
              <a:ext cx="740100" cy="1404000"/>
              <a:chOff x="612425" y="3427925"/>
              <a:chExt cx="740100" cy="1404000"/>
            </a:xfrm>
          </p:grpSpPr>
          <p:sp>
            <p:nvSpPr>
              <p:cNvPr id="34" name="Google Shape;92;p16"/>
              <p:cNvSpPr/>
              <p:nvPr/>
            </p:nvSpPr>
            <p:spPr>
              <a:xfrm>
                <a:off x="612425" y="34279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93;p16"/>
              <p:cNvSpPr/>
              <p:nvPr/>
            </p:nvSpPr>
            <p:spPr>
              <a:xfrm>
                <a:off x="612425" y="37087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94;p16"/>
              <p:cNvSpPr/>
              <p:nvPr/>
            </p:nvSpPr>
            <p:spPr>
              <a:xfrm>
                <a:off x="612425" y="39895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buSzPts val="1100"/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23￫A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95;p16"/>
              <p:cNvSpPr/>
              <p:nvPr/>
            </p:nvSpPr>
            <p:spPr>
              <a:xfrm>
                <a:off x="612425" y="42703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96;p16"/>
              <p:cNvSpPr/>
              <p:nvPr/>
            </p:nvSpPr>
            <p:spPr>
              <a:xfrm>
                <a:off x="612425" y="45511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71￫B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97;p16"/>
            <p:cNvGrpSpPr/>
            <p:nvPr/>
          </p:nvGrpSpPr>
          <p:grpSpPr>
            <a:xfrm>
              <a:off x="2602825" y="2815500"/>
              <a:ext cx="740100" cy="1404000"/>
              <a:chOff x="612425" y="3427925"/>
              <a:chExt cx="740100" cy="1404000"/>
            </a:xfrm>
          </p:grpSpPr>
          <p:sp>
            <p:nvSpPr>
              <p:cNvPr id="29" name="Google Shape;98;p16"/>
              <p:cNvSpPr/>
              <p:nvPr/>
            </p:nvSpPr>
            <p:spPr>
              <a:xfrm>
                <a:off x="612425" y="34279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99;p16"/>
              <p:cNvSpPr/>
              <p:nvPr/>
            </p:nvSpPr>
            <p:spPr>
              <a:xfrm>
                <a:off x="612425" y="37087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100;p16"/>
              <p:cNvSpPr/>
              <p:nvPr/>
            </p:nvSpPr>
            <p:spPr>
              <a:xfrm>
                <a:off x="612425" y="39895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23￫A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101;p16"/>
              <p:cNvSpPr/>
              <p:nvPr/>
            </p:nvSpPr>
            <p:spPr>
              <a:xfrm>
                <a:off x="612425" y="42703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102;p16"/>
              <p:cNvSpPr/>
              <p:nvPr/>
            </p:nvSpPr>
            <p:spPr>
              <a:xfrm>
                <a:off x="612425" y="45511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" name="Google Shape;103;p16"/>
            <p:cNvGrpSpPr/>
            <p:nvPr/>
          </p:nvGrpSpPr>
          <p:grpSpPr>
            <a:xfrm>
              <a:off x="1003700" y="2815500"/>
              <a:ext cx="740100" cy="1404000"/>
              <a:chOff x="612425" y="3427925"/>
              <a:chExt cx="740100" cy="1404000"/>
            </a:xfrm>
          </p:grpSpPr>
          <p:sp>
            <p:nvSpPr>
              <p:cNvPr id="24" name="Google Shape;104;p16"/>
              <p:cNvSpPr/>
              <p:nvPr/>
            </p:nvSpPr>
            <p:spPr>
              <a:xfrm>
                <a:off x="612425" y="34279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105;p16"/>
              <p:cNvSpPr/>
              <p:nvPr/>
            </p:nvSpPr>
            <p:spPr>
              <a:xfrm>
                <a:off x="612425" y="37087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106;p16"/>
              <p:cNvSpPr/>
              <p:nvPr/>
            </p:nvSpPr>
            <p:spPr>
              <a:xfrm>
                <a:off x="612425" y="39895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107;p16"/>
              <p:cNvSpPr/>
              <p:nvPr/>
            </p:nvSpPr>
            <p:spPr>
              <a:xfrm>
                <a:off x="612425" y="42703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108;p16"/>
              <p:cNvSpPr/>
              <p:nvPr/>
            </p:nvSpPr>
            <p:spPr>
              <a:xfrm>
                <a:off x="612425" y="45511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" name="Google Shape;109;p16"/>
            <p:cNvSpPr/>
            <p:nvPr/>
          </p:nvSpPr>
          <p:spPr>
            <a:xfrm>
              <a:off x="1756462" y="2638769"/>
              <a:ext cx="850600" cy="221225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21" name="Google Shape;110;p16"/>
            <p:cNvSpPr/>
            <p:nvPr/>
          </p:nvSpPr>
          <p:spPr>
            <a:xfrm>
              <a:off x="3351350" y="2638769"/>
              <a:ext cx="850600" cy="221225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22" name="Google Shape;111;p16"/>
            <p:cNvSpPr/>
            <p:nvPr/>
          </p:nvSpPr>
          <p:spPr>
            <a:xfrm>
              <a:off x="4950463" y="2638769"/>
              <a:ext cx="850600" cy="221225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23" name="Google Shape;112;p16"/>
            <p:cNvSpPr/>
            <p:nvPr/>
          </p:nvSpPr>
          <p:spPr>
            <a:xfrm>
              <a:off x="6549600" y="2638769"/>
              <a:ext cx="850600" cy="221225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sp>
      </p:grpSp>
      <p:grpSp>
        <p:nvGrpSpPr>
          <p:cNvPr id="4" name="Group 3"/>
          <p:cNvGrpSpPr/>
          <p:nvPr/>
        </p:nvGrpSpPr>
        <p:grpSpPr>
          <a:xfrm>
            <a:off x="3005496" y="3566510"/>
            <a:ext cx="6553526" cy="1188316"/>
            <a:chOff x="2107017" y="4421447"/>
            <a:chExt cx="9320570" cy="1690050"/>
          </a:xfrm>
        </p:grpSpPr>
        <p:cxnSp>
          <p:nvCxnSpPr>
            <p:cNvPr id="3" name="Straight Arrow Connector 2"/>
            <p:cNvCxnSpPr>
              <a:stCxn id="24" idx="0"/>
              <a:endCxn id="116" idx="3"/>
            </p:cNvCxnSpPr>
            <p:nvPr/>
          </p:nvCxnSpPr>
          <p:spPr>
            <a:xfrm flipH="1" flipV="1">
              <a:off x="2107017" y="4450114"/>
              <a:ext cx="353" cy="1661383"/>
            </a:xfrm>
            <a:prstGeom prst="straightConnector1">
              <a:avLst/>
            </a:prstGeom>
            <a:noFill/>
            <a:ln w="25400" cap="flat" cmpd="sng">
              <a:solidFill>
                <a:schemeClr val="bg1">
                  <a:lumMod val="75000"/>
                  <a:lumOff val="25000"/>
                </a:schemeClr>
              </a:solidFill>
              <a:prstDash val="sysDash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1" name="Straight Arrow Connector 50"/>
            <p:cNvCxnSpPr/>
            <p:nvPr/>
          </p:nvCxnSpPr>
          <p:spPr>
            <a:xfrm flipH="1" flipV="1">
              <a:off x="4437336" y="4434615"/>
              <a:ext cx="353" cy="1661383"/>
            </a:xfrm>
            <a:prstGeom prst="straightConnector1">
              <a:avLst/>
            </a:prstGeom>
            <a:noFill/>
            <a:ln w="25400" cap="flat" cmpd="sng">
              <a:solidFill>
                <a:schemeClr val="bg1">
                  <a:lumMod val="75000"/>
                  <a:lumOff val="25000"/>
                </a:schemeClr>
              </a:solidFill>
              <a:prstDash val="sysDash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2" name="Straight Arrow Connector 51"/>
            <p:cNvCxnSpPr/>
            <p:nvPr/>
          </p:nvCxnSpPr>
          <p:spPr>
            <a:xfrm flipH="1" flipV="1">
              <a:off x="6767302" y="4434615"/>
              <a:ext cx="353" cy="1661383"/>
            </a:xfrm>
            <a:prstGeom prst="straightConnector1">
              <a:avLst/>
            </a:prstGeom>
            <a:noFill/>
            <a:ln w="25400" cap="flat" cmpd="sng">
              <a:solidFill>
                <a:schemeClr val="bg1">
                  <a:lumMod val="75000"/>
                  <a:lumOff val="25000"/>
                </a:schemeClr>
              </a:solidFill>
              <a:prstDash val="sysDash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3" name="Straight Arrow Connector 52"/>
            <p:cNvCxnSpPr/>
            <p:nvPr/>
          </p:nvCxnSpPr>
          <p:spPr>
            <a:xfrm flipH="1" flipV="1">
              <a:off x="9097268" y="4421447"/>
              <a:ext cx="353" cy="1661383"/>
            </a:xfrm>
            <a:prstGeom prst="straightConnector1">
              <a:avLst/>
            </a:prstGeom>
            <a:noFill/>
            <a:ln w="25400" cap="flat" cmpd="sng">
              <a:solidFill>
                <a:schemeClr val="bg1">
                  <a:lumMod val="75000"/>
                  <a:lumOff val="25000"/>
                </a:schemeClr>
              </a:solidFill>
              <a:prstDash val="sysDash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4" name="Straight Arrow Connector 53"/>
            <p:cNvCxnSpPr/>
            <p:nvPr/>
          </p:nvCxnSpPr>
          <p:spPr>
            <a:xfrm flipH="1" flipV="1">
              <a:off x="11427234" y="4434615"/>
              <a:ext cx="353" cy="1661383"/>
            </a:xfrm>
            <a:prstGeom prst="straightConnector1">
              <a:avLst/>
            </a:prstGeom>
            <a:noFill/>
            <a:ln w="25400" cap="flat" cmpd="sng">
              <a:solidFill>
                <a:schemeClr val="bg1">
                  <a:lumMod val="75000"/>
                  <a:lumOff val="25000"/>
                </a:schemeClr>
              </a:solidFill>
              <a:prstDash val="sysDash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55" name="Google Shape;77;p16"/>
          <p:cNvSpPr txBox="1"/>
          <p:nvPr/>
        </p:nvSpPr>
        <p:spPr>
          <a:xfrm>
            <a:off x="2057530" y="3421627"/>
            <a:ext cx="8427395" cy="1091521"/>
          </a:xfrm>
          <a:prstGeom prst="rect">
            <a:avLst/>
          </a:prstGeom>
          <a:solidFill>
            <a:srgbClr val="B7DEE8"/>
          </a:solidFill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4283" tIns="64283" rIns="64283" bIns="64283" anchor="t" anchorCtr="0">
            <a:noAutofit/>
          </a:bodyPr>
          <a:lstStyle/>
          <a:p>
            <a:pPr lvl="0" algn="l"/>
            <a:r>
              <a:rPr lang="en" sz="1600" dirty="0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lang="en-US" sz="1600" dirty="0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Abstraction</a:t>
            </a:r>
            <a:r>
              <a:rPr lang="en" sz="1600" dirty="0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 dirty="0" err="1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lv:HashTblState</a:t>
            </a:r>
            <a:r>
              <a:rPr lang="en" sz="1600" dirty="0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) : (</a:t>
            </a:r>
            <a:r>
              <a:rPr lang="en" sz="1600" dirty="0" err="1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hv</a:t>
            </a:r>
            <a:r>
              <a:rPr lang="en" sz="1600" dirty="0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600" dirty="0" err="1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MapSpec.Variables</a:t>
            </a:r>
            <a:r>
              <a:rPr lang="en" sz="1600" dirty="0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algn="l"/>
            <a:r>
              <a:rPr lang="en" sz="1600" dirty="0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algn="l"/>
            <a:r>
              <a:rPr lang="en" sz="1600" dirty="0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dirty="0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lang="en" sz="1600" dirty="0">
              <a:solidFill>
                <a:srgbClr val="07376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/>
            <a:r>
              <a:rPr lang="en" sz="1600" dirty="0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BD783B-90CD-2096-6EFD-CE871867C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67B6F-A6B4-0B47-BD7E-B331B708EF67}" type="datetime1">
              <a:rPr lang="en-US" smtClean="0"/>
              <a:t>10/8/24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FAA31-AD24-00FC-5767-3C9DEA687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68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40" dirty="0"/>
              <a:t>A refinement proof</a:t>
            </a:r>
          </a:p>
        </p:txBody>
      </p:sp>
      <p:sp>
        <p:nvSpPr>
          <p:cNvPr id="16" name="Google Shape;77;p16"/>
          <p:cNvSpPr txBox="1"/>
          <p:nvPr/>
        </p:nvSpPr>
        <p:spPr>
          <a:xfrm>
            <a:off x="1196167" y="1767167"/>
            <a:ext cx="10100444" cy="3507747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4283" tIns="64283" rIns="64283" bIns="64283" anchor="t" anchorCtr="0">
            <a:noAutofit/>
          </a:bodyPr>
          <a:lstStyle/>
          <a:p>
            <a:pPr algn="l"/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function Abstraction(</a:t>
            </a:r>
            <a:r>
              <a:rPr lang="en-US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v:Variables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: </a:t>
            </a:r>
            <a:r>
              <a:rPr lang="en-US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MapSpec.Variables</a:t>
            </a:r>
            <a:endParaRPr lang="en-US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predicate </a:t>
            </a:r>
            <a:r>
              <a:rPr lang="en-US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Inv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v:Variables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algn="l"/>
            <a:endParaRPr lang="en-US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lemma </a:t>
            </a:r>
            <a:r>
              <a:rPr lang="en-US" sz="1600" b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RefinementInit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v:Variables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requires </a:t>
            </a:r>
            <a:r>
              <a:rPr lang="en-US" sz="1600" b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Init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(v)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ensures </a:t>
            </a:r>
            <a:r>
              <a:rPr lang="en-US" sz="1600" b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Inv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(v) // </a:t>
            </a:r>
            <a:r>
              <a:rPr lang="en-US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Inv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base case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ensures </a:t>
            </a:r>
            <a:r>
              <a:rPr lang="en-US" sz="1600" b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MapSpec.Init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(Abstraction(v))  // Refinement base case</a:t>
            </a:r>
          </a:p>
          <a:p>
            <a:pPr algn="l"/>
            <a:endParaRPr lang="en-US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lemma </a:t>
            </a:r>
            <a:r>
              <a:rPr lang="en-US" sz="1600" b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RefinementNext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v:Variables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v':Variables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requires </a:t>
            </a:r>
            <a:r>
              <a:rPr lang="en-US" sz="16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Next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(v, v')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requires </a:t>
            </a:r>
            <a:r>
              <a:rPr lang="en-US" sz="1600" b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Inv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(v)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ensures </a:t>
            </a:r>
            <a:r>
              <a:rPr lang="en-US" sz="1600" b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Inv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(v')  // </a:t>
            </a:r>
            <a:r>
              <a:rPr lang="en-US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Inv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inductive step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ensures </a:t>
            </a:r>
            <a:r>
              <a:rPr lang="en-US" sz="1600" b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MapSpec.Next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(Abstraction(v), Abstraction(v')) // Refinement inductive step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|| Abstraction(v) == Abstraction(v') 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/>
              </a:rPr>
              <a:t>		        // OR stutter step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/>
              </a:rPr>
              <a:t>									</a:t>
            </a:r>
            <a:endParaRPr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  <a:sym typeface="Consola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39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2346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examples of distributed systems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DEA9E-996B-C444-B8D9-910DEE10218E}" type="datetime1">
              <a:rPr lang="en-US" smtClean="0"/>
              <a:t>10/8/24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0372E0-9647-CAA8-9C89-558EA89673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46" r="29301" b="30615"/>
          <a:stretch/>
        </p:blipFill>
        <p:spPr>
          <a:xfrm>
            <a:off x="3770177" y="4045817"/>
            <a:ext cx="8179104" cy="22486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D0EB2F-B225-48A1-80C5-BE22AC3B82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7438" y="1975269"/>
            <a:ext cx="713260" cy="12297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866C61-A4BB-28D1-F45B-8951916942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0232" y="1925834"/>
            <a:ext cx="865084" cy="13286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E8A3574-41B3-4808-6C83-709CFF6E20DA}"/>
              </a:ext>
            </a:extLst>
          </p:cNvPr>
          <p:cNvSpPr txBox="1"/>
          <p:nvPr/>
        </p:nvSpPr>
        <p:spPr>
          <a:xfrm>
            <a:off x="4576702" y="3193484"/>
            <a:ext cx="1352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server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67322CE-3C0B-A784-1D17-756BC51EAE5C}"/>
              </a:ext>
            </a:extLst>
          </p:cNvPr>
          <p:cNvCxnSpPr/>
          <p:nvPr/>
        </p:nvCxnSpPr>
        <p:spPr>
          <a:xfrm>
            <a:off x="2379643" y="2566930"/>
            <a:ext cx="2236424" cy="0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6821FFC5-C757-8EE8-3CEF-4A768A49AB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7438" y="4397143"/>
            <a:ext cx="713260" cy="1229759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B114FAC-3718-1E03-BE09-81179E3B03BB}"/>
              </a:ext>
            </a:extLst>
          </p:cNvPr>
          <p:cNvCxnSpPr>
            <a:cxnSpLocks/>
          </p:cNvCxnSpPr>
          <p:nvPr/>
        </p:nvCxnSpPr>
        <p:spPr>
          <a:xfrm>
            <a:off x="2379643" y="5032219"/>
            <a:ext cx="1311008" cy="0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008A745-331C-FAB6-6273-CC3D14039A90}"/>
              </a:ext>
            </a:extLst>
          </p:cNvPr>
          <p:cNvSpPr txBox="1"/>
          <p:nvPr/>
        </p:nvSpPr>
        <p:spPr>
          <a:xfrm>
            <a:off x="0" y="-412595"/>
            <a:ext cx="3256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Animation removed</a:t>
            </a:r>
          </a:p>
        </p:txBody>
      </p:sp>
    </p:spTree>
    <p:extLst>
      <p:ext uri="{BB962C8B-B14F-4D97-AF65-F5344CB8AC3E}">
        <p14:creationId xmlns:p14="http://schemas.microsoft.com/office/powerpoint/2010/main" val="939776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50CC1-1E3F-4F57-918A-9B697783B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examples of distributed systems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774EDE-2542-E389-D063-BC89A5BE7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49C1-BB7B-834E-99AA-A62372AF2B40}" type="datetime1">
              <a:rPr lang="en-US" smtClean="0"/>
              <a:t>10/8/24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076E06-D2FD-FD1F-A917-8D291EB8C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AB728B-7094-45FE-5002-3ADBD5C95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75E7DC-A455-E63E-06B2-7E69B54D3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307" y="2414758"/>
            <a:ext cx="7772400" cy="32175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AABDF5-A34B-2111-2F48-1068FD3203C1}"/>
              </a:ext>
            </a:extLst>
          </p:cNvPr>
          <p:cNvSpPr txBox="1"/>
          <p:nvPr/>
        </p:nvSpPr>
        <p:spPr>
          <a:xfrm>
            <a:off x="838200" y="1786880"/>
            <a:ext cx="3064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</a:t>
            </a:r>
            <a:r>
              <a:rPr lang="en-US" sz="2800" dirty="0" err="1"/>
              <a:t>Paxos</a:t>
            </a:r>
            <a:r>
              <a:rPr lang="en-US" sz="2800" dirty="0"/>
              <a:t> protocol</a:t>
            </a:r>
          </a:p>
        </p:txBody>
      </p:sp>
    </p:spTree>
    <p:extLst>
      <p:ext uri="{BB962C8B-B14F-4D97-AF65-F5344CB8AC3E}">
        <p14:creationId xmlns:p14="http://schemas.microsoft.com/office/powerpoint/2010/main" val="3668875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50CC1-1E3F-4F57-918A-9B697783B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examples of distributed systems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774EDE-2542-E389-D063-BC89A5BE7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10E1-2BE1-9143-B31B-68CB390BDA23}" type="datetime1">
              <a:rPr lang="en-US" smtClean="0"/>
              <a:t>10/8/24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076E06-D2FD-FD1F-A917-8D291EB8C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AB728B-7094-45FE-5002-3ADBD5C95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AABDF5-A34B-2111-2F48-1068FD3203C1}"/>
              </a:ext>
            </a:extLst>
          </p:cNvPr>
          <p:cNvSpPr txBox="1"/>
          <p:nvPr/>
        </p:nvSpPr>
        <p:spPr>
          <a:xfrm>
            <a:off x="838199" y="1786880"/>
            <a:ext cx="6086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Bitcoin blockchain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DB746A5-2972-DD4B-101D-3AD6E8A67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970" y="2459346"/>
            <a:ext cx="5330283" cy="335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553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distributed system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9FEC-574A-134A-92B9-1EC623ABBAE8}" type="datetime1">
              <a:rPr lang="en-US" smtClean="0"/>
              <a:t>10/8/24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7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866C61-A4BB-28D1-F45B-895191694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649" y="2030578"/>
            <a:ext cx="865084" cy="13286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A4CA0E-CE6B-91B6-AA5B-E5FDAC3D4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2293" y="1575664"/>
            <a:ext cx="865084" cy="13286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7CCD6C-CE1E-501C-7113-6AC49D01B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1282" y="1460639"/>
            <a:ext cx="865084" cy="13286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18FBAEC-2E9E-3F17-28B8-6E40A75B6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368" y="4159195"/>
            <a:ext cx="865084" cy="13286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F49EE2E-3063-D07C-51C6-1C031EF45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7258" y="4687833"/>
            <a:ext cx="865084" cy="13286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226D8DA-538E-7FD1-0447-688C1791C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1084" y="2100373"/>
            <a:ext cx="865084" cy="132862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6C77D60-7A7C-1EAA-20B7-D66400F6B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970" y="4823508"/>
            <a:ext cx="865084" cy="132862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D5FB5C1-516D-D5E6-CA10-B299C7145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9230" y="4716858"/>
            <a:ext cx="865084" cy="132862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A024F61-334A-7A10-29C2-37C3BB7DD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8490" y="4228362"/>
            <a:ext cx="865084" cy="132862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CE5BCD1-2FBD-CBF6-9080-64C0346F6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495" y="1690688"/>
            <a:ext cx="865084" cy="1328627"/>
          </a:xfrm>
          <a:prstGeom prst="rect">
            <a:avLst/>
          </a:prstGeom>
        </p:spPr>
      </p:pic>
      <p:sp>
        <p:nvSpPr>
          <p:cNvPr id="22" name="Cloud 21">
            <a:extLst>
              <a:ext uri="{FF2B5EF4-FFF2-40B4-BE49-F238E27FC236}">
                <a16:creationId xmlns:a16="http://schemas.microsoft.com/office/drawing/2014/main" id="{F455415C-3E68-89AE-02D0-65A6B1C778A2}"/>
              </a:ext>
            </a:extLst>
          </p:cNvPr>
          <p:cNvSpPr/>
          <p:nvPr/>
        </p:nvSpPr>
        <p:spPr>
          <a:xfrm>
            <a:off x="2829110" y="3302393"/>
            <a:ext cx="6175872" cy="116477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Network</a:t>
            </a:r>
          </a:p>
        </p:txBody>
      </p:sp>
    </p:spTree>
    <p:extLst>
      <p:ext uri="{BB962C8B-B14F-4D97-AF65-F5344CB8AC3E}">
        <p14:creationId xmlns:p14="http://schemas.microsoft.com/office/powerpoint/2010/main" val="621183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Commit (Problem Set 3)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D42D1-15C1-0B4E-8051-941A9CAAF048}" type="datetime1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504" y="1690688"/>
            <a:ext cx="2489489" cy="387096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562600" y="2162224"/>
            <a:ext cx="435356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-Do you take each other?</a:t>
            </a:r>
          </a:p>
          <a:p>
            <a:r>
              <a:rPr lang="en-US" sz="2800" dirty="0"/>
              <a:t>   -I do.</a:t>
            </a:r>
          </a:p>
          <a:p>
            <a:r>
              <a:rPr lang="en-US" sz="2800" dirty="0"/>
              <a:t>   -I do.</a:t>
            </a:r>
          </a:p>
          <a:p>
            <a:r>
              <a:rPr lang="en-US" sz="2800" dirty="0"/>
              <a:t>-I now pronounce you atomically committed.</a:t>
            </a:r>
          </a:p>
        </p:txBody>
      </p:sp>
    </p:spTree>
    <p:extLst>
      <p:ext uri="{BB962C8B-B14F-4D97-AF65-F5344CB8AC3E}">
        <p14:creationId xmlns:p14="http://schemas.microsoft.com/office/powerpoint/2010/main" val="1389455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Commit: the objective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05E95-67F8-844A-8C30-24CD1A1E1942}" type="datetime1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671320" y="2032000"/>
            <a:ext cx="83108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Preserve data consistency for distributed transactions</a:t>
            </a:r>
          </a:p>
          <a:p>
            <a:endParaRPr lang="en-US" sz="2800" dirty="0"/>
          </a:p>
          <a:p>
            <a:r>
              <a:rPr lang="en-US" sz="2400" dirty="0"/>
              <a:t>    Example: book a hotel and flight on Expedia</a:t>
            </a:r>
          </a:p>
        </p:txBody>
      </p:sp>
    </p:spTree>
    <p:extLst>
      <p:ext uri="{BB962C8B-B14F-4D97-AF65-F5344CB8AC3E}">
        <p14:creationId xmlns:p14="http://schemas.microsoft.com/office/powerpoint/2010/main" val="1658576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ecs498-template" id="{DA77E98E-D022-FA45-992F-2D0DA55B6CD0}" vid="{44C465E8-53DD-E348-BEFB-A5C0044A74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29475</TotalTime>
  <Words>3624</Words>
  <Application>Microsoft Macintosh PowerPoint</Application>
  <PresentationFormat>Widescreen</PresentationFormat>
  <Paragraphs>725</Paragraphs>
  <Slides>39</Slides>
  <Notes>13</Notes>
  <HiddenSlides>18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Consolas</vt:lpstr>
      <vt:lpstr>Office Theme</vt:lpstr>
      <vt:lpstr>EECS498-003 Formal Verification of Systems Software</vt:lpstr>
      <vt:lpstr>New Dafny syntax: modules</vt:lpstr>
      <vt:lpstr>Introduction to distributed systems</vt:lpstr>
      <vt:lpstr>Other examples of distributed systems</vt:lpstr>
      <vt:lpstr>Other examples of distributed systems</vt:lpstr>
      <vt:lpstr>Other examples of distributed systems</vt:lpstr>
      <vt:lpstr>A distributed system</vt:lpstr>
      <vt:lpstr>Atomic Commit (Problem Set 3)</vt:lpstr>
      <vt:lpstr>Atomic Commit: the objective</vt:lpstr>
      <vt:lpstr>Atomic Commit: the setup</vt:lpstr>
      <vt:lpstr>Atomic Commit: the spec (simplified to ignore failures)</vt:lpstr>
      <vt:lpstr>Two Phase Commit (2PC)</vt:lpstr>
      <vt:lpstr>Administrivia</vt:lpstr>
      <vt:lpstr>A distributed system</vt:lpstr>
      <vt:lpstr>Modeling distributed systems</vt:lpstr>
      <vt:lpstr>Defining the network</vt:lpstr>
      <vt:lpstr>PowerPoint Presentation</vt:lpstr>
      <vt:lpstr>PowerPoint Presentation</vt:lpstr>
      <vt:lpstr>PowerPoint Presentation</vt:lpstr>
      <vt:lpstr>Trusted vs proven</vt:lpstr>
      <vt:lpstr>                       : the systems specification sandwich</vt:lpstr>
      <vt:lpstr>Triggers</vt:lpstr>
      <vt:lpstr>Imagine you are the solver</vt:lpstr>
      <vt:lpstr>Completeness vs Soundness</vt:lpstr>
      <vt:lpstr>Triggers</vt:lpstr>
      <vt:lpstr>Triggers</vt:lpstr>
      <vt:lpstr>Chapter 6: Refinement</vt:lpstr>
      <vt:lpstr>State machines: a versatile tool</vt:lpstr>
      <vt:lpstr>Different ways to specify behavior</vt:lpstr>
      <vt:lpstr>Example: hashtable</vt:lpstr>
      <vt:lpstr>The spec: a simple map</vt:lpstr>
      <vt:lpstr>Refinement</vt:lpstr>
      <vt:lpstr>The benefits of refinement</vt:lpstr>
      <vt:lpstr>A sharded key-value store</vt:lpstr>
      <vt:lpstr>Stutter steps</vt:lpstr>
      <vt:lpstr>A primary-backup protocol</vt:lpstr>
      <vt:lpstr>A primary-backup protocol</vt:lpstr>
      <vt:lpstr>The interpretation (Abstraction) function</vt:lpstr>
      <vt:lpstr>A refinement proof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Kapritsos, Manos</cp:lastModifiedBy>
  <cp:revision>1944</cp:revision>
  <cp:lastPrinted>2022-10-05T18:48:04Z</cp:lastPrinted>
  <dcterms:created xsi:type="dcterms:W3CDTF">2022-08-23T16:51:43Z</dcterms:created>
  <dcterms:modified xsi:type="dcterms:W3CDTF">2024-10-08T18:52:53Z</dcterms:modified>
  <cp:category/>
</cp:coreProperties>
</file>