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16" r:id="rId3"/>
    <p:sldId id="343" r:id="rId4"/>
    <p:sldId id="349" r:id="rId5"/>
    <p:sldId id="350" r:id="rId6"/>
    <p:sldId id="320" r:id="rId7"/>
    <p:sldId id="319" r:id="rId8"/>
    <p:sldId id="321" r:id="rId9"/>
    <p:sldId id="322" r:id="rId10"/>
    <p:sldId id="323" r:id="rId11"/>
    <p:sldId id="324" r:id="rId12"/>
    <p:sldId id="341" r:id="rId13"/>
    <p:sldId id="344" r:id="rId14"/>
    <p:sldId id="345" r:id="rId15"/>
    <p:sldId id="339" r:id="rId16"/>
    <p:sldId id="270" r:id="rId17"/>
    <p:sldId id="273" r:id="rId18"/>
    <p:sldId id="274" r:id="rId19"/>
    <p:sldId id="272" r:id="rId20"/>
    <p:sldId id="346" r:id="rId21"/>
    <p:sldId id="347" r:id="rId22"/>
    <p:sldId id="340" r:id="rId23"/>
    <p:sldId id="348" r:id="rId24"/>
    <p:sldId id="327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0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FEA6-D69A-A740-9D43-5E6853DC99E4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20A38-750B-9247-94B2-96D77A35AE19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D3687-D78B-7E4C-A65E-AC64FB7863EC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F1AC-DCA8-9B49-9F32-EEB780619CD0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B5C4D-1E14-2B4C-9700-36542156BE54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A55532-2796-1B4D-B56B-DD64D6D05440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EF7CE6-0054-E248-8737-31672193E200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363753-2FA0-1846-86DE-C35D7D56AA65}" type="datetime1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0C1671-5502-0548-B793-CD58F51EFE9A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45A624-C55C-904C-974C-006A57609585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FB26AD-93F9-3445-A6EC-813F8D55F52A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F37E02-F503-1247-94E5-821C1CE407B3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C39F-C7B4-F449-84CE-5ACE9E8A05DA}" type="datetime1">
              <a:rPr lang="en-US" smtClean="0"/>
              <a:t>10/21/24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EECS498-009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vs proven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5D97-FABF-2149-937E-9A88B6B511A8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Distributed system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 system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won’t make </a:t>
            </a:r>
            <a:r>
              <a:rPr lang="en-US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</a:t>
            </a:r>
            <a:r>
              <a:rPr lang="en-US">
                <a:solidFill>
                  <a:schemeClr val="tx1"/>
                </a:solidFill>
              </a:rPr>
              <a:t>might reorder </a:t>
            </a:r>
            <a:r>
              <a:rPr lang="en-US" dirty="0">
                <a:solidFill>
                  <a:schemeClr val="tx1"/>
                </a:solidFill>
              </a:rPr>
              <a:t>packets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only moves forward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won’t forget writes </a:t>
            </a:r>
            <a:r>
              <a:rPr lang="en-US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might reorder concurrent writes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Hosts cannot communicate except through </a:t>
            </a:r>
            <a:r>
              <a:rPr lang="en-US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can advance between any </a:t>
            </a:r>
            <a:r>
              <a:rPr lang="en-US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crash</a:t>
            </a: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/>
              <a:t>                       : the systems specification sandwich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04F9-2163-7943-BA98-86E21D3FF51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DBE9-8ED7-7C60-901A-D036F41B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A7F6-798C-C894-7E82-36E9106B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Thursday, October 17, 6-8pm</a:t>
            </a:r>
          </a:p>
          <a:p>
            <a:r>
              <a:rPr lang="en-US" dirty="0"/>
              <a:t>Location: BBB 1670</a:t>
            </a:r>
          </a:p>
          <a:p>
            <a:endParaRPr lang="en-US" dirty="0"/>
          </a:p>
          <a:p>
            <a:r>
              <a:rPr lang="en-US" dirty="0"/>
              <a:t>Closed-book exam, allowed one ”cheat-sheet”, double-sided, 10pt minimum</a:t>
            </a:r>
          </a:p>
          <a:p>
            <a:endParaRPr lang="en-US" dirty="0"/>
          </a:p>
          <a:p>
            <a:r>
              <a:rPr lang="en-US" dirty="0"/>
              <a:t>We assume knowledge of </a:t>
            </a:r>
            <a:r>
              <a:rPr lang="en-US" dirty="0" err="1"/>
              <a:t>Dafny</a:t>
            </a:r>
            <a:r>
              <a:rPr lang="en-US" dirty="0"/>
              <a:t>, but no ”guessing”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C352-D0EC-EE72-FFF9-87BB2C3D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80AE-6A90-6369-899B-26E80244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8FFD-C079-848D-060C-C9B36E01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6EF5-0E3B-7B68-6F26-B22BE53D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DF7A-322C-3D3D-FA98-F6373DD5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lectures next week</a:t>
            </a:r>
          </a:p>
          <a:p>
            <a:pPr lvl="1"/>
            <a:r>
              <a:rPr lang="en-US" dirty="0"/>
              <a:t>Tuesday is Fall study break</a:t>
            </a:r>
          </a:p>
          <a:p>
            <a:pPr lvl="1"/>
            <a:r>
              <a:rPr lang="en-US" dirty="0"/>
              <a:t>Thursday is the midterm</a:t>
            </a:r>
          </a:p>
          <a:p>
            <a:pPr lvl="1"/>
            <a:endParaRPr lang="en-US" dirty="0"/>
          </a:p>
          <a:p>
            <a:r>
              <a:rPr lang="en-US" dirty="0"/>
              <a:t>Also, no lab next week</a:t>
            </a:r>
          </a:p>
          <a:p>
            <a:r>
              <a:rPr lang="en-US" dirty="0"/>
              <a:t>I will still hold OH next Thursday</a:t>
            </a:r>
          </a:p>
          <a:p>
            <a:endParaRPr lang="en-US" dirty="0"/>
          </a:p>
          <a:p>
            <a:r>
              <a:rPr lang="en-US" dirty="0"/>
              <a:t>Please fill out midterm evaluations</a:t>
            </a:r>
          </a:p>
          <a:p>
            <a:pPr lvl="1"/>
            <a:r>
              <a:rPr lang="en-US" dirty="0"/>
              <a:t>Grad students: 80%</a:t>
            </a:r>
          </a:p>
          <a:p>
            <a:pPr lvl="1"/>
            <a:r>
              <a:rPr lang="en-US" dirty="0"/>
              <a:t>Undergrad students: 17%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CA26-9A6E-6017-4D8D-C83748FE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B7D7-AEEB-42BF-F94C-9C2653D3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B767-80AF-A697-5308-CB6561F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4CFB23-EAD2-2483-F726-A2F6ECD9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Chapters 1-4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60DCC9-567C-DB92-B1DF-EFAD91A93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A462-0E75-8EE6-18E1-34C8153D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7602-72B9-2DF0-9A26-B5650D83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F064-137E-B063-22FF-287D24A8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Chapter 1: </a:t>
            </a:r>
            <a:r>
              <a:rPr lang="en-US" dirty="0" err="1"/>
              <a:t>Dafny</a:t>
            </a:r>
            <a:r>
              <a:rPr lang="en-US" dirty="0"/>
              <a:t>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</a:t>
            </a:r>
          </a:p>
          <a:p>
            <a:r>
              <a:rPr lang="en-US" dirty="0"/>
              <a:t>Quantifiers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Loop invariants</a:t>
            </a:r>
          </a:p>
          <a:p>
            <a:r>
              <a:rPr lang="en-US" dirty="0"/>
              <a:t>Datatypes</a:t>
            </a:r>
          </a:p>
          <a:p>
            <a:r>
              <a:rPr lang="en-US" dirty="0"/>
              <a:t>Triggers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55D7-8466-C54B-AA76-4DB1D796E0D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Q: </a:t>
            </a:r>
            <a:r>
              <a:rPr lang="en-US" dirty="0"/>
              <a:t>Does Dafny verify this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P(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predicate Q(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method test()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requires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:: P(x) &amp;&amp; Q(x)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ensures Q(0)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</a:t>
            </a:r>
            <a:r>
              <a:rPr lang="en-US" dirty="0"/>
              <a:t> Only if it’s smart enough to pick the right trigger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D46F-7682-2C44-BFE8-871CF7D6A40E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 are the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requires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:: P(x) &amp;&amp; Q(x)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P(0) is a useful fact...		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P(1) is a useful fact...		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P(2) is a useful fact...		                 I wonder if Q(2)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P(3) is a useful fact...		                 I wonder if Q(3)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P(4) is a useful fact...		                 I wonder if Q(4)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P(5) is a useful fact...		                 I wonder if Q(5)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P(6) is a useful fact...		                 I wonder if Q(6)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P(7) is a useful fact...		                 I wonder if Q(7) is a useful fact...</a:t>
            </a:r>
          </a:p>
          <a:p>
            <a:pPr marL="0" indent="0">
              <a:buNone/>
            </a:pPr>
            <a:r>
              <a:rPr lang="en-US" sz="2400" dirty="0">
                <a:ea typeface="Consolas" charset="0"/>
                <a:cs typeface="Consolas" charset="0"/>
              </a:rPr>
              <a:t>I wonder if P(8) is a useful fact...		                 I wonder if Q(8) is a useful fact...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9157" y="2518764"/>
            <a:ext cx="49734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                 I wonder if Q(0) is a useful fact...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9158" y="2900969"/>
            <a:ext cx="49734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ea typeface="Consolas" charset="0"/>
                <a:cs typeface="Consolas" charset="0"/>
              </a:rPr>
              <a:t>                 I wonder if Q(1) is a useful fact...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A91CA-C3C8-2206-E05E-16537044CCB8}"/>
              </a:ext>
            </a:extLst>
          </p:cNvPr>
          <p:cNvSpPr txBox="1"/>
          <p:nvPr/>
        </p:nvSpPr>
        <p:spPr>
          <a:xfrm>
            <a:off x="13243034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DE249-B2C0-D2D4-1A01-62AB86AD8A45}"/>
              </a:ext>
            </a:extLst>
          </p:cNvPr>
          <p:cNvSpPr txBox="1"/>
          <p:nvPr/>
        </p:nvSpPr>
        <p:spPr>
          <a:xfrm>
            <a:off x="12685986" y="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6A7D1D6B-A8AD-E7EC-ADA1-0B53BDE1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0E80BD-E72F-3448-B465-62AC75003824}" type="datetime1">
              <a:rPr lang="en-US" smtClean="0"/>
              <a:t>10/21/24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00A3F298-1780-36C6-A082-AF69A7C0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25456A6-6DC2-58DE-9020-88B4E69B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20022"/>
            <a:ext cx="2743200" cy="365125"/>
          </a:xfrm>
        </p:spPr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3CB3F-B4C3-621F-23E0-5F2461F986CE}"/>
              </a:ext>
            </a:extLst>
          </p:cNvPr>
          <p:cNvSpPr/>
          <p:nvPr/>
        </p:nvSpPr>
        <p:spPr>
          <a:xfrm>
            <a:off x="1099443" y="30512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EF4CF8-BAF6-1F36-A9D3-DB2C9B4E2B93}"/>
              </a:ext>
            </a:extLst>
          </p:cNvPr>
          <p:cNvSpPr/>
          <p:nvPr/>
        </p:nvSpPr>
        <p:spPr>
          <a:xfrm>
            <a:off x="1251843" y="32036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4492B1-4D07-2F54-EFAE-28BF0774092E}"/>
              </a:ext>
            </a:extLst>
          </p:cNvPr>
          <p:cNvSpPr/>
          <p:nvPr/>
        </p:nvSpPr>
        <p:spPr>
          <a:xfrm>
            <a:off x="1404243" y="33560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C125A7-663C-CD5B-27EB-C492EE988C78}"/>
              </a:ext>
            </a:extLst>
          </p:cNvPr>
          <p:cNvSpPr/>
          <p:nvPr/>
        </p:nvSpPr>
        <p:spPr>
          <a:xfrm>
            <a:off x="1556643" y="3508403"/>
            <a:ext cx="10486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onsolas" charset="0"/>
                <a:cs typeface="Consolas" charset="0"/>
              </a:rPr>
              <a:t>I wonder if P(9) is a useful fact...		I wonder if Q(9)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P(10) is a useful fact...		I wonder if Q(10)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P(11) is a useful fact...		I wonder if Q(11)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P(12) is a useful fact...		I wonder if Q(12)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P(13) is a useful fact...		I wonder if Q(13)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P(14) is a useful fact...		I wonder if Q(14)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P(15) is a useful fact...		I wonder if Q(15)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P(16) is a useful fact...		I wonder if Q(16) is a useful fact...</a:t>
            </a:r>
          </a:p>
          <a:p>
            <a:r>
              <a:rPr lang="en-US" sz="2400" dirty="0">
                <a:ea typeface="Consolas" charset="0"/>
                <a:cs typeface="Consolas" charset="0"/>
              </a:rPr>
              <a:t>I wonder if P(17) is a useful fact...		I wonder if Q(17) is a useful fact...</a:t>
            </a:r>
          </a:p>
        </p:txBody>
      </p:sp>
    </p:spTree>
    <p:extLst>
      <p:ext uri="{BB962C8B-B14F-4D97-AF65-F5344CB8AC3E}">
        <p14:creationId xmlns:p14="http://schemas.microsoft.com/office/powerpoint/2010/main" val="26756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 vs Soundness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Proving a program correct is undecidable</a:t>
            </a:r>
          </a:p>
          <a:p>
            <a:pPr lvl="1"/>
            <a:r>
              <a:rPr lang="en-US" dirty="0"/>
              <a:t>i.e. it is impossible to write a program that always correctly answers the question: is this program correct</a:t>
            </a:r>
          </a:p>
          <a:p>
            <a:r>
              <a:rPr lang="en-US" dirty="0"/>
              <a:t>Side note:</a:t>
            </a:r>
          </a:p>
          <a:p>
            <a:pPr lvl="1"/>
            <a:r>
              <a:rPr lang="en-US" dirty="0" err="1"/>
              <a:t>Logicomix</a:t>
            </a:r>
            <a:endParaRPr lang="en-US" dirty="0"/>
          </a:p>
          <a:p>
            <a:pPr lvl="1"/>
            <a:r>
              <a:rPr lang="en-US" dirty="0" err="1"/>
              <a:t>Veritasium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Provers embrace incompleteness while guarding soundness</a:t>
            </a:r>
          </a:p>
          <a:p>
            <a:pPr lvl="1"/>
            <a:r>
              <a:rPr lang="en-US" dirty="0"/>
              <a:t>Incompleteness: the prover </a:t>
            </a:r>
            <a:r>
              <a:rPr lang="en-US" b="1" dirty="0"/>
              <a:t>may say “no”</a:t>
            </a:r>
            <a:r>
              <a:rPr lang="en-US" dirty="0"/>
              <a:t> to a correct program</a:t>
            </a:r>
          </a:p>
          <a:p>
            <a:pPr lvl="1"/>
            <a:r>
              <a:rPr lang="en-US" dirty="0"/>
              <a:t>Soundness: the prover </a:t>
            </a:r>
            <a:r>
              <a:rPr lang="en-US" b="1" dirty="0"/>
              <a:t>will never say “yes”</a:t>
            </a:r>
            <a:r>
              <a:rPr lang="en-US" dirty="0"/>
              <a:t> to an incorrect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D91-30C2-EF4B-AE6C-C02C76E2C502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69" y="3135085"/>
            <a:ext cx="1166942" cy="1634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03" y="3135084"/>
            <a:ext cx="2905552" cy="16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trigger?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ea typeface="Consolas" charset="0"/>
                <a:cs typeface="Consolas" charset="0"/>
              </a:rPr>
              <a:t>A syntactic pattern involving quantified variables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ea typeface="Consolas" charset="0"/>
                <a:cs typeface="Consolas" charset="0"/>
              </a:rPr>
              <a:t>A heuristic to let the solver know when to </a:t>
            </a:r>
            <a:r>
              <a:rPr lang="en-US" sz="2400" b="1" dirty="0">
                <a:ea typeface="Consolas" charset="0"/>
                <a:cs typeface="Consolas" charset="0"/>
              </a:rPr>
              <a:t>instantiate</a:t>
            </a:r>
            <a:r>
              <a:rPr lang="en-US" sz="2400" dirty="0">
                <a:ea typeface="Consolas" charset="0"/>
                <a:cs typeface="Consolas" charset="0"/>
              </a:rPr>
              <a:t> the quantifier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CA5-5DB3-A74B-8B75-73E8380358A8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5CD-35AD-2445-B03C-BA233C9FBCC6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23" name="Content Placeholder 5"/>
          <p:cNvSpPr txBox="1">
            <a:spLocks/>
          </p:cNvSpPr>
          <p:nvPr/>
        </p:nvSpPr>
        <p:spPr>
          <a:xfrm>
            <a:off x="4949687" y="2546350"/>
            <a:ext cx="7242313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]))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17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Chapter 2: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9600" dirty="0"/>
              <a:t>Specifications </a:t>
            </a:r>
          </a:p>
          <a:p>
            <a:pPr marL="457200" lvl="1" indent="0">
              <a:buNone/>
            </a:pPr>
            <a:r>
              <a:rPr lang="en-US" sz="9600" dirty="0"/>
              <a:t>are trusted!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55D7-8466-C54B-AA76-4DB1D796E0D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Chapter 3: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the behavior of a system </a:t>
            </a:r>
          </a:p>
          <a:p>
            <a:endParaRPr lang="en-US" dirty="0"/>
          </a:p>
          <a:p>
            <a:r>
              <a:rPr lang="en-US" dirty="0"/>
              <a:t>Main components: Constants/Variables, Init() and Next() predicates</a:t>
            </a:r>
          </a:p>
          <a:p>
            <a:endParaRPr lang="en-US" dirty="0"/>
          </a:p>
          <a:p>
            <a:r>
              <a:rPr lang="en-US" dirty="0"/>
              <a:t>Advanced usage: Jay Normal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55D7-8466-C54B-AA76-4DB1D796E0D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83583" y="3211300"/>
            <a:ext cx="6196308" cy="2478024"/>
            <a:chOff x="2217424" y="5976050"/>
            <a:chExt cx="8812527" cy="923164"/>
          </a:xfrm>
        </p:grpSpPr>
        <p:sp>
          <p:nvSpPr>
            <p:cNvPr id="24" name="Oval 23"/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584200" y="3768671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092875" y="331452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75893" y="2770927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39" name="Curved Connector 38"/>
          <p:cNvCxnSpPr>
            <a:stCxn id="26" idx="0"/>
            <a:endCxn id="33" idx="2"/>
          </p:cNvCxnSpPr>
          <p:nvPr/>
        </p:nvCxnSpPr>
        <p:spPr>
          <a:xfrm rot="5400000" flipH="1" flipV="1">
            <a:off x="6149218" y="2887848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/>
          <p:cNvSpPr txBox="1"/>
          <p:nvPr/>
        </p:nvSpPr>
        <p:spPr>
          <a:xfrm>
            <a:off x="6240938" y="4278430"/>
            <a:ext cx="1720709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Inductive </a:t>
            </a:r>
          </a:p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Recap of Chapter 4: 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99602" y="386470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42316" y="4633338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3" name="Curved Connector 52"/>
          <p:cNvCxnSpPr>
            <a:stCxn id="51" idx="6"/>
            <a:endCxn id="52" idx="0"/>
          </p:cNvCxnSpPr>
          <p:nvPr/>
        </p:nvCxnSpPr>
        <p:spPr>
          <a:xfrm>
            <a:off x="6172391" y="3951570"/>
            <a:ext cx="456320" cy="681768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6F1-FE70-6044-BC14-3131BE5AC9DC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 animBg="1"/>
      <p:bldP spid="33" grpId="0" animBg="1"/>
      <p:bldP spid="50" grpId="0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937192-F0FD-B411-083B-F0383AB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 with the midterm!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28D5-01E3-54C1-F914-62DD0C5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E0B4-6D6D-94F1-BC67-3A3B81C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1C78-12B0-3DEF-0232-CBC9E212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5EB646-099D-C504-53E8-49ACCD281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5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871259"/>
            <a:ext cx="10515600" cy="1325563"/>
          </a:xfrm>
        </p:spPr>
        <p:txBody>
          <a:bodyPr/>
          <a:lstStyle/>
          <a:p>
            <a:pPr algn="ctr"/>
            <a:r>
              <a:rPr lang="en-US"/>
              <a:t>Chapter 6: Refinement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251-B870-C74C-B3FF-73969084C34F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machines: a versatile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 machines can be used to</a:t>
            </a:r>
          </a:p>
          <a:p>
            <a:r>
              <a:rPr lang="en-US" dirty="0"/>
              <a:t>Model the program</a:t>
            </a:r>
          </a:p>
          <a:p>
            <a:r>
              <a:rPr lang="en-US" dirty="0"/>
              <a:t>Model environment components</a:t>
            </a:r>
          </a:p>
          <a:p>
            <a:r>
              <a:rPr lang="en-US" dirty="0"/>
              <a:t>Model how the system (</a:t>
            </a:r>
            <a:r>
              <a:rPr lang="en-US" dirty="0" err="1"/>
              <a:t>program+environment</a:t>
            </a:r>
            <a:r>
              <a:rPr lang="en-US" dirty="0"/>
              <a:t>) fits together</a:t>
            </a:r>
          </a:p>
          <a:p>
            <a:r>
              <a:rPr lang="en-US" dirty="0">
                <a:solidFill>
                  <a:srgbClr val="0000FF"/>
                </a:solidFill>
              </a:rPr>
              <a:t>Specify the system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E029-6D99-F14A-86BC-6FE2F867A178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610600" y="907286"/>
            <a:ext cx="1610350" cy="1477903"/>
            <a:chOff x="6114806" y="1768057"/>
            <a:chExt cx="2161490" cy="1983713"/>
          </a:xfrm>
        </p:grpSpPr>
        <p:sp>
          <p:nvSpPr>
            <p:cNvPr id="9" name="Oval 8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4289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4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specify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C-style assertions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Postconditions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Properties/invariants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Refinement to a state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8D4-9B4F-D847-8995-62D3CEE60C2F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07112" y="1301134"/>
            <a:ext cx="4143021" cy="4555014"/>
            <a:chOff x="7913512" y="996334"/>
            <a:chExt cx="4143021" cy="4555014"/>
          </a:xfrm>
        </p:grpSpPr>
        <p:sp>
          <p:nvSpPr>
            <p:cNvPr id="10" name="Rectangle 9"/>
            <p:cNvSpPr/>
            <p:nvPr/>
          </p:nvSpPr>
          <p:spPr>
            <a:xfrm>
              <a:off x="7913512" y="3146814"/>
              <a:ext cx="4143021" cy="24045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Distributed system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76906" y="40657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3523" y="3760918"/>
              <a:ext cx="1917033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Network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24506" y="39133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72106" y="37609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9479" y="996334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Spec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 rot="10800000">
              <a:off x="9581995" y="2318457"/>
              <a:ext cx="641909" cy="693420"/>
            </a:xfrm>
            <a:prstGeom prst="downArrow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63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Example: </a:t>
            </a:r>
            <a:r>
              <a:rPr lang="en-US" sz="4640" dirty="0" err="1"/>
              <a:t>hashtable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122" name="Google Shape;77;p16"/>
          <p:cNvSpPr txBox="1"/>
          <p:nvPr/>
        </p:nvSpPr>
        <p:spPr>
          <a:xfrm>
            <a:off x="1845928" y="1682374"/>
            <a:ext cx="8878517" cy="259303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tbl:seq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&lt;Pair&lt;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string&gt;&gt;)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predicate Insert(</a:t>
            </a:r>
            <a:r>
              <a:rPr lang="sk-SK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sk-SK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v’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:string)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free := Probe(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free.Some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v’.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:= Pair(k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3" name="Google Shape;78;p16"/>
          <p:cNvGrpSpPr/>
          <p:nvPr/>
        </p:nvGrpSpPr>
        <p:grpSpPr>
          <a:xfrm>
            <a:off x="2646075" y="4517132"/>
            <a:ext cx="7286625" cy="1785465"/>
            <a:chOff x="1003700" y="2638769"/>
            <a:chExt cx="7136600" cy="1580731"/>
          </a:xfrm>
        </p:grpSpPr>
        <p:grpSp>
          <p:nvGrpSpPr>
            <p:cNvPr id="124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153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148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143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138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133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0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1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2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7190C-0FFF-F3C9-2754-51B7D4DE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F659-D9D4-234C-810B-A3686B7EC39E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6F866-E603-E9D1-B7AF-A133922E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spec: a simple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23779" y="1598487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0" name="Google Shape;123;p16"/>
          <p:cNvSpPr txBox="1"/>
          <p:nvPr/>
        </p:nvSpPr>
        <p:spPr>
          <a:xfrm>
            <a:off x="1662033" y="3190565"/>
            <a:ext cx="9219154" cy="201831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Value&gt;)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value:Value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&amp;&amp; v'.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[key := value]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1186-9B2F-D342-9D46-F7078E2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AAE0-29FE-6540-BC8E-93F5239573A1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18FB-7B46-482A-27C4-CD815FD0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Refinement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08757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08662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108830"/>
            <a:ext cx="6553526" cy="1177419"/>
            <a:chOff x="2107017" y="4421447"/>
            <a:chExt cx="9320570" cy="1674552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34616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3381-4565-E35E-D69B-49F6D10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3CB5-8E7B-0B44-93C7-448F79FF614D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0946-05C2-321B-2B56-2FADD139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C08A-A921-9A3A-C183-C8F3750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network - Ordering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8997-4921-BE5D-1299-7DA7FD26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02FC-7213-0110-5CD1-F0F85A29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44AF-EC94-4C09-63CC-9989AE7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3FFD8-7D0E-D4A1-CD16-45094CD71470}"/>
              </a:ext>
            </a:extLst>
          </p:cNvPr>
          <p:cNvSpPr txBox="1"/>
          <p:nvPr/>
        </p:nvSpPr>
        <p:spPr>
          <a:xfrm>
            <a:off x="2413766" y="1870452"/>
            <a:ext cx="258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delivery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5F330-3FED-FC28-6ABF-D13884544ADC}"/>
              </a:ext>
            </a:extLst>
          </p:cNvPr>
          <p:cNvSpPr txBox="1"/>
          <p:nvPr/>
        </p:nvSpPr>
        <p:spPr>
          <a:xfrm>
            <a:off x="6026283" y="1870452"/>
            <a:ext cx="29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order delivery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075DE-644D-77E9-C920-20FD1668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17" y="2518566"/>
            <a:ext cx="2886352" cy="2886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1D3F2-9FEA-D7CC-94A5-7C2EBC15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71" y="2533141"/>
            <a:ext cx="2886352" cy="28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/>
              <a:t>The benefits of refinement</a:t>
            </a:r>
            <a:endParaRPr lang="en-US" sz="464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5AFD-36B0-9144-A637-8C1444B16B35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2151899" y="4305826"/>
            <a:ext cx="7594933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Refinement is very powerful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Can specify systems that are hard to specify otherwise</a:t>
            </a:r>
          </a:p>
          <a:p>
            <a:pPr marL="859022" lvl="1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E.g. </a:t>
            </a:r>
            <a:r>
              <a:rPr lang="en-US" sz="2400" dirty="0" err="1">
                <a:ea typeface="Calibri Light" charset="0"/>
                <a:cs typeface="Calibri Light" charset="0"/>
              </a:rPr>
              <a:t>linearizability</a:t>
            </a:r>
            <a:endParaRPr lang="en-US" sz="2400" dirty="0"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899" y="1893094"/>
            <a:ext cx="8583835" cy="22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</a:rPr>
              <a:t>Refinement allows for good specs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Abstract: elide implementation details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Concise: simple state machine</a:t>
            </a:r>
          </a:p>
          <a:p>
            <a:pPr marL="401822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Complete: better than a “bag of properties”</a:t>
            </a:r>
          </a:p>
          <a:p>
            <a:pPr marL="859022" lvl="1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But if you want, you can prove properties about the spec</a:t>
            </a:r>
          </a:p>
          <a:p>
            <a:pPr marL="401822" indent="-401822">
              <a:buFont typeface="Arial" charset="0"/>
              <a:buChar char="•"/>
            </a:pPr>
            <a:endParaRPr lang="en-US" sz="2400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2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49264" y="3714143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</a:t>
            </a:r>
            <a:r>
              <a:rPr lang="en-US" sz="4640" dirty="0" err="1"/>
              <a:t>sharded</a:t>
            </a:r>
            <a:r>
              <a:rPr lang="en-US" sz="4640" dirty="0"/>
              <a:t> key-value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45574" y="1949611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406032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377493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36638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8355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600072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039655" y="2977830"/>
            <a:ext cx="7227" cy="72690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/>
          <p:cNvGrpSpPr/>
          <p:nvPr/>
        </p:nvGrpSpPr>
        <p:grpSpPr>
          <a:xfrm>
            <a:off x="3404215" y="1949611"/>
            <a:ext cx="1821504" cy="1743842"/>
            <a:chOff x="2658585" y="2407517"/>
            <a:chExt cx="2590583" cy="2480131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4231" y="3855138"/>
              <a:ext cx="15476" cy="1032510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Group 48"/>
          <p:cNvGrpSpPr/>
          <p:nvPr/>
        </p:nvGrpSpPr>
        <p:grpSpPr>
          <a:xfrm>
            <a:off x="5027482" y="1949611"/>
            <a:ext cx="1825845" cy="1755122"/>
            <a:chOff x="4982730" y="2407517"/>
            <a:chExt cx="2596757" cy="2496173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V="1">
              <a:off x="6751665" y="3855138"/>
              <a:ext cx="15638" cy="1048552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/>
          <p:cNvGrpSpPr/>
          <p:nvPr/>
        </p:nvGrpSpPr>
        <p:grpSpPr>
          <a:xfrm>
            <a:off x="6676872" y="1949611"/>
            <a:ext cx="1825859" cy="1759836"/>
            <a:chOff x="7313030" y="2407517"/>
            <a:chExt cx="2596777" cy="2502878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V="1">
              <a:off x="9097069" y="3859962"/>
              <a:ext cx="200" cy="105043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5" name="Group 54"/>
          <p:cNvGrpSpPr/>
          <p:nvPr/>
        </p:nvGrpSpPr>
        <p:grpSpPr>
          <a:xfrm>
            <a:off x="8315390" y="1949611"/>
            <a:ext cx="1825845" cy="1749424"/>
            <a:chOff x="9643368" y="2407517"/>
            <a:chExt cx="2596758" cy="2488070"/>
          </a:xfrm>
        </p:grpSpPr>
        <p:sp>
          <p:nvSpPr>
            <p:cNvPr id="112" name="Google Shape;114;p16"/>
            <p:cNvSpPr/>
            <p:nvPr/>
          </p:nvSpPr>
          <p:spPr>
            <a:xfrm>
              <a:off x="10616462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Google Shape;122;p16"/>
            <p:cNvSpPr/>
            <p:nvPr/>
          </p:nvSpPr>
          <p:spPr>
            <a:xfrm>
              <a:off x="9643368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4" name="Straight Arrow Connector 53"/>
            <p:cNvCxnSpPr/>
            <p:nvPr/>
          </p:nvCxnSpPr>
          <p:spPr>
            <a:xfrm flipV="1">
              <a:off x="11420613" y="3869874"/>
              <a:ext cx="6622" cy="102571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04148" y="3693116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99177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9466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27558" y="3703781"/>
            <a:ext cx="1714517" cy="2753563"/>
            <a:chOff x="2849505" y="5150306"/>
            <a:chExt cx="2438424" cy="3916178"/>
          </a:xfrm>
        </p:grpSpPr>
        <p:sp>
          <p:nvSpPr>
            <p:cNvPr id="64" name="Rectangle 63"/>
            <p:cNvSpPr/>
            <p:nvPr/>
          </p:nvSpPr>
          <p:spPr>
            <a:xfrm>
              <a:off x="3696349" y="516504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715061"/>
            <a:ext cx="1654240" cy="2747212"/>
            <a:chOff x="5218586" y="5166348"/>
            <a:chExt cx="2352697" cy="3907146"/>
          </a:xfrm>
        </p:grpSpPr>
        <p:sp>
          <p:nvSpPr>
            <p:cNvPr id="67" name="Rectangle 66"/>
            <p:cNvSpPr/>
            <p:nvPr/>
          </p:nvSpPr>
          <p:spPr>
            <a:xfrm>
              <a:off x="5979016" y="517205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4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5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9875" y="3713629"/>
            <a:ext cx="1687193" cy="2743200"/>
            <a:chOff x="7501939" y="5149720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292735" y="5149720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38968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38968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38968" y="656596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7237" y="3703781"/>
            <a:ext cx="1682234" cy="2743200"/>
            <a:chOff x="9832160" y="5150305"/>
            <a:chExt cx="2392510" cy="3901441"/>
          </a:xfrm>
        </p:grpSpPr>
        <p:sp>
          <p:nvSpPr>
            <p:cNvPr id="73" name="Rectangle 72"/>
            <p:cNvSpPr/>
            <p:nvPr/>
          </p:nvSpPr>
          <p:spPr>
            <a:xfrm>
              <a:off x="10665273" y="5150305"/>
              <a:ext cx="1522235" cy="39014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585434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565169" y="6976605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4" name="Google Shape;80;p16"/>
            <p:cNvSpPr/>
            <p:nvPr/>
          </p:nvSpPr>
          <p:spPr>
            <a:xfrm>
              <a:off x="10863072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1;p16"/>
            <p:cNvSpPr/>
            <p:nvPr/>
          </p:nvSpPr>
          <p:spPr>
            <a:xfrm>
              <a:off x="10863072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2;p16"/>
            <p:cNvSpPr/>
            <p:nvPr/>
          </p:nvSpPr>
          <p:spPr>
            <a:xfrm>
              <a:off x="10882902" y="750837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3;p16"/>
            <p:cNvSpPr/>
            <p:nvPr/>
          </p:nvSpPr>
          <p:spPr>
            <a:xfrm>
              <a:off x="10882902" y="7959462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47￫D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4;p16"/>
            <p:cNvSpPr/>
            <p:nvPr/>
          </p:nvSpPr>
          <p:spPr>
            <a:xfrm>
              <a:off x="10882902" y="841054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12;p16"/>
            <p:cNvSpPr/>
            <p:nvPr/>
          </p:nvSpPr>
          <p:spPr>
            <a:xfrm>
              <a:off x="9832160" y="5250624"/>
              <a:ext cx="821196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3" name="Google Shape;81;p16"/>
            <p:cNvSpPr/>
            <p:nvPr/>
          </p:nvSpPr>
          <p:spPr>
            <a:xfrm>
              <a:off x="10863072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962015" y="1345685"/>
            <a:ext cx="6640490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ym typeface="Gill Sans Light"/>
              </a:rPr>
              <a:t>Logically centralized, physically distributed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70E0-17D1-2977-EDD2-B4CBDAD2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693E-A4C8-4A43-B8DB-46F362025188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7744-F4B9-F3BE-61D5-C3F9AA6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57236" y="3613150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Stutter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34677" y="1692786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397785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29502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28391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0108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5918249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25377" y="2721005"/>
            <a:ext cx="3382" cy="9094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/>
          <p:cNvGrpSpPr/>
          <p:nvPr/>
        </p:nvGrpSpPr>
        <p:grpSpPr>
          <a:xfrm>
            <a:off x="3393318" y="1692786"/>
            <a:ext cx="1821504" cy="1907569"/>
            <a:chOff x="2658585" y="2407517"/>
            <a:chExt cx="2590583" cy="2712987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Group 12"/>
          <p:cNvGrpSpPr/>
          <p:nvPr/>
        </p:nvGrpSpPr>
        <p:grpSpPr>
          <a:xfrm>
            <a:off x="5027482" y="1692786"/>
            <a:ext cx="1825845" cy="1907569"/>
            <a:chOff x="4982730" y="2407517"/>
            <a:chExt cx="2596757" cy="2712987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/>
          <p:cNvGrpSpPr/>
          <p:nvPr/>
        </p:nvGrpSpPr>
        <p:grpSpPr>
          <a:xfrm>
            <a:off x="6665974" y="1692786"/>
            <a:ext cx="1825859" cy="1900600"/>
            <a:chOff x="7313030" y="2407517"/>
            <a:chExt cx="2596777" cy="2703075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3859961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23728" y="3632589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1670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12188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27558" y="3613150"/>
            <a:ext cx="1714517" cy="2743200"/>
            <a:chOff x="2849505" y="5138702"/>
            <a:chExt cx="2438424" cy="3901440"/>
          </a:xfrm>
        </p:grpSpPr>
        <p:sp>
          <p:nvSpPr>
            <p:cNvPr id="64" name="Rectangle 63"/>
            <p:cNvSpPr/>
            <p:nvPr/>
          </p:nvSpPr>
          <p:spPr>
            <a:xfrm>
              <a:off x="3696349" y="5138702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613150"/>
            <a:ext cx="1654240" cy="2743200"/>
            <a:chOff x="5218586" y="5138701"/>
            <a:chExt cx="2352697" cy="3901440"/>
          </a:xfrm>
        </p:grpSpPr>
        <p:sp>
          <p:nvSpPr>
            <p:cNvPr id="67" name="Rectangle 66"/>
            <p:cNvSpPr/>
            <p:nvPr/>
          </p:nvSpPr>
          <p:spPr>
            <a:xfrm>
              <a:off x="5979702" y="5138701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6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8801" y="3600355"/>
            <a:ext cx="1687193" cy="2743200"/>
            <a:chOff x="7501939" y="5120505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309924" y="5120505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40496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3￫</a:t>
              </a: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40496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-US" sz="1406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40496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53484" y="4323313"/>
            <a:ext cx="2008592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normal step for </a:t>
            </a:r>
            <a:r>
              <a:rPr lang="en-US" sz="225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the implementation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3484" y="1850022"/>
            <a:ext cx="2008592" cy="76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“stutter”</a:t>
            </a:r>
          </a:p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step for the spec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790B-EEF2-8C51-0215-B198736F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1939-6C61-BF4B-A802-930B29051081}" type="datetime1">
              <a:rPr lang="en-US" smtClean="0"/>
              <a:t>10/21/24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E21DAC-B4AF-98CE-2BAB-6A957F72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079910" y="4478760"/>
            <a:ext cx="451184" cy="461601"/>
            <a:chOff x="9265590" y="6369795"/>
            <a:chExt cx="641684" cy="656500"/>
          </a:xfrm>
        </p:grpSpPr>
        <p:sp>
          <p:nvSpPr>
            <p:cNvPr id="79" name="Rectangle 78"/>
            <p:cNvSpPr/>
            <p:nvPr/>
          </p:nvSpPr>
          <p:spPr>
            <a:xfrm>
              <a:off x="9265590" y="6369795"/>
              <a:ext cx="641684" cy="65650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pic>
          <p:nvPicPr>
            <p:cNvPr id="1032" name="Picture 8" descr="ile:Check mark 23x20 02.svg - Wikimedia Comm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221" y="6455806"/>
              <a:ext cx="511444" cy="48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7079910" y="3094218"/>
            <a:ext cx="451184" cy="461601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7006" y="2760794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19314" y="3244277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6311" y="3186921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56311" y="4242125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33</a:t>
            </a:fld>
            <a:endParaRPr lang="uk-U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92" y="4236289"/>
            <a:ext cx="276820" cy="473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3187240"/>
            <a:ext cx="276820" cy="482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223" y="2483132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1771" y="2719626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551770" y="2716223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551771" y="4474845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551770" y="4471442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47C9-D5EF-7B32-3F63-B650702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568-15F9-A345-8931-D065F404DBF8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7DE3-5DF0-531B-8A3D-FE1A8AD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19856 -0.0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20351 -0.155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-5.20833E-7 L 0.00061 0.20199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0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3.80208E-6 L -2.14844E-6 -0.2047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9 0.02546 L -0.15508 0.08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296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0926 L -0.14987 0.1629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4" grpId="0" animBg="1"/>
      <p:bldP spid="75" grpId="0" animBg="1"/>
      <p:bldP spid="23" grpId="0" animBg="1"/>
      <p:bldP spid="73" grpId="0" animBg="1"/>
      <p:bldP spid="76" grpId="0" animBg="1"/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24296" y="3982461"/>
            <a:ext cx="1111455" cy="2286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2" name="Rounded Rectangle 1"/>
          <p:cNvSpPr/>
          <p:nvPr/>
        </p:nvSpPr>
        <p:spPr>
          <a:xfrm>
            <a:off x="2072737" y="4456008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4279" y="4022498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Primary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138" y="510089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Backup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2737" y="5534404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2478998" y="2753697"/>
            <a:ext cx="0" cy="122876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ounded Rectangle 23"/>
          <p:cNvSpPr/>
          <p:nvPr/>
        </p:nvSpPr>
        <p:spPr>
          <a:xfrm>
            <a:off x="208116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7046" y="3889772"/>
            <a:ext cx="1351503" cy="2380465"/>
            <a:chOff x="2166110" y="5532120"/>
            <a:chExt cx="1922137" cy="3385551"/>
          </a:xfrm>
        </p:grpSpPr>
        <p:sp>
          <p:nvSpPr>
            <p:cNvPr id="25" name="Google Shape;109;p16"/>
            <p:cNvSpPr/>
            <p:nvPr/>
          </p:nvSpPr>
          <p:spPr>
            <a:xfrm>
              <a:off x="216611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6300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02818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9011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1744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2818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7454" y="6404925"/>
              <a:ext cx="511097" cy="331267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3835318" y="2753698"/>
            <a:ext cx="0" cy="1225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ounded Rectangle 48"/>
          <p:cNvSpPr/>
          <p:nvPr/>
        </p:nvSpPr>
        <p:spPr>
          <a:xfrm>
            <a:off x="343748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191639" y="2753697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479380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547959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ounded Rectangle 52"/>
          <p:cNvSpPr/>
          <p:nvPr/>
        </p:nvSpPr>
        <p:spPr>
          <a:xfrm>
            <a:off x="6150123" y="2139859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04498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ounded Rectangle 61"/>
          <p:cNvSpPr/>
          <p:nvPr/>
        </p:nvSpPr>
        <p:spPr>
          <a:xfrm>
            <a:off x="7506662" y="2139859"/>
            <a:ext cx="795672" cy="614062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241073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ounded Rectangle 71"/>
          <p:cNvSpPr/>
          <p:nvPr/>
        </p:nvSpPr>
        <p:spPr>
          <a:xfrm>
            <a:off x="8843237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08129" y="3889772"/>
            <a:ext cx="1358376" cy="2378689"/>
            <a:chOff x="4085817" y="5532120"/>
            <a:chExt cx="1931912" cy="3383025"/>
          </a:xfrm>
        </p:grpSpPr>
        <p:sp>
          <p:nvSpPr>
            <p:cNvPr id="32" name="Rectangle 31"/>
            <p:cNvSpPr/>
            <p:nvPr/>
          </p:nvSpPr>
          <p:spPr>
            <a:xfrm>
              <a:off x="4419726" y="5663944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2300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493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1226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32300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6378" y="6412818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6376" y="6777545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" name="Google Shape;109;p16"/>
            <p:cNvSpPr/>
            <p:nvPr/>
          </p:nvSpPr>
          <p:spPr>
            <a:xfrm>
              <a:off x="4085817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1" name="Group 10"/>
          <p:cNvGrpSpPr/>
          <p:nvPr/>
        </p:nvGrpSpPr>
        <p:grpSpPr>
          <a:xfrm>
            <a:off x="5758662" y="3889772"/>
            <a:ext cx="1382213" cy="2380466"/>
            <a:chOff x="6022630" y="5532120"/>
            <a:chExt cx="1965814" cy="3385553"/>
          </a:xfrm>
        </p:grpSpPr>
        <p:sp>
          <p:nvSpPr>
            <p:cNvPr id="39" name="Rectangle 38"/>
            <p:cNvSpPr/>
            <p:nvPr/>
          </p:nvSpPr>
          <p:spPr>
            <a:xfrm>
              <a:off x="6374385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03015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49208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1941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03015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0" name="Google Shape;109;p16"/>
            <p:cNvSpPr/>
            <p:nvPr/>
          </p:nvSpPr>
          <p:spPr>
            <a:xfrm>
              <a:off x="602263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7121322" y="3889772"/>
            <a:ext cx="1364340" cy="2380465"/>
            <a:chOff x="7976694" y="5532120"/>
            <a:chExt cx="1940395" cy="3385551"/>
          </a:xfrm>
        </p:grpSpPr>
        <p:sp>
          <p:nvSpPr>
            <p:cNvPr id="54" name="Rectangle 53"/>
            <p:cNvSpPr/>
            <p:nvPr/>
          </p:nvSpPr>
          <p:spPr>
            <a:xfrm>
              <a:off x="8336353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516817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63010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5743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16817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1" name="Google Shape;109;p16"/>
            <p:cNvSpPr/>
            <p:nvPr/>
          </p:nvSpPr>
          <p:spPr>
            <a:xfrm>
              <a:off x="7976694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3" name="Group 12"/>
          <p:cNvGrpSpPr/>
          <p:nvPr/>
        </p:nvGrpSpPr>
        <p:grpSpPr>
          <a:xfrm>
            <a:off x="8503385" y="3889772"/>
            <a:ext cx="1364471" cy="2380466"/>
            <a:chOff x="9878070" y="5532120"/>
            <a:chExt cx="1940581" cy="3385553"/>
          </a:xfrm>
        </p:grpSpPr>
        <p:sp>
          <p:nvSpPr>
            <p:cNvPr id="64" name="Rectangle 63"/>
            <p:cNvSpPr/>
            <p:nvPr/>
          </p:nvSpPr>
          <p:spPr>
            <a:xfrm>
              <a:off x="10220648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433222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79415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62148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3222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852331" y="6907185"/>
              <a:ext cx="638458" cy="413816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2" name="Google Shape;109;p16"/>
            <p:cNvSpPr/>
            <p:nvPr/>
          </p:nvSpPr>
          <p:spPr>
            <a:xfrm>
              <a:off x="987807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BB6F-440B-F95A-066F-F80C72F8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281-65EB-804D-9CBE-72CFC1609B8B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476E-59BB-639F-589D-B7CDAEC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2" grpId="0" animBg="1"/>
      <p:bldP spid="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interpretation (Abstraction)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35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54525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54430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566510"/>
            <a:ext cx="6553526" cy="1188316"/>
            <a:chOff x="2107017" y="4421447"/>
            <a:chExt cx="9320570" cy="1690050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50114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5" name="Google Shape;77;p16"/>
          <p:cNvSpPr txBox="1"/>
          <p:nvPr/>
        </p:nvSpPr>
        <p:spPr>
          <a:xfrm>
            <a:off x="2057530" y="3421627"/>
            <a:ext cx="8427395" cy="1091521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lv:HashTblState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hv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MapSpec.Variables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8F20D-CC0A-070D-9821-BBF7B83E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ADD8-3532-7F4E-B879-A250737B42D8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E4B3-35F2-D7F5-4742-A49379D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v')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Abstraction(v'))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Abstraction(v')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        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C08A-A921-9A3A-C183-C8F3750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network - 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410C-9BE1-BC46-BC90-E1DD262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network duplicate messages?</a:t>
            </a:r>
          </a:p>
          <a:p>
            <a:endParaRPr lang="en-US" dirty="0"/>
          </a:p>
          <a:p>
            <a:r>
              <a:rPr lang="en-US" dirty="0"/>
              <a:t>How does that affect our network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8997-4921-BE5D-1299-7DA7FD26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02FC-7213-0110-5CD1-F0F85A29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44AF-EC94-4C09-63CC-9989AE7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C08A-A921-9A3A-C183-C8F3750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network -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410C-9BE1-BC46-BC90-E1DD262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</a:t>
            </a:r>
            <a:r>
              <a:rPr lang="en-US"/>
              <a:t>network tamper with </a:t>
            </a:r>
            <a:r>
              <a:rPr lang="en-US" dirty="0"/>
              <a:t>messages?</a:t>
            </a:r>
          </a:p>
          <a:p>
            <a:endParaRPr lang="en-US" dirty="0"/>
          </a:p>
          <a:p>
            <a:r>
              <a:rPr lang="en-US" dirty="0"/>
              <a:t>How does that affect our network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8997-4921-BE5D-1299-7DA7FD26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C18-6F9B-C34A-926C-5396A395DDA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02FC-7213-0110-5CD1-F0F85A29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44AF-EC94-4C09-63CC-9989AE7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B4F210-9CCE-AB41-ED01-9CD57566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6DDC-0DBE-3546-9FDD-37A40AE49BBD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711950" y="1627119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Network module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Network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set&lt;Message&gt;)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msgOps:MessageOps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can only receive messages that have been sent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msgOps.recv.Some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? ==&gt;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Record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sent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there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was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one</a:t>
            </a:r>
            <a:endParaRPr lang="de-DE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&amp;&amp; v'.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==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msgOps.send.None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{} 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msgOps.send.value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alpha val="50000"/>
                      </a:schemeClr>
                    </a:solidFill>
                  </a:rPr>
                  <a:t>Distributed system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alpha val="50000"/>
                      </a:schemeClr>
                    </a:solidFill>
                  </a:rPr>
                  <a:t>Host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262192" y="634038"/>
            <a:ext cx="47483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Option&lt;T&gt; = Some(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value:T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| None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recv:Option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&lt;Message&gt;, 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send:Option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3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 </a:t>
            </a:r>
            <a:r>
              <a:rPr lang="en-US" b="1" dirty="0"/>
              <a:t>and 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3B37-C65B-3846-8A57-5669960123C0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5" y="1125468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#2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network: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537713" y="5088834"/>
            <a:ext cx="3051313" cy="369332"/>
            <a:chOff x="8537713" y="5088834"/>
            <a:chExt cx="305131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9223513" y="5138530"/>
              <a:ext cx="496957" cy="134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</a:t>
            </a:r>
            <a:r>
              <a:rPr lang="en-US"/>
              <a:t>multiple hosts, </a:t>
            </a:r>
            <a:r>
              <a:rPr lang="en-US" b="1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66D0-D9CB-8A4F-BB1C-4D1A8E4DDBC8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network: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modeling applies to all asynchronous systems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6EE-B7C7-2B4A-98F4-D62E3E9E5574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352660"/>
            <a:ext cx="7493275" cy="50329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Variables(fs: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disk: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(exists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2175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”Distributed” system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88503" y="3819942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Binding variable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43491</TotalTime>
  <Words>3344</Words>
  <Application>Microsoft Macintosh PowerPoint</Application>
  <PresentationFormat>Widescreen</PresentationFormat>
  <Paragraphs>677</Paragraphs>
  <Slides>36</Slides>
  <Notes>11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Modeling distributed systems</vt:lpstr>
      <vt:lpstr>Modeling the network - Ordering</vt:lpstr>
      <vt:lpstr>Modeling the network - Duplication</vt:lpstr>
      <vt:lpstr>Modeling the network - Integrity</vt:lpstr>
      <vt:lpstr>Modeling the network</vt:lpstr>
      <vt:lpstr>PowerPoint Presentation</vt:lpstr>
      <vt:lpstr>PowerPoint Presentation</vt:lpstr>
      <vt:lpstr>PowerPoint Presentation</vt:lpstr>
      <vt:lpstr>Trusted vs proven</vt:lpstr>
      <vt:lpstr>                       : the systems specification sandwich</vt:lpstr>
      <vt:lpstr>Midterm logistics</vt:lpstr>
      <vt:lpstr>Administrivia</vt:lpstr>
      <vt:lpstr>Recap of Chapters 1-4</vt:lpstr>
      <vt:lpstr>Recap of Chapter 1: Dafny mechanics</vt:lpstr>
      <vt:lpstr>Triggers</vt:lpstr>
      <vt:lpstr>Imagine you are the solver</vt:lpstr>
      <vt:lpstr>Completeness vs Soundness</vt:lpstr>
      <vt:lpstr>Triggers</vt:lpstr>
      <vt:lpstr>Recap of Chapter 2: Specification</vt:lpstr>
      <vt:lpstr>Recap of Chapter 3: State machines</vt:lpstr>
      <vt:lpstr>Recap of Chapter 4: Inductive invariants</vt:lpstr>
      <vt:lpstr>Good luck with the midterm!</vt:lpstr>
      <vt:lpstr>Chapter 6: Refinement</vt:lpstr>
      <vt:lpstr>State machines: a versatile tool</vt:lpstr>
      <vt:lpstr>Different ways to specify behavior</vt:lpstr>
      <vt:lpstr>Example: hashtable</vt:lpstr>
      <vt:lpstr>The spec: a simple map</vt:lpstr>
      <vt:lpstr>Refinement</vt:lpstr>
      <vt:lpstr>The benefits of refinement</vt:lpstr>
      <vt:lpstr>A sharded key-value store</vt:lpstr>
      <vt:lpstr>Stutter steps</vt:lpstr>
      <vt:lpstr>A primary-backup protocol</vt:lpstr>
      <vt:lpstr>A primary-backup protocol</vt:lpstr>
      <vt:lpstr>The interpretation (Abstraction) function</vt:lpstr>
      <vt:lpstr>A refinement proof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1967</cp:revision>
  <cp:lastPrinted>2022-10-05T18:48:04Z</cp:lastPrinted>
  <dcterms:created xsi:type="dcterms:W3CDTF">2022-08-23T16:51:43Z</dcterms:created>
  <dcterms:modified xsi:type="dcterms:W3CDTF">2024-10-22T06:37:57Z</dcterms:modified>
  <cp:category/>
</cp:coreProperties>
</file>