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327" r:id="rId3"/>
    <p:sldId id="326" r:id="rId4"/>
    <p:sldId id="328" r:id="rId5"/>
    <p:sldId id="329" r:id="rId6"/>
    <p:sldId id="330" r:id="rId7"/>
    <p:sldId id="331" r:id="rId8"/>
    <p:sldId id="332" r:id="rId9"/>
    <p:sldId id="352" r:id="rId10"/>
    <p:sldId id="353" r:id="rId11"/>
    <p:sldId id="339" r:id="rId12"/>
    <p:sldId id="341" r:id="rId13"/>
    <p:sldId id="360" r:id="rId14"/>
    <p:sldId id="354" r:id="rId15"/>
    <p:sldId id="358" r:id="rId16"/>
    <p:sldId id="359" r:id="rId17"/>
    <p:sldId id="336" r:id="rId18"/>
    <p:sldId id="356" r:id="rId19"/>
    <p:sldId id="357" r:id="rId20"/>
    <p:sldId id="269" r:id="rId21"/>
    <p:sldId id="270" r:id="rId22"/>
    <p:sldId id="271" r:id="rId23"/>
    <p:sldId id="272" r:id="rId24"/>
    <p:sldId id="273" r:id="rId25"/>
    <p:sldId id="342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37" r:id="rId34"/>
    <p:sldId id="33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CD"/>
    <a:srgbClr val="0000FF"/>
    <a:srgbClr val="B8DEE8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0"/>
    <p:restoredTop sz="95768"/>
  </p:normalViewPr>
  <p:slideViewPr>
    <p:cSldViewPr snapToGrid="0" snapToObjects="1">
      <p:cViewPr varScale="1">
        <p:scale>
          <a:sx n="131" d="100"/>
          <a:sy n="131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8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0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6F06-AA71-DD48-AA7B-9DCC0C91FBC8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3459DA-0563-6C4E-84DB-6E5A32840051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17A90D-CEAE-304B-92E8-F9FAC94A3F0F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7A47-197B-CD4F-A62D-91B5972D0FEC}" type="datetime1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E16E836-A704-F64B-BED8-595AF066C7BB}" type="datetime1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82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946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7A07DF-0424-614B-A28B-CF55D2A47BAC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A3ABD0-3DF4-F346-AC0D-C7B37B79BC6E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3BB51B-9BEA-5041-9F52-E937ABFB3F26}" type="datetime1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4BAFB0-DAB2-D54D-AAB2-2D6B3CF5DF86}" type="datetime1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670B3-6250-1843-B10D-DD7CC6B3EC90}" type="datetime1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8B1D3-8A27-654A-A9F1-486BCD458D5F}" type="datetime1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82374E-0475-5147-A9F1-842E513DA4CF}" type="datetime1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9F9A62-16E3-B142-AF2E-41876C6EB9A5}" type="datetime1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B10A-884E-7C45-9595-4DC44CC15C32}" type="datetime1">
              <a:rPr lang="en-US" smtClean="0"/>
              <a:t>10/22/24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EECS498-003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EECS498-003</a:t>
            </a:r>
            <a:br>
              <a:rPr lang="en-US" dirty="0"/>
            </a:br>
            <a:r>
              <a:rPr lang="en-US" dirty="0"/>
              <a:t>Formal Verification of Systems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Material and slides created by</a:t>
            </a:r>
          </a:p>
          <a:p>
            <a:r>
              <a:rPr lang="en-US" dirty="0"/>
              <a:t>Jon Howell and Manos Kapritsos</a:t>
            </a:r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57236" y="3613150"/>
            <a:ext cx="1070322" cy="27432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Stutter steps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10</a:t>
            </a:fld>
            <a:endParaRPr lang="uk-UA"/>
          </a:p>
        </p:txBody>
      </p:sp>
      <p:sp>
        <p:nvSpPr>
          <p:cNvPr id="116" name="Google Shape;118;p16"/>
          <p:cNvSpPr/>
          <p:nvPr/>
        </p:nvSpPr>
        <p:spPr>
          <a:xfrm>
            <a:off x="2434677" y="1692786"/>
            <a:ext cx="1141639" cy="103052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AD1DC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4283" rIns="0" bIns="128584" anchor="ctr" anchorCtr="0">
            <a:noAutofit/>
          </a:bodyPr>
          <a:lstStyle/>
          <a:p>
            <a:pPr algn="ctr"/>
            <a:r>
              <a:rPr lang="en" sz="1406" b="1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rPr>
              <a:t>(empty)</a:t>
            </a:r>
            <a:endParaRPr sz="1406" b="1">
              <a:solidFill>
                <a:srgbClr val="66666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Google Shape;104;p16"/>
          <p:cNvSpPr/>
          <p:nvPr/>
        </p:nvSpPr>
        <p:spPr>
          <a:xfrm>
            <a:off x="2623423" y="3977851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05;p16"/>
          <p:cNvSpPr/>
          <p:nvPr/>
        </p:nvSpPr>
        <p:spPr>
          <a:xfrm>
            <a:off x="2623423" y="4295021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06;p16"/>
          <p:cNvSpPr/>
          <p:nvPr/>
        </p:nvSpPr>
        <p:spPr>
          <a:xfrm>
            <a:off x="2615815" y="5283912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07;p16"/>
          <p:cNvSpPr/>
          <p:nvPr/>
        </p:nvSpPr>
        <p:spPr>
          <a:xfrm>
            <a:off x="2616064" y="5601082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08;p16"/>
          <p:cNvSpPr/>
          <p:nvPr/>
        </p:nvSpPr>
        <p:spPr>
          <a:xfrm>
            <a:off x="2616064" y="5918249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025377" y="2721005"/>
            <a:ext cx="3382" cy="909475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  <a:lumOff val="25000"/>
              </a:schemeClr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Group 8"/>
          <p:cNvGrpSpPr/>
          <p:nvPr/>
        </p:nvGrpSpPr>
        <p:grpSpPr>
          <a:xfrm>
            <a:off x="3393318" y="1692786"/>
            <a:ext cx="1821504" cy="1907569"/>
            <a:chOff x="2658585" y="2407517"/>
            <a:chExt cx="2590583" cy="2712987"/>
          </a:xfrm>
        </p:grpSpPr>
        <p:sp>
          <p:nvSpPr>
            <p:cNvPr id="115" name="Google Shape;117;p16"/>
            <p:cNvSpPr/>
            <p:nvPr/>
          </p:nvSpPr>
          <p:spPr>
            <a:xfrm>
              <a:off x="3625504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Google Shape;119;p16"/>
            <p:cNvSpPr/>
            <p:nvPr/>
          </p:nvSpPr>
          <p:spPr>
            <a:xfrm>
              <a:off x="2658585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1" name="Straight Arrow Connector 50"/>
            <p:cNvCxnSpPr/>
            <p:nvPr/>
          </p:nvCxnSpPr>
          <p:spPr>
            <a:xfrm flipH="1" flipV="1">
              <a:off x="4437336" y="3869873"/>
              <a:ext cx="353" cy="1250631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3" name="Group 12"/>
          <p:cNvGrpSpPr/>
          <p:nvPr/>
        </p:nvGrpSpPr>
        <p:grpSpPr>
          <a:xfrm>
            <a:off x="5027482" y="1692786"/>
            <a:ext cx="1825845" cy="1907569"/>
            <a:chOff x="4982730" y="2407517"/>
            <a:chExt cx="2596757" cy="2712987"/>
          </a:xfrm>
        </p:grpSpPr>
        <p:sp>
          <p:nvSpPr>
            <p:cNvPr id="114" name="Google Shape;116;p16"/>
            <p:cNvSpPr/>
            <p:nvPr/>
          </p:nvSpPr>
          <p:spPr>
            <a:xfrm>
              <a:off x="5955823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Google Shape;120;p16"/>
            <p:cNvSpPr/>
            <p:nvPr/>
          </p:nvSpPr>
          <p:spPr>
            <a:xfrm>
              <a:off x="4982730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2" name="Straight Arrow Connector 51"/>
            <p:cNvCxnSpPr/>
            <p:nvPr/>
          </p:nvCxnSpPr>
          <p:spPr>
            <a:xfrm flipH="1" flipV="1">
              <a:off x="6767302" y="3869873"/>
              <a:ext cx="353" cy="1250631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" name="Group 13"/>
          <p:cNvGrpSpPr/>
          <p:nvPr/>
        </p:nvGrpSpPr>
        <p:grpSpPr>
          <a:xfrm>
            <a:off x="6665974" y="1692786"/>
            <a:ext cx="1825859" cy="1900600"/>
            <a:chOff x="7313030" y="2407517"/>
            <a:chExt cx="2596777" cy="2703075"/>
          </a:xfrm>
        </p:grpSpPr>
        <p:sp>
          <p:nvSpPr>
            <p:cNvPr id="113" name="Google Shape;115;p16"/>
            <p:cNvSpPr/>
            <p:nvPr/>
          </p:nvSpPr>
          <p:spPr>
            <a:xfrm>
              <a:off x="8286143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 dirty="0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 dirty="0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9" name="Google Shape;121;p16"/>
            <p:cNvSpPr/>
            <p:nvPr/>
          </p:nvSpPr>
          <p:spPr>
            <a:xfrm>
              <a:off x="7313030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9097268" y="3859961"/>
              <a:ext cx="353" cy="1250631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" name="TextBox 5"/>
          <p:cNvSpPr txBox="1"/>
          <p:nvPr/>
        </p:nvSpPr>
        <p:spPr>
          <a:xfrm>
            <a:off x="2423728" y="3632589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Host 1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09479" y="4916704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Host 2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58" name="Google Shape;105;p16"/>
          <p:cNvSpPr/>
          <p:nvPr/>
        </p:nvSpPr>
        <p:spPr>
          <a:xfrm>
            <a:off x="2623423" y="4612188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27558" y="3613150"/>
            <a:ext cx="1714517" cy="2743200"/>
            <a:chOff x="2849505" y="5138702"/>
            <a:chExt cx="2438424" cy="3901440"/>
          </a:xfrm>
        </p:grpSpPr>
        <p:sp>
          <p:nvSpPr>
            <p:cNvPr id="64" name="Rectangle 63"/>
            <p:cNvSpPr/>
            <p:nvPr/>
          </p:nvSpPr>
          <p:spPr>
            <a:xfrm>
              <a:off x="3696349" y="5138702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48693" y="515030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28428" y="6976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29" name="Google Shape;98;p16"/>
            <p:cNvSpPr/>
            <p:nvPr/>
          </p:nvSpPr>
          <p:spPr>
            <a:xfrm>
              <a:off x="3895344" y="565280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9;p16"/>
            <p:cNvSpPr/>
            <p:nvPr/>
          </p:nvSpPr>
          <p:spPr>
            <a:xfrm>
              <a:off x="3895344" y="6103888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0;p16"/>
            <p:cNvSpPr/>
            <p:nvPr/>
          </p:nvSpPr>
          <p:spPr>
            <a:xfrm>
              <a:off x="3892135" y="7508380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1;p16"/>
            <p:cNvSpPr/>
            <p:nvPr/>
          </p:nvSpPr>
          <p:spPr>
            <a:xfrm>
              <a:off x="3892135" y="795946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2;p16"/>
            <p:cNvSpPr/>
            <p:nvPr/>
          </p:nvSpPr>
          <p:spPr>
            <a:xfrm>
              <a:off x="3892135" y="8410549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9;p16"/>
            <p:cNvSpPr/>
            <p:nvPr/>
          </p:nvSpPr>
          <p:spPr>
            <a:xfrm>
              <a:off x="2849505" y="5250624"/>
              <a:ext cx="846844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0" name="Google Shape;99;p16"/>
            <p:cNvSpPr/>
            <p:nvPr/>
          </p:nvSpPr>
          <p:spPr>
            <a:xfrm>
              <a:off x="3895344" y="655025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93319" y="3613150"/>
            <a:ext cx="1654240" cy="2743200"/>
            <a:chOff x="5218586" y="5138701"/>
            <a:chExt cx="2352697" cy="3901440"/>
          </a:xfrm>
        </p:grpSpPr>
        <p:sp>
          <p:nvSpPr>
            <p:cNvPr id="67" name="Rectangle 66"/>
            <p:cNvSpPr/>
            <p:nvPr/>
          </p:nvSpPr>
          <p:spPr>
            <a:xfrm>
              <a:off x="5979702" y="5138701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32047" y="5166348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911781" y="699264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4" name="Google Shape;92;p16"/>
            <p:cNvSpPr/>
            <p:nvPr/>
          </p:nvSpPr>
          <p:spPr>
            <a:xfrm>
              <a:off x="6217920" y="5663775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93;p16"/>
            <p:cNvSpPr/>
            <p:nvPr/>
          </p:nvSpPr>
          <p:spPr>
            <a:xfrm>
              <a:off x="6217920" y="6114859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94;p16"/>
            <p:cNvSpPr/>
            <p:nvPr/>
          </p:nvSpPr>
          <p:spPr>
            <a:xfrm>
              <a:off x="6197047" y="750838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95;p16"/>
            <p:cNvSpPr/>
            <p:nvPr/>
          </p:nvSpPr>
          <p:spPr>
            <a:xfrm>
              <a:off x="6197047" y="7959465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96;p16"/>
            <p:cNvSpPr/>
            <p:nvPr/>
          </p:nvSpPr>
          <p:spPr>
            <a:xfrm>
              <a:off x="6197047" y="8410550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71￫B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10;p16"/>
            <p:cNvSpPr/>
            <p:nvPr/>
          </p:nvSpPr>
          <p:spPr>
            <a:xfrm>
              <a:off x="5218586" y="5250624"/>
              <a:ext cx="777500" cy="355382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1" name="Google Shape;93;p16"/>
            <p:cNvSpPr/>
            <p:nvPr/>
          </p:nvSpPr>
          <p:spPr>
            <a:xfrm>
              <a:off x="6217920" y="6559556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98801" y="3600355"/>
            <a:ext cx="1687193" cy="2743200"/>
            <a:chOff x="7501939" y="5120505"/>
            <a:chExt cx="2399564" cy="3901440"/>
          </a:xfrm>
        </p:grpSpPr>
        <p:sp>
          <p:nvSpPr>
            <p:cNvPr id="70" name="Rectangle 69"/>
            <p:cNvSpPr/>
            <p:nvPr/>
          </p:nvSpPr>
          <p:spPr>
            <a:xfrm>
              <a:off x="8309924" y="5120505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262266" y="5150451"/>
              <a:ext cx="1639237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242002" y="6976749"/>
              <a:ext cx="1639237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9" name="Google Shape;86;p16"/>
            <p:cNvSpPr/>
            <p:nvPr/>
          </p:nvSpPr>
          <p:spPr>
            <a:xfrm>
              <a:off x="8540496" y="5661107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-US" sz="1406" b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" sz="1406" b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3￫</a:t>
              </a:r>
              <a:r>
                <a:rPr lang="en-US" sz="1406" b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6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87;p16"/>
            <p:cNvSpPr/>
            <p:nvPr/>
          </p:nvSpPr>
          <p:spPr>
            <a:xfrm>
              <a:off x="8540496" y="611219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88;p16"/>
            <p:cNvSpPr/>
            <p:nvPr/>
          </p:nvSpPr>
          <p:spPr>
            <a:xfrm>
              <a:off x="8552564" y="7508379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-US" sz="1406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9;p16"/>
            <p:cNvSpPr/>
            <p:nvPr/>
          </p:nvSpPr>
          <p:spPr>
            <a:xfrm>
              <a:off x="8552564" y="7959463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90;p16"/>
            <p:cNvSpPr/>
            <p:nvPr/>
          </p:nvSpPr>
          <p:spPr>
            <a:xfrm>
              <a:off x="8552564" y="8410548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71￫B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11;p16"/>
            <p:cNvSpPr/>
            <p:nvPr/>
          </p:nvSpPr>
          <p:spPr>
            <a:xfrm>
              <a:off x="7501939" y="5250624"/>
              <a:ext cx="800931" cy="355382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2" name="Google Shape;87;p16"/>
            <p:cNvSpPr/>
            <p:nvPr/>
          </p:nvSpPr>
          <p:spPr>
            <a:xfrm>
              <a:off x="8540496" y="655025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553484" y="4323313"/>
            <a:ext cx="2008592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One normal step for </a:t>
            </a:r>
            <a:r>
              <a:rPr lang="en-US" sz="225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the implementation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553484" y="1850022"/>
            <a:ext cx="2008592" cy="7646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250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One “stutter”</a:t>
            </a:r>
          </a:p>
          <a:p>
            <a:pPr algn="ctr" defTabSz="410751" hangingPunct="0"/>
            <a:r>
              <a:rPr lang="en-US" sz="2250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step for the spec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0790B-EEF2-8C51-0215-B198736F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CDA3-2FC9-1648-A14F-28785EFA2558}" type="datetime1">
              <a:rPr lang="en-US" smtClean="0"/>
              <a:t>10/22/24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E21DAC-B4AF-98CE-2BAB-6A957F72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7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F018-18EF-6B5F-396C-54C4288D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D4282-0C26-0061-8534-962BC6AAC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Well done! Midterm stats:</a:t>
            </a:r>
          </a:p>
          <a:p>
            <a:pPr lvl="1"/>
            <a:r>
              <a:rPr lang="en-US" dirty="0"/>
              <a:t>Median: 72</a:t>
            </a:r>
          </a:p>
          <a:p>
            <a:pPr lvl="1"/>
            <a:r>
              <a:rPr lang="en-US" dirty="0"/>
              <a:t>Std dev: 23.5</a:t>
            </a:r>
          </a:p>
          <a:p>
            <a:pPr lvl="1"/>
            <a:r>
              <a:rPr lang="en-US" dirty="0"/>
              <a:t>Passing grade: 36.75</a:t>
            </a:r>
          </a:p>
          <a:p>
            <a:pPr lvl="2"/>
            <a:r>
              <a:rPr lang="en-US" dirty="0"/>
              <a:t>Your </a:t>
            </a:r>
            <a:r>
              <a:rPr lang="en-US" i="1" dirty="0"/>
              <a:t>average</a:t>
            </a:r>
            <a:r>
              <a:rPr lang="en-US" dirty="0"/>
              <a:t> exam score must be above the </a:t>
            </a:r>
            <a:r>
              <a:rPr lang="en-US" i="1" dirty="0"/>
              <a:t>average</a:t>
            </a:r>
            <a:r>
              <a:rPr lang="en-US" dirty="0"/>
              <a:t> passing grade</a:t>
            </a:r>
          </a:p>
          <a:p>
            <a:r>
              <a:rPr lang="en-US" dirty="0"/>
              <a:t>Review session will be held this week during this week’s lab</a:t>
            </a:r>
          </a:p>
          <a:p>
            <a:pPr lvl="1"/>
            <a:r>
              <a:rPr lang="en-US" dirty="0"/>
              <a:t>Last chance to close gaps in your understandings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E47F8-67D3-51C2-F686-91944727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AAF6-0D50-5943-B82A-FCA206AE9FE9}" type="datetime1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6671E-A938-4952-145F-92F9DE24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052CD-0FBE-F7EB-38C3-CDFD785F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6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F018-18EF-6B5F-396C-54C4288D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Regrade requests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D4282-0C26-0061-8534-962BC6AAC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Regrade requests will open after the review session</a:t>
            </a:r>
          </a:p>
          <a:p>
            <a:pPr lvl="1"/>
            <a:r>
              <a:rPr lang="en-US" dirty="0"/>
              <a:t>They will stay open for a week</a:t>
            </a:r>
          </a:p>
          <a:p>
            <a:r>
              <a:rPr lang="en-US" dirty="0"/>
              <a:t>Submit </a:t>
            </a:r>
            <a:r>
              <a:rPr lang="en-US" b="1" dirty="0"/>
              <a:t>clear</a:t>
            </a:r>
            <a:r>
              <a:rPr lang="en-US" dirty="0"/>
              <a:t> reasoning for why you think your answer is correct</a:t>
            </a:r>
          </a:p>
          <a:p>
            <a:r>
              <a:rPr lang="en-US" dirty="0"/>
              <a:t>We will optionally re-grade the entire question or exam</a:t>
            </a:r>
          </a:p>
          <a:p>
            <a:pPr lvl="1"/>
            <a:r>
              <a:rPr lang="en-US" dirty="0"/>
              <a:t>Your grade may go up or down as a result</a:t>
            </a:r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E47F8-67D3-51C2-F686-91944727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0661-3788-3E48-B551-5E955BC78D8E}" type="datetime1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6671E-A938-4952-145F-92F9DE24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052CD-0FBE-F7EB-38C3-CDFD785F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C74E-EE3E-CA33-9605-04CBDC3D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3AFC-0A66-D62C-B0DE-09FE9B865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 on Tuesday, Nov 5</a:t>
            </a:r>
          </a:p>
          <a:p>
            <a:pPr lvl="1"/>
            <a:r>
              <a:rPr lang="en-US" dirty="0"/>
              <a:t>Travel for me, vote for you</a:t>
            </a:r>
          </a:p>
          <a:p>
            <a:r>
              <a:rPr lang="en-US" dirty="0"/>
              <a:t>No class on Tuesday, Nov 12</a:t>
            </a:r>
          </a:p>
          <a:p>
            <a:pPr lvl="1"/>
            <a:r>
              <a:rPr lang="en-US" dirty="0"/>
              <a:t>Just travel for me</a:t>
            </a:r>
          </a:p>
          <a:p>
            <a:pPr lvl="1"/>
            <a:endParaRPr lang="en-US" dirty="0"/>
          </a:p>
          <a:p>
            <a:r>
              <a:rPr lang="en-US" dirty="0"/>
              <a:t>PS3 due this Thursday, Oct 24</a:t>
            </a:r>
          </a:p>
          <a:p>
            <a:r>
              <a:rPr lang="en-US" dirty="0"/>
              <a:t>Project 1 released Friday, Oct 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71CE-2629-84F1-462D-7C2C6862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07DF-0424-614B-A28B-CF55D2A47BAC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ACD23-EA6D-09DF-9D5A-4A7D5B9E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542BA-1F70-E3B8-78DD-A64AC434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1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7079910" y="4478760"/>
            <a:ext cx="451184" cy="461601"/>
            <a:chOff x="9265590" y="6369795"/>
            <a:chExt cx="641684" cy="656500"/>
          </a:xfrm>
        </p:grpSpPr>
        <p:sp>
          <p:nvSpPr>
            <p:cNvPr id="79" name="Rectangle 78"/>
            <p:cNvSpPr/>
            <p:nvPr/>
          </p:nvSpPr>
          <p:spPr>
            <a:xfrm>
              <a:off x="9265590" y="6369795"/>
              <a:ext cx="641684" cy="656500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pic>
          <p:nvPicPr>
            <p:cNvPr id="1032" name="Picture 8" descr="ile:Check mark 23x20 02.svg - Wikimedia Common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221" y="6455806"/>
              <a:ext cx="511444" cy="484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Rectangle 44"/>
          <p:cNvSpPr/>
          <p:nvPr/>
        </p:nvSpPr>
        <p:spPr>
          <a:xfrm>
            <a:off x="7079910" y="3094218"/>
            <a:ext cx="451184" cy="461601"/>
          </a:xfrm>
          <a:prstGeom prst="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87006" y="2760794"/>
            <a:ext cx="182880" cy="182880"/>
          </a:xfrm>
          <a:prstGeom prst="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19314" y="3244277"/>
            <a:ext cx="182880" cy="182880"/>
          </a:xfrm>
          <a:prstGeom prst="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56311" y="3186921"/>
            <a:ext cx="349668" cy="182880"/>
          </a:xfrm>
          <a:prstGeom prst="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756311" y="4242125"/>
            <a:ext cx="349668" cy="182880"/>
          </a:xfrm>
          <a:prstGeom prst="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primary-backup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14</a:t>
            </a:fld>
            <a:endParaRPr lang="uk-U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192" y="4236289"/>
            <a:ext cx="276820" cy="4732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3187240"/>
            <a:ext cx="276820" cy="48220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865223" y="2483132"/>
            <a:ext cx="1240756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dirty="0">
                <a:solidFill>
                  <a:srgbClr val="535353"/>
                </a:solidFill>
                <a:sym typeface="Gill Sans Light"/>
              </a:rPr>
              <a:t>Clients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551771" y="2719626"/>
            <a:ext cx="1248851" cy="882114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sym typeface="Gill Sans Light"/>
              </a:rPr>
              <a:t>Primary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551770" y="2716223"/>
            <a:ext cx="1248851" cy="882114"/>
          </a:xfrm>
          <a:prstGeom prst="round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sym typeface="Gill Sans Light"/>
              </a:rPr>
              <a:t>Primary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6551771" y="4474845"/>
            <a:ext cx="1248851" cy="882114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sym typeface="Gill Sans Light"/>
              </a:rPr>
              <a:t>Backup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6551770" y="4471442"/>
            <a:ext cx="1248851" cy="882114"/>
          </a:xfrm>
          <a:prstGeom prst="round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sym typeface="Gill Sans Light"/>
              </a:rPr>
              <a:t>Backup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47C9-D5EF-7B32-3F63-B6507026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37DA-CEF6-C64B-AB43-29BCB302A2C4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7DE3-5DF0-531B-8A3D-FE1A8ADC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4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0.19856 -0.059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29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20351 -0.1555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9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844E-6 -5.20833E-7 L 0.00061 0.20199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100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844E-6 3.80208E-6 L -2.14844E-6 -0.2047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49 0.02546 L -0.15508 0.0849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5" y="296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91 0.00926 L -0.14987 0.1629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74" grpId="0" animBg="1"/>
      <p:bldP spid="75" grpId="0" animBg="1"/>
      <p:bldP spid="23" grpId="0" animBg="1"/>
      <p:bldP spid="73" grpId="0" animBg="1"/>
      <p:bldP spid="76" grpId="0" animBg="1"/>
      <p:bldP spid="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primary-backup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15</a:t>
            </a:fld>
            <a:endParaRPr lang="uk-UA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22" y="2617844"/>
            <a:ext cx="276820" cy="48220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83266" y="2595667"/>
            <a:ext cx="1240756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dirty="0">
                <a:solidFill>
                  <a:srgbClr val="535353"/>
                </a:solidFill>
                <a:sym typeface="Gill Sans Light"/>
              </a:rPr>
              <a:t>Client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47C9-D5EF-7B32-3F63-B6507026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37DA-CEF6-C64B-AB43-29BCB302A2C4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7DE3-5DF0-531B-8A3D-FE1A8ADC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CDD2D-DFE6-DE05-4F00-813C5B94D932}"/>
              </a:ext>
            </a:extLst>
          </p:cNvPr>
          <p:cNvCxnSpPr/>
          <p:nvPr/>
        </p:nvCxnSpPr>
        <p:spPr>
          <a:xfrm>
            <a:off x="2108521" y="2858946"/>
            <a:ext cx="942179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3E8461-83F3-26CE-3AA3-7DB123027522}"/>
              </a:ext>
            </a:extLst>
          </p:cNvPr>
          <p:cNvCxnSpPr/>
          <p:nvPr/>
        </p:nvCxnSpPr>
        <p:spPr>
          <a:xfrm>
            <a:off x="2108521" y="3983619"/>
            <a:ext cx="942179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83AD72-C15F-53C9-8A0F-A3C36FBDE15A}"/>
              </a:ext>
            </a:extLst>
          </p:cNvPr>
          <p:cNvCxnSpPr/>
          <p:nvPr/>
        </p:nvCxnSpPr>
        <p:spPr>
          <a:xfrm>
            <a:off x="2108521" y="5132446"/>
            <a:ext cx="942179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832AE1-6F74-7820-D542-9A674A7D5777}"/>
              </a:ext>
            </a:extLst>
          </p:cNvPr>
          <p:cNvSpPr txBox="1"/>
          <p:nvPr/>
        </p:nvSpPr>
        <p:spPr>
          <a:xfrm>
            <a:off x="563300" y="3639317"/>
            <a:ext cx="1404395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dirty="0">
                <a:solidFill>
                  <a:srgbClr val="535353"/>
                </a:solidFill>
                <a:sym typeface="Gill Sans Light"/>
              </a:rPr>
              <a:t>Primary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7F0DE-2537-3C98-C061-872992A15C34}"/>
              </a:ext>
            </a:extLst>
          </p:cNvPr>
          <p:cNvSpPr txBox="1"/>
          <p:nvPr/>
        </p:nvSpPr>
        <p:spPr>
          <a:xfrm>
            <a:off x="593215" y="4807573"/>
            <a:ext cx="1404395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dirty="0">
                <a:solidFill>
                  <a:srgbClr val="535353"/>
                </a:solidFill>
                <a:sym typeface="Gill Sans Light"/>
              </a:rPr>
              <a:t>Backup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6468C3-EF74-914D-1501-C9260CC12307}"/>
              </a:ext>
            </a:extLst>
          </p:cNvPr>
          <p:cNvCxnSpPr/>
          <p:nvPr/>
        </p:nvCxnSpPr>
        <p:spPr>
          <a:xfrm>
            <a:off x="2916820" y="2858944"/>
            <a:ext cx="532436" cy="112467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F9B2C5-C2D9-2ADF-5EA5-297FF7E3B5AA}"/>
              </a:ext>
            </a:extLst>
          </p:cNvPr>
          <p:cNvCxnSpPr/>
          <p:nvPr/>
        </p:nvCxnSpPr>
        <p:spPr>
          <a:xfrm>
            <a:off x="3772382" y="3994268"/>
            <a:ext cx="532436" cy="112467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8AA77F-679B-A28D-F56F-03706FCB0CC3}"/>
              </a:ext>
            </a:extLst>
          </p:cNvPr>
          <p:cNvCxnSpPr>
            <a:cxnSpLocks/>
          </p:cNvCxnSpPr>
          <p:nvPr/>
        </p:nvCxnSpPr>
        <p:spPr>
          <a:xfrm flipV="1">
            <a:off x="5150734" y="4007773"/>
            <a:ext cx="497712" cy="11111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90A3E3-8555-BD56-DA65-B0C7F0422C21}"/>
              </a:ext>
            </a:extLst>
          </p:cNvPr>
          <p:cNvCxnSpPr>
            <a:cxnSpLocks/>
          </p:cNvCxnSpPr>
          <p:nvPr/>
        </p:nvCxnSpPr>
        <p:spPr>
          <a:xfrm flipV="1">
            <a:off x="6108539" y="2865696"/>
            <a:ext cx="497712" cy="11111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DC8752-2FD9-695D-9766-EFAB846CD636}"/>
              </a:ext>
            </a:extLst>
          </p:cNvPr>
          <p:cNvSpPr txBox="1"/>
          <p:nvPr/>
        </p:nvSpPr>
        <p:spPr>
          <a:xfrm>
            <a:off x="3066326" y="4330559"/>
            <a:ext cx="97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F07386-9EF5-B243-D560-716EB93012DE}"/>
              </a:ext>
            </a:extLst>
          </p:cNvPr>
          <p:cNvSpPr txBox="1"/>
          <p:nvPr/>
        </p:nvSpPr>
        <p:spPr>
          <a:xfrm>
            <a:off x="2209800" y="3123671"/>
            <a:ext cx="97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D56A76-F5A0-FFB4-8A5B-145D28C723C4}"/>
              </a:ext>
            </a:extLst>
          </p:cNvPr>
          <p:cNvSpPr txBox="1"/>
          <p:nvPr/>
        </p:nvSpPr>
        <p:spPr>
          <a:xfrm>
            <a:off x="5439619" y="4330559"/>
            <a:ext cx="97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01CA68-9552-03EA-3DE1-8FCDD493AF9C}"/>
              </a:ext>
            </a:extLst>
          </p:cNvPr>
          <p:cNvSpPr txBox="1"/>
          <p:nvPr/>
        </p:nvSpPr>
        <p:spPr>
          <a:xfrm>
            <a:off x="6411893" y="3123671"/>
            <a:ext cx="97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2736465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primary-backup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16</a:t>
            </a:fld>
            <a:endParaRPr lang="uk-UA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22" y="2617844"/>
            <a:ext cx="276820" cy="48220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83266" y="2595667"/>
            <a:ext cx="1240756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dirty="0">
                <a:solidFill>
                  <a:srgbClr val="535353"/>
                </a:solidFill>
                <a:sym typeface="Gill Sans Light"/>
              </a:rPr>
              <a:t>Client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47C9-D5EF-7B32-3F63-B6507026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37DA-CEF6-C64B-AB43-29BCB302A2C4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7DE3-5DF0-531B-8A3D-FE1A8ADC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CDD2D-DFE6-DE05-4F00-813C5B94D932}"/>
              </a:ext>
            </a:extLst>
          </p:cNvPr>
          <p:cNvCxnSpPr/>
          <p:nvPr/>
        </p:nvCxnSpPr>
        <p:spPr>
          <a:xfrm>
            <a:off x="2108521" y="2858946"/>
            <a:ext cx="942179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3E8461-83F3-26CE-3AA3-7DB123027522}"/>
              </a:ext>
            </a:extLst>
          </p:cNvPr>
          <p:cNvCxnSpPr/>
          <p:nvPr/>
        </p:nvCxnSpPr>
        <p:spPr>
          <a:xfrm>
            <a:off x="2108521" y="3983619"/>
            <a:ext cx="942179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83AD72-C15F-53C9-8A0F-A3C36FBDE15A}"/>
              </a:ext>
            </a:extLst>
          </p:cNvPr>
          <p:cNvCxnSpPr/>
          <p:nvPr/>
        </p:nvCxnSpPr>
        <p:spPr>
          <a:xfrm>
            <a:off x="2108521" y="5132446"/>
            <a:ext cx="942179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832AE1-6F74-7820-D542-9A674A7D5777}"/>
              </a:ext>
            </a:extLst>
          </p:cNvPr>
          <p:cNvSpPr txBox="1"/>
          <p:nvPr/>
        </p:nvSpPr>
        <p:spPr>
          <a:xfrm>
            <a:off x="563300" y="3639317"/>
            <a:ext cx="1404395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dirty="0">
                <a:solidFill>
                  <a:srgbClr val="535353"/>
                </a:solidFill>
                <a:sym typeface="Gill Sans Light"/>
              </a:rPr>
              <a:t>Primary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7F0DE-2537-3C98-C061-872992A15C34}"/>
              </a:ext>
            </a:extLst>
          </p:cNvPr>
          <p:cNvSpPr txBox="1"/>
          <p:nvPr/>
        </p:nvSpPr>
        <p:spPr>
          <a:xfrm>
            <a:off x="593215" y="4807573"/>
            <a:ext cx="1404395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dirty="0">
                <a:solidFill>
                  <a:srgbClr val="535353"/>
                </a:solidFill>
                <a:sym typeface="Gill Sans Light"/>
              </a:rPr>
              <a:t>Backup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6468C3-EF74-914D-1501-C9260CC12307}"/>
              </a:ext>
            </a:extLst>
          </p:cNvPr>
          <p:cNvCxnSpPr/>
          <p:nvPr/>
        </p:nvCxnSpPr>
        <p:spPr>
          <a:xfrm>
            <a:off x="2916820" y="2858944"/>
            <a:ext cx="532436" cy="112467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F9B2C5-C2D9-2ADF-5EA5-297FF7E3B5AA}"/>
              </a:ext>
            </a:extLst>
          </p:cNvPr>
          <p:cNvCxnSpPr>
            <a:cxnSpLocks/>
          </p:cNvCxnSpPr>
          <p:nvPr/>
        </p:nvCxnSpPr>
        <p:spPr>
          <a:xfrm>
            <a:off x="3767728" y="3980765"/>
            <a:ext cx="537090" cy="11381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DC8752-2FD9-695D-9766-EFAB846CD636}"/>
              </a:ext>
            </a:extLst>
          </p:cNvPr>
          <p:cNvSpPr txBox="1"/>
          <p:nvPr/>
        </p:nvSpPr>
        <p:spPr>
          <a:xfrm>
            <a:off x="3066326" y="4330559"/>
            <a:ext cx="97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F07386-9EF5-B243-D560-716EB93012DE}"/>
              </a:ext>
            </a:extLst>
          </p:cNvPr>
          <p:cNvSpPr txBox="1"/>
          <p:nvPr/>
        </p:nvSpPr>
        <p:spPr>
          <a:xfrm>
            <a:off x="2209800" y="3123671"/>
            <a:ext cx="97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  <a:p>
            <a:r>
              <a:rPr lang="en-US" dirty="0"/>
              <a:t>(x := 7)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645881-EA6E-985D-0FF4-97E5B835C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22" y="1747079"/>
            <a:ext cx="276820" cy="473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809D1-A3F2-F42E-F46C-27094FFE1B67}"/>
              </a:ext>
            </a:extLst>
          </p:cNvPr>
          <p:cNvSpPr txBox="1"/>
          <p:nvPr/>
        </p:nvSpPr>
        <p:spPr>
          <a:xfrm>
            <a:off x="283266" y="1700930"/>
            <a:ext cx="1240756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dirty="0">
                <a:solidFill>
                  <a:srgbClr val="535353"/>
                </a:solidFill>
                <a:sym typeface="Gill Sans Light"/>
              </a:rPr>
              <a:t>Client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B59FCB-A214-8E50-4EF0-DAC44A80AE49}"/>
              </a:ext>
            </a:extLst>
          </p:cNvPr>
          <p:cNvCxnSpPr/>
          <p:nvPr/>
        </p:nvCxnSpPr>
        <p:spPr>
          <a:xfrm>
            <a:off x="2108521" y="1983715"/>
            <a:ext cx="942179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BA36EC-3EBB-E683-0BA2-70D601F72612}"/>
              </a:ext>
            </a:extLst>
          </p:cNvPr>
          <p:cNvCxnSpPr>
            <a:cxnSpLocks/>
          </p:cNvCxnSpPr>
          <p:nvPr/>
        </p:nvCxnSpPr>
        <p:spPr>
          <a:xfrm>
            <a:off x="3718560" y="1983715"/>
            <a:ext cx="586258" cy="199705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C033C4-4FF1-3808-40B0-3A74AA3B2820}"/>
              </a:ext>
            </a:extLst>
          </p:cNvPr>
          <p:cNvSpPr txBox="1"/>
          <p:nvPr/>
        </p:nvSpPr>
        <p:spPr>
          <a:xfrm>
            <a:off x="2916820" y="2106506"/>
            <a:ext cx="97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  <a:p>
            <a:r>
              <a:rPr lang="en-US" dirty="0"/>
              <a:t>(read x)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C5E517-3752-A2A2-A90C-F3823088A3F2}"/>
              </a:ext>
            </a:extLst>
          </p:cNvPr>
          <p:cNvCxnSpPr>
            <a:cxnSpLocks/>
          </p:cNvCxnSpPr>
          <p:nvPr/>
        </p:nvCxnSpPr>
        <p:spPr>
          <a:xfrm flipV="1">
            <a:off x="5150734" y="4007773"/>
            <a:ext cx="497712" cy="11111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67897A-C394-3041-6055-349C455514E2}"/>
              </a:ext>
            </a:extLst>
          </p:cNvPr>
          <p:cNvSpPr txBox="1"/>
          <p:nvPr/>
        </p:nvSpPr>
        <p:spPr>
          <a:xfrm>
            <a:off x="5439619" y="4330559"/>
            <a:ext cx="97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C3FE5C-473F-F387-FC50-A592970F50F4}"/>
              </a:ext>
            </a:extLst>
          </p:cNvPr>
          <p:cNvCxnSpPr>
            <a:cxnSpLocks/>
          </p:cNvCxnSpPr>
          <p:nvPr/>
        </p:nvCxnSpPr>
        <p:spPr>
          <a:xfrm flipV="1">
            <a:off x="5826080" y="2865698"/>
            <a:ext cx="497712" cy="11111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5C2E2B-F830-8030-3A11-18D65046C3E5}"/>
              </a:ext>
            </a:extLst>
          </p:cNvPr>
          <p:cNvSpPr txBox="1"/>
          <p:nvPr/>
        </p:nvSpPr>
        <p:spPr>
          <a:xfrm>
            <a:off x="6129434" y="3123673"/>
            <a:ext cx="97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reply</a:t>
            </a:r>
          </a:p>
          <a:p>
            <a:r>
              <a:rPr lang="en-US" dirty="0"/>
              <a:t>(done)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3F1007-74E9-939E-7409-BBD1CDC895CF}"/>
              </a:ext>
            </a:extLst>
          </p:cNvPr>
          <p:cNvCxnSpPr>
            <a:cxnSpLocks/>
          </p:cNvCxnSpPr>
          <p:nvPr/>
        </p:nvCxnSpPr>
        <p:spPr>
          <a:xfrm flipV="1">
            <a:off x="6864027" y="2003970"/>
            <a:ext cx="871660" cy="19796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FC0667-573B-7856-65B3-24359DEE587B}"/>
              </a:ext>
            </a:extLst>
          </p:cNvPr>
          <p:cNvSpPr txBox="1"/>
          <p:nvPr/>
        </p:nvSpPr>
        <p:spPr>
          <a:xfrm>
            <a:off x="7167381" y="3130424"/>
            <a:ext cx="97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reply</a:t>
            </a:r>
          </a:p>
          <a:p>
            <a:r>
              <a:rPr lang="en-US" dirty="0"/>
              <a:t>(x == 7)</a:t>
            </a:r>
          </a:p>
        </p:txBody>
      </p:sp>
    </p:spTree>
    <p:extLst>
      <p:ext uri="{BB962C8B-B14F-4D97-AF65-F5344CB8AC3E}">
        <p14:creationId xmlns:p14="http://schemas.microsoft.com/office/powerpoint/2010/main" val="57808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2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24296" y="3982461"/>
            <a:ext cx="1111455" cy="22860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primary-backup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17</a:t>
            </a:fld>
            <a:endParaRPr lang="uk-UA"/>
          </a:p>
        </p:txBody>
      </p:sp>
      <p:sp>
        <p:nvSpPr>
          <p:cNvPr id="2" name="Rounded Rectangle 1"/>
          <p:cNvSpPr/>
          <p:nvPr/>
        </p:nvSpPr>
        <p:spPr>
          <a:xfrm>
            <a:off x="2072737" y="4456008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94279" y="4022498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Primary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2138" y="5100894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Backup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72737" y="5534404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22" name="Straight Arrow Connector 21"/>
          <p:cNvCxnSpPr>
            <a:endCxn id="24" idx="2"/>
          </p:cNvCxnSpPr>
          <p:nvPr/>
        </p:nvCxnSpPr>
        <p:spPr>
          <a:xfrm flipV="1">
            <a:off x="2478998" y="2753697"/>
            <a:ext cx="0" cy="1228765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ounded Rectangle 23"/>
          <p:cNvSpPr/>
          <p:nvPr/>
        </p:nvSpPr>
        <p:spPr>
          <a:xfrm>
            <a:off x="2081162" y="2139635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047046" y="3889772"/>
            <a:ext cx="1351503" cy="2380465"/>
            <a:chOff x="2166110" y="5532120"/>
            <a:chExt cx="1922137" cy="3385551"/>
          </a:xfrm>
        </p:grpSpPr>
        <p:sp>
          <p:nvSpPr>
            <p:cNvPr id="25" name="Google Shape;109;p16"/>
            <p:cNvSpPr/>
            <p:nvPr/>
          </p:nvSpPr>
          <p:spPr>
            <a:xfrm>
              <a:off x="2166110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06300" y="5666470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702818" y="6337434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9011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1744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702818" y="7871152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7454" y="6404925"/>
              <a:ext cx="511097" cy="331267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 flipV="1">
            <a:off x="3835318" y="2753698"/>
            <a:ext cx="0" cy="1225296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Rounded Rectangle 48"/>
          <p:cNvSpPr/>
          <p:nvPr/>
        </p:nvSpPr>
        <p:spPr>
          <a:xfrm>
            <a:off x="3437482" y="2139635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191639" y="2753697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Rounded Rectangle 50"/>
          <p:cNvSpPr/>
          <p:nvPr/>
        </p:nvSpPr>
        <p:spPr>
          <a:xfrm>
            <a:off x="4793803" y="2139635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6547959" y="2753921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Rounded Rectangle 52"/>
          <p:cNvSpPr/>
          <p:nvPr/>
        </p:nvSpPr>
        <p:spPr>
          <a:xfrm>
            <a:off x="6150123" y="2139859"/>
            <a:ext cx="795672" cy="61406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904498" y="2753921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Rounded Rectangle 61"/>
          <p:cNvSpPr/>
          <p:nvPr/>
        </p:nvSpPr>
        <p:spPr>
          <a:xfrm>
            <a:off x="7506662" y="2139859"/>
            <a:ext cx="795672" cy="614062"/>
          </a:xfrm>
          <a:prstGeom prst="roundRect">
            <a:avLst/>
          </a:prstGeom>
          <a:solidFill>
            <a:srgbClr val="B8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9241073" y="2753921"/>
            <a:ext cx="0" cy="1268833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Rounded Rectangle 71"/>
          <p:cNvSpPr/>
          <p:nvPr/>
        </p:nvSpPr>
        <p:spPr>
          <a:xfrm>
            <a:off x="8843237" y="2139859"/>
            <a:ext cx="795672" cy="614062"/>
          </a:xfrm>
          <a:prstGeom prst="roundRect">
            <a:avLst/>
          </a:prstGeom>
          <a:solidFill>
            <a:srgbClr val="B7DEE8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endParaRPr lang="en-US" sz="1969" dirty="0">
              <a:solidFill>
                <a:srgbClr val="000000"/>
              </a:solidFill>
              <a:sym typeface="Gill Sans Ligh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08129" y="3889772"/>
            <a:ext cx="1358376" cy="2378689"/>
            <a:chOff x="4085817" y="5532120"/>
            <a:chExt cx="1931912" cy="3383025"/>
          </a:xfrm>
        </p:grpSpPr>
        <p:sp>
          <p:nvSpPr>
            <p:cNvPr id="32" name="Rectangle 31"/>
            <p:cNvSpPr/>
            <p:nvPr/>
          </p:nvSpPr>
          <p:spPr>
            <a:xfrm>
              <a:off x="4419726" y="5663944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632300" y="6337434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78493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61226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632300" y="7871152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66378" y="6412818"/>
              <a:ext cx="507187" cy="325120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66376" y="6777545"/>
              <a:ext cx="507187" cy="325120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8" name="Google Shape;109;p16"/>
            <p:cNvSpPr/>
            <p:nvPr/>
          </p:nvSpPr>
          <p:spPr>
            <a:xfrm>
              <a:off x="4085817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1" name="Group 10"/>
          <p:cNvGrpSpPr/>
          <p:nvPr/>
        </p:nvGrpSpPr>
        <p:grpSpPr>
          <a:xfrm>
            <a:off x="5758662" y="3889772"/>
            <a:ext cx="1382213" cy="2380466"/>
            <a:chOff x="6022630" y="5532120"/>
            <a:chExt cx="1965814" cy="3385553"/>
          </a:xfrm>
        </p:grpSpPr>
        <p:sp>
          <p:nvSpPr>
            <p:cNvPr id="39" name="Rectangle 38"/>
            <p:cNvSpPr/>
            <p:nvPr/>
          </p:nvSpPr>
          <p:spPr>
            <a:xfrm>
              <a:off x="6374385" y="5666472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603015" y="6337434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49208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31941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603015" y="7871152"/>
              <a:ext cx="1131622" cy="873332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80" name="Google Shape;109;p16"/>
            <p:cNvSpPr/>
            <p:nvPr/>
          </p:nvSpPr>
          <p:spPr>
            <a:xfrm>
              <a:off x="6022630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2" name="Group 11"/>
          <p:cNvGrpSpPr/>
          <p:nvPr/>
        </p:nvGrpSpPr>
        <p:grpSpPr>
          <a:xfrm>
            <a:off x="7121322" y="3889772"/>
            <a:ext cx="1364340" cy="2380465"/>
            <a:chOff x="7976694" y="5532120"/>
            <a:chExt cx="1940395" cy="3385551"/>
          </a:xfrm>
        </p:grpSpPr>
        <p:sp>
          <p:nvSpPr>
            <p:cNvPr id="54" name="Rectangle 53"/>
            <p:cNvSpPr/>
            <p:nvPr/>
          </p:nvSpPr>
          <p:spPr>
            <a:xfrm>
              <a:off x="8336353" y="5666470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8516817" y="6337434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63010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245743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8516817" y="7871152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81" name="Google Shape;109;p16"/>
            <p:cNvSpPr/>
            <p:nvPr/>
          </p:nvSpPr>
          <p:spPr>
            <a:xfrm>
              <a:off x="7976694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3" name="Group 12"/>
          <p:cNvGrpSpPr/>
          <p:nvPr/>
        </p:nvGrpSpPr>
        <p:grpSpPr>
          <a:xfrm>
            <a:off x="8503385" y="3889772"/>
            <a:ext cx="1364471" cy="2380466"/>
            <a:chOff x="9878070" y="5532120"/>
            <a:chExt cx="1940581" cy="3385553"/>
          </a:xfrm>
        </p:grpSpPr>
        <p:sp>
          <p:nvSpPr>
            <p:cNvPr id="64" name="Rectangle 63"/>
            <p:cNvSpPr/>
            <p:nvPr/>
          </p:nvSpPr>
          <p:spPr>
            <a:xfrm>
              <a:off x="10220648" y="5666472"/>
              <a:ext cx="1580736" cy="32512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0433222" y="6337434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179415" y="572088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Primary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162148" y="7254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Backup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0433222" y="7871152"/>
              <a:ext cx="1131622" cy="873332"/>
            </a:xfrm>
            <a:prstGeom prst="round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51" hangingPunct="0"/>
              <a:endParaRPr lang="en-US" sz="1969" dirty="0">
                <a:solidFill>
                  <a:srgbClr val="000000"/>
                </a:solidFill>
                <a:sym typeface="Gill Sans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852331" y="6907185"/>
              <a:ext cx="638458" cy="413816"/>
            </a:xfrm>
            <a:prstGeom prst="rect">
              <a:avLst/>
            </a:prstGeom>
            <a:solidFill>
              <a:srgbClr val="B7DEE8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2" name="Google Shape;109;p16"/>
            <p:cNvSpPr/>
            <p:nvPr/>
          </p:nvSpPr>
          <p:spPr>
            <a:xfrm>
              <a:off x="9878070" y="5532120"/>
              <a:ext cx="332259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BB6F-440B-F95A-066F-F80C72F8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BAF-F8C0-654E-BE69-757B516CC9D9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2476E-59BB-639F-589D-B7CDAEC2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Google Shape;109;p16">
            <a:extLst>
              <a:ext uri="{FF2B5EF4-FFF2-40B4-BE49-F238E27FC236}">
                <a16:creationId xmlns:a16="http://schemas.microsoft.com/office/drawing/2014/main" id="{1592231E-3315-A2FA-3A68-2A26A15E80DB}"/>
              </a:ext>
            </a:extLst>
          </p:cNvPr>
          <p:cNvSpPr/>
          <p:nvPr/>
        </p:nvSpPr>
        <p:spPr>
          <a:xfrm>
            <a:off x="2866853" y="2109403"/>
            <a:ext cx="560866" cy="106093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9" name="Google Shape;109;p16">
            <a:extLst>
              <a:ext uri="{FF2B5EF4-FFF2-40B4-BE49-F238E27FC236}">
                <a16:creationId xmlns:a16="http://schemas.microsoft.com/office/drawing/2014/main" id="{1B8A772F-4160-E42D-A58A-3C560547B9C4}"/>
              </a:ext>
            </a:extLst>
          </p:cNvPr>
          <p:cNvSpPr/>
          <p:nvPr/>
        </p:nvSpPr>
        <p:spPr>
          <a:xfrm>
            <a:off x="4213693" y="2096879"/>
            <a:ext cx="560866" cy="106093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/>
          </a:p>
        </p:txBody>
      </p:sp>
      <p:sp>
        <p:nvSpPr>
          <p:cNvPr id="14" name="Google Shape;109;p16">
            <a:extLst>
              <a:ext uri="{FF2B5EF4-FFF2-40B4-BE49-F238E27FC236}">
                <a16:creationId xmlns:a16="http://schemas.microsoft.com/office/drawing/2014/main" id="{2793CF1F-F4AB-AD16-63FB-4965B345FB6A}"/>
              </a:ext>
            </a:extLst>
          </p:cNvPr>
          <p:cNvSpPr/>
          <p:nvPr/>
        </p:nvSpPr>
        <p:spPr>
          <a:xfrm>
            <a:off x="5577939" y="2092137"/>
            <a:ext cx="560866" cy="106093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/>
          </a:p>
        </p:txBody>
      </p:sp>
      <p:sp>
        <p:nvSpPr>
          <p:cNvPr id="15" name="Google Shape;109;p16">
            <a:extLst>
              <a:ext uri="{FF2B5EF4-FFF2-40B4-BE49-F238E27FC236}">
                <a16:creationId xmlns:a16="http://schemas.microsoft.com/office/drawing/2014/main" id="{F6C17FF9-F3D5-1B15-F6B8-889D0127670E}"/>
              </a:ext>
            </a:extLst>
          </p:cNvPr>
          <p:cNvSpPr/>
          <p:nvPr/>
        </p:nvSpPr>
        <p:spPr>
          <a:xfrm>
            <a:off x="6932199" y="2099675"/>
            <a:ext cx="560866" cy="106093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/>
          </a:p>
        </p:txBody>
      </p:sp>
      <p:sp>
        <p:nvSpPr>
          <p:cNvPr id="17" name="Google Shape;109;p16">
            <a:extLst>
              <a:ext uri="{FF2B5EF4-FFF2-40B4-BE49-F238E27FC236}">
                <a16:creationId xmlns:a16="http://schemas.microsoft.com/office/drawing/2014/main" id="{2CBE0D8C-92F6-4336-2633-824EF09B1751}"/>
              </a:ext>
            </a:extLst>
          </p:cNvPr>
          <p:cNvSpPr/>
          <p:nvPr/>
        </p:nvSpPr>
        <p:spPr>
          <a:xfrm>
            <a:off x="8287096" y="2092137"/>
            <a:ext cx="560866" cy="106093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C58D0-7703-FB01-22A1-9D2F91644173}"/>
              </a:ext>
            </a:extLst>
          </p:cNvPr>
          <p:cNvSpPr txBox="1"/>
          <p:nvPr/>
        </p:nvSpPr>
        <p:spPr>
          <a:xfrm>
            <a:off x="2813239" y="1697338"/>
            <a:ext cx="76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NoOp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99113E-7FA2-D230-28D9-455DDE3DB352}"/>
              </a:ext>
            </a:extLst>
          </p:cNvPr>
          <p:cNvSpPr txBox="1"/>
          <p:nvPr/>
        </p:nvSpPr>
        <p:spPr>
          <a:xfrm>
            <a:off x="4145938" y="1694295"/>
            <a:ext cx="76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NoOp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328AD5-0D4E-77A9-E715-AC692FDCC351}"/>
              </a:ext>
            </a:extLst>
          </p:cNvPr>
          <p:cNvSpPr txBox="1"/>
          <p:nvPr/>
        </p:nvSpPr>
        <p:spPr>
          <a:xfrm>
            <a:off x="5486167" y="1693633"/>
            <a:ext cx="76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NoOp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E80951-E08A-97EE-919C-5F46BDF5FD72}"/>
              </a:ext>
            </a:extLst>
          </p:cNvPr>
          <p:cNvSpPr txBox="1"/>
          <p:nvPr/>
        </p:nvSpPr>
        <p:spPr>
          <a:xfrm>
            <a:off x="6696957" y="1472257"/>
            <a:ext cx="107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Execute batch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478F32-384E-4F07-7696-A69C5B7BA41D}"/>
              </a:ext>
            </a:extLst>
          </p:cNvPr>
          <p:cNvSpPr txBox="1"/>
          <p:nvPr/>
        </p:nvSpPr>
        <p:spPr>
          <a:xfrm>
            <a:off x="8091409" y="1672578"/>
            <a:ext cx="95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3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3" grpId="0" animBg="1"/>
      <p:bldP spid="62" grpId="0" animBg="1"/>
      <p:bldP spid="72" grpId="0" animBg="1"/>
      <p:bldP spid="6" grpId="0" animBg="1"/>
      <p:bldP spid="9" grpId="0" animBg="1"/>
      <p:bldP spid="14" grpId="0" animBg="1"/>
      <p:bldP spid="15" grpId="0" animBg="1"/>
      <p:bldP spid="17" grpId="0" animBg="1"/>
      <p:bldP spid="19" grpId="0"/>
      <p:bldP spid="23" grpId="0"/>
      <p:bldP spid="44" grpId="0"/>
      <p:bldP spid="45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The interpretation (Abstraction)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18</a:t>
            </a:fld>
            <a:endParaRPr lang="uk-UA"/>
          </a:p>
        </p:txBody>
      </p:sp>
      <p:grpSp>
        <p:nvGrpSpPr>
          <p:cNvPr id="111" name="Google Shape;113;p16"/>
          <p:cNvGrpSpPr/>
          <p:nvPr/>
        </p:nvGrpSpPr>
        <p:grpSpPr>
          <a:xfrm>
            <a:off x="2434677" y="2545250"/>
            <a:ext cx="7695662" cy="1030520"/>
            <a:chOff x="816650" y="1003700"/>
            <a:chExt cx="7510700" cy="1059000"/>
          </a:xfrm>
        </p:grpSpPr>
        <p:sp>
          <p:nvSpPr>
            <p:cNvPr id="112" name="Google Shape;114;p16"/>
            <p:cNvSpPr/>
            <p:nvPr/>
          </p:nvSpPr>
          <p:spPr>
            <a:xfrm>
              <a:off x="72131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47￫D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3" name="Google Shape;115;p16"/>
            <p:cNvSpPr/>
            <p:nvPr/>
          </p:nvSpPr>
          <p:spPr>
            <a:xfrm>
              <a:off x="561402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4" name="Google Shape;116;p16"/>
            <p:cNvSpPr/>
            <p:nvPr/>
          </p:nvSpPr>
          <p:spPr>
            <a:xfrm>
              <a:off x="401490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5" name="Google Shape;117;p16"/>
            <p:cNvSpPr/>
            <p:nvPr/>
          </p:nvSpPr>
          <p:spPr>
            <a:xfrm>
              <a:off x="241577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" name="Google Shape;118;p16"/>
            <p:cNvSpPr/>
            <p:nvPr/>
          </p:nvSpPr>
          <p:spPr>
            <a:xfrm>
              <a:off x="8166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4283" rIns="0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rPr>
                <a:t>(empty)</a:t>
              </a:r>
              <a:endParaRPr sz="1406" b="1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Google Shape;119;p16"/>
            <p:cNvSpPr/>
            <p:nvPr/>
          </p:nvSpPr>
          <p:spPr>
            <a:xfrm>
              <a:off x="1752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8" name="Google Shape;120;p16"/>
            <p:cNvSpPr/>
            <p:nvPr/>
          </p:nvSpPr>
          <p:spPr>
            <a:xfrm>
              <a:off x="334713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9" name="Google Shape;121;p16"/>
            <p:cNvSpPr/>
            <p:nvPr/>
          </p:nvSpPr>
          <p:spPr>
            <a:xfrm>
              <a:off x="4946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20" name="Google Shape;122;p16"/>
            <p:cNvSpPr/>
            <p:nvPr/>
          </p:nvSpPr>
          <p:spPr>
            <a:xfrm>
              <a:off x="654538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4" name="Google Shape;78;p16"/>
          <p:cNvGrpSpPr/>
          <p:nvPr/>
        </p:nvGrpSpPr>
        <p:grpSpPr>
          <a:xfrm>
            <a:off x="2627915" y="4544309"/>
            <a:ext cx="7286625" cy="1785465"/>
            <a:chOff x="1003700" y="2638769"/>
            <a:chExt cx="7136600" cy="1580731"/>
          </a:xfrm>
        </p:grpSpPr>
        <p:grpSp>
          <p:nvGrpSpPr>
            <p:cNvPr id="15" name="Google Shape;79;p16"/>
            <p:cNvGrpSpPr/>
            <p:nvPr/>
          </p:nvGrpSpPr>
          <p:grpSpPr>
            <a:xfrm>
              <a:off x="7400200" y="2815500"/>
              <a:ext cx="740100" cy="1404000"/>
              <a:chOff x="612425" y="3427925"/>
              <a:chExt cx="740100" cy="1404000"/>
            </a:xfrm>
          </p:grpSpPr>
          <p:sp>
            <p:nvSpPr>
              <p:cNvPr id="44" name="Google Shape;80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81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82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83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47￫D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84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oogle Shape;85;p16"/>
            <p:cNvGrpSpPr/>
            <p:nvPr/>
          </p:nvGrpSpPr>
          <p:grpSpPr>
            <a:xfrm>
              <a:off x="5801075" y="2815500"/>
              <a:ext cx="740100" cy="1404000"/>
              <a:chOff x="612425" y="3427925"/>
              <a:chExt cx="740100" cy="1404000"/>
            </a:xfrm>
          </p:grpSpPr>
          <p:sp>
            <p:nvSpPr>
              <p:cNvPr id="39" name="Google Shape;86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87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88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9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90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91;p16"/>
            <p:cNvGrpSpPr/>
            <p:nvPr/>
          </p:nvGrpSpPr>
          <p:grpSpPr>
            <a:xfrm>
              <a:off x="4201950" y="2815500"/>
              <a:ext cx="740100" cy="1404000"/>
              <a:chOff x="612425" y="3427925"/>
              <a:chExt cx="740100" cy="1404000"/>
            </a:xfrm>
          </p:grpSpPr>
          <p:sp>
            <p:nvSpPr>
              <p:cNvPr id="34" name="Google Shape;92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93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94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95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96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97;p16"/>
            <p:cNvGrpSpPr/>
            <p:nvPr/>
          </p:nvGrpSpPr>
          <p:grpSpPr>
            <a:xfrm>
              <a:off x="2602825" y="2815500"/>
              <a:ext cx="740100" cy="1404000"/>
              <a:chOff x="612425" y="3427925"/>
              <a:chExt cx="740100" cy="1404000"/>
            </a:xfrm>
          </p:grpSpPr>
          <p:sp>
            <p:nvSpPr>
              <p:cNvPr id="29" name="Google Shape;98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99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00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01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02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03;p16"/>
            <p:cNvGrpSpPr/>
            <p:nvPr/>
          </p:nvGrpSpPr>
          <p:grpSpPr>
            <a:xfrm>
              <a:off x="1003700" y="2815500"/>
              <a:ext cx="740100" cy="1404000"/>
              <a:chOff x="612425" y="3427925"/>
              <a:chExt cx="740100" cy="1404000"/>
            </a:xfrm>
          </p:grpSpPr>
          <p:sp>
            <p:nvSpPr>
              <p:cNvPr id="24" name="Google Shape;104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05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06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07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08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" name="Google Shape;109;p16"/>
            <p:cNvSpPr/>
            <p:nvPr/>
          </p:nvSpPr>
          <p:spPr>
            <a:xfrm>
              <a:off x="1756462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1" name="Google Shape;110;p16"/>
            <p:cNvSpPr/>
            <p:nvPr/>
          </p:nvSpPr>
          <p:spPr>
            <a:xfrm>
              <a:off x="335135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2" name="Google Shape;111;p16"/>
            <p:cNvSpPr/>
            <p:nvPr/>
          </p:nvSpPr>
          <p:spPr>
            <a:xfrm>
              <a:off x="4950463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3" name="Google Shape;112;p16"/>
            <p:cNvSpPr/>
            <p:nvPr/>
          </p:nvSpPr>
          <p:spPr>
            <a:xfrm>
              <a:off x="654960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4" name="Group 3"/>
          <p:cNvGrpSpPr/>
          <p:nvPr/>
        </p:nvGrpSpPr>
        <p:grpSpPr>
          <a:xfrm>
            <a:off x="3005496" y="3566510"/>
            <a:ext cx="6553526" cy="1188316"/>
            <a:chOff x="2107017" y="4421447"/>
            <a:chExt cx="9320570" cy="1690050"/>
          </a:xfrm>
        </p:grpSpPr>
        <p:cxnSp>
          <p:nvCxnSpPr>
            <p:cNvPr id="3" name="Straight Arrow Connector 2"/>
            <p:cNvCxnSpPr>
              <a:stCxn id="24" idx="0"/>
              <a:endCxn id="116" idx="3"/>
            </p:cNvCxnSpPr>
            <p:nvPr/>
          </p:nvCxnSpPr>
          <p:spPr>
            <a:xfrm flipH="1" flipV="1">
              <a:off x="2107017" y="4450114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4437336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6767302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9097268" y="4421447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11427234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5" name="Google Shape;77;p16"/>
          <p:cNvSpPr txBox="1"/>
          <p:nvPr/>
        </p:nvSpPr>
        <p:spPr>
          <a:xfrm>
            <a:off x="2057530" y="3421627"/>
            <a:ext cx="8427395" cy="1091521"/>
          </a:xfrm>
          <a:prstGeom prst="rect">
            <a:avLst/>
          </a:prstGeom>
          <a:solidFill>
            <a:srgbClr val="B7DEE8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Abstraction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lv:HashTblState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) : (</a:t>
            </a:r>
            <a:r>
              <a:rPr lang="en" sz="1600" dirty="0" err="1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hv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 dirty="0" err="1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MapSpec.Variables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lang="en" sz="1600" dirty="0">
              <a:solidFill>
                <a:srgbClr val="07376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8F20D-CC0A-070D-9821-BBF7B83E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A021-3DF5-2045-8387-36E29655F876}" type="datetime1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4E4B3-35F2-D7F5-4742-A49379D2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0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refinement proof</a:t>
            </a:r>
          </a:p>
        </p:txBody>
      </p:sp>
      <p:sp>
        <p:nvSpPr>
          <p:cNvPr id="16" name="Google Shape;77;p16"/>
          <p:cNvSpPr txBox="1"/>
          <p:nvPr/>
        </p:nvSpPr>
        <p:spPr>
          <a:xfrm>
            <a:off x="1196167" y="1767167"/>
            <a:ext cx="10100444" cy="3507747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function Abstraction(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MapSpec.Variables</a:t>
            </a:r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 // Inv base case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MapSpec.Init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(Abstraction(v))  // Refinement base case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(v, v')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(v')  //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inductive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MapSpec.Next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(Abstraction(v), Abstraction(v')) // Refinement inductive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|| Abstraction(v) == Abstraction(v')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		        // OR stutter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									</a:t>
            </a:r>
            <a:endParaRPr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  <a:sym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432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871259"/>
            <a:ext cx="10515600" cy="1325563"/>
          </a:xfrm>
        </p:spPr>
        <p:txBody>
          <a:bodyPr/>
          <a:lstStyle/>
          <a:p>
            <a:pPr algn="ctr"/>
            <a:r>
              <a:rPr lang="en-US"/>
              <a:t>Chapter 6: Refinement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37DC-5A4D-7043-9FAB-D03370D1FBE9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49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1: Distributed lock service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20</a:t>
            </a:fld>
            <a:endParaRPr lang="uk-UA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4294967295"/>
          </p:nvPr>
        </p:nvSpPr>
        <p:spPr>
          <a:xfrm>
            <a:off x="928330" y="2461113"/>
            <a:ext cx="9302750" cy="2500312"/>
          </a:xfrm>
        </p:spPr>
        <p:txBody>
          <a:bodyPr/>
          <a:lstStyle/>
          <a:p>
            <a:pPr>
              <a:spcBef>
                <a:spcPts val="703"/>
              </a:spcBef>
            </a:pPr>
            <a:r>
              <a:rPr lang="en-US" b="1" dirty="0">
                <a:solidFill>
                  <a:schemeClr val="tx1"/>
                </a:solidFill>
                <a:ea typeface="Calibri Light" charset="0"/>
                <a:cs typeface="Calibri Light" charset="0"/>
              </a:rPr>
              <a:t>No centralized server </a:t>
            </a:r>
            <a:r>
              <a:rPr lang="en-US" dirty="0">
                <a:solidFill>
                  <a:schemeClr val="tx1"/>
                </a:solidFill>
                <a:ea typeface="Calibri Light" charset="0"/>
                <a:cs typeface="Calibri Light" charset="0"/>
              </a:rPr>
              <a:t>that coordinates who holds the lock</a:t>
            </a:r>
          </a:p>
          <a:p>
            <a:pPr lvl="1">
              <a:spcBef>
                <a:spcPts val="703"/>
              </a:spcBef>
            </a:pPr>
            <a:r>
              <a:rPr lang="en-US" dirty="0">
                <a:solidFill>
                  <a:schemeClr val="tx1"/>
                </a:solidFill>
                <a:ea typeface="Calibri Light" charset="0"/>
                <a:cs typeface="Calibri Light" charset="0"/>
              </a:rPr>
              <a:t>The hosts pass the lock amongst themselves</a:t>
            </a:r>
          </a:p>
          <a:p>
            <a:pPr>
              <a:spcBef>
                <a:spcPts val="703"/>
              </a:spcBef>
            </a:pPr>
            <a:r>
              <a:rPr lang="en-US" dirty="0">
                <a:solidFill>
                  <a:schemeClr val="tx1"/>
                </a:solidFill>
                <a:ea typeface="Calibri Light" charset="0"/>
                <a:cs typeface="Calibri Light" charset="0"/>
              </a:rPr>
              <a:t>The hosts communicate via </a:t>
            </a:r>
            <a:r>
              <a:rPr lang="en-US" b="1" dirty="0">
                <a:solidFill>
                  <a:schemeClr val="tx1"/>
                </a:solidFill>
                <a:ea typeface="Calibri Light" charset="0"/>
                <a:cs typeface="Calibri Light" charset="0"/>
              </a:rPr>
              <a:t>asynchronous messages</a:t>
            </a:r>
          </a:p>
          <a:p>
            <a:pPr lvl="1">
              <a:spcBef>
                <a:spcPts val="703"/>
              </a:spcBef>
            </a:pPr>
            <a:r>
              <a:rPr lang="en-US" dirty="0">
                <a:solidFill>
                  <a:schemeClr val="tx1"/>
                </a:solidFill>
                <a:ea typeface="Calibri Light" charset="0"/>
                <a:cs typeface="Calibri Light" charset="0"/>
              </a:rPr>
              <a:t>A single state machine transition </a:t>
            </a:r>
            <a:r>
              <a:rPr lang="en-US" b="1" dirty="0">
                <a:solidFill>
                  <a:schemeClr val="tx1"/>
                </a:solidFill>
                <a:ea typeface="Calibri Light" charset="0"/>
                <a:cs typeface="Calibri Light" charset="0"/>
              </a:rPr>
              <a:t>cannot</a:t>
            </a:r>
            <a:r>
              <a:rPr lang="en-US" dirty="0">
                <a:solidFill>
                  <a:schemeClr val="tx1"/>
                </a:solidFill>
                <a:ea typeface="Calibri Light" charset="0"/>
                <a:cs typeface="Calibri Light" charset="0"/>
              </a:rPr>
              <a:t> read/update the state of two hosts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8330" y="1812623"/>
            <a:ext cx="7191256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953" b="1" dirty="0">
                <a:ea typeface="Calibri Light" charset="0"/>
                <a:cs typeface="Calibri Light" charset="0"/>
                <a:sym typeface="Gill Sans Light"/>
              </a:rPr>
              <a:t>Differences from centralized lock server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1DCD-47FA-0649-A0FB-A8B2DE7AC8BB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22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lock 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21</a:t>
            </a:fld>
            <a:endParaRPr lang="uk-UA"/>
          </a:p>
        </p:txBody>
      </p:sp>
      <p:grpSp>
        <p:nvGrpSpPr>
          <p:cNvPr id="5" name="Group 4"/>
          <p:cNvGrpSpPr/>
          <p:nvPr/>
        </p:nvGrpSpPr>
        <p:grpSpPr>
          <a:xfrm>
            <a:off x="5432302" y="2184107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6" name="Oval 5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30198" y="2513576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10" name="Oval 9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23396" y="3617248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14" name="Oval 13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96000" y="4355357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18" name="Oval 17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3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12801" y="4263757"/>
            <a:ext cx="333426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mr-IN" sz="2953" dirty="0">
                <a:solidFill>
                  <a:srgbClr val="535353"/>
                </a:solidFill>
                <a:sym typeface="Gill Sans Light"/>
              </a:rPr>
              <a:t>…</a:t>
            </a:r>
            <a:endParaRPr lang="en-US" sz="2953" dirty="0">
              <a:solidFill>
                <a:srgbClr val="535353"/>
              </a:solidFill>
              <a:sym typeface="Gill Sans Ligh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872433" y="2625028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21" name="Oval 20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N-1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794223" y="3773577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24" name="Oval 23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N-2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EFA8942-8F47-EE4F-AC48-906D05A1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929031" y="2134636"/>
            <a:ext cx="333939" cy="3339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255124" y="5237278"/>
            <a:ext cx="6146698" cy="1180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321457" indent="-321457" defTabSz="410751" hangingPunct="0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N = </a:t>
            </a:r>
            <a:r>
              <a:rPr lang="en-US" sz="2400" dirty="0" err="1">
                <a:ea typeface="Calibri Light" charset="0"/>
                <a:cs typeface="Calibri Light" charset="0"/>
                <a:sym typeface="Gill Sans Light"/>
              </a:rPr>
              <a:t>numHosts</a:t>
            </a:r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, defined in </a:t>
            </a:r>
            <a:r>
              <a:rPr lang="en-US" sz="2400" dirty="0" err="1">
                <a:ea typeface="Calibri Light" charset="0"/>
                <a:cs typeface="Calibri Light" charset="0"/>
                <a:sym typeface="Gill Sans Light"/>
              </a:rPr>
              <a:t>network.t.dfy</a:t>
            </a:r>
            <a:endParaRPr lang="en-US" sz="2400" dirty="0">
              <a:ea typeface="Calibri Light" charset="0"/>
              <a:cs typeface="Calibri Light" charset="0"/>
              <a:sym typeface="Gill Sans Light"/>
            </a:endParaRPr>
          </a:p>
          <a:p>
            <a:pPr marL="321457" indent="-321457" defTabSz="410751" hangingPunct="0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Messages are asynchronous (i.e. sending and receiving are two separate steps)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5017-9B43-8146-9C30-344EBF862684}" type="datetime1">
              <a:rPr lang="en-US" smtClean="0"/>
              <a:t>10/22/24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5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.07474 0.318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lock 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22</a:t>
            </a:fld>
            <a:endParaRPr lang="uk-UA"/>
          </a:p>
        </p:txBody>
      </p:sp>
      <p:grpSp>
        <p:nvGrpSpPr>
          <p:cNvPr id="5" name="Group 4"/>
          <p:cNvGrpSpPr/>
          <p:nvPr/>
        </p:nvGrpSpPr>
        <p:grpSpPr>
          <a:xfrm>
            <a:off x="3525622" y="3358770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6" name="Oval 5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08664" y="3432086"/>
            <a:ext cx="1327396" cy="649099"/>
            <a:chOff x="3324228" y="6161658"/>
            <a:chExt cx="3705222" cy="819276"/>
          </a:xfrm>
          <a:solidFill>
            <a:srgbClr val="FFFFFF"/>
          </a:solidFill>
        </p:grpSpPr>
        <p:sp>
          <p:nvSpPr>
            <p:cNvPr id="18" name="Oval 17"/>
            <p:cNvSpPr/>
            <p:nvPr/>
          </p:nvSpPr>
          <p:spPr>
            <a:xfrm>
              <a:off x="3324228" y="6161658"/>
              <a:ext cx="3705222" cy="819276"/>
            </a:xfrm>
            <a:prstGeom prst="ellipse">
              <a:avLst/>
            </a:prstGeom>
            <a:grp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73141" y="6361927"/>
              <a:ext cx="2407394" cy="41873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b="1" dirty="0">
                  <a:solidFill>
                    <a:srgbClr val="535353"/>
                  </a:solidFill>
                  <a:latin typeface="Calibri" charset="0"/>
                  <a:ea typeface="Calibri" charset="0"/>
                  <a:cs typeface="Calibri" charset="0"/>
                  <a:sym typeface="Gill Sans Light"/>
                </a:rPr>
                <a:t>Host 3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EFA8942-8F47-EE4F-AC48-906D05A1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22350" y="3286495"/>
            <a:ext cx="333939" cy="33393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352624" y="1920783"/>
            <a:ext cx="5779470" cy="851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531" dirty="0">
                <a:ea typeface="Calibri Light" charset="0"/>
                <a:cs typeface="Calibri Light" charset="0"/>
                <a:sym typeface="Gill Sans Light"/>
              </a:rPr>
              <a:t>The lock is associated with a </a:t>
            </a:r>
            <a:r>
              <a:rPr lang="en-US" sz="2531">
                <a:ea typeface="Calibri Light" charset="0"/>
                <a:cs typeface="Calibri Light" charset="0"/>
                <a:sym typeface="Gill Sans Light"/>
              </a:rPr>
              <a:t>monotonically increasing epoch number</a:t>
            </a:r>
            <a:endParaRPr lang="en-US" sz="2531" dirty="0"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39122" y="4135079"/>
            <a:ext cx="1500394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epoch = 23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96000" y="3000089"/>
            <a:ext cx="1500394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epoch = 24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35666" y="4135078"/>
            <a:ext cx="1500394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epoch =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42358" y="4917230"/>
            <a:ext cx="3932568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250" dirty="0">
                <a:ea typeface="Calibri Light" charset="0"/>
                <a:cs typeface="Calibri Light" charset="0"/>
                <a:sym typeface="Gill Sans Light"/>
              </a:rPr>
              <a:t>Accept an incoming message only if it has </a:t>
            </a:r>
            <a:r>
              <a:rPr lang="en-US" sz="2250" dirty="0">
                <a:ea typeface="Calibri Light" charset="0"/>
                <a:cs typeface="Calibri Light" charset="0"/>
              </a:rPr>
              <a:t>a higher epoch number than your current epoch</a:t>
            </a:r>
            <a:endParaRPr lang="en-US" sz="2250" dirty="0"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9F53-0A2E-FA40-9715-F4F381045953}" type="datetime1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9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3594E-6 -7.29167E-7 L 0.2638 0.000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84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lock 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23</a:t>
            </a:fld>
            <a:endParaRPr lang="uk-UA"/>
          </a:p>
        </p:txBody>
      </p:sp>
      <p:sp>
        <p:nvSpPr>
          <p:cNvPr id="27" name="TextBox 26"/>
          <p:cNvSpPr txBox="1"/>
          <p:nvPr/>
        </p:nvSpPr>
        <p:spPr>
          <a:xfrm>
            <a:off x="2441796" y="2928826"/>
            <a:ext cx="7815439" cy="851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531" dirty="0">
                <a:ea typeface="Calibri Light" charset="0"/>
                <a:cs typeface="Calibri Light" charset="0"/>
                <a:sym typeface="Gill Sans Light"/>
              </a:rPr>
              <a:t>The desirable property is the same as the centralized lock server: at most one node holds the lock at any given time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41795" y="2352732"/>
            <a:ext cx="7815439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531" b="1" dirty="0">
                <a:ea typeface="Calibri Light" charset="0"/>
                <a:cs typeface="Calibri Light" charset="0"/>
                <a:sym typeface="Gill Sans Light"/>
              </a:rPr>
              <a:t>Safety property: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652E-EBDD-EB45-8519-A7E004753752}" type="datetime1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57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24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2143808" y="3500986"/>
            <a:ext cx="3507851" cy="461601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network.t.dfy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4676" y="3500986"/>
            <a:ext cx="3050916" cy="461601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host.v.dfy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3808" y="4472983"/>
            <a:ext cx="3507851" cy="461601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distributed_system.t.dfy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4676" y="4472983"/>
            <a:ext cx="3050916" cy="461601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exercise01.dfy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8696" y="2324446"/>
            <a:ext cx="3718074" cy="749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b="1" dirty="0">
                <a:ea typeface="Gill Sans SemiBold" charset="0"/>
                <a:cs typeface="Gill Sans SemiBold" charset="0"/>
              </a:rPr>
              <a:t>Framework files</a:t>
            </a:r>
          </a:p>
          <a:p>
            <a:pPr algn="ctr" defTabSz="410751" hangingPunct="0"/>
            <a:r>
              <a:rPr lang="en-US" sz="2000" dirty="0">
                <a:sym typeface="Gill Sans Light"/>
              </a:rPr>
              <a:t>(trusted/immutable)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91096" y="2324446"/>
            <a:ext cx="3718074" cy="749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b="1" dirty="0">
                <a:ea typeface="Gill Sans SemiBold" charset="0"/>
                <a:cs typeface="Gill Sans SemiBold" charset="0"/>
              </a:rPr>
              <a:t>Host and proof files</a:t>
            </a:r>
          </a:p>
          <a:p>
            <a:pPr algn="ctr" defTabSz="410751" hangingPunct="0"/>
            <a:r>
              <a:rPr lang="en-US" sz="2000" dirty="0">
                <a:sym typeface="Gill Sans Light"/>
              </a:rPr>
              <a:t>(for you to complete)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191726" y="1893094"/>
            <a:ext cx="0" cy="4227671"/>
          </a:xfrm>
          <a:prstGeom prst="line">
            <a:avLst/>
          </a:prstGeom>
          <a:noFill/>
          <a:ln w="50800" cap="flat">
            <a:solidFill>
              <a:srgbClr val="5A5F5E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8BEC-43AB-AD48-B949-47210A43CFA9}" type="datetime1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90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306E-58D3-7DE8-3CB2-2D601FB4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World-visible events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DFDDC-A351-7796-8F0F-A57F2533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E62A-8F84-0040-A3AD-CC9675556F59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7FF8-C8F7-742E-519B-14472E74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E96A-B01D-EE2A-D87E-2A62654E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D34FE4-8188-89B0-5ADD-28276C1B25A6}"/>
              </a:ext>
            </a:extLst>
          </p:cNvPr>
          <p:cNvSpPr/>
          <p:nvPr/>
        </p:nvSpPr>
        <p:spPr>
          <a:xfrm>
            <a:off x="838201" y="1941156"/>
            <a:ext cx="1174282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D6CF53-C694-B33E-505E-66C0112BED04}"/>
              </a:ext>
            </a:extLst>
          </p:cNvPr>
          <p:cNvSpPr/>
          <p:nvPr/>
        </p:nvSpPr>
        <p:spPr>
          <a:xfrm>
            <a:off x="2779302" y="1941155"/>
            <a:ext cx="1174282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B0A9FA-C734-A748-8BE2-0667EF476189}"/>
              </a:ext>
            </a:extLst>
          </p:cNvPr>
          <p:cNvSpPr/>
          <p:nvPr/>
        </p:nvSpPr>
        <p:spPr>
          <a:xfrm>
            <a:off x="4661034" y="1941155"/>
            <a:ext cx="1174282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39C970-0324-AAD8-DC16-300275DF2BAF}"/>
              </a:ext>
            </a:extLst>
          </p:cNvPr>
          <p:cNvSpPr/>
          <p:nvPr/>
        </p:nvSpPr>
        <p:spPr>
          <a:xfrm>
            <a:off x="838200" y="3049180"/>
            <a:ext cx="5034003" cy="132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512EDF-4349-F9AE-6099-92019E4558AD}"/>
              </a:ext>
            </a:extLst>
          </p:cNvPr>
          <p:cNvCxnSpPr>
            <a:stCxn id="7" idx="2"/>
          </p:cNvCxnSpPr>
          <p:nvPr/>
        </p:nvCxnSpPr>
        <p:spPr>
          <a:xfrm>
            <a:off x="1425342" y="2393543"/>
            <a:ext cx="0" cy="655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A88E11-15C0-1C09-88FB-4E62392D3CE9}"/>
              </a:ext>
            </a:extLst>
          </p:cNvPr>
          <p:cNvCxnSpPr/>
          <p:nvPr/>
        </p:nvCxnSpPr>
        <p:spPr>
          <a:xfrm>
            <a:off x="3384090" y="2393542"/>
            <a:ext cx="0" cy="655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04982E-2F4F-BF9E-95E8-87810D5F4841}"/>
              </a:ext>
            </a:extLst>
          </p:cNvPr>
          <p:cNvCxnSpPr/>
          <p:nvPr/>
        </p:nvCxnSpPr>
        <p:spPr>
          <a:xfrm>
            <a:off x="5248175" y="2393541"/>
            <a:ext cx="0" cy="655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85048-119D-643A-55A7-62E006AF9409}"/>
              </a:ext>
            </a:extLst>
          </p:cNvPr>
          <p:cNvSpPr txBox="1"/>
          <p:nvPr/>
        </p:nvSpPr>
        <p:spPr>
          <a:xfrm>
            <a:off x="1425341" y="2591223"/>
            <a:ext cx="197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Create(”/file1”)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0F9344-656E-26C8-2B97-3C8BCF456D45}"/>
              </a:ext>
            </a:extLst>
          </p:cNvPr>
          <p:cNvSpPr txBox="1"/>
          <p:nvPr/>
        </p:nvSpPr>
        <p:spPr>
          <a:xfrm>
            <a:off x="3366442" y="2591223"/>
            <a:ext cx="1896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Create(”/file2”)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9F2EA-0FA5-9C36-6C45-16E87B4436F1}"/>
              </a:ext>
            </a:extLst>
          </p:cNvPr>
          <p:cNvSpPr txBox="1"/>
          <p:nvPr/>
        </p:nvSpPr>
        <p:spPr>
          <a:xfrm>
            <a:off x="5230527" y="2591221"/>
            <a:ext cx="1867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Open(”/file1”)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AAA38-9988-536B-A439-40928A26A423}"/>
              </a:ext>
            </a:extLst>
          </p:cNvPr>
          <p:cNvSpPr txBox="1"/>
          <p:nvPr/>
        </p:nvSpPr>
        <p:spPr>
          <a:xfrm>
            <a:off x="7042477" y="1438538"/>
            <a:ext cx="4947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of these behaviors are correct?</a:t>
            </a:r>
          </a:p>
          <a:p>
            <a:r>
              <a:rPr lang="en-US" dirty="0"/>
              <a:t>(assuming an initially empty file system)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180D7F-B60B-60CD-62B1-F37D8822477C}"/>
              </a:ext>
            </a:extLst>
          </p:cNvPr>
          <p:cNvSpPr txBox="1"/>
          <p:nvPr/>
        </p:nvSpPr>
        <p:spPr>
          <a:xfrm>
            <a:off x="7376955" y="2844224"/>
            <a:ext cx="3992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Create(f, ”/file1”) 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Create(f, ”/file2”) 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Create(d, ”/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”)      (returns OK)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Create(f, ”/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/file1”)(returns OK)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0BEA78-D28F-2E40-CEA0-F6C49EC29698}"/>
              </a:ext>
            </a:extLst>
          </p:cNvPr>
          <p:cNvSpPr txBox="1"/>
          <p:nvPr/>
        </p:nvSpPr>
        <p:spPr>
          <a:xfrm>
            <a:off x="7376955" y="4192271"/>
            <a:ext cx="4154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Create(f, ”/file1”) 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Create(f, ”/file2”) 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Create(f, ”/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/file1”)(returns Err)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C9097A-311B-F27B-7EF1-33D9A563E4B9}"/>
              </a:ext>
            </a:extLst>
          </p:cNvPr>
          <p:cNvSpPr txBox="1"/>
          <p:nvPr/>
        </p:nvSpPr>
        <p:spPr>
          <a:xfrm>
            <a:off x="7376954" y="5303368"/>
            <a:ext cx="3992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Create(f, ”/file1”) 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Write(f, ”/file2”)  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Create(d, ”/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”)      (returns OK)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Create(f, ”/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/file1”)(returns OK)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37E033-4F89-B6F0-3FEB-E2D05F08E551}"/>
              </a:ext>
            </a:extLst>
          </p:cNvPr>
          <p:cNvSpPr txBox="1"/>
          <p:nvPr/>
        </p:nvSpPr>
        <p:spPr>
          <a:xfrm>
            <a:off x="7079394" y="2508975"/>
            <a:ext cx="21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Behavior 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58967F-ADAE-7F43-C537-ECD23E019ABD}"/>
              </a:ext>
            </a:extLst>
          </p:cNvPr>
          <p:cNvSpPr txBox="1"/>
          <p:nvPr/>
        </p:nvSpPr>
        <p:spPr>
          <a:xfrm>
            <a:off x="7079394" y="3877296"/>
            <a:ext cx="21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Behavior #2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662FC7-0FDC-F7CD-E871-87C7D150845E}"/>
              </a:ext>
            </a:extLst>
          </p:cNvPr>
          <p:cNvSpPr txBox="1"/>
          <p:nvPr/>
        </p:nvSpPr>
        <p:spPr>
          <a:xfrm>
            <a:off x="7079394" y="4997017"/>
            <a:ext cx="21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Behavior #3</a:t>
            </a:r>
          </a:p>
        </p:txBody>
      </p:sp>
    </p:spTree>
    <p:extLst>
      <p:ext uri="{BB962C8B-B14F-4D97-AF65-F5344CB8AC3E}">
        <p14:creationId xmlns:p14="http://schemas.microsoft.com/office/powerpoint/2010/main" val="115048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306E-58D3-7DE8-3CB2-2D601FB4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World-visible events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DFDDC-A351-7796-8F0F-A57F2533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E9CE-F8F5-BD40-B1FC-6384E5EFDD00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7FF8-C8F7-742E-519B-14472E74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E96A-B01D-EE2A-D87E-2A62654E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D34FE4-8188-89B0-5ADD-28276C1B25A6}"/>
              </a:ext>
            </a:extLst>
          </p:cNvPr>
          <p:cNvSpPr/>
          <p:nvPr/>
        </p:nvSpPr>
        <p:spPr>
          <a:xfrm>
            <a:off x="838201" y="1941156"/>
            <a:ext cx="1174282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D6CF53-C694-B33E-505E-66C0112BED04}"/>
              </a:ext>
            </a:extLst>
          </p:cNvPr>
          <p:cNvSpPr/>
          <p:nvPr/>
        </p:nvSpPr>
        <p:spPr>
          <a:xfrm>
            <a:off x="2779302" y="1941155"/>
            <a:ext cx="1174282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B0A9FA-C734-A748-8BE2-0667EF476189}"/>
              </a:ext>
            </a:extLst>
          </p:cNvPr>
          <p:cNvSpPr/>
          <p:nvPr/>
        </p:nvSpPr>
        <p:spPr>
          <a:xfrm>
            <a:off x="4661034" y="1941155"/>
            <a:ext cx="1174282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39C970-0324-AAD8-DC16-300275DF2BAF}"/>
              </a:ext>
            </a:extLst>
          </p:cNvPr>
          <p:cNvSpPr/>
          <p:nvPr/>
        </p:nvSpPr>
        <p:spPr>
          <a:xfrm>
            <a:off x="838200" y="3049180"/>
            <a:ext cx="5034003" cy="132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 Service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512EDF-4349-F9AE-6099-92019E4558AD}"/>
              </a:ext>
            </a:extLst>
          </p:cNvPr>
          <p:cNvCxnSpPr>
            <a:stCxn id="7" idx="2"/>
          </p:cNvCxnSpPr>
          <p:nvPr/>
        </p:nvCxnSpPr>
        <p:spPr>
          <a:xfrm>
            <a:off x="1425342" y="2393543"/>
            <a:ext cx="0" cy="655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04982E-2F4F-BF9E-95E8-87810D5F4841}"/>
              </a:ext>
            </a:extLst>
          </p:cNvPr>
          <p:cNvCxnSpPr/>
          <p:nvPr/>
        </p:nvCxnSpPr>
        <p:spPr>
          <a:xfrm>
            <a:off x="5248175" y="2393541"/>
            <a:ext cx="0" cy="655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85048-119D-643A-55A7-62E006AF9409}"/>
              </a:ext>
            </a:extLst>
          </p:cNvPr>
          <p:cNvSpPr txBox="1"/>
          <p:nvPr/>
        </p:nvSpPr>
        <p:spPr>
          <a:xfrm>
            <a:off x="1425342" y="2543723"/>
            <a:ext cx="108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Acquire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9F2EA-0FA5-9C36-6C45-16E87B4436F1}"/>
              </a:ext>
            </a:extLst>
          </p:cNvPr>
          <p:cNvSpPr txBox="1"/>
          <p:nvPr/>
        </p:nvSpPr>
        <p:spPr>
          <a:xfrm>
            <a:off x="5230527" y="2591221"/>
            <a:ext cx="987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Acquire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AAA38-9988-536B-A439-40928A26A423}"/>
              </a:ext>
            </a:extLst>
          </p:cNvPr>
          <p:cNvSpPr txBox="1"/>
          <p:nvPr/>
        </p:nvSpPr>
        <p:spPr>
          <a:xfrm>
            <a:off x="7042477" y="1438538"/>
            <a:ext cx="4947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of these behaviors are correct?</a:t>
            </a:r>
          </a:p>
          <a:p>
            <a:r>
              <a:rPr lang="en-US" dirty="0"/>
              <a:t>(assuming no one holds the lock initially)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180D7F-B60B-60CD-62B1-F37D8822477C}"/>
              </a:ext>
            </a:extLst>
          </p:cNvPr>
          <p:cNvSpPr txBox="1"/>
          <p:nvPr/>
        </p:nvSpPr>
        <p:spPr>
          <a:xfrm>
            <a:off x="7376955" y="2844224"/>
            <a:ext cx="3992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Acquire(client1)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Acquire(client1)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Release(client1)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Release(client1)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0BEA78-D28F-2E40-CEA0-F6C49EC29698}"/>
              </a:ext>
            </a:extLst>
          </p:cNvPr>
          <p:cNvSpPr txBox="1"/>
          <p:nvPr/>
        </p:nvSpPr>
        <p:spPr>
          <a:xfrm>
            <a:off x="7376955" y="4192271"/>
            <a:ext cx="4154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Release(client2)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Acquire(client1)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Release(client1)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C9097A-311B-F27B-7EF1-33D9A563E4B9}"/>
              </a:ext>
            </a:extLst>
          </p:cNvPr>
          <p:cNvSpPr txBox="1"/>
          <p:nvPr/>
        </p:nvSpPr>
        <p:spPr>
          <a:xfrm>
            <a:off x="7376954" y="5303368"/>
            <a:ext cx="3992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Acquire(client1)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Release(client1)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Acquire(client2)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37E033-4F89-B6F0-3FEB-E2D05F08E551}"/>
              </a:ext>
            </a:extLst>
          </p:cNvPr>
          <p:cNvSpPr txBox="1"/>
          <p:nvPr/>
        </p:nvSpPr>
        <p:spPr>
          <a:xfrm>
            <a:off x="7079394" y="2508975"/>
            <a:ext cx="21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Behavior 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58967F-ADAE-7F43-C537-ECD23E019ABD}"/>
              </a:ext>
            </a:extLst>
          </p:cNvPr>
          <p:cNvSpPr txBox="1"/>
          <p:nvPr/>
        </p:nvSpPr>
        <p:spPr>
          <a:xfrm>
            <a:off x="7079394" y="3877296"/>
            <a:ext cx="21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Behavior #2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662FC7-0FDC-F7CD-E871-87C7D150845E}"/>
              </a:ext>
            </a:extLst>
          </p:cNvPr>
          <p:cNvSpPr txBox="1"/>
          <p:nvPr/>
        </p:nvSpPr>
        <p:spPr>
          <a:xfrm>
            <a:off x="7079394" y="4997017"/>
            <a:ext cx="21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Behavior #3</a:t>
            </a:r>
          </a:p>
        </p:txBody>
      </p:sp>
    </p:spTree>
    <p:extLst>
      <p:ext uri="{BB962C8B-B14F-4D97-AF65-F5344CB8AC3E}">
        <p14:creationId xmlns:p14="http://schemas.microsoft.com/office/powerpoint/2010/main" val="95434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306E-58D3-7DE8-3CB2-2D601FB4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World-visible events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DFDDC-A351-7796-8F0F-A57F2533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A899-50F8-1A49-A881-1E0B673432B4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7FF8-C8F7-742E-519B-14472E74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E96A-B01D-EE2A-D87E-2A62654E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D34FE4-8188-89B0-5ADD-28276C1B25A6}"/>
              </a:ext>
            </a:extLst>
          </p:cNvPr>
          <p:cNvSpPr/>
          <p:nvPr/>
        </p:nvSpPr>
        <p:spPr>
          <a:xfrm>
            <a:off x="838201" y="1941156"/>
            <a:ext cx="1174282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D6CF53-C694-B33E-505E-66C0112BED04}"/>
              </a:ext>
            </a:extLst>
          </p:cNvPr>
          <p:cNvSpPr/>
          <p:nvPr/>
        </p:nvSpPr>
        <p:spPr>
          <a:xfrm>
            <a:off x="2779302" y="1941155"/>
            <a:ext cx="1174282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B0A9FA-C734-A748-8BE2-0667EF476189}"/>
              </a:ext>
            </a:extLst>
          </p:cNvPr>
          <p:cNvSpPr/>
          <p:nvPr/>
        </p:nvSpPr>
        <p:spPr>
          <a:xfrm>
            <a:off x="4661034" y="1941155"/>
            <a:ext cx="1174282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39C970-0324-AAD8-DC16-300275DF2BAF}"/>
              </a:ext>
            </a:extLst>
          </p:cNvPr>
          <p:cNvSpPr/>
          <p:nvPr/>
        </p:nvSpPr>
        <p:spPr>
          <a:xfrm>
            <a:off x="838200" y="3049180"/>
            <a:ext cx="5034003" cy="132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512EDF-4349-F9AE-6099-92019E4558AD}"/>
              </a:ext>
            </a:extLst>
          </p:cNvPr>
          <p:cNvCxnSpPr>
            <a:stCxn id="7" idx="2"/>
          </p:cNvCxnSpPr>
          <p:nvPr/>
        </p:nvCxnSpPr>
        <p:spPr>
          <a:xfrm>
            <a:off x="1425342" y="2393543"/>
            <a:ext cx="0" cy="655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04982E-2F4F-BF9E-95E8-87810D5F4841}"/>
              </a:ext>
            </a:extLst>
          </p:cNvPr>
          <p:cNvCxnSpPr/>
          <p:nvPr/>
        </p:nvCxnSpPr>
        <p:spPr>
          <a:xfrm>
            <a:off x="5248175" y="2393541"/>
            <a:ext cx="0" cy="655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85048-119D-643A-55A7-62E006AF9409}"/>
              </a:ext>
            </a:extLst>
          </p:cNvPr>
          <p:cNvSpPr txBox="1"/>
          <p:nvPr/>
        </p:nvSpPr>
        <p:spPr>
          <a:xfrm>
            <a:off x="1425341" y="2543723"/>
            <a:ext cx="167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Deposit(c1,4)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Withdraw(c1,2)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9F2EA-0FA5-9C36-6C45-16E87B4436F1}"/>
              </a:ext>
            </a:extLst>
          </p:cNvPr>
          <p:cNvSpPr txBox="1"/>
          <p:nvPr/>
        </p:nvSpPr>
        <p:spPr>
          <a:xfrm>
            <a:off x="5230526" y="2591221"/>
            <a:ext cx="1672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Deposit(c3,6)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AAA38-9988-536B-A439-40928A26A423}"/>
              </a:ext>
            </a:extLst>
          </p:cNvPr>
          <p:cNvSpPr txBox="1"/>
          <p:nvPr/>
        </p:nvSpPr>
        <p:spPr>
          <a:xfrm>
            <a:off x="7042477" y="1438538"/>
            <a:ext cx="4947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of these behaviors are correct?</a:t>
            </a:r>
          </a:p>
          <a:p>
            <a:r>
              <a:rPr lang="en-US" dirty="0"/>
              <a:t>(assuming all account are initially empty)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180D7F-B60B-60CD-62B1-F37D8822477C}"/>
              </a:ext>
            </a:extLst>
          </p:cNvPr>
          <p:cNvSpPr txBox="1"/>
          <p:nvPr/>
        </p:nvSpPr>
        <p:spPr>
          <a:xfrm>
            <a:off x="7376955" y="2844224"/>
            <a:ext cx="41541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Deposit(client1, 6) 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Withdraw(client1, 3)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Withdraw(client1, 2)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Deposit(client1, 3)    (returns Err)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0BEA78-D28F-2E40-CEA0-F6C49EC29698}"/>
              </a:ext>
            </a:extLst>
          </p:cNvPr>
          <p:cNvSpPr txBox="1"/>
          <p:nvPr/>
        </p:nvSpPr>
        <p:spPr>
          <a:xfrm>
            <a:off x="7376955" y="4192271"/>
            <a:ext cx="4154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Deposit(client1, 6) 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Withdraw(client1, 3)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Withdraw(client2, 2)   (returns OK)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C9097A-311B-F27B-7EF1-33D9A563E4B9}"/>
              </a:ext>
            </a:extLst>
          </p:cNvPr>
          <p:cNvSpPr txBox="1"/>
          <p:nvPr/>
        </p:nvSpPr>
        <p:spPr>
          <a:xfrm>
            <a:off x="7376954" y="5303368"/>
            <a:ext cx="4269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Deposit(client1, 6) 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Withdraw(client1, 3)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Withdraw(client1, 2)   (returns OK)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Withdraw(client1, 3)    (returns Err)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37E033-4F89-B6F0-3FEB-E2D05F08E551}"/>
              </a:ext>
            </a:extLst>
          </p:cNvPr>
          <p:cNvSpPr txBox="1"/>
          <p:nvPr/>
        </p:nvSpPr>
        <p:spPr>
          <a:xfrm>
            <a:off x="7079394" y="2508975"/>
            <a:ext cx="21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Behavior 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58967F-ADAE-7F43-C537-ECD23E019ABD}"/>
              </a:ext>
            </a:extLst>
          </p:cNvPr>
          <p:cNvSpPr txBox="1"/>
          <p:nvPr/>
        </p:nvSpPr>
        <p:spPr>
          <a:xfrm>
            <a:off x="7079394" y="3877296"/>
            <a:ext cx="21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Behavior #2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662FC7-0FDC-F7CD-E871-87C7D150845E}"/>
              </a:ext>
            </a:extLst>
          </p:cNvPr>
          <p:cNvSpPr txBox="1"/>
          <p:nvPr/>
        </p:nvSpPr>
        <p:spPr>
          <a:xfrm>
            <a:off x="7079394" y="4997017"/>
            <a:ext cx="21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Behavior #3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23B5D8-A8F2-E9EB-1665-4087D29AD7C4}"/>
              </a:ext>
            </a:extLst>
          </p:cNvPr>
          <p:cNvCxnSpPr/>
          <p:nvPr/>
        </p:nvCxnSpPr>
        <p:spPr>
          <a:xfrm>
            <a:off x="3363622" y="2393962"/>
            <a:ext cx="0" cy="655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20467F-0EEA-A0D7-6281-F0A73CDFC695}"/>
              </a:ext>
            </a:extLst>
          </p:cNvPr>
          <p:cNvSpPr txBox="1"/>
          <p:nvPr/>
        </p:nvSpPr>
        <p:spPr>
          <a:xfrm>
            <a:off x="3345973" y="2591642"/>
            <a:ext cx="1618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Deposit(c2,5)</a:t>
            </a:r>
          </a:p>
        </p:txBody>
      </p:sp>
    </p:spTree>
    <p:extLst>
      <p:ext uri="{BB962C8B-B14F-4D97-AF65-F5344CB8AC3E}">
        <p14:creationId xmlns:p14="http://schemas.microsoft.com/office/powerpoint/2010/main" val="197209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9D60-2D43-75C0-6A31-D0E77007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define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1F62-59C6-FC9A-12AA-2A6A7AAC1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should be able to evaluate the correctness of the system by inspecting a behavior (sequence) consisting of world-visible events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BCD03-57FE-8F9E-F28E-7152F7DF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EBF1-C771-F94C-8407-32FD25ECD7DC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8B93E-431A-FFEA-09DE-4C3D4F66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976D-BCAE-BFF7-D773-B025E20E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B0200-B148-7345-585F-2EEDD6A1C6A8}"/>
              </a:ext>
            </a:extLst>
          </p:cNvPr>
          <p:cNvSpPr txBox="1"/>
          <p:nvPr/>
        </p:nvSpPr>
        <p:spPr>
          <a:xfrm>
            <a:off x="1155032" y="3274992"/>
            <a:ext cx="171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 system: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4418E27-5E58-D7B5-4BC4-8D94848E1677}"/>
              </a:ext>
            </a:extLst>
          </p:cNvPr>
          <p:cNvSpPr/>
          <p:nvPr/>
        </p:nvSpPr>
        <p:spPr>
          <a:xfrm>
            <a:off x="2964580" y="3274992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4221A7-C6BC-C71A-EE7C-E478C56E0E16}"/>
              </a:ext>
            </a:extLst>
          </p:cNvPr>
          <p:cNvSpPr/>
          <p:nvPr/>
        </p:nvSpPr>
        <p:spPr>
          <a:xfrm>
            <a:off x="4879200" y="3274992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A588079-EFEA-ACAF-D303-9E1D0F7922D8}"/>
              </a:ext>
            </a:extLst>
          </p:cNvPr>
          <p:cNvSpPr/>
          <p:nvPr/>
        </p:nvSpPr>
        <p:spPr>
          <a:xfrm>
            <a:off x="6822695" y="327499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C1312-A99D-C501-5BEF-B5170D71091F}"/>
              </a:ext>
            </a:extLst>
          </p:cNvPr>
          <p:cNvSpPr txBox="1"/>
          <p:nvPr/>
        </p:nvSpPr>
        <p:spPr>
          <a:xfrm>
            <a:off x="3241508" y="2764745"/>
            <a:ext cx="1880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Create(f,”/file1”)    (returns OK)</a:t>
            </a:r>
          </a:p>
        </p:txBody>
      </p:sp>
      <p:sp>
        <p:nvSpPr>
          <p:cNvPr id="16" name="Google Shape;109;p16">
            <a:extLst>
              <a:ext uri="{FF2B5EF4-FFF2-40B4-BE49-F238E27FC236}">
                <a16:creationId xmlns:a16="http://schemas.microsoft.com/office/drawing/2014/main" id="{366DA9FB-2113-FFB8-F47A-9C48BB9E621A}"/>
              </a:ext>
            </a:extLst>
          </p:cNvPr>
          <p:cNvSpPr/>
          <p:nvPr/>
        </p:nvSpPr>
        <p:spPr>
          <a:xfrm>
            <a:off x="3484345" y="3244462"/>
            <a:ext cx="1394658" cy="13309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17" name="Google Shape;109;p16">
            <a:extLst>
              <a:ext uri="{FF2B5EF4-FFF2-40B4-BE49-F238E27FC236}">
                <a16:creationId xmlns:a16="http://schemas.microsoft.com/office/drawing/2014/main" id="{DE45AAA7-9462-DFE1-A881-C603FA231C48}"/>
              </a:ext>
            </a:extLst>
          </p:cNvPr>
          <p:cNvSpPr/>
          <p:nvPr/>
        </p:nvSpPr>
        <p:spPr>
          <a:xfrm>
            <a:off x="5398768" y="3244462"/>
            <a:ext cx="1423336" cy="173184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8E8EB3-DEFE-C312-2A60-63B50F0BDF31}"/>
              </a:ext>
            </a:extLst>
          </p:cNvPr>
          <p:cNvSpPr txBox="1"/>
          <p:nvPr/>
        </p:nvSpPr>
        <p:spPr>
          <a:xfrm>
            <a:off x="5102188" y="2776594"/>
            <a:ext cx="2365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Create(f,”/file2”)    (returns OK)</a:t>
            </a:r>
            <a:endParaRPr 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D3E78-DB8E-64ED-184B-7DCC3C3FAD2D}"/>
              </a:ext>
            </a:extLst>
          </p:cNvPr>
          <p:cNvSpPr txBox="1"/>
          <p:nvPr/>
        </p:nvSpPr>
        <p:spPr>
          <a:xfrm>
            <a:off x="7172827" y="2764745"/>
            <a:ext cx="2365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Create(d, ”/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      (returns OK)</a:t>
            </a:r>
            <a:endParaRPr lang="en-US" sz="1200" b="1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03F10DB-75A5-4061-8C0D-3AB2016B7CD1}"/>
              </a:ext>
            </a:extLst>
          </p:cNvPr>
          <p:cNvSpPr/>
          <p:nvPr/>
        </p:nvSpPr>
        <p:spPr>
          <a:xfrm>
            <a:off x="8737118" y="3274990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oogle Shape;109;p16">
            <a:extLst>
              <a:ext uri="{FF2B5EF4-FFF2-40B4-BE49-F238E27FC236}">
                <a16:creationId xmlns:a16="http://schemas.microsoft.com/office/drawing/2014/main" id="{50F0DB7C-1867-09C2-6E40-78E56F7E374E}"/>
              </a:ext>
            </a:extLst>
          </p:cNvPr>
          <p:cNvSpPr/>
          <p:nvPr/>
        </p:nvSpPr>
        <p:spPr>
          <a:xfrm>
            <a:off x="7342066" y="3244461"/>
            <a:ext cx="1394658" cy="128735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BC9428-7E66-D8B8-95D3-D3FCDDC12A14}"/>
              </a:ext>
            </a:extLst>
          </p:cNvPr>
          <p:cNvSpPr txBox="1"/>
          <p:nvPr/>
        </p:nvSpPr>
        <p:spPr>
          <a:xfrm>
            <a:off x="1154637" y="4393521"/>
            <a:ext cx="180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Lock service: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5B5DF70-43F1-A37F-F1DD-FF6EE207CF62}"/>
              </a:ext>
            </a:extLst>
          </p:cNvPr>
          <p:cNvSpPr/>
          <p:nvPr/>
        </p:nvSpPr>
        <p:spPr>
          <a:xfrm>
            <a:off x="2964186" y="439352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538D952-CEA7-851F-D30C-E891FF8FB320}"/>
              </a:ext>
            </a:extLst>
          </p:cNvPr>
          <p:cNvSpPr/>
          <p:nvPr/>
        </p:nvSpPr>
        <p:spPr>
          <a:xfrm>
            <a:off x="4878806" y="439352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8141078-D4A3-EA42-B314-933CF3BC6DD9}"/>
              </a:ext>
            </a:extLst>
          </p:cNvPr>
          <p:cNvSpPr/>
          <p:nvPr/>
        </p:nvSpPr>
        <p:spPr>
          <a:xfrm>
            <a:off x="6822301" y="4393520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433F3B-74F1-C249-8B02-B57F3B50E4AF}"/>
              </a:ext>
            </a:extLst>
          </p:cNvPr>
          <p:cNvSpPr txBox="1"/>
          <p:nvPr/>
        </p:nvSpPr>
        <p:spPr>
          <a:xfrm>
            <a:off x="3241114" y="3998774"/>
            <a:ext cx="1759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Acquire(client1)</a:t>
            </a:r>
          </a:p>
        </p:txBody>
      </p:sp>
      <p:sp>
        <p:nvSpPr>
          <p:cNvPr id="30" name="Google Shape;109;p16">
            <a:extLst>
              <a:ext uri="{FF2B5EF4-FFF2-40B4-BE49-F238E27FC236}">
                <a16:creationId xmlns:a16="http://schemas.microsoft.com/office/drawing/2014/main" id="{003DE3BB-F924-6652-6EDC-C7A126C73880}"/>
              </a:ext>
            </a:extLst>
          </p:cNvPr>
          <p:cNvSpPr/>
          <p:nvPr/>
        </p:nvSpPr>
        <p:spPr>
          <a:xfrm>
            <a:off x="3483951" y="4362991"/>
            <a:ext cx="1394658" cy="13309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31" name="Google Shape;109;p16">
            <a:extLst>
              <a:ext uri="{FF2B5EF4-FFF2-40B4-BE49-F238E27FC236}">
                <a16:creationId xmlns:a16="http://schemas.microsoft.com/office/drawing/2014/main" id="{526C65A6-EF5C-6690-859E-20999D89F9C0}"/>
              </a:ext>
            </a:extLst>
          </p:cNvPr>
          <p:cNvSpPr/>
          <p:nvPr/>
        </p:nvSpPr>
        <p:spPr>
          <a:xfrm>
            <a:off x="5398374" y="4362991"/>
            <a:ext cx="1423336" cy="173184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DC2197-4410-88DE-D605-67ACF3139604}"/>
              </a:ext>
            </a:extLst>
          </p:cNvPr>
          <p:cNvSpPr txBox="1"/>
          <p:nvPr/>
        </p:nvSpPr>
        <p:spPr>
          <a:xfrm>
            <a:off x="5101794" y="3991373"/>
            <a:ext cx="1759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Release(client1)</a:t>
            </a:r>
            <a:endParaRPr 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30F355-4D37-8A26-EC02-8194204D43E3}"/>
              </a:ext>
            </a:extLst>
          </p:cNvPr>
          <p:cNvSpPr txBox="1"/>
          <p:nvPr/>
        </p:nvSpPr>
        <p:spPr>
          <a:xfrm>
            <a:off x="7172433" y="3998774"/>
            <a:ext cx="1759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Acquire(client2)</a:t>
            </a:r>
            <a:endParaRPr lang="en-US" sz="1200" b="1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19AD2FF-584A-792A-3607-A130569680AE}"/>
              </a:ext>
            </a:extLst>
          </p:cNvPr>
          <p:cNvSpPr/>
          <p:nvPr/>
        </p:nvSpPr>
        <p:spPr>
          <a:xfrm>
            <a:off x="8736724" y="4393519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Google Shape;109;p16">
            <a:extLst>
              <a:ext uri="{FF2B5EF4-FFF2-40B4-BE49-F238E27FC236}">
                <a16:creationId xmlns:a16="http://schemas.microsoft.com/office/drawing/2014/main" id="{602200A2-AA86-9046-A4F4-E6190408A176}"/>
              </a:ext>
            </a:extLst>
          </p:cNvPr>
          <p:cNvSpPr/>
          <p:nvPr/>
        </p:nvSpPr>
        <p:spPr>
          <a:xfrm>
            <a:off x="7341672" y="4362990"/>
            <a:ext cx="1394658" cy="128735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61B880-55C4-3571-C4C4-1A38661B9285}"/>
              </a:ext>
            </a:extLst>
          </p:cNvPr>
          <p:cNvSpPr txBox="1"/>
          <p:nvPr/>
        </p:nvSpPr>
        <p:spPr>
          <a:xfrm>
            <a:off x="1154046" y="5459226"/>
            <a:ext cx="180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Bank: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D26AEE9-A35A-0065-E332-FBD844328409}"/>
              </a:ext>
            </a:extLst>
          </p:cNvPr>
          <p:cNvSpPr/>
          <p:nvPr/>
        </p:nvSpPr>
        <p:spPr>
          <a:xfrm>
            <a:off x="2963595" y="5459226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EEEA607-85AD-867B-C769-4ECA1B38E31C}"/>
              </a:ext>
            </a:extLst>
          </p:cNvPr>
          <p:cNvSpPr/>
          <p:nvPr/>
        </p:nvSpPr>
        <p:spPr>
          <a:xfrm>
            <a:off x="4878215" y="5459226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F18DFB5-E0CF-3E1C-B9BE-618E53C024BD}"/>
              </a:ext>
            </a:extLst>
          </p:cNvPr>
          <p:cNvSpPr/>
          <p:nvPr/>
        </p:nvSpPr>
        <p:spPr>
          <a:xfrm>
            <a:off x="6821710" y="5459225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0BF5D0-B695-998B-32C1-40B727950C95}"/>
              </a:ext>
            </a:extLst>
          </p:cNvPr>
          <p:cNvSpPr txBox="1"/>
          <p:nvPr/>
        </p:nvSpPr>
        <p:spPr>
          <a:xfrm>
            <a:off x="3071679" y="5064479"/>
            <a:ext cx="1928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Deposit(client1,4)</a:t>
            </a:r>
          </a:p>
        </p:txBody>
      </p:sp>
      <p:sp>
        <p:nvSpPr>
          <p:cNvPr id="41" name="Google Shape;109;p16">
            <a:extLst>
              <a:ext uri="{FF2B5EF4-FFF2-40B4-BE49-F238E27FC236}">
                <a16:creationId xmlns:a16="http://schemas.microsoft.com/office/drawing/2014/main" id="{E059200C-E6DE-D1C5-037C-B6701D8BA101}"/>
              </a:ext>
            </a:extLst>
          </p:cNvPr>
          <p:cNvSpPr/>
          <p:nvPr/>
        </p:nvSpPr>
        <p:spPr>
          <a:xfrm>
            <a:off x="3483360" y="5428696"/>
            <a:ext cx="1394658" cy="13309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42" name="Google Shape;109;p16">
            <a:extLst>
              <a:ext uri="{FF2B5EF4-FFF2-40B4-BE49-F238E27FC236}">
                <a16:creationId xmlns:a16="http://schemas.microsoft.com/office/drawing/2014/main" id="{B7443F5A-9FDB-EA13-94F2-E20B21A82E82}"/>
              </a:ext>
            </a:extLst>
          </p:cNvPr>
          <p:cNvSpPr/>
          <p:nvPr/>
        </p:nvSpPr>
        <p:spPr>
          <a:xfrm>
            <a:off x="5397783" y="5428696"/>
            <a:ext cx="1423336" cy="173184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E2D705-5CA8-F8F1-AA38-B0BCA53B3EE4}"/>
              </a:ext>
            </a:extLst>
          </p:cNvPr>
          <p:cNvSpPr txBox="1"/>
          <p:nvPr/>
        </p:nvSpPr>
        <p:spPr>
          <a:xfrm>
            <a:off x="5101203" y="5057078"/>
            <a:ext cx="1948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Withdraw(client1,3)</a:t>
            </a:r>
            <a:endParaRPr 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22C0B7-06FF-BF62-DFA3-48696C8ACECE}"/>
              </a:ext>
            </a:extLst>
          </p:cNvPr>
          <p:cNvSpPr txBox="1"/>
          <p:nvPr/>
        </p:nvSpPr>
        <p:spPr>
          <a:xfrm>
            <a:off x="7171842" y="5064479"/>
            <a:ext cx="1948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Deposit(client2,5)</a:t>
            </a:r>
            <a:endParaRPr lang="en-US" sz="1200" b="1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6B72CF9-2F3A-95DA-AA07-26B6B90A44EA}"/>
              </a:ext>
            </a:extLst>
          </p:cNvPr>
          <p:cNvSpPr/>
          <p:nvPr/>
        </p:nvSpPr>
        <p:spPr>
          <a:xfrm>
            <a:off x="8736133" y="5459224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Google Shape;109;p16">
            <a:extLst>
              <a:ext uri="{FF2B5EF4-FFF2-40B4-BE49-F238E27FC236}">
                <a16:creationId xmlns:a16="http://schemas.microsoft.com/office/drawing/2014/main" id="{D2933F91-C8F6-6B96-00C5-54EFEA4F82BE}"/>
              </a:ext>
            </a:extLst>
          </p:cNvPr>
          <p:cNvSpPr/>
          <p:nvPr/>
        </p:nvSpPr>
        <p:spPr>
          <a:xfrm>
            <a:off x="7341081" y="5428695"/>
            <a:ext cx="1394658" cy="128735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</p:spTree>
    <p:extLst>
      <p:ext uri="{BB962C8B-B14F-4D97-AF65-F5344CB8AC3E}">
        <p14:creationId xmlns:p14="http://schemas.microsoft.com/office/powerpoint/2010/main" val="416250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13" grpId="0" animBg="1"/>
      <p:bldP spid="15" grpId="0"/>
      <p:bldP spid="16" grpId="0" animBg="1"/>
      <p:bldP spid="17" grpId="0" animBg="1"/>
      <p:bldP spid="19" grpId="0"/>
      <p:bldP spid="21" grpId="0"/>
      <p:bldP spid="22" grpId="0" animBg="1"/>
      <p:bldP spid="23" grpId="0" animBg="1"/>
      <p:bldP spid="25" grpId="0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/>
      <p:bldP spid="41" grpId="0" animBg="1"/>
      <p:bldP spid="42" grpId="0" animBg="1"/>
      <p:bldP spid="43" grpId="0"/>
      <p:bldP spid="44" grpId="0"/>
      <p:bldP spid="45" grpId="0" animBg="1"/>
      <p:bldP spid="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BB1D-265F-B686-3AA9-DA558D4B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Event-enriched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7BD5-170F-AA79-D69F-E6D7CEB4E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46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be adding events to our spec state machines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the lock service would use this Event datatype: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Next() transition will now be parameterized by an Event: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52426-D5CE-8453-E1A5-0A91352B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4362-81D1-5E42-BCF5-0B7431E540DB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7DC9-D473-FE12-75BD-DADE20E7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298D6-5E92-B31E-F449-FC44BE51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002B0-C539-34CD-7921-130623A1917D}"/>
              </a:ext>
            </a:extLst>
          </p:cNvPr>
          <p:cNvSpPr txBox="1"/>
          <p:nvPr/>
        </p:nvSpPr>
        <p:spPr>
          <a:xfrm>
            <a:off x="911992" y="3358264"/>
            <a:ext cx="9849051" cy="369332"/>
          </a:xfrm>
          <a:prstGeom prst="rect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datatype Event = Acquire(</a:t>
            </a:r>
            <a:r>
              <a:rPr lang="en-US" dirty="0" err="1">
                <a:latin typeface="Menlo" panose="020B0609030804020204" pitchFamily="49" charset="0"/>
              </a:rPr>
              <a:t>clientId:nat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Menlo" panose="020B0609030804020204" pitchFamily="49" charset="0"/>
              </a:rPr>
              <a:t>| Release(</a:t>
            </a:r>
            <a:r>
              <a:rPr lang="en-US" b="0" dirty="0" err="1">
                <a:effectLst/>
                <a:latin typeface="Menlo" panose="020B0609030804020204" pitchFamily="49" charset="0"/>
              </a:rPr>
              <a:t>clientId:nat</a:t>
            </a:r>
            <a:r>
              <a:rPr lang="en-US" b="0" dirty="0">
                <a:effectLst/>
                <a:latin typeface="Menlo" panose="020B0609030804020204" pitchFamily="49" charset="0"/>
              </a:rPr>
              <a:t>) |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NoOp</a:t>
            </a:r>
            <a:endParaRPr lang="en-US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5FDB3-AF18-470D-3D6A-21D2FFE8DDCB}"/>
              </a:ext>
            </a:extLst>
          </p:cNvPr>
          <p:cNvSpPr txBox="1"/>
          <p:nvPr/>
        </p:nvSpPr>
        <p:spPr>
          <a:xfrm>
            <a:off x="893544" y="4890903"/>
            <a:ext cx="9357361" cy="338554"/>
          </a:xfrm>
          <a:prstGeom prst="rect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0" dirty="0">
                <a:effectLst/>
                <a:latin typeface="Menlo" panose="020B0609030804020204" pitchFamily="49" charset="0"/>
              </a:rPr>
              <a:t>ghost predicate Next(c: Constants, v: Variables, v': Variables, </a:t>
            </a:r>
            <a:r>
              <a:rPr lang="en-US" sz="1600" b="0" dirty="0" err="1">
                <a:effectLst/>
                <a:latin typeface="Menlo" panose="020B0609030804020204" pitchFamily="49" charset="0"/>
              </a:rPr>
              <a:t>evt</a:t>
            </a:r>
            <a:r>
              <a:rPr lang="en-US" sz="1600" b="0" dirty="0">
                <a:effectLst/>
                <a:latin typeface="Menlo" panose="020B0609030804020204" pitchFamily="49" charset="0"/>
              </a:rPr>
              <a:t>: Event)</a:t>
            </a:r>
          </a:p>
        </p:txBody>
      </p:sp>
    </p:spTree>
    <p:extLst>
      <p:ext uri="{BB962C8B-B14F-4D97-AF65-F5344CB8AC3E}">
        <p14:creationId xmlns:p14="http://schemas.microsoft.com/office/powerpoint/2010/main" val="33326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machines: a versatile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State machines can be used to</a:t>
            </a:r>
          </a:p>
          <a:p>
            <a:r>
              <a:rPr lang="en-US" dirty="0"/>
              <a:t>Model the program</a:t>
            </a:r>
          </a:p>
          <a:p>
            <a:r>
              <a:rPr lang="en-US" dirty="0"/>
              <a:t>Model environment components</a:t>
            </a:r>
          </a:p>
          <a:p>
            <a:r>
              <a:rPr lang="en-US" dirty="0"/>
              <a:t>Model how the system (</a:t>
            </a:r>
            <a:r>
              <a:rPr lang="en-US" dirty="0" err="1"/>
              <a:t>program+environment</a:t>
            </a:r>
            <a:r>
              <a:rPr lang="en-US" dirty="0"/>
              <a:t>) fits together</a:t>
            </a:r>
          </a:p>
          <a:p>
            <a:r>
              <a:rPr lang="en-US" dirty="0">
                <a:solidFill>
                  <a:srgbClr val="0000FF"/>
                </a:solidFill>
              </a:rPr>
              <a:t>Specify the system behavior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34B2-C19C-6746-A85B-C3DA058D15BC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610600" y="907286"/>
            <a:ext cx="1610350" cy="1477903"/>
            <a:chOff x="6114806" y="1768057"/>
            <a:chExt cx="2161490" cy="1983713"/>
          </a:xfrm>
        </p:grpSpPr>
        <p:sp>
          <p:nvSpPr>
            <p:cNvPr id="9" name="Oval 8"/>
            <p:cNvSpPr/>
            <p:nvPr/>
          </p:nvSpPr>
          <p:spPr>
            <a:xfrm>
              <a:off x="6191006" y="2444556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742896" y="2444556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90771" y="3218370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639213" y="1768057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386397" y="3218370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sp>
          <p:nvSpPr>
            <p:cNvPr id="14" name="Donut 13"/>
            <p:cNvSpPr/>
            <p:nvPr/>
          </p:nvSpPr>
          <p:spPr>
            <a:xfrm>
              <a:off x="6114806" y="2358140"/>
              <a:ext cx="685800" cy="706232"/>
            </a:xfrm>
            <a:prstGeom prst="donut">
              <a:avLst>
                <a:gd name="adj" fmla="val 789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6646291" y="2223342"/>
              <a:ext cx="71037" cy="2993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094498" y="2223342"/>
              <a:ext cx="726514" cy="2823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05913" y="2301457"/>
              <a:ext cx="747184" cy="91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905913" y="2301457"/>
              <a:ext cx="40143" cy="995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7024171" y="3485070"/>
              <a:ext cx="3622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6457706" y="2977956"/>
              <a:ext cx="159614" cy="2577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7376672" y="1777091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latin typeface="Calibri Light" panose="020F0302020204030204" pitchFamily="34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72613" y="2001686"/>
              <a:ext cx="204059" cy="421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808042" y="2218650"/>
              <a:ext cx="201555" cy="2089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7841682" y="2961014"/>
              <a:ext cx="167915" cy="3354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745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096E-5498-A695-E277-64FD698A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Bank spec state machine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794A-ABF0-0D3B-3335-CC7222DC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3E05-B92D-824F-A85E-24831D8F444B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8183-39E4-570A-EAC2-5BE2CBCC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3458E-DF36-C5D5-D591-C6F4D481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30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DA39C49-BFA7-74D0-81D5-010E04405816}"/>
              </a:ext>
            </a:extLst>
          </p:cNvPr>
          <p:cNvSpPr/>
          <p:nvPr/>
        </p:nvSpPr>
        <p:spPr>
          <a:xfrm>
            <a:off x="934656" y="2903910"/>
            <a:ext cx="1394658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client1: 0</a:t>
            </a:r>
          </a:p>
          <a:p>
            <a:pPr algn="ctr"/>
            <a:r>
              <a:rPr lang="en-US" dirty="0"/>
              <a:t>client2: 0</a:t>
            </a:r>
          </a:p>
          <a:p>
            <a:pPr algn="ctr"/>
            <a:r>
              <a:rPr lang="en-US" dirty="0"/>
              <a:t>client3: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26032-DE78-3A69-C098-F0E47D3DF700}"/>
              </a:ext>
            </a:extLst>
          </p:cNvPr>
          <p:cNvSpPr txBox="1"/>
          <p:nvPr/>
        </p:nvSpPr>
        <p:spPr>
          <a:xfrm>
            <a:off x="1968560" y="2380689"/>
            <a:ext cx="2247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c,v,v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Deposit(client1,4))</a:t>
            </a:r>
          </a:p>
        </p:txBody>
      </p:sp>
      <p:sp>
        <p:nvSpPr>
          <p:cNvPr id="12" name="Google Shape;109;p16">
            <a:extLst>
              <a:ext uri="{FF2B5EF4-FFF2-40B4-BE49-F238E27FC236}">
                <a16:creationId xmlns:a16="http://schemas.microsoft.com/office/drawing/2014/main" id="{6A6B3873-6477-BD72-2B80-E7FDBBFF7EAC}"/>
              </a:ext>
            </a:extLst>
          </p:cNvPr>
          <p:cNvSpPr/>
          <p:nvPr/>
        </p:nvSpPr>
        <p:spPr>
          <a:xfrm>
            <a:off x="2329314" y="2985829"/>
            <a:ext cx="1394658" cy="13309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13" name="Google Shape;109;p16">
            <a:extLst>
              <a:ext uri="{FF2B5EF4-FFF2-40B4-BE49-F238E27FC236}">
                <a16:creationId xmlns:a16="http://schemas.microsoft.com/office/drawing/2014/main" id="{E943FD57-F512-004D-2A0F-C47364C61990}"/>
              </a:ext>
            </a:extLst>
          </p:cNvPr>
          <p:cNvSpPr/>
          <p:nvPr/>
        </p:nvSpPr>
        <p:spPr>
          <a:xfrm>
            <a:off x="5118630" y="2985829"/>
            <a:ext cx="1423336" cy="173184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C31B5-5A1A-9347-E3D9-276926D2A45D}"/>
              </a:ext>
            </a:extLst>
          </p:cNvPr>
          <p:cNvSpPr txBox="1"/>
          <p:nvPr/>
        </p:nvSpPr>
        <p:spPr>
          <a:xfrm>
            <a:off x="4812945" y="2408839"/>
            <a:ext cx="24252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c,v,v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’, Withdraw(client1,3))</a:t>
            </a:r>
            <a:endParaRPr 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E5444B-5747-EB40-53FA-55F59C8FE793}"/>
              </a:ext>
            </a:extLst>
          </p:cNvPr>
          <p:cNvSpPr txBox="1"/>
          <p:nvPr/>
        </p:nvSpPr>
        <p:spPr>
          <a:xfrm>
            <a:off x="7684829" y="2408839"/>
            <a:ext cx="22926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c,v,v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’, Deposit(client2,5))</a:t>
            </a:r>
            <a:endParaRPr lang="en-US" sz="1400" b="1" dirty="0"/>
          </a:p>
        </p:txBody>
      </p:sp>
      <p:sp>
        <p:nvSpPr>
          <p:cNvPr id="17" name="Google Shape;109;p16">
            <a:extLst>
              <a:ext uri="{FF2B5EF4-FFF2-40B4-BE49-F238E27FC236}">
                <a16:creationId xmlns:a16="http://schemas.microsoft.com/office/drawing/2014/main" id="{5C3C18FA-C0D5-58AF-A269-9770A824A68A}"/>
              </a:ext>
            </a:extLst>
          </p:cNvPr>
          <p:cNvSpPr/>
          <p:nvPr/>
        </p:nvSpPr>
        <p:spPr>
          <a:xfrm>
            <a:off x="7936230" y="2974623"/>
            <a:ext cx="1394658" cy="128735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741E474-DC92-4A99-F0E5-50D85D56901C}"/>
              </a:ext>
            </a:extLst>
          </p:cNvPr>
          <p:cNvSpPr/>
          <p:nvPr/>
        </p:nvSpPr>
        <p:spPr>
          <a:xfrm>
            <a:off x="3723972" y="2906895"/>
            <a:ext cx="1394658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client1: 4</a:t>
            </a:r>
          </a:p>
          <a:p>
            <a:pPr algn="ctr"/>
            <a:r>
              <a:rPr lang="en-US" dirty="0"/>
              <a:t>client2: 0</a:t>
            </a:r>
          </a:p>
          <a:p>
            <a:pPr algn="ctr"/>
            <a:r>
              <a:rPr lang="en-US" dirty="0"/>
              <a:t>client3: 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1C24059-FBF0-5369-8920-B2FE8945A1B4}"/>
              </a:ext>
            </a:extLst>
          </p:cNvPr>
          <p:cNvSpPr/>
          <p:nvPr/>
        </p:nvSpPr>
        <p:spPr>
          <a:xfrm>
            <a:off x="6541966" y="2903910"/>
            <a:ext cx="1394658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client1: 1</a:t>
            </a:r>
          </a:p>
          <a:p>
            <a:pPr algn="ctr"/>
            <a:r>
              <a:rPr lang="en-US" dirty="0"/>
              <a:t>client2: 0</a:t>
            </a:r>
          </a:p>
          <a:p>
            <a:pPr algn="ctr"/>
            <a:r>
              <a:rPr lang="en-US" dirty="0"/>
              <a:t>client3: 0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FCFFBAD-664E-57F2-3726-23D9EA8DC37A}"/>
              </a:ext>
            </a:extLst>
          </p:cNvPr>
          <p:cNvSpPr/>
          <p:nvPr/>
        </p:nvSpPr>
        <p:spPr>
          <a:xfrm>
            <a:off x="9330494" y="2903909"/>
            <a:ext cx="1394658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client1: 1</a:t>
            </a:r>
          </a:p>
          <a:p>
            <a:pPr algn="ctr"/>
            <a:r>
              <a:rPr lang="en-US" dirty="0"/>
              <a:t>client2: 5</a:t>
            </a:r>
          </a:p>
          <a:p>
            <a:pPr algn="ctr"/>
            <a:r>
              <a:rPr lang="en-US" dirty="0"/>
              <a:t>client3: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C9A763-CF97-9032-3DCA-BBDB17EB5285}"/>
              </a:ext>
            </a:extLst>
          </p:cNvPr>
          <p:cNvSpPr txBox="1"/>
          <p:nvPr/>
        </p:nvSpPr>
        <p:spPr>
          <a:xfrm>
            <a:off x="1849145" y="4404892"/>
            <a:ext cx="2572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DepositAction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c,v,v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Deposit(client1,4))</a:t>
            </a:r>
          </a:p>
        </p:txBody>
      </p:sp>
    </p:spTree>
    <p:extLst>
      <p:ext uri="{BB962C8B-B14F-4D97-AF65-F5344CB8AC3E}">
        <p14:creationId xmlns:p14="http://schemas.microsoft.com/office/powerpoint/2010/main" val="404034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BB1D-265F-B686-3AA9-DA558D4B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Event-enriched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7BD5-170F-AA79-D69F-E6D7CEB4E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46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</a:t>
            </a:r>
            <a:r>
              <a:rPr lang="en-US" b="1" dirty="0"/>
              <a:t>also </a:t>
            </a:r>
            <a:r>
              <a:rPr lang="en-US" dirty="0"/>
              <a:t>be adding events to our protocol state machines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Using the exact same type as the spec state machine uses</a:t>
            </a:r>
          </a:p>
          <a:p>
            <a:pPr marL="0" indent="0">
              <a:buNone/>
            </a:pPr>
            <a:r>
              <a:rPr lang="en-US" dirty="0"/>
              <a:t>E.g. for lock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Next() transition of both Host and </a:t>
            </a:r>
            <a:r>
              <a:rPr lang="en-US" dirty="0" err="1"/>
              <a:t>DistributedSystem</a:t>
            </a:r>
            <a:r>
              <a:rPr lang="en-US" dirty="0"/>
              <a:t> will now be parameterized by an Event: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52426-D5CE-8453-E1A5-0A91352B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105-4B86-3B4E-9DA9-1BD5BA0815FF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7DC9-D473-FE12-75BD-DADE20E7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298D6-5E92-B31E-F449-FC44BE51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002B0-C539-34CD-7921-130623A1917D}"/>
              </a:ext>
            </a:extLst>
          </p:cNvPr>
          <p:cNvSpPr txBox="1"/>
          <p:nvPr/>
        </p:nvSpPr>
        <p:spPr>
          <a:xfrm>
            <a:off x="903169" y="3866397"/>
            <a:ext cx="9849051" cy="369332"/>
          </a:xfrm>
          <a:prstGeom prst="rect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datatype Event = Acquire(</a:t>
            </a:r>
            <a:r>
              <a:rPr lang="en-US" dirty="0" err="1">
                <a:latin typeface="Menlo" panose="020B0609030804020204" pitchFamily="49" charset="0"/>
              </a:rPr>
              <a:t>clientId:nat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Menlo" panose="020B0609030804020204" pitchFamily="49" charset="0"/>
              </a:rPr>
              <a:t>| Release(</a:t>
            </a:r>
            <a:r>
              <a:rPr lang="en-US" b="0" dirty="0" err="1">
                <a:effectLst/>
                <a:latin typeface="Menlo" panose="020B0609030804020204" pitchFamily="49" charset="0"/>
              </a:rPr>
              <a:t>clientId:nat</a:t>
            </a:r>
            <a:r>
              <a:rPr lang="en-US" b="0" dirty="0">
                <a:effectLst/>
                <a:latin typeface="Menlo" panose="020B0609030804020204" pitchFamily="49" charset="0"/>
              </a:rPr>
              <a:t>) |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NoOp</a:t>
            </a:r>
            <a:endParaRPr lang="en-US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5FDB3-AF18-470D-3D6A-21D2FFE8DDCB}"/>
              </a:ext>
            </a:extLst>
          </p:cNvPr>
          <p:cNvSpPr txBox="1"/>
          <p:nvPr/>
        </p:nvSpPr>
        <p:spPr>
          <a:xfrm>
            <a:off x="903169" y="5758826"/>
            <a:ext cx="9357361" cy="338554"/>
          </a:xfrm>
          <a:prstGeom prst="rect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0" dirty="0">
                <a:effectLst/>
                <a:latin typeface="Menlo" panose="020B0609030804020204" pitchFamily="49" charset="0"/>
              </a:rPr>
              <a:t>ghost predicate Next(c: Constants, v: Variables, v': Variables, </a:t>
            </a:r>
            <a:r>
              <a:rPr lang="en-US" sz="1600" b="0" dirty="0" err="1">
                <a:effectLst/>
                <a:latin typeface="Menlo" panose="020B0609030804020204" pitchFamily="49" charset="0"/>
              </a:rPr>
              <a:t>evt</a:t>
            </a:r>
            <a:r>
              <a:rPr lang="en-US" sz="1600" b="0" dirty="0">
                <a:effectLst/>
                <a:latin typeface="Menlo" panose="020B0609030804020204" pitchFamily="49" charset="0"/>
              </a:rPr>
              <a:t>: Event)</a:t>
            </a:r>
          </a:p>
        </p:txBody>
      </p:sp>
    </p:spTree>
    <p:extLst>
      <p:ext uri="{BB962C8B-B14F-4D97-AF65-F5344CB8AC3E}">
        <p14:creationId xmlns:p14="http://schemas.microsoft.com/office/powerpoint/2010/main" val="2874960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BB1D-265F-B686-3AA9-DA558D4B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Event-enriched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7BD5-170F-AA79-D69F-E6D7CEB4E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46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…and bound together using the Event as a binding variable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52426-D5CE-8453-E1A5-0A91352B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A1D0-606C-8B4B-9A90-CFD5C03B7BD0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7DC9-D473-FE12-75BD-DADE20E7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298D6-5E92-B31E-F449-FC44BE51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002B0-C539-34CD-7921-130623A1917D}"/>
              </a:ext>
            </a:extLst>
          </p:cNvPr>
          <p:cNvSpPr txBox="1"/>
          <p:nvPr/>
        </p:nvSpPr>
        <p:spPr>
          <a:xfrm>
            <a:off x="838199" y="2341582"/>
            <a:ext cx="11097127" cy="3970318"/>
          </a:xfrm>
          <a:prstGeom prst="rect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module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DistributedSystem</a:t>
            </a:r>
            <a:r>
              <a:rPr lang="en-US" b="0" dirty="0"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latin typeface="Menlo" panose="020B0609030804020204" pitchFamily="49" charset="0"/>
              </a:rPr>
              <a:t>...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ghost predicate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NextStep</a:t>
            </a:r>
            <a:r>
              <a:rPr lang="en-US" b="0" dirty="0">
                <a:effectLst/>
                <a:latin typeface="Menlo" panose="020B0609030804020204" pitchFamily="49" charset="0"/>
              </a:rPr>
              <a:t>(c: Constants, v: Variables, v': Variables, </a:t>
            </a:r>
            <a:r>
              <a:rPr lang="en-US" b="1" dirty="0" err="1">
                <a:effectLst/>
                <a:latin typeface="Menlo" panose="020B0609030804020204" pitchFamily="49" charset="0"/>
              </a:rPr>
              <a:t>evt</a:t>
            </a:r>
            <a:r>
              <a:rPr lang="en-US" b="1" dirty="0">
                <a:effectLst/>
                <a:latin typeface="Menlo" panose="020B0609030804020204" pitchFamily="49" charset="0"/>
              </a:rPr>
              <a:t>: Event</a:t>
            </a:r>
            <a:r>
              <a:rPr lang="en-US" b="0" dirty="0">
                <a:effectLst/>
                <a:latin typeface="Menlo" panose="020B0609030804020204" pitchFamily="49" charset="0"/>
              </a:rPr>
              <a:t>, step: Step)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latin typeface="Menlo" panose="020B0609030804020204" pitchFamily="49" charset="0"/>
              </a:rPr>
              <a:t>  </a:t>
            </a:r>
            <a:r>
              <a:rPr lang="en-US" b="0" dirty="0">
                <a:effectLst/>
                <a:latin typeface="Menlo" panose="020B0609030804020204" pitchFamily="49" charset="0"/>
              </a:rPr>
              <a:t>// </a:t>
            </a:r>
            <a:r>
              <a:rPr lang="en-US" b="1" dirty="0" err="1">
                <a:effectLst/>
                <a:latin typeface="Menlo" panose="020B0609030804020204" pitchFamily="49" charset="0"/>
              </a:rPr>
              <a:t>HostAction</a:t>
            </a:r>
            <a:r>
              <a:rPr lang="en-US" b="1" dirty="0">
                <a:effectLst/>
                <a:latin typeface="Menlo" panose="020B0609030804020204" pitchFamily="49" charset="0"/>
              </a:rPr>
              <a:t> calls </a:t>
            </a:r>
            <a:r>
              <a:rPr lang="en-US" b="1" dirty="0" err="1">
                <a:effectLst/>
                <a:latin typeface="Menlo" panose="020B0609030804020204" pitchFamily="49" charset="0"/>
              </a:rPr>
              <a:t>Host.Next</a:t>
            </a:r>
            <a:r>
              <a:rPr lang="en-US" b="1" dirty="0">
                <a:effectLst/>
                <a:latin typeface="Menlo" panose="020B0609030804020204" pitchFamily="49" charset="0"/>
              </a:rPr>
              <a:t> with </a:t>
            </a:r>
            <a:r>
              <a:rPr lang="en-US" b="1" dirty="0" err="1">
                <a:effectLst/>
                <a:latin typeface="Menlo" panose="020B0609030804020204" pitchFamily="49" charset="0"/>
              </a:rPr>
              <a:t>evt</a:t>
            </a:r>
            <a:endParaRPr lang="en-US" b="1" dirty="0"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  &amp;&amp;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HostAction</a:t>
            </a:r>
            <a:r>
              <a:rPr lang="en-US" b="0" dirty="0">
                <a:effectLst/>
                <a:latin typeface="Menlo" panose="020B0609030804020204" pitchFamily="49" charset="0"/>
              </a:rPr>
              <a:t>(c, v, v', </a:t>
            </a:r>
            <a:r>
              <a:rPr lang="en-US" b="1" dirty="0" err="1">
                <a:effectLst/>
                <a:latin typeface="Menlo" panose="020B0609030804020204" pitchFamily="49" charset="0"/>
              </a:rPr>
              <a:t>evt</a:t>
            </a:r>
            <a:r>
              <a:rPr lang="en-US" b="0" dirty="0"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step.hostid</a:t>
            </a:r>
            <a:r>
              <a:rPr lang="en-US" b="0" dirty="0"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step.msgOps</a:t>
            </a:r>
            <a:r>
              <a:rPr lang="en-US" b="0" dirty="0"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dirty="0">
                <a:latin typeface="Menlo" panose="020B0609030804020204" pitchFamily="49" charset="0"/>
              </a:rPr>
              <a:t>  </a:t>
            </a:r>
            <a:r>
              <a:rPr lang="en-US" b="0" dirty="0">
                <a:effectLst/>
                <a:latin typeface="Menlo" panose="020B0609030804020204" pitchFamily="49" charset="0"/>
              </a:rPr>
              <a:t>&amp;&amp;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Network.Next</a:t>
            </a:r>
            <a:r>
              <a:rPr lang="en-US" b="0" dirty="0"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effectLst/>
                <a:latin typeface="Menlo" panose="020B0609030804020204" pitchFamily="49" charset="0"/>
              </a:rPr>
              <a:t>c.network</a:t>
            </a:r>
            <a:r>
              <a:rPr lang="en-US" b="0" dirty="0"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v.network</a:t>
            </a:r>
            <a:r>
              <a:rPr lang="en-US" b="0" dirty="0"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v'.network</a:t>
            </a:r>
            <a:r>
              <a:rPr lang="en-US" b="0" dirty="0"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step.msgOps</a:t>
            </a:r>
            <a:r>
              <a:rPr lang="en-US" b="0" dirty="0"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ghost predicate Next(c: Constants, v: Variables, v': Variables, </a:t>
            </a:r>
            <a:r>
              <a:rPr lang="en-US" b="1" dirty="0" err="1">
                <a:effectLst/>
                <a:latin typeface="Menlo" panose="020B0609030804020204" pitchFamily="49" charset="0"/>
              </a:rPr>
              <a:t>evt</a:t>
            </a:r>
            <a:r>
              <a:rPr lang="en-US" b="1" dirty="0">
                <a:effectLst/>
                <a:latin typeface="Menlo" panose="020B0609030804020204" pitchFamily="49" charset="0"/>
              </a:rPr>
              <a:t>: Event</a:t>
            </a:r>
            <a:r>
              <a:rPr lang="en-US" b="0" dirty="0"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  exis</a:t>
            </a:r>
            <a:r>
              <a:rPr lang="en-US" dirty="0">
                <a:latin typeface="Menlo" panose="020B0609030804020204" pitchFamily="49" charset="0"/>
              </a:rPr>
              <a:t>t</a:t>
            </a:r>
            <a:r>
              <a:rPr lang="en-US" b="0" dirty="0">
                <a:effectLst/>
                <a:latin typeface="Menlo" panose="020B0609030804020204" pitchFamily="49" charset="0"/>
              </a:rPr>
              <a:t>s step ::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NextStep</a:t>
            </a:r>
            <a:r>
              <a:rPr lang="en-US" b="0" dirty="0">
                <a:effectLst/>
                <a:latin typeface="Menlo" panose="020B0609030804020204" pitchFamily="49" charset="0"/>
              </a:rPr>
              <a:t>(c, v, v', </a:t>
            </a:r>
            <a:r>
              <a:rPr lang="en-US" b="1" dirty="0" err="1">
                <a:effectLst/>
                <a:latin typeface="Menlo" panose="020B0609030804020204" pitchFamily="49" charset="0"/>
              </a:rPr>
              <a:t>evt</a:t>
            </a:r>
            <a:r>
              <a:rPr lang="en-US" b="0" dirty="0">
                <a:effectLst/>
                <a:latin typeface="Menlo" panose="020B0609030804020204" pitchFamily="49" charset="0"/>
              </a:rPr>
              <a:t>, step)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2533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The Abstraction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33</a:t>
            </a:fld>
            <a:endParaRPr lang="uk-UA"/>
          </a:p>
        </p:txBody>
      </p:sp>
      <p:grpSp>
        <p:nvGrpSpPr>
          <p:cNvPr id="111" name="Google Shape;113;p16"/>
          <p:cNvGrpSpPr/>
          <p:nvPr/>
        </p:nvGrpSpPr>
        <p:grpSpPr>
          <a:xfrm>
            <a:off x="2434677" y="2545250"/>
            <a:ext cx="7695662" cy="1030520"/>
            <a:chOff x="816650" y="1003700"/>
            <a:chExt cx="7510700" cy="1059000"/>
          </a:xfrm>
        </p:grpSpPr>
        <p:sp>
          <p:nvSpPr>
            <p:cNvPr id="112" name="Google Shape;114;p16"/>
            <p:cNvSpPr/>
            <p:nvPr/>
          </p:nvSpPr>
          <p:spPr>
            <a:xfrm>
              <a:off x="72131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47￫D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3" name="Google Shape;115;p16"/>
            <p:cNvSpPr/>
            <p:nvPr/>
          </p:nvSpPr>
          <p:spPr>
            <a:xfrm>
              <a:off x="561402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4" name="Google Shape;116;p16"/>
            <p:cNvSpPr/>
            <p:nvPr/>
          </p:nvSpPr>
          <p:spPr>
            <a:xfrm>
              <a:off x="401490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5" name="Google Shape;117;p16"/>
            <p:cNvSpPr/>
            <p:nvPr/>
          </p:nvSpPr>
          <p:spPr>
            <a:xfrm>
              <a:off x="241577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" name="Google Shape;118;p16"/>
            <p:cNvSpPr/>
            <p:nvPr/>
          </p:nvSpPr>
          <p:spPr>
            <a:xfrm>
              <a:off x="8166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4283" rIns="0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rPr>
                <a:t>(empty)</a:t>
              </a:r>
              <a:endParaRPr sz="1406" b="1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Google Shape;119;p16"/>
            <p:cNvSpPr/>
            <p:nvPr/>
          </p:nvSpPr>
          <p:spPr>
            <a:xfrm>
              <a:off x="1752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8" name="Google Shape;120;p16"/>
            <p:cNvSpPr/>
            <p:nvPr/>
          </p:nvSpPr>
          <p:spPr>
            <a:xfrm>
              <a:off x="334713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9" name="Google Shape;121;p16"/>
            <p:cNvSpPr/>
            <p:nvPr/>
          </p:nvSpPr>
          <p:spPr>
            <a:xfrm>
              <a:off x="4946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20" name="Google Shape;122;p16"/>
            <p:cNvSpPr/>
            <p:nvPr/>
          </p:nvSpPr>
          <p:spPr>
            <a:xfrm>
              <a:off x="654538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4" name="Google Shape;78;p16"/>
          <p:cNvGrpSpPr/>
          <p:nvPr/>
        </p:nvGrpSpPr>
        <p:grpSpPr>
          <a:xfrm>
            <a:off x="2627915" y="4544309"/>
            <a:ext cx="7286625" cy="1785465"/>
            <a:chOff x="1003700" y="2638769"/>
            <a:chExt cx="7136600" cy="1580731"/>
          </a:xfrm>
        </p:grpSpPr>
        <p:grpSp>
          <p:nvGrpSpPr>
            <p:cNvPr id="15" name="Google Shape;79;p16"/>
            <p:cNvGrpSpPr/>
            <p:nvPr/>
          </p:nvGrpSpPr>
          <p:grpSpPr>
            <a:xfrm>
              <a:off x="7400200" y="2815500"/>
              <a:ext cx="740100" cy="1404000"/>
              <a:chOff x="612425" y="3427925"/>
              <a:chExt cx="740100" cy="1404000"/>
            </a:xfrm>
          </p:grpSpPr>
          <p:sp>
            <p:nvSpPr>
              <p:cNvPr id="44" name="Google Shape;80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81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82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83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47￫D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84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oogle Shape;85;p16"/>
            <p:cNvGrpSpPr/>
            <p:nvPr/>
          </p:nvGrpSpPr>
          <p:grpSpPr>
            <a:xfrm>
              <a:off x="5801075" y="2815500"/>
              <a:ext cx="740100" cy="1404000"/>
              <a:chOff x="612425" y="3427925"/>
              <a:chExt cx="740100" cy="1404000"/>
            </a:xfrm>
          </p:grpSpPr>
          <p:sp>
            <p:nvSpPr>
              <p:cNvPr id="39" name="Google Shape;86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87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88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9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90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91;p16"/>
            <p:cNvGrpSpPr/>
            <p:nvPr/>
          </p:nvGrpSpPr>
          <p:grpSpPr>
            <a:xfrm>
              <a:off x="4201950" y="2815500"/>
              <a:ext cx="740100" cy="1404000"/>
              <a:chOff x="612425" y="3427925"/>
              <a:chExt cx="740100" cy="1404000"/>
            </a:xfrm>
          </p:grpSpPr>
          <p:sp>
            <p:nvSpPr>
              <p:cNvPr id="34" name="Google Shape;92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93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94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95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96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97;p16"/>
            <p:cNvGrpSpPr/>
            <p:nvPr/>
          </p:nvGrpSpPr>
          <p:grpSpPr>
            <a:xfrm>
              <a:off x="2602825" y="2815500"/>
              <a:ext cx="740100" cy="1404000"/>
              <a:chOff x="612425" y="3427925"/>
              <a:chExt cx="740100" cy="1404000"/>
            </a:xfrm>
          </p:grpSpPr>
          <p:sp>
            <p:nvSpPr>
              <p:cNvPr id="29" name="Google Shape;98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99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00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01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02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03;p16"/>
            <p:cNvGrpSpPr/>
            <p:nvPr/>
          </p:nvGrpSpPr>
          <p:grpSpPr>
            <a:xfrm>
              <a:off x="1003700" y="2815500"/>
              <a:ext cx="740100" cy="1404000"/>
              <a:chOff x="612425" y="3427925"/>
              <a:chExt cx="740100" cy="1404000"/>
            </a:xfrm>
          </p:grpSpPr>
          <p:sp>
            <p:nvSpPr>
              <p:cNvPr id="24" name="Google Shape;104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05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06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07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08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" name="Google Shape;109;p16"/>
            <p:cNvSpPr/>
            <p:nvPr/>
          </p:nvSpPr>
          <p:spPr>
            <a:xfrm>
              <a:off x="1756462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1" name="Google Shape;110;p16"/>
            <p:cNvSpPr/>
            <p:nvPr/>
          </p:nvSpPr>
          <p:spPr>
            <a:xfrm>
              <a:off x="335135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2" name="Google Shape;111;p16"/>
            <p:cNvSpPr/>
            <p:nvPr/>
          </p:nvSpPr>
          <p:spPr>
            <a:xfrm>
              <a:off x="4950463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3" name="Google Shape;112;p16"/>
            <p:cNvSpPr/>
            <p:nvPr/>
          </p:nvSpPr>
          <p:spPr>
            <a:xfrm>
              <a:off x="654960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4" name="Group 3"/>
          <p:cNvGrpSpPr/>
          <p:nvPr/>
        </p:nvGrpSpPr>
        <p:grpSpPr>
          <a:xfrm>
            <a:off x="3033119" y="3554925"/>
            <a:ext cx="6553526" cy="1188316"/>
            <a:chOff x="2107017" y="4421447"/>
            <a:chExt cx="9320570" cy="1690050"/>
          </a:xfrm>
        </p:grpSpPr>
        <p:cxnSp>
          <p:nvCxnSpPr>
            <p:cNvPr id="3" name="Straight Arrow Connector 2"/>
            <p:cNvCxnSpPr>
              <a:stCxn id="24" idx="0"/>
              <a:endCxn id="116" idx="3"/>
            </p:cNvCxnSpPr>
            <p:nvPr/>
          </p:nvCxnSpPr>
          <p:spPr>
            <a:xfrm flipH="1" flipV="1">
              <a:off x="2107017" y="4450114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4437336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6767302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9097268" y="4421447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11427234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5" name="Google Shape;77;p16"/>
          <p:cNvSpPr txBox="1"/>
          <p:nvPr/>
        </p:nvSpPr>
        <p:spPr>
          <a:xfrm>
            <a:off x="2057530" y="3421627"/>
            <a:ext cx="8427395" cy="1091521"/>
          </a:xfrm>
          <a:prstGeom prst="rect">
            <a:avLst/>
          </a:prstGeom>
          <a:solidFill>
            <a:srgbClr val="B7DEE8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Abstraction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lv:HashTblState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) : (hv:</a:t>
            </a:r>
            <a:r>
              <a:rPr lang="en-US" sz="1600" dirty="0" err="1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MapSpec.Variables</a:t>
            </a:r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lang="en" sz="1600" dirty="0">
              <a:solidFill>
                <a:srgbClr val="07376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/>
            <a:r>
              <a:rPr lang="en" sz="1600" dirty="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8F20D-CC0A-070D-9821-BBF7B83E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8ACE-DE71-BD4A-8D21-C9F87F975475}" type="datetime1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4E4B3-35F2-D7F5-4742-A49379D2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8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refinement proof</a:t>
            </a:r>
          </a:p>
        </p:txBody>
      </p:sp>
      <p:sp>
        <p:nvSpPr>
          <p:cNvPr id="16" name="Google Shape;77;p16"/>
          <p:cNvSpPr txBox="1"/>
          <p:nvPr/>
        </p:nvSpPr>
        <p:spPr>
          <a:xfrm>
            <a:off x="1196167" y="1767167"/>
            <a:ext cx="10100444" cy="3507747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function Abstraction(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Spec.Variables</a:t>
            </a:r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 // Inv base case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Spec.Init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(Abstraction(v))  // Refinement base case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evt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(v')  //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inductive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Spec.Next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(Abstraction(v), Abstraction(v’),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evt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// Refinement inductive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|| Abstraction(v) == Abstraction(v’) &amp;&amp;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evt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NoOp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// OR stutter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									</a:t>
            </a:r>
            <a:endParaRPr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  <a:sym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34</a:t>
            </a:fld>
            <a:endParaRPr lang="uk-U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611F6-4A2D-87C6-FF27-158780534F21}"/>
              </a:ext>
            </a:extLst>
          </p:cNvPr>
          <p:cNvSpPr/>
          <p:nvPr/>
        </p:nvSpPr>
        <p:spPr>
          <a:xfrm>
            <a:off x="1215417" y="4302493"/>
            <a:ext cx="5291260" cy="462013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8707B3-3D29-F315-2F4F-27ECC617653C}"/>
              </a:ext>
            </a:extLst>
          </p:cNvPr>
          <p:cNvSpPr/>
          <p:nvPr/>
        </p:nvSpPr>
        <p:spPr>
          <a:xfrm>
            <a:off x="1281191" y="3015114"/>
            <a:ext cx="5291260" cy="267101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specify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C-style assertions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Postconditions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Properties/invariants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Refinement to a state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C022-C223-1644-BEC7-582992D874E2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507112" y="1301134"/>
            <a:ext cx="4143021" cy="4555014"/>
            <a:chOff x="7913512" y="996334"/>
            <a:chExt cx="4143021" cy="4555014"/>
          </a:xfrm>
        </p:grpSpPr>
        <p:sp>
          <p:nvSpPr>
            <p:cNvPr id="10" name="Rectangle 9"/>
            <p:cNvSpPr/>
            <p:nvPr/>
          </p:nvSpPr>
          <p:spPr>
            <a:xfrm>
              <a:off x="7913512" y="3146814"/>
              <a:ext cx="4143021" cy="240453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 anchorCtr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Distributed system</a:t>
              </a:r>
              <a:endParaRPr kumimoji="0" lang="en-US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76906" y="4065718"/>
              <a:ext cx="1106907" cy="125071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Host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33523" y="3760918"/>
              <a:ext cx="1917033" cy="125071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Network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424506" y="3913318"/>
              <a:ext cx="1106907" cy="125071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Host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272106" y="3760918"/>
              <a:ext cx="1106907" cy="125071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Host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369479" y="996334"/>
              <a:ext cx="1106907" cy="125071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 Light" charset="0"/>
                  <a:ea typeface="Calibri Light" charset="0"/>
                  <a:cs typeface="Calibri Light" charset="0"/>
                  <a:sym typeface="Gill Sans Light"/>
                </a:rPr>
                <a:t>Spec</a:t>
              </a:r>
            </a:p>
          </p:txBody>
        </p:sp>
        <p:sp>
          <p:nvSpPr>
            <p:cNvPr id="16" name="Down Arrow 15"/>
            <p:cNvSpPr/>
            <p:nvPr/>
          </p:nvSpPr>
          <p:spPr>
            <a:xfrm rot="10800000">
              <a:off x="9581995" y="2318457"/>
              <a:ext cx="641909" cy="693420"/>
            </a:xfrm>
            <a:prstGeom prst="downArrow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16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Example: </a:t>
            </a:r>
            <a:r>
              <a:rPr lang="en-US" sz="4640" dirty="0" err="1"/>
              <a:t>hashtable</a:t>
            </a:r>
            <a:endParaRPr lang="en-US" sz="4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5</a:t>
            </a:fld>
            <a:endParaRPr lang="uk-UA"/>
          </a:p>
        </p:txBody>
      </p:sp>
      <p:sp>
        <p:nvSpPr>
          <p:cNvPr id="122" name="Google Shape;77;p16"/>
          <p:cNvSpPr txBox="1"/>
          <p:nvPr/>
        </p:nvSpPr>
        <p:spPr>
          <a:xfrm>
            <a:off x="1845928" y="1682374"/>
            <a:ext cx="8878517" cy="259303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module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HashTable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datatype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tbl:seq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&lt;Pair&lt;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string&gt;&gt;)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predicate Insert(</a:t>
            </a:r>
            <a:r>
              <a:rPr lang="sk-SK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v:Variables</a:t>
            </a:r>
            <a:r>
              <a:rPr lang="sk-SK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v’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:Variables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k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ey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v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:string) {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free := Probe(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v.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k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ey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free.Some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&amp;&amp; v’.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free.value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:= Pair(k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ey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v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3" name="Google Shape;78;p16"/>
          <p:cNvGrpSpPr/>
          <p:nvPr/>
        </p:nvGrpSpPr>
        <p:grpSpPr>
          <a:xfrm>
            <a:off x="2646075" y="4517132"/>
            <a:ext cx="7286625" cy="1785465"/>
            <a:chOff x="1003700" y="2638769"/>
            <a:chExt cx="7136600" cy="1580731"/>
          </a:xfrm>
        </p:grpSpPr>
        <p:grpSp>
          <p:nvGrpSpPr>
            <p:cNvPr id="124" name="Google Shape;79;p16"/>
            <p:cNvGrpSpPr/>
            <p:nvPr/>
          </p:nvGrpSpPr>
          <p:grpSpPr>
            <a:xfrm>
              <a:off x="7400200" y="2815500"/>
              <a:ext cx="740100" cy="1404000"/>
              <a:chOff x="612425" y="3427925"/>
              <a:chExt cx="740100" cy="1404000"/>
            </a:xfrm>
          </p:grpSpPr>
          <p:sp>
            <p:nvSpPr>
              <p:cNvPr id="153" name="Google Shape;80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81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82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83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47￫D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84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" name="Google Shape;85;p16"/>
            <p:cNvGrpSpPr/>
            <p:nvPr/>
          </p:nvGrpSpPr>
          <p:grpSpPr>
            <a:xfrm>
              <a:off x="5801075" y="2815500"/>
              <a:ext cx="740100" cy="1404000"/>
              <a:chOff x="612425" y="3427925"/>
              <a:chExt cx="740100" cy="1404000"/>
            </a:xfrm>
          </p:grpSpPr>
          <p:sp>
            <p:nvSpPr>
              <p:cNvPr id="148" name="Google Shape;86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87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88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89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90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" name="Google Shape;91;p16"/>
            <p:cNvGrpSpPr/>
            <p:nvPr/>
          </p:nvGrpSpPr>
          <p:grpSpPr>
            <a:xfrm>
              <a:off x="4201950" y="2815500"/>
              <a:ext cx="740100" cy="1404000"/>
              <a:chOff x="612425" y="3427925"/>
              <a:chExt cx="740100" cy="1404000"/>
            </a:xfrm>
          </p:grpSpPr>
          <p:sp>
            <p:nvSpPr>
              <p:cNvPr id="143" name="Google Shape;92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93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94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95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96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97;p16"/>
            <p:cNvGrpSpPr/>
            <p:nvPr/>
          </p:nvGrpSpPr>
          <p:grpSpPr>
            <a:xfrm>
              <a:off x="2602825" y="2815500"/>
              <a:ext cx="740100" cy="1404000"/>
              <a:chOff x="612425" y="3427925"/>
              <a:chExt cx="740100" cy="1404000"/>
            </a:xfrm>
          </p:grpSpPr>
          <p:sp>
            <p:nvSpPr>
              <p:cNvPr id="138" name="Google Shape;98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99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00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01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02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03;p16"/>
            <p:cNvGrpSpPr/>
            <p:nvPr/>
          </p:nvGrpSpPr>
          <p:grpSpPr>
            <a:xfrm>
              <a:off x="1003700" y="2815500"/>
              <a:ext cx="740100" cy="1404000"/>
              <a:chOff x="612425" y="3427925"/>
              <a:chExt cx="740100" cy="1404000"/>
            </a:xfrm>
          </p:grpSpPr>
          <p:sp>
            <p:nvSpPr>
              <p:cNvPr id="133" name="Google Shape;104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05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06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07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08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" name="Google Shape;109;p16"/>
            <p:cNvSpPr/>
            <p:nvPr/>
          </p:nvSpPr>
          <p:spPr>
            <a:xfrm>
              <a:off x="1756462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30" name="Google Shape;110;p16"/>
            <p:cNvSpPr/>
            <p:nvPr/>
          </p:nvSpPr>
          <p:spPr>
            <a:xfrm>
              <a:off x="335135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31" name="Google Shape;111;p16"/>
            <p:cNvSpPr/>
            <p:nvPr/>
          </p:nvSpPr>
          <p:spPr>
            <a:xfrm>
              <a:off x="4950463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32" name="Google Shape;112;p16"/>
            <p:cNvSpPr/>
            <p:nvPr/>
          </p:nvSpPr>
          <p:spPr>
            <a:xfrm>
              <a:off x="654960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7190C-0FFF-F3C9-2754-51B7D4DE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0CCD-7415-D649-939B-38F1D757F397}" type="datetime1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6F866-E603-E9D1-B7AF-A133922E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The spec: a simple map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6</a:t>
            </a:fld>
            <a:endParaRPr lang="uk-UA"/>
          </a:p>
        </p:txBody>
      </p:sp>
      <p:grpSp>
        <p:nvGrpSpPr>
          <p:cNvPr id="111" name="Google Shape;113;p16"/>
          <p:cNvGrpSpPr/>
          <p:nvPr/>
        </p:nvGrpSpPr>
        <p:grpSpPr>
          <a:xfrm>
            <a:off x="2423779" y="1598487"/>
            <a:ext cx="7695662" cy="1030520"/>
            <a:chOff x="816650" y="1003700"/>
            <a:chExt cx="7510700" cy="1059000"/>
          </a:xfrm>
        </p:grpSpPr>
        <p:sp>
          <p:nvSpPr>
            <p:cNvPr id="112" name="Google Shape;114;p16"/>
            <p:cNvSpPr/>
            <p:nvPr/>
          </p:nvSpPr>
          <p:spPr>
            <a:xfrm>
              <a:off x="72131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47￫D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3" name="Google Shape;115;p16"/>
            <p:cNvSpPr/>
            <p:nvPr/>
          </p:nvSpPr>
          <p:spPr>
            <a:xfrm>
              <a:off x="561402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4" name="Google Shape;116;p16"/>
            <p:cNvSpPr/>
            <p:nvPr/>
          </p:nvSpPr>
          <p:spPr>
            <a:xfrm>
              <a:off x="401490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5" name="Google Shape;117;p16"/>
            <p:cNvSpPr/>
            <p:nvPr/>
          </p:nvSpPr>
          <p:spPr>
            <a:xfrm>
              <a:off x="241577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" name="Google Shape;118;p16"/>
            <p:cNvSpPr/>
            <p:nvPr/>
          </p:nvSpPr>
          <p:spPr>
            <a:xfrm>
              <a:off x="8166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4283" rIns="0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rPr>
                <a:t>(empty)</a:t>
              </a:r>
              <a:endParaRPr sz="1406" b="1" dirty="0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Google Shape;119;p16"/>
            <p:cNvSpPr/>
            <p:nvPr/>
          </p:nvSpPr>
          <p:spPr>
            <a:xfrm>
              <a:off x="1752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8" name="Google Shape;120;p16"/>
            <p:cNvSpPr/>
            <p:nvPr/>
          </p:nvSpPr>
          <p:spPr>
            <a:xfrm>
              <a:off x="334713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9" name="Google Shape;121;p16"/>
            <p:cNvSpPr/>
            <p:nvPr/>
          </p:nvSpPr>
          <p:spPr>
            <a:xfrm>
              <a:off x="4946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20" name="Google Shape;122;p16"/>
            <p:cNvSpPr/>
            <p:nvPr/>
          </p:nvSpPr>
          <p:spPr>
            <a:xfrm>
              <a:off x="654538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sp>
        <p:nvSpPr>
          <p:cNvPr id="50" name="Google Shape;123;p16"/>
          <p:cNvSpPr txBox="1"/>
          <p:nvPr/>
        </p:nvSpPr>
        <p:spPr>
          <a:xfrm>
            <a:off x="1662033" y="3190565"/>
            <a:ext cx="9219154" cy="201831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defTabSz="642915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module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MapSpec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 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datatype Variables = Variables(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mapp:map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&lt;Key, Value&gt;)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predicate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InsertOp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v:Variables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v':Variables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key:Key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value:Value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&amp;&amp; v'.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mapp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v.mapp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[key := value]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defTabSz="642915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71186-9B2F-D342-9D46-F7078E29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EA2F-8487-8C4F-B586-D8F1D908FB5B}" type="datetime1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E18FB-7B46-482A-27C4-CD815FD0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Refinement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7</a:t>
            </a:fld>
            <a:endParaRPr lang="uk-UA"/>
          </a:p>
        </p:txBody>
      </p:sp>
      <p:grpSp>
        <p:nvGrpSpPr>
          <p:cNvPr id="111" name="Google Shape;113;p16"/>
          <p:cNvGrpSpPr/>
          <p:nvPr/>
        </p:nvGrpSpPr>
        <p:grpSpPr>
          <a:xfrm>
            <a:off x="2434677" y="2087570"/>
            <a:ext cx="7695662" cy="1030520"/>
            <a:chOff x="816650" y="1003700"/>
            <a:chExt cx="7510700" cy="1059000"/>
          </a:xfrm>
        </p:grpSpPr>
        <p:sp>
          <p:nvSpPr>
            <p:cNvPr id="112" name="Google Shape;114;p16"/>
            <p:cNvSpPr/>
            <p:nvPr/>
          </p:nvSpPr>
          <p:spPr>
            <a:xfrm>
              <a:off x="72131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47￫D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3" name="Google Shape;115;p16"/>
            <p:cNvSpPr/>
            <p:nvPr/>
          </p:nvSpPr>
          <p:spPr>
            <a:xfrm>
              <a:off x="561402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4" name="Google Shape;116;p16"/>
            <p:cNvSpPr/>
            <p:nvPr/>
          </p:nvSpPr>
          <p:spPr>
            <a:xfrm>
              <a:off x="401490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5" name="Google Shape;117;p16"/>
            <p:cNvSpPr/>
            <p:nvPr/>
          </p:nvSpPr>
          <p:spPr>
            <a:xfrm>
              <a:off x="2415775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" name="Google Shape;118;p16"/>
            <p:cNvSpPr/>
            <p:nvPr/>
          </p:nvSpPr>
          <p:spPr>
            <a:xfrm>
              <a:off x="816650" y="1003700"/>
              <a:ext cx="1114200" cy="1059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4283" rIns="0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rPr>
                <a:t>(empty)</a:t>
              </a:r>
              <a:endParaRPr sz="1406" b="1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Google Shape;119;p16"/>
            <p:cNvSpPr/>
            <p:nvPr/>
          </p:nvSpPr>
          <p:spPr>
            <a:xfrm>
              <a:off x="1752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8" name="Google Shape;120;p16"/>
            <p:cNvSpPr/>
            <p:nvPr/>
          </p:nvSpPr>
          <p:spPr>
            <a:xfrm>
              <a:off x="334713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9" name="Google Shape;121;p16"/>
            <p:cNvSpPr/>
            <p:nvPr/>
          </p:nvSpPr>
          <p:spPr>
            <a:xfrm>
              <a:off x="4946250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20" name="Google Shape;122;p16"/>
            <p:cNvSpPr/>
            <p:nvPr/>
          </p:nvSpPr>
          <p:spPr>
            <a:xfrm>
              <a:off x="6545388" y="1054670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14" name="Google Shape;78;p16"/>
          <p:cNvGrpSpPr/>
          <p:nvPr/>
        </p:nvGrpSpPr>
        <p:grpSpPr>
          <a:xfrm>
            <a:off x="2627915" y="4086629"/>
            <a:ext cx="7286625" cy="1785465"/>
            <a:chOff x="1003700" y="2638769"/>
            <a:chExt cx="7136600" cy="1580731"/>
          </a:xfrm>
        </p:grpSpPr>
        <p:grpSp>
          <p:nvGrpSpPr>
            <p:cNvPr id="15" name="Google Shape;79;p16"/>
            <p:cNvGrpSpPr/>
            <p:nvPr/>
          </p:nvGrpSpPr>
          <p:grpSpPr>
            <a:xfrm>
              <a:off x="7400200" y="2815500"/>
              <a:ext cx="740100" cy="1404000"/>
              <a:chOff x="612425" y="3427925"/>
              <a:chExt cx="740100" cy="1404000"/>
            </a:xfrm>
          </p:grpSpPr>
          <p:sp>
            <p:nvSpPr>
              <p:cNvPr id="44" name="Google Shape;80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81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82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83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47￫D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84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oogle Shape;85;p16"/>
            <p:cNvGrpSpPr/>
            <p:nvPr/>
          </p:nvGrpSpPr>
          <p:grpSpPr>
            <a:xfrm>
              <a:off x="5801075" y="2815500"/>
              <a:ext cx="740100" cy="1404000"/>
              <a:chOff x="612425" y="3427925"/>
              <a:chExt cx="740100" cy="1404000"/>
            </a:xfrm>
          </p:grpSpPr>
          <p:sp>
            <p:nvSpPr>
              <p:cNvPr id="39" name="Google Shape;86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13￫C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87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88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9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90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91;p16"/>
            <p:cNvGrpSpPr/>
            <p:nvPr/>
          </p:nvGrpSpPr>
          <p:grpSpPr>
            <a:xfrm>
              <a:off x="4201950" y="2815500"/>
              <a:ext cx="740100" cy="1404000"/>
              <a:chOff x="612425" y="3427925"/>
              <a:chExt cx="740100" cy="1404000"/>
            </a:xfrm>
          </p:grpSpPr>
          <p:sp>
            <p:nvSpPr>
              <p:cNvPr id="34" name="Google Shape;92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93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94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buSzPts val="1100"/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95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96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71￫B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97;p16"/>
            <p:cNvGrpSpPr/>
            <p:nvPr/>
          </p:nvGrpSpPr>
          <p:grpSpPr>
            <a:xfrm>
              <a:off x="2602825" y="2815500"/>
              <a:ext cx="740100" cy="1404000"/>
              <a:chOff x="612425" y="3427925"/>
              <a:chExt cx="740100" cy="1404000"/>
            </a:xfrm>
          </p:grpSpPr>
          <p:sp>
            <p:nvSpPr>
              <p:cNvPr id="29" name="Google Shape;98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99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00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23￫A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01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02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03;p16"/>
            <p:cNvGrpSpPr/>
            <p:nvPr/>
          </p:nvGrpSpPr>
          <p:grpSpPr>
            <a:xfrm>
              <a:off x="1003700" y="2815500"/>
              <a:ext cx="740100" cy="1404000"/>
              <a:chOff x="612425" y="3427925"/>
              <a:chExt cx="740100" cy="1404000"/>
            </a:xfrm>
          </p:grpSpPr>
          <p:sp>
            <p:nvSpPr>
              <p:cNvPr id="24" name="Google Shape;104;p16"/>
              <p:cNvSpPr/>
              <p:nvPr/>
            </p:nvSpPr>
            <p:spPr>
              <a:xfrm>
                <a:off x="612425" y="34279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05;p16"/>
              <p:cNvSpPr/>
              <p:nvPr/>
            </p:nvSpPr>
            <p:spPr>
              <a:xfrm>
                <a:off x="612425" y="37087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06;p16"/>
              <p:cNvSpPr/>
              <p:nvPr/>
            </p:nvSpPr>
            <p:spPr>
              <a:xfrm>
                <a:off x="612425" y="39895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07;p16"/>
              <p:cNvSpPr/>
              <p:nvPr/>
            </p:nvSpPr>
            <p:spPr>
              <a:xfrm>
                <a:off x="612425" y="42703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08;p16"/>
              <p:cNvSpPr/>
              <p:nvPr/>
            </p:nvSpPr>
            <p:spPr>
              <a:xfrm>
                <a:off x="612425" y="4551125"/>
                <a:ext cx="740100" cy="2808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B45F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642915">
                  <a:buClr>
                    <a:srgbClr val="000000"/>
                  </a:buClr>
                  <a:defRPr/>
                </a:pPr>
                <a:r>
                  <a:rPr lang="en" sz="1406" b="1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" name="Google Shape;109;p16"/>
            <p:cNvSpPr/>
            <p:nvPr/>
          </p:nvSpPr>
          <p:spPr>
            <a:xfrm>
              <a:off x="1756462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1" name="Google Shape;110;p16"/>
            <p:cNvSpPr/>
            <p:nvPr/>
          </p:nvSpPr>
          <p:spPr>
            <a:xfrm>
              <a:off x="335135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2" name="Google Shape;111;p16"/>
            <p:cNvSpPr/>
            <p:nvPr/>
          </p:nvSpPr>
          <p:spPr>
            <a:xfrm>
              <a:off x="4950463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3" name="Google Shape;112;p16"/>
            <p:cNvSpPr/>
            <p:nvPr/>
          </p:nvSpPr>
          <p:spPr>
            <a:xfrm>
              <a:off x="6549600" y="2638769"/>
              <a:ext cx="850600" cy="221225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4" name="Group 3"/>
          <p:cNvGrpSpPr/>
          <p:nvPr/>
        </p:nvGrpSpPr>
        <p:grpSpPr>
          <a:xfrm>
            <a:off x="3005496" y="3108830"/>
            <a:ext cx="6553526" cy="1177419"/>
            <a:chOff x="2107017" y="4421447"/>
            <a:chExt cx="9320570" cy="1674552"/>
          </a:xfrm>
        </p:grpSpPr>
        <p:cxnSp>
          <p:nvCxnSpPr>
            <p:cNvPr id="3" name="Straight Arrow Connector 2"/>
            <p:cNvCxnSpPr>
              <a:stCxn id="24" idx="0"/>
              <a:endCxn id="116" idx="3"/>
            </p:cNvCxnSpPr>
            <p:nvPr/>
          </p:nvCxnSpPr>
          <p:spPr>
            <a:xfrm flipH="1" flipV="1">
              <a:off x="2107017" y="4434616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4437336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6767302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9097268" y="4421447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11427234" y="4434615"/>
              <a:ext cx="353" cy="1661383"/>
            </a:xfrm>
            <a:prstGeom prst="straightConnector1">
              <a:avLst/>
            </a:prstGeom>
            <a:noFill/>
            <a:ln w="25400" cap="flat" cmpd="sng">
              <a:solidFill>
                <a:srgbClr val="0000FF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63381-4565-E35E-D69B-49F6D10E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B8CF-79E2-B24B-9054-E0D910438B70}" type="datetime1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0946-05C2-321B-2B56-2FADD139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/>
              <a:t>The benefits of refinement</a:t>
            </a:r>
            <a:endParaRPr lang="en-US" sz="464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9FFC-6078-C44E-8932-0355E3A3CFCF}" type="datetime1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2151899" y="4305826"/>
            <a:ext cx="7594933" cy="1180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Refinement is very powerful</a:t>
            </a:r>
          </a:p>
          <a:p>
            <a:pPr marL="401822" indent="-401822" defTabSz="410751" hangingPunct="0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Can specify systems that are hard to specify otherwise</a:t>
            </a:r>
          </a:p>
          <a:p>
            <a:pPr marL="859022" lvl="1" indent="-401822" defTabSz="410751" hangingPunct="0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</a:rPr>
              <a:t>E.g. </a:t>
            </a:r>
            <a:r>
              <a:rPr lang="en-US" sz="2400" dirty="0" err="1">
                <a:ea typeface="Calibri Light" charset="0"/>
                <a:cs typeface="Calibri Light" charset="0"/>
              </a:rPr>
              <a:t>linearizability</a:t>
            </a:r>
            <a:endParaRPr lang="en-US" sz="2400" dirty="0">
              <a:ea typeface="Calibri Light" charset="0"/>
              <a:cs typeface="Calibri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1899" y="1893094"/>
            <a:ext cx="8583835" cy="22881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400" dirty="0">
                <a:ea typeface="Calibri Light" charset="0"/>
                <a:cs typeface="Calibri Light" charset="0"/>
              </a:rPr>
              <a:t>Refinement allows for good specs</a:t>
            </a:r>
          </a:p>
          <a:p>
            <a:pPr marL="401822" indent="-401822" defTabSz="410751" hangingPunct="0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Abstract: elide implementation details</a:t>
            </a:r>
          </a:p>
          <a:p>
            <a:pPr marL="401822" indent="-401822" defTabSz="410751" hangingPunct="0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</a:rPr>
              <a:t>Concise: simple state machine</a:t>
            </a:r>
          </a:p>
          <a:p>
            <a:pPr marL="401822" indent="-401822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</a:rPr>
              <a:t>Complete: better than a “bag of properties”</a:t>
            </a:r>
          </a:p>
          <a:p>
            <a:pPr marL="859022" lvl="1" indent="-401822">
              <a:buFont typeface="Arial" charset="0"/>
              <a:buChar char="•"/>
            </a:pPr>
            <a:r>
              <a:rPr lang="en-US" sz="2400" dirty="0">
                <a:ea typeface="Calibri Light" charset="0"/>
                <a:cs typeface="Calibri Light" charset="0"/>
              </a:rPr>
              <a:t>But if you want, you can prove properties about the spec</a:t>
            </a:r>
          </a:p>
          <a:p>
            <a:pPr marL="401822" indent="-401822">
              <a:buFont typeface="Arial" charset="0"/>
              <a:buChar char="•"/>
            </a:pPr>
            <a:endParaRPr lang="en-US" sz="2400" dirty="0"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2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49264" y="3714143"/>
            <a:ext cx="1070322" cy="27432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</a:t>
            </a:r>
            <a:r>
              <a:rPr lang="en-US" sz="4640" dirty="0" err="1"/>
              <a:t>sharded</a:t>
            </a:r>
            <a:r>
              <a:rPr lang="en-US" sz="4640" dirty="0"/>
              <a:t> key-value store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9</a:t>
            </a:fld>
            <a:endParaRPr lang="uk-UA"/>
          </a:p>
        </p:txBody>
      </p:sp>
      <p:sp>
        <p:nvSpPr>
          <p:cNvPr id="116" name="Google Shape;118;p16"/>
          <p:cNvSpPr/>
          <p:nvPr/>
        </p:nvSpPr>
        <p:spPr>
          <a:xfrm>
            <a:off x="2445574" y="1949611"/>
            <a:ext cx="1141639" cy="103052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AD1DC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4283" rIns="0" bIns="128584" anchor="ctr" anchorCtr="0">
            <a:noAutofit/>
          </a:bodyPr>
          <a:lstStyle/>
          <a:p>
            <a:pPr algn="ctr"/>
            <a:r>
              <a:rPr lang="en" sz="1406" b="1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rPr>
              <a:t>(empty)</a:t>
            </a:r>
            <a:endParaRPr sz="1406" b="1">
              <a:solidFill>
                <a:srgbClr val="66666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Google Shape;104;p16"/>
          <p:cNvSpPr/>
          <p:nvPr/>
        </p:nvSpPr>
        <p:spPr>
          <a:xfrm>
            <a:off x="2623423" y="4060324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05;p16"/>
          <p:cNvSpPr/>
          <p:nvPr/>
        </p:nvSpPr>
        <p:spPr>
          <a:xfrm>
            <a:off x="2623423" y="4377493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06;p16"/>
          <p:cNvSpPr/>
          <p:nvPr/>
        </p:nvSpPr>
        <p:spPr>
          <a:xfrm>
            <a:off x="2615815" y="5366384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07;p16"/>
          <p:cNvSpPr/>
          <p:nvPr/>
        </p:nvSpPr>
        <p:spPr>
          <a:xfrm>
            <a:off x="2616064" y="5683554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08;p16"/>
          <p:cNvSpPr/>
          <p:nvPr/>
        </p:nvSpPr>
        <p:spPr>
          <a:xfrm>
            <a:off x="2616064" y="6000722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039655" y="2977830"/>
            <a:ext cx="7227" cy="726902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75000"/>
                <a:lumOff val="25000"/>
              </a:schemeClr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" name="Group 12"/>
          <p:cNvGrpSpPr/>
          <p:nvPr/>
        </p:nvGrpSpPr>
        <p:grpSpPr>
          <a:xfrm>
            <a:off x="3404215" y="1949611"/>
            <a:ext cx="1821504" cy="1743842"/>
            <a:chOff x="2658585" y="2407517"/>
            <a:chExt cx="2590583" cy="2480131"/>
          </a:xfrm>
        </p:grpSpPr>
        <p:sp>
          <p:nvSpPr>
            <p:cNvPr id="115" name="Google Shape;117;p16"/>
            <p:cNvSpPr/>
            <p:nvPr/>
          </p:nvSpPr>
          <p:spPr>
            <a:xfrm>
              <a:off x="3625504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 dirty="0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Google Shape;119;p16"/>
            <p:cNvSpPr/>
            <p:nvPr/>
          </p:nvSpPr>
          <p:spPr>
            <a:xfrm>
              <a:off x="2658585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1" name="Straight Arrow Connector 50"/>
            <p:cNvCxnSpPr/>
            <p:nvPr/>
          </p:nvCxnSpPr>
          <p:spPr>
            <a:xfrm flipH="1" flipV="1">
              <a:off x="4434231" y="3855138"/>
              <a:ext cx="15476" cy="1032510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9" name="Group 48"/>
          <p:cNvGrpSpPr/>
          <p:nvPr/>
        </p:nvGrpSpPr>
        <p:grpSpPr>
          <a:xfrm>
            <a:off x="5027482" y="1949611"/>
            <a:ext cx="1825845" cy="1755122"/>
            <a:chOff x="4982730" y="2407517"/>
            <a:chExt cx="2596757" cy="2496173"/>
          </a:xfrm>
        </p:grpSpPr>
        <p:sp>
          <p:nvSpPr>
            <p:cNvPr id="114" name="Google Shape;116;p16"/>
            <p:cNvSpPr/>
            <p:nvPr/>
          </p:nvSpPr>
          <p:spPr>
            <a:xfrm>
              <a:off x="5955823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Google Shape;120;p16"/>
            <p:cNvSpPr/>
            <p:nvPr/>
          </p:nvSpPr>
          <p:spPr>
            <a:xfrm>
              <a:off x="4982730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2" name="Straight Arrow Connector 51"/>
            <p:cNvCxnSpPr/>
            <p:nvPr/>
          </p:nvCxnSpPr>
          <p:spPr>
            <a:xfrm flipV="1">
              <a:off x="6751665" y="3855138"/>
              <a:ext cx="15638" cy="1048552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0" name="Group 49"/>
          <p:cNvGrpSpPr/>
          <p:nvPr/>
        </p:nvGrpSpPr>
        <p:grpSpPr>
          <a:xfrm>
            <a:off x="6676872" y="1949611"/>
            <a:ext cx="1825859" cy="1759836"/>
            <a:chOff x="7313030" y="2407517"/>
            <a:chExt cx="2596777" cy="2502878"/>
          </a:xfrm>
        </p:grpSpPr>
        <p:sp>
          <p:nvSpPr>
            <p:cNvPr id="113" name="Google Shape;115;p16"/>
            <p:cNvSpPr/>
            <p:nvPr/>
          </p:nvSpPr>
          <p:spPr>
            <a:xfrm>
              <a:off x="8286143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9" name="Google Shape;121;p16"/>
            <p:cNvSpPr/>
            <p:nvPr/>
          </p:nvSpPr>
          <p:spPr>
            <a:xfrm>
              <a:off x="7313030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3" name="Straight Arrow Connector 52"/>
            <p:cNvCxnSpPr/>
            <p:nvPr/>
          </p:nvCxnSpPr>
          <p:spPr>
            <a:xfrm flipV="1">
              <a:off x="9097069" y="3859962"/>
              <a:ext cx="200" cy="105043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5" name="Group 54"/>
          <p:cNvGrpSpPr/>
          <p:nvPr/>
        </p:nvGrpSpPr>
        <p:grpSpPr>
          <a:xfrm>
            <a:off x="8315390" y="1949611"/>
            <a:ext cx="1825845" cy="1749424"/>
            <a:chOff x="9643368" y="2407517"/>
            <a:chExt cx="2596758" cy="2488070"/>
          </a:xfrm>
        </p:grpSpPr>
        <p:sp>
          <p:nvSpPr>
            <p:cNvPr id="112" name="Google Shape;114;p16"/>
            <p:cNvSpPr/>
            <p:nvPr/>
          </p:nvSpPr>
          <p:spPr>
            <a:xfrm>
              <a:off x="10616462" y="2407517"/>
              <a:ext cx="1623664" cy="1465629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EAD1DC"/>
            </a:solidFill>
            <a:ln w="9525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64283" rIns="64283" bIns="128584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13￫C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23￫A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47￫D</a:t>
              </a:r>
              <a:endParaRPr sz="1406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" sz="1406" b="1">
                  <a:solidFill>
                    <a:schemeClr val="dk1"/>
                  </a:solidFill>
                  <a:latin typeface="Arial" charset="0"/>
                  <a:ea typeface="Arial" charset="0"/>
                  <a:cs typeface="Arial" charset="0"/>
                </a:rPr>
                <a:t>71￫B</a:t>
              </a:r>
              <a:endParaRPr sz="1406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0" name="Google Shape;122;p16"/>
            <p:cNvSpPr/>
            <p:nvPr/>
          </p:nvSpPr>
          <p:spPr>
            <a:xfrm>
              <a:off x="9643368" y="2478058"/>
              <a:ext cx="1239534" cy="30617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54" name="Straight Arrow Connector 53"/>
            <p:cNvCxnSpPr/>
            <p:nvPr/>
          </p:nvCxnSpPr>
          <p:spPr>
            <a:xfrm flipV="1">
              <a:off x="11420613" y="3869874"/>
              <a:ext cx="6622" cy="1025713"/>
            </a:xfrm>
            <a:prstGeom prst="straightConnector1">
              <a:avLst/>
            </a:prstGeom>
            <a:noFill/>
            <a:ln w="25400" cap="flat" cmpd="sng">
              <a:solidFill>
                <a:schemeClr val="bg1">
                  <a:lumMod val="75000"/>
                  <a:lumOff val="25000"/>
                </a:schemeClr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" name="TextBox 5"/>
          <p:cNvSpPr txBox="1"/>
          <p:nvPr/>
        </p:nvSpPr>
        <p:spPr>
          <a:xfrm>
            <a:off x="2404148" y="3693116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>
                <a:latin typeface="Calibri Light" charset="0"/>
                <a:ea typeface="Calibri Light" charset="0"/>
                <a:cs typeface="Calibri Light" charset="0"/>
              </a:rPr>
              <a:t>Host 1</a:t>
            </a:r>
            <a:endParaRPr lang="en-US" sz="1969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09479" y="4999177"/>
            <a:ext cx="1152588" cy="375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969" dirty="0">
                <a:latin typeface="Calibri Light" charset="0"/>
                <a:ea typeface="Calibri Light" charset="0"/>
                <a:cs typeface="Calibri Light" charset="0"/>
              </a:rPr>
              <a:t>Host 2</a:t>
            </a:r>
            <a:endParaRPr lang="en-US" sz="1969" dirty="0">
              <a:solidFill>
                <a:srgbClr val="535353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58" name="Google Shape;105;p16"/>
          <p:cNvSpPr/>
          <p:nvPr/>
        </p:nvSpPr>
        <p:spPr>
          <a:xfrm>
            <a:off x="2623423" y="4694661"/>
            <a:ext cx="755658" cy="317169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42915">
              <a:buClr>
                <a:srgbClr val="000000"/>
              </a:buClr>
              <a:defRPr/>
            </a:pPr>
            <a:r>
              <a:rPr lang="en"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6" b="1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27558" y="3703781"/>
            <a:ext cx="1714517" cy="2753563"/>
            <a:chOff x="2849505" y="5150306"/>
            <a:chExt cx="2438424" cy="3916178"/>
          </a:xfrm>
        </p:grpSpPr>
        <p:sp>
          <p:nvSpPr>
            <p:cNvPr id="64" name="Rectangle 63"/>
            <p:cNvSpPr/>
            <p:nvPr/>
          </p:nvSpPr>
          <p:spPr>
            <a:xfrm>
              <a:off x="3696349" y="5165044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48693" y="515030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28428" y="6976604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29" name="Google Shape;98;p16"/>
            <p:cNvSpPr/>
            <p:nvPr/>
          </p:nvSpPr>
          <p:spPr>
            <a:xfrm>
              <a:off x="3895344" y="565280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9;p16"/>
            <p:cNvSpPr/>
            <p:nvPr/>
          </p:nvSpPr>
          <p:spPr>
            <a:xfrm>
              <a:off x="3895344" y="6103888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0;p16"/>
            <p:cNvSpPr/>
            <p:nvPr/>
          </p:nvSpPr>
          <p:spPr>
            <a:xfrm>
              <a:off x="3892135" y="7508380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1;p16"/>
            <p:cNvSpPr/>
            <p:nvPr/>
          </p:nvSpPr>
          <p:spPr>
            <a:xfrm>
              <a:off x="3892135" y="795946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2;p16"/>
            <p:cNvSpPr/>
            <p:nvPr/>
          </p:nvSpPr>
          <p:spPr>
            <a:xfrm>
              <a:off x="3892135" y="8410549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9;p16"/>
            <p:cNvSpPr/>
            <p:nvPr/>
          </p:nvSpPr>
          <p:spPr>
            <a:xfrm>
              <a:off x="2849505" y="5250624"/>
              <a:ext cx="846844" cy="402180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0" name="Google Shape;99;p16"/>
            <p:cNvSpPr/>
            <p:nvPr/>
          </p:nvSpPr>
          <p:spPr>
            <a:xfrm>
              <a:off x="3895344" y="655025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93319" y="3715061"/>
            <a:ext cx="1654240" cy="2747212"/>
            <a:chOff x="5218586" y="5166348"/>
            <a:chExt cx="2352697" cy="3907146"/>
          </a:xfrm>
        </p:grpSpPr>
        <p:sp>
          <p:nvSpPr>
            <p:cNvPr id="67" name="Rectangle 66"/>
            <p:cNvSpPr/>
            <p:nvPr/>
          </p:nvSpPr>
          <p:spPr>
            <a:xfrm>
              <a:off x="5979016" y="5172054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32047" y="5166348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911781" y="699264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4" name="Google Shape;92;p16"/>
            <p:cNvSpPr/>
            <p:nvPr/>
          </p:nvSpPr>
          <p:spPr>
            <a:xfrm>
              <a:off x="6217920" y="5663774"/>
              <a:ext cx="1074714" cy="451083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93;p16"/>
            <p:cNvSpPr/>
            <p:nvPr/>
          </p:nvSpPr>
          <p:spPr>
            <a:xfrm>
              <a:off x="6217920" y="6114859"/>
              <a:ext cx="1074714" cy="451083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94;p16"/>
            <p:cNvSpPr/>
            <p:nvPr/>
          </p:nvSpPr>
          <p:spPr>
            <a:xfrm>
              <a:off x="6197047" y="750838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95;p16"/>
            <p:cNvSpPr/>
            <p:nvPr/>
          </p:nvSpPr>
          <p:spPr>
            <a:xfrm>
              <a:off x="6197047" y="7959465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96;p16"/>
            <p:cNvSpPr/>
            <p:nvPr/>
          </p:nvSpPr>
          <p:spPr>
            <a:xfrm>
              <a:off x="6197047" y="8410550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71￫B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10;p16"/>
            <p:cNvSpPr/>
            <p:nvPr/>
          </p:nvSpPr>
          <p:spPr>
            <a:xfrm>
              <a:off x="5218586" y="5250624"/>
              <a:ext cx="777500" cy="355382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1" name="Google Shape;93;p16"/>
            <p:cNvSpPr/>
            <p:nvPr/>
          </p:nvSpPr>
          <p:spPr>
            <a:xfrm>
              <a:off x="6217920" y="6559555"/>
              <a:ext cx="1074714" cy="451083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99875" y="3713629"/>
            <a:ext cx="1687193" cy="2743200"/>
            <a:chOff x="7501939" y="5149720"/>
            <a:chExt cx="2399564" cy="3901440"/>
          </a:xfrm>
        </p:grpSpPr>
        <p:sp>
          <p:nvSpPr>
            <p:cNvPr id="70" name="Rectangle 69"/>
            <p:cNvSpPr/>
            <p:nvPr/>
          </p:nvSpPr>
          <p:spPr>
            <a:xfrm>
              <a:off x="8292735" y="5149720"/>
              <a:ext cx="1522236" cy="39014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262266" y="5150451"/>
              <a:ext cx="1639237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242002" y="6976749"/>
              <a:ext cx="1639237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39" name="Google Shape;86;p16"/>
            <p:cNvSpPr/>
            <p:nvPr/>
          </p:nvSpPr>
          <p:spPr>
            <a:xfrm>
              <a:off x="8538968" y="5661107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13￫C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87;p16"/>
            <p:cNvSpPr/>
            <p:nvPr/>
          </p:nvSpPr>
          <p:spPr>
            <a:xfrm>
              <a:off x="8538968" y="611219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88;p16"/>
            <p:cNvSpPr/>
            <p:nvPr/>
          </p:nvSpPr>
          <p:spPr>
            <a:xfrm>
              <a:off x="8552564" y="7508379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9;p16"/>
            <p:cNvSpPr/>
            <p:nvPr/>
          </p:nvSpPr>
          <p:spPr>
            <a:xfrm>
              <a:off x="8552564" y="7959463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90;p16"/>
            <p:cNvSpPr/>
            <p:nvPr/>
          </p:nvSpPr>
          <p:spPr>
            <a:xfrm>
              <a:off x="8552564" y="8410548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71￫B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11;p16"/>
            <p:cNvSpPr/>
            <p:nvPr/>
          </p:nvSpPr>
          <p:spPr>
            <a:xfrm>
              <a:off x="7501939" y="5250624"/>
              <a:ext cx="800931" cy="355382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2" name="Google Shape;87;p16"/>
            <p:cNvSpPr/>
            <p:nvPr/>
          </p:nvSpPr>
          <p:spPr>
            <a:xfrm>
              <a:off x="8538968" y="656596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37237" y="3703781"/>
            <a:ext cx="1682234" cy="2743200"/>
            <a:chOff x="9832160" y="5150305"/>
            <a:chExt cx="2392510" cy="3901441"/>
          </a:xfrm>
        </p:grpSpPr>
        <p:sp>
          <p:nvSpPr>
            <p:cNvPr id="73" name="Rectangle 72"/>
            <p:cNvSpPr/>
            <p:nvPr/>
          </p:nvSpPr>
          <p:spPr>
            <a:xfrm>
              <a:off x="10665273" y="5150305"/>
              <a:ext cx="1522235" cy="39014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585434" y="5150306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1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565169" y="6976605"/>
              <a:ext cx="1639236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969" dirty="0">
                  <a:latin typeface="Calibri Light" charset="0"/>
                  <a:ea typeface="Calibri Light" charset="0"/>
                  <a:cs typeface="Calibri Light" charset="0"/>
                </a:rPr>
                <a:t>Host 2</a:t>
              </a:r>
              <a:endParaRPr lang="en-US" sz="1969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endParaRPr>
            </a:p>
          </p:txBody>
        </p:sp>
        <p:sp>
          <p:nvSpPr>
            <p:cNvPr id="44" name="Google Shape;80;p16"/>
            <p:cNvSpPr/>
            <p:nvPr/>
          </p:nvSpPr>
          <p:spPr>
            <a:xfrm>
              <a:off x="10863072" y="5661107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13￫C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81;p16"/>
            <p:cNvSpPr/>
            <p:nvPr/>
          </p:nvSpPr>
          <p:spPr>
            <a:xfrm>
              <a:off x="10863072" y="6112191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82;p16"/>
            <p:cNvSpPr/>
            <p:nvPr/>
          </p:nvSpPr>
          <p:spPr>
            <a:xfrm>
              <a:off x="10882902" y="7508378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23￫A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83;p16"/>
            <p:cNvSpPr/>
            <p:nvPr/>
          </p:nvSpPr>
          <p:spPr>
            <a:xfrm>
              <a:off x="10882902" y="7959462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47￫D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4;p16"/>
            <p:cNvSpPr/>
            <p:nvPr/>
          </p:nvSpPr>
          <p:spPr>
            <a:xfrm>
              <a:off x="10882902" y="8410547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buSzPts val="1100"/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71￫B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12;p16"/>
            <p:cNvSpPr/>
            <p:nvPr/>
          </p:nvSpPr>
          <p:spPr>
            <a:xfrm>
              <a:off x="9832160" y="5250624"/>
              <a:ext cx="821196" cy="355382"/>
            </a:xfrm>
            <a:custGeom>
              <a:avLst/>
              <a:gdLst/>
              <a:ahLst/>
              <a:cxnLst/>
              <a:rect l="l" t="t" r="r" b="b"/>
              <a:pathLst>
                <a:path w="34024" h="8849" extrusionOk="0">
                  <a:moveTo>
                    <a:pt x="0" y="7829"/>
                  </a:moveTo>
                  <a:cubicBezTo>
                    <a:pt x="3006" y="6525"/>
                    <a:pt x="12362" y="-167"/>
                    <a:pt x="18033" y="3"/>
                  </a:cubicBezTo>
                  <a:cubicBezTo>
                    <a:pt x="23704" y="173"/>
                    <a:pt x="31359" y="7375"/>
                    <a:pt x="34024" y="8849"/>
                  </a:cubicBezTo>
                </a:path>
              </a:pathLst>
            </a:cu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3" name="Google Shape;81;p16"/>
            <p:cNvSpPr/>
            <p:nvPr/>
          </p:nvSpPr>
          <p:spPr>
            <a:xfrm>
              <a:off x="10863072" y="6550254"/>
              <a:ext cx="1074714" cy="451084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642915">
                <a:buClr>
                  <a:srgbClr val="000000"/>
                </a:buClr>
                <a:defRPr/>
              </a:pPr>
              <a:r>
                <a:rPr lang="en" sz="140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962015" y="1345685"/>
            <a:ext cx="6640490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953" dirty="0">
                <a:sym typeface="Gill Sans Light"/>
              </a:rPr>
              <a:t>Logically centralized, physically distributed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370E0-17D1-2977-EDD2-B4CBDAD2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0256-F4D5-BB4D-8760-B27A9502C370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7744-F4B9-F3BE-61D5-C3F9AA64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2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37937</TotalTime>
  <Words>2512</Words>
  <Application>Microsoft Macintosh PowerPoint</Application>
  <PresentationFormat>Widescreen</PresentationFormat>
  <Paragraphs>674</Paragraphs>
  <Slides>34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Menlo</vt:lpstr>
      <vt:lpstr>Office Theme</vt:lpstr>
      <vt:lpstr>EECS498-003 Formal Verification of Systems Software</vt:lpstr>
      <vt:lpstr>Chapter 6: Refinement</vt:lpstr>
      <vt:lpstr>State machines: a versatile tool</vt:lpstr>
      <vt:lpstr>Different ways to specify behavior</vt:lpstr>
      <vt:lpstr>Example: hashtable</vt:lpstr>
      <vt:lpstr>The spec: a simple map</vt:lpstr>
      <vt:lpstr>Refinement</vt:lpstr>
      <vt:lpstr>The benefits of refinement</vt:lpstr>
      <vt:lpstr>A sharded key-value store</vt:lpstr>
      <vt:lpstr>Stutter steps</vt:lpstr>
      <vt:lpstr>Midterm exam</vt:lpstr>
      <vt:lpstr>Regrade requests</vt:lpstr>
      <vt:lpstr>Administrivia</vt:lpstr>
      <vt:lpstr>A primary-backup protocol</vt:lpstr>
      <vt:lpstr>A primary-backup protocol</vt:lpstr>
      <vt:lpstr>A primary-backup protocol</vt:lpstr>
      <vt:lpstr>A primary-backup protocol</vt:lpstr>
      <vt:lpstr>The interpretation (Abstraction) function</vt:lpstr>
      <vt:lpstr>A refinement proof</vt:lpstr>
      <vt:lpstr>Project 1: Distributed lock service</vt:lpstr>
      <vt:lpstr>Distributed lock server</vt:lpstr>
      <vt:lpstr>Distributed lock server</vt:lpstr>
      <vt:lpstr>Distributed lock server</vt:lpstr>
      <vt:lpstr>Project files</vt:lpstr>
      <vt:lpstr>World-visible events</vt:lpstr>
      <vt:lpstr>World-visible events</vt:lpstr>
      <vt:lpstr>World-visible events</vt:lpstr>
      <vt:lpstr>Events define correctness</vt:lpstr>
      <vt:lpstr>Event-enriched state machines</vt:lpstr>
      <vt:lpstr>Example: Bank spec state machine</vt:lpstr>
      <vt:lpstr>Event-enriched state machines</vt:lpstr>
      <vt:lpstr>Event-enriched state machines</vt:lpstr>
      <vt:lpstr>The Abstraction function</vt:lpstr>
      <vt:lpstr>A refinement proof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Kapritsos, Manos</cp:lastModifiedBy>
  <cp:revision>2169</cp:revision>
  <cp:lastPrinted>2022-10-05T18:48:04Z</cp:lastPrinted>
  <dcterms:created xsi:type="dcterms:W3CDTF">2022-08-23T16:51:43Z</dcterms:created>
  <dcterms:modified xsi:type="dcterms:W3CDTF">2024-10-24T03:16:05Z</dcterms:modified>
  <cp:category/>
</cp:coreProperties>
</file>