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36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37" r:id="rId12"/>
    <p:sldId id="353" r:id="rId13"/>
    <p:sldId id="354" r:id="rId14"/>
    <p:sldId id="338" r:id="rId15"/>
    <p:sldId id="269" r:id="rId16"/>
    <p:sldId id="270" r:id="rId17"/>
    <p:sldId id="271" r:id="rId18"/>
    <p:sldId id="272" r:id="rId19"/>
    <p:sldId id="273" r:id="rId20"/>
    <p:sldId id="351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CD"/>
    <a:srgbClr val="0000FF"/>
    <a:srgbClr val="B8DEE8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5768"/>
  </p:normalViewPr>
  <p:slideViewPr>
    <p:cSldViewPr snapToGrid="0" snapToObjects="1">
      <p:cViewPr varScale="1">
        <p:scale>
          <a:sx n="148" d="100"/>
          <a:sy n="148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E4C-67E4-214F-BD4E-568A09C12C99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42300A-68D3-7741-A7B1-A288ED0DCE31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C7A869-BEE8-734A-B763-13EA190285C6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9642-8991-144F-A78F-7C1783566FBF}" type="datetime1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BA23B6-8DB7-0F4C-A5DD-84BE854717CF}" type="datetime1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6D4FDF-10A1-1B47-8131-736C8C5FF9A6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A9FC-35FB-254D-A45D-96C369E232FB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26BEF5-F0BF-D44E-8429-FDB9F5E88DB5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440B21-B34C-8049-B4B2-06E4E5B7F143}" type="datetime1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36668-30B7-6D43-B6D4-9048B2171149}" type="datetime1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9B43B4-6A54-664A-9911-73B8E36DE171}" type="datetime1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71D85-39D3-2C4B-B841-839060E7F97C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D681D-B1B8-DD46-B18B-5F4BC4DEC813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A002-217C-344A-B958-0F1B6BB59A4D}" type="datetime1">
              <a:rPr lang="en-US" smtClean="0"/>
              <a:t>10/25/24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B1D-265F-B686-3AA9-DA558D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Event-enriched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7BD5-170F-AA79-D69F-E6D7CEB4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…and bound together using the Event as a binding variable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2426-D5CE-8453-E1A5-0A91352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A81-1645-0640-9CE1-BA93FAF5B490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7DC9-D473-FE12-75BD-DADE20E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8D6-5E92-B31E-F449-FC44BE5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02B0-C539-34CD-7921-130623A1917D}"/>
              </a:ext>
            </a:extLst>
          </p:cNvPr>
          <p:cNvSpPr txBox="1"/>
          <p:nvPr/>
        </p:nvSpPr>
        <p:spPr>
          <a:xfrm>
            <a:off x="838199" y="2341582"/>
            <a:ext cx="11097127" cy="3970318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module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DistributedSystem</a:t>
            </a:r>
            <a:r>
              <a:rPr lang="en-US" b="0" dirty="0"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latin typeface="Menlo" panose="020B0609030804020204" pitchFamily="49" charset="0"/>
              </a:rPr>
              <a:t>...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ghost predicate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NextStep</a:t>
            </a:r>
            <a:r>
              <a:rPr lang="en-US" b="0" dirty="0">
                <a:effectLst/>
                <a:latin typeface="Menlo" panose="020B0609030804020204" pitchFamily="49" charset="0"/>
              </a:rPr>
              <a:t>(c: Constants, v: Variables, v': Variables,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1" dirty="0">
                <a:effectLst/>
                <a:latin typeface="Menlo" panose="020B0609030804020204" pitchFamily="49" charset="0"/>
              </a:rPr>
              <a:t>: Event</a:t>
            </a:r>
            <a:r>
              <a:rPr lang="en-US" b="0" dirty="0">
                <a:effectLst/>
                <a:latin typeface="Menlo" panose="020B0609030804020204" pitchFamily="49" charset="0"/>
              </a:rPr>
              <a:t>, step: Step)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</a:rPr>
              <a:t>  </a:t>
            </a:r>
            <a:r>
              <a:rPr lang="en-US" b="0" dirty="0">
                <a:effectLst/>
                <a:latin typeface="Menlo" panose="020B0609030804020204" pitchFamily="49" charset="0"/>
              </a:rPr>
              <a:t>//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HostAction</a:t>
            </a:r>
            <a:r>
              <a:rPr lang="en-US" b="1" dirty="0">
                <a:effectLst/>
                <a:latin typeface="Menlo" panose="020B0609030804020204" pitchFamily="49" charset="0"/>
              </a:rPr>
              <a:t> calls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Host.Next</a:t>
            </a:r>
            <a:r>
              <a:rPr lang="en-US" b="1" dirty="0">
                <a:effectLst/>
                <a:latin typeface="Menlo" panose="020B0609030804020204" pitchFamily="49" charset="0"/>
              </a:rPr>
              <a:t> with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endParaRPr lang="en-US" b="1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  &amp;&amp;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HostAction</a:t>
            </a:r>
            <a:r>
              <a:rPr lang="en-US" b="0" dirty="0">
                <a:effectLst/>
                <a:latin typeface="Menlo" panose="020B0609030804020204" pitchFamily="49" charset="0"/>
              </a:rPr>
              <a:t>(c, v, v',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step.hostid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step.msgOps</a:t>
            </a:r>
            <a:r>
              <a:rPr lang="en-US" b="0" dirty="0"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dirty="0">
                <a:latin typeface="Menlo" panose="020B0609030804020204" pitchFamily="49" charset="0"/>
              </a:rPr>
              <a:t>  </a:t>
            </a:r>
            <a:r>
              <a:rPr lang="en-US" b="0" dirty="0">
                <a:effectLst/>
                <a:latin typeface="Menlo" panose="020B0609030804020204" pitchFamily="49" charset="0"/>
              </a:rPr>
              <a:t>&amp;&amp;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Network.Next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c.network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v.network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v'.network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step.msgOps</a:t>
            </a:r>
            <a:r>
              <a:rPr lang="en-US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ghost predicate Next(c: Constants, v: Variables, v': Variables,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1" dirty="0">
                <a:effectLst/>
                <a:latin typeface="Menlo" panose="020B0609030804020204" pitchFamily="49" charset="0"/>
              </a:rPr>
              <a:t>: Event</a:t>
            </a:r>
            <a:r>
              <a:rPr lang="en-US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  exis</a:t>
            </a:r>
            <a:r>
              <a:rPr lang="en-US" dirty="0">
                <a:latin typeface="Menlo" panose="020B0609030804020204" pitchFamily="49" charset="0"/>
              </a:rPr>
              <a:t>t</a:t>
            </a:r>
            <a:r>
              <a:rPr lang="en-US" b="0" dirty="0">
                <a:effectLst/>
                <a:latin typeface="Menlo" panose="020B0609030804020204" pitchFamily="49" charset="0"/>
              </a:rPr>
              <a:t>s step ::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NextStep</a:t>
            </a:r>
            <a:r>
              <a:rPr lang="en-US" b="0" dirty="0">
                <a:effectLst/>
                <a:latin typeface="Menlo" panose="020B0609030804020204" pitchFamily="49" charset="0"/>
              </a:rPr>
              <a:t>(c, v, v',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0" dirty="0">
                <a:effectLst/>
                <a:latin typeface="Menlo" panose="020B0609030804020204" pitchFamily="49" charset="0"/>
              </a:rPr>
              <a:t>, step)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5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Abstraction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7EDFF-D49E-36E6-339D-D77FAC16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8F20D-CC0A-070D-9821-BBF7B83E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0533-1DC4-CF43-87A6-803763C6A577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E4B3-35F2-D7F5-4742-A49379D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54525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54430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33119" y="3554925"/>
            <a:ext cx="6553526" cy="1188316"/>
            <a:chOff x="2107017" y="4421447"/>
            <a:chExt cx="9320570" cy="1690050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50114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5" name="Google Shape;77;p16"/>
          <p:cNvSpPr txBox="1"/>
          <p:nvPr/>
        </p:nvSpPr>
        <p:spPr>
          <a:xfrm>
            <a:off x="2057530" y="3421627"/>
            <a:ext cx="8427395" cy="1091521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lv:HashTblState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 : (hv:</a:t>
            </a:r>
            <a:r>
              <a:rPr lang="en-US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MapSpec.Variables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6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6887" y="3982461"/>
            <a:ext cx="1111455" cy="2286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" name="Rounded Rectangle 1"/>
          <p:cNvSpPr/>
          <p:nvPr/>
        </p:nvSpPr>
        <p:spPr>
          <a:xfrm>
            <a:off x="1105328" y="4456008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70" y="4022498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Primary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729" y="510089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Backup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105328" y="5534404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1511589" y="2753697"/>
            <a:ext cx="0" cy="122876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ounded Rectangle 23"/>
          <p:cNvSpPr/>
          <p:nvPr/>
        </p:nvSpPr>
        <p:spPr>
          <a:xfrm>
            <a:off x="111375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79637" y="3889772"/>
            <a:ext cx="1351503" cy="2380465"/>
            <a:chOff x="2166110" y="5532120"/>
            <a:chExt cx="1922137" cy="3385551"/>
          </a:xfrm>
        </p:grpSpPr>
        <p:sp>
          <p:nvSpPr>
            <p:cNvPr id="25" name="Google Shape;109;p16"/>
            <p:cNvSpPr/>
            <p:nvPr/>
          </p:nvSpPr>
          <p:spPr>
            <a:xfrm>
              <a:off x="216611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6300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02818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9011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1744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2818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7454" y="6404925"/>
              <a:ext cx="511097" cy="331267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2867909" y="2753698"/>
            <a:ext cx="0" cy="1225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ounded Rectangle 48"/>
          <p:cNvSpPr/>
          <p:nvPr/>
        </p:nvSpPr>
        <p:spPr>
          <a:xfrm>
            <a:off x="247007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24230" y="2753697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3826394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580550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ounded Rectangle 52"/>
          <p:cNvSpPr/>
          <p:nvPr/>
        </p:nvSpPr>
        <p:spPr>
          <a:xfrm>
            <a:off x="5182714" y="2139859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937089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ounded Rectangle 61"/>
          <p:cNvSpPr/>
          <p:nvPr/>
        </p:nvSpPr>
        <p:spPr>
          <a:xfrm>
            <a:off x="6539253" y="2139859"/>
            <a:ext cx="795672" cy="614062"/>
          </a:xfrm>
          <a:prstGeom prst="roundRect">
            <a:avLst/>
          </a:prstGeom>
          <a:solidFill>
            <a:srgbClr val="B8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8273664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ounded Rectangle 71"/>
          <p:cNvSpPr/>
          <p:nvPr/>
        </p:nvSpPr>
        <p:spPr>
          <a:xfrm>
            <a:off x="7875828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40720" y="3889772"/>
            <a:ext cx="1358376" cy="2378689"/>
            <a:chOff x="4085817" y="5532120"/>
            <a:chExt cx="1931912" cy="3383025"/>
          </a:xfrm>
        </p:grpSpPr>
        <p:sp>
          <p:nvSpPr>
            <p:cNvPr id="32" name="Rectangle 31"/>
            <p:cNvSpPr/>
            <p:nvPr/>
          </p:nvSpPr>
          <p:spPr>
            <a:xfrm>
              <a:off x="4419726" y="5663944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2300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493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1226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32300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6378" y="6412818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6376" y="6777545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" name="Google Shape;109;p16"/>
            <p:cNvSpPr/>
            <p:nvPr/>
          </p:nvSpPr>
          <p:spPr>
            <a:xfrm>
              <a:off x="4085817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1" name="Group 10"/>
          <p:cNvGrpSpPr/>
          <p:nvPr/>
        </p:nvGrpSpPr>
        <p:grpSpPr>
          <a:xfrm>
            <a:off x="4791253" y="3889772"/>
            <a:ext cx="1382213" cy="2380466"/>
            <a:chOff x="6022630" y="5532120"/>
            <a:chExt cx="1965814" cy="3385553"/>
          </a:xfrm>
        </p:grpSpPr>
        <p:sp>
          <p:nvSpPr>
            <p:cNvPr id="39" name="Rectangle 38"/>
            <p:cNvSpPr/>
            <p:nvPr/>
          </p:nvSpPr>
          <p:spPr>
            <a:xfrm>
              <a:off x="6374385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03015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49208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1941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03015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0" name="Google Shape;109;p16"/>
            <p:cNvSpPr/>
            <p:nvPr/>
          </p:nvSpPr>
          <p:spPr>
            <a:xfrm>
              <a:off x="602263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6153913" y="3889772"/>
            <a:ext cx="1364340" cy="2380465"/>
            <a:chOff x="7976694" y="5532120"/>
            <a:chExt cx="1940395" cy="3385551"/>
          </a:xfrm>
        </p:grpSpPr>
        <p:sp>
          <p:nvSpPr>
            <p:cNvPr id="54" name="Rectangle 53"/>
            <p:cNvSpPr/>
            <p:nvPr/>
          </p:nvSpPr>
          <p:spPr>
            <a:xfrm>
              <a:off x="8336353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516817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63010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5743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16817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1" name="Google Shape;109;p16"/>
            <p:cNvSpPr/>
            <p:nvPr/>
          </p:nvSpPr>
          <p:spPr>
            <a:xfrm>
              <a:off x="7976694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3" name="Group 12"/>
          <p:cNvGrpSpPr/>
          <p:nvPr/>
        </p:nvGrpSpPr>
        <p:grpSpPr>
          <a:xfrm>
            <a:off x="7535976" y="3889772"/>
            <a:ext cx="1364471" cy="2380466"/>
            <a:chOff x="9878070" y="5532120"/>
            <a:chExt cx="1940581" cy="3385553"/>
          </a:xfrm>
        </p:grpSpPr>
        <p:sp>
          <p:nvSpPr>
            <p:cNvPr id="64" name="Rectangle 63"/>
            <p:cNvSpPr/>
            <p:nvPr/>
          </p:nvSpPr>
          <p:spPr>
            <a:xfrm>
              <a:off x="10220648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433222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79415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62148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3222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852331" y="6907185"/>
              <a:ext cx="638458" cy="413816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2" name="Google Shape;109;p16"/>
            <p:cNvSpPr/>
            <p:nvPr/>
          </p:nvSpPr>
          <p:spPr>
            <a:xfrm>
              <a:off x="987807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BB6F-440B-F95A-066F-F80C72F8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B720-9DFF-9042-A9B3-96D706EF7683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476E-59BB-639F-589D-B7CDAEC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Google Shape;109;p16">
            <a:extLst>
              <a:ext uri="{FF2B5EF4-FFF2-40B4-BE49-F238E27FC236}">
                <a16:creationId xmlns:a16="http://schemas.microsoft.com/office/drawing/2014/main" id="{1592231E-3315-A2FA-3A68-2A26A15E80DB}"/>
              </a:ext>
            </a:extLst>
          </p:cNvPr>
          <p:cNvSpPr/>
          <p:nvPr/>
        </p:nvSpPr>
        <p:spPr>
          <a:xfrm>
            <a:off x="1899444" y="2109403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9" name="Google Shape;109;p16">
            <a:extLst>
              <a:ext uri="{FF2B5EF4-FFF2-40B4-BE49-F238E27FC236}">
                <a16:creationId xmlns:a16="http://schemas.microsoft.com/office/drawing/2014/main" id="{1B8A772F-4160-E42D-A58A-3C560547B9C4}"/>
              </a:ext>
            </a:extLst>
          </p:cNvPr>
          <p:cNvSpPr/>
          <p:nvPr/>
        </p:nvSpPr>
        <p:spPr>
          <a:xfrm>
            <a:off x="3246284" y="2096879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4" name="Google Shape;109;p16">
            <a:extLst>
              <a:ext uri="{FF2B5EF4-FFF2-40B4-BE49-F238E27FC236}">
                <a16:creationId xmlns:a16="http://schemas.microsoft.com/office/drawing/2014/main" id="{2793CF1F-F4AB-AD16-63FB-4965B345FB6A}"/>
              </a:ext>
            </a:extLst>
          </p:cNvPr>
          <p:cNvSpPr/>
          <p:nvPr/>
        </p:nvSpPr>
        <p:spPr>
          <a:xfrm>
            <a:off x="4610530" y="2092137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5" name="Google Shape;109;p16">
            <a:extLst>
              <a:ext uri="{FF2B5EF4-FFF2-40B4-BE49-F238E27FC236}">
                <a16:creationId xmlns:a16="http://schemas.microsoft.com/office/drawing/2014/main" id="{F6C17FF9-F3D5-1B15-F6B8-889D0127670E}"/>
              </a:ext>
            </a:extLst>
          </p:cNvPr>
          <p:cNvSpPr/>
          <p:nvPr/>
        </p:nvSpPr>
        <p:spPr>
          <a:xfrm>
            <a:off x="5964790" y="2099675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2CBE0D8C-92F6-4336-2633-824EF09B1751}"/>
              </a:ext>
            </a:extLst>
          </p:cNvPr>
          <p:cNvSpPr/>
          <p:nvPr/>
        </p:nvSpPr>
        <p:spPr>
          <a:xfrm>
            <a:off x="7319687" y="2092137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C58D0-7703-FB01-22A1-9D2F91644173}"/>
              </a:ext>
            </a:extLst>
          </p:cNvPr>
          <p:cNvSpPr txBox="1"/>
          <p:nvPr/>
        </p:nvSpPr>
        <p:spPr>
          <a:xfrm>
            <a:off x="1845830" y="1697338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99113E-7FA2-D230-28D9-455DDE3DB352}"/>
              </a:ext>
            </a:extLst>
          </p:cNvPr>
          <p:cNvSpPr txBox="1"/>
          <p:nvPr/>
        </p:nvSpPr>
        <p:spPr>
          <a:xfrm>
            <a:off x="3178529" y="1694295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28AD5-0D4E-77A9-E715-AC692FDCC351}"/>
              </a:ext>
            </a:extLst>
          </p:cNvPr>
          <p:cNvSpPr txBox="1"/>
          <p:nvPr/>
        </p:nvSpPr>
        <p:spPr>
          <a:xfrm>
            <a:off x="4518758" y="1693633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80951-E08A-97EE-919C-5F46BDF5FD72}"/>
              </a:ext>
            </a:extLst>
          </p:cNvPr>
          <p:cNvSpPr txBox="1"/>
          <p:nvPr/>
        </p:nvSpPr>
        <p:spPr>
          <a:xfrm>
            <a:off x="5729548" y="1472257"/>
            <a:ext cx="107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batch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478F32-384E-4F07-7696-A69C5B7BA41D}"/>
              </a:ext>
            </a:extLst>
          </p:cNvPr>
          <p:cNvSpPr txBox="1"/>
          <p:nvPr/>
        </p:nvSpPr>
        <p:spPr>
          <a:xfrm>
            <a:off x="7124000" y="1672578"/>
            <a:ext cx="9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585B9-E83B-E008-CBBA-1174EBC872EB}"/>
              </a:ext>
            </a:extLst>
          </p:cNvPr>
          <p:cNvSpPr txBox="1"/>
          <p:nvPr/>
        </p:nvSpPr>
        <p:spPr>
          <a:xfrm>
            <a:off x="0" y="-55463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animations removed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DEE6-939A-27B2-67FA-304D151FE5BA}"/>
              </a:ext>
            </a:extLst>
          </p:cNvPr>
          <p:cNvSpPr txBox="1"/>
          <p:nvPr/>
        </p:nvSpPr>
        <p:spPr>
          <a:xfrm>
            <a:off x="9419005" y="3197274"/>
            <a:ext cx="2008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abstraction function?</a:t>
            </a:r>
          </a:p>
        </p:txBody>
      </p:sp>
    </p:spTree>
    <p:extLst>
      <p:ext uri="{BB962C8B-B14F-4D97-AF65-F5344CB8AC3E}">
        <p14:creationId xmlns:p14="http://schemas.microsoft.com/office/powerpoint/2010/main" val="185385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8F20D-CC0A-070D-9821-BBF7B83E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B8C7-A28E-0B4B-89DD-193B7C98E51B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E4B3-35F2-D7F5-4742-A49379D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113" name="Google Shape;115;p16"/>
          <p:cNvSpPr/>
          <p:nvPr/>
        </p:nvSpPr>
        <p:spPr>
          <a:xfrm>
            <a:off x="7350194" y="2545250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rPr>
              <a:t>13￫C</a:t>
            </a:r>
            <a:endParaRPr sz="1406" b="1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"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rPr>
              <a:t>23￫A</a:t>
            </a:r>
            <a:endParaRPr sz="1406" b="1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"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rPr>
              <a:t>71￫B</a:t>
            </a:r>
            <a:endParaRPr sz="1406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Google Shape;116;p16"/>
          <p:cNvSpPr/>
          <p:nvPr/>
        </p:nvSpPr>
        <p:spPr>
          <a:xfrm>
            <a:off x="5711688" y="2545250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rPr>
              <a:t>23￫A</a:t>
            </a:r>
            <a:endParaRPr sz="1406" b="1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"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rPr>
              <a:t>71￫B</a:t>
            </a:r>
            <a:endParaRPr sz="1406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Google Shape;118;p16"/>
          <p:cNvSpPr/>
          <p:nvPr/>
        </p:nvSpPr>
        <p:spPr>
          <a:xfrm>
            <a:off x="2434677" y="2545250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Google Shape;121;p16"/>
          <p:cNvSpPr/>
          <p:nvPr/>
        </p:nvSpPr>
        <p:spPr>
          <a:xfrm>
            <a:off x="6665974" y="2594849"/>
            <a:ext cx="871547" cy="215276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16" name="Google Shape;85;p16"/>
          <p:cNvGrpSpPr/>
          <p:nvPr/>
        </p:nvGrpSpPr>
        <p:grpSpPr>
          <a:xfrm>
            <a:off x="7526140" y="4743930"/>
            <a:ext cx="755658" cy="1585844"/>
            <a:chOff x="612425" y="3427925"/>
            <a:chExt cx="740100" cy="1404000"/>
          </a:xfrm>
        </p:grpSpPr>
        <p:sp>
          <p:nvSpPr>
            <p:cNvPr id="39" name="Google Shape;86;p16"/>
            <p:cNvSpPr/>
            <p:nvPr/>
          </p:nvSpPr>
          <p:spPr>
            <a:xfrm>
              <a:off x="612425" y="34279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612425" y="37087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612425" y="39895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612425" y="42703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612425" y="45511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1;p16"/>
          <p:cNvGrpSpPr/>
          <p:nvPr/>
        </p:nvGrpSpPr>
        <p:grpSpPr>
          <a:xfrm>
            <a:off x="5893398" y="4743930"/>
            <a:ext cx="755658" cy="1585844"/>
            <a:chOff x="612425" y="3427925"/>
            <a:chExt cx="740100" cy="1404000"/>
          </a:xfrm>
        </p:grpSpPr>
        <p:sp>
          <p:nvSpPr>
            <p:cNvPr id="34" name="Google Shape;92;p16"/>
            <p:cNvSpPr/>
            <p:nvPr/>
          </p:nvSpPr>
          <p:spPr>
            <a:xfrm>
              <a:off x="612425" y="34279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12425" y="37087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2425" y="39895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2425" y="42703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2425" y="45511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03;p16"/>
          <p:cNvGrpSpPr/>
          <p:nvPr/>
        </p:nvGrpSpPr>
        <p:grpSpPr>
          <a:xfrm>
            <a:off x="2627915" y="4743930"/>
            <a:ext cx="755658" cy="1585844"/>
            <a:chOff x="612425" y="3427925"/>
            <a:chExt cx="740100" cy="1404000"/>
          </a:xfrm>
        </p:grpSpPr>
        <p:sp>
          <p:nvSpPr>
            <p:cNvPr id="24" name="Google Shape;104;p16"/>
            <p:cNvSpPr/>
            <p:nvPr/>
          </p:nvSpPr>
          <p:spPr>
            <a:xfrm>
              <a:off x="612425" y="34279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5;p16"/>
            <p:cNvSpPr/>
            <p:nvPr/>
          </p:nvSpPr>
          <p:spPr>
            <a:xfrm>
              <a:off x="612425" y="37087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6;p16"/>
            <p:cNvSpPr/>
            <p:nvPr/>
          </p:nvSpPr>
          <p:spPr>
            <a:xfrm>
              <a:off x="612425" y="39895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;p16"/>
            <p:cNvSpPr/>
            <p:nvPr/>
          </p:nvSpPr>
          <p:spPr>
            <a:xfrm>
              <a:off x="612425" y="42703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8;p16"/>
            <p:cNvSpPr/>
            <p:nvPr/>
          </p:nvSpPr>
          <p:spPr>
            <a:xfrm>
              <a:off x="612425" y="4551125"/>
              <a:ext cx="740100" cy="280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111;p16"/>
          <p:cNvSpPr/>
          <p:nvPr/>
        </p:nvSpPr>
        <p:spPr>
          <a:xfrm>
            <a:off x="6657646" y="4544309"/>
            <a:ext cx="868481" cy="249878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3" name="Straight Arrow Connector 2"/>
          <p:cNvCxnSpPr>
            <a:stCxn id="24" idx="0"/>
            <a:endCxn id="116" idx="3"/>
          </p:cNvCxnSpPr>
          <p:nvPr/>
        </p:nvCxnSpPr>
        <p:spPr>
          <a:xfrm flipH="1" flipV="1">
            <a:off x="3033119" y="3575081"/>
            <a:ext cx="248" cy="116816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309882" y="3564184"/>
            <a:ext cx="248" cy="116816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948140" y="3554925"/>
            <a:ext cx="248" cy="116816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377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4CBF6-BC1D-8CDA-1BD8-8695C21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Abstraction(v’) &amp;&amp;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611F6-4A2D-87C6-FF27-158780534F21}"/>
              </a:ext>
            </a:extLst>
          </p:cNvPr>
          <p:cNvSpPr/>
          <p:nvPr/>
        </p:nvSpPr>
        <p:spPr>
          <a:xfrm>
            <a:off x="1215417" y="4302493"/>
            <a:ext cx="5291260" cy="462013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707B3-3D29-F315-2F4F-27ECC617653C}"/>
              </a:ext>
            </a:extLst>
          </p:cNvPr>
          <p:cNvSpPr/>
          <p:nvPr/>
        </p:nvSpPr>
        <p:spPr>
          <a:xfrm>
            <a:off x="1281191" y="3015114"/>
            <a:ext cx="5291260" cy="26710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B2499D-1130-93A4-93EB-B9CCF58E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226C-D6FB-2845-8220-02988E799C7B}" type="datetime1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CD7A8-FDCD-1ACB-E0C0-61838D55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Distributed lock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4294967295"/>
          </p:nvPr>
        </p:nvSpPr>
        <p:spPr>
          <a:xfrm>
            <a:off x="928330" y="2461113"/>
            <a:ext cx="9302750" cy="2500312"/>
          </a:xfr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b="1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No centralized server </a:t>
            </a: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that coordinates who holds the lock</a:t>
            </a:r>
          </a:p>
          <a:p>
            <a:pPr lvl="1">
              <a:spcBef>
                <a:spcPts val="703"/>
              </a:spcBef>
            </a:pP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The hosts pass the lock amongst themselves</a:t>
            </a:r>
          </a:p>
          <a:p>
            <a:pPr>
              <a:spcBef>
                <a:spcPts val="703"/>
              </a:spcBef>
            </a:pP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The hosts communicate via </a:t>
            </a:r>
            <a:r>
              <a:rPr lang="en-US" b="1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asynchronous messages</a:t>
            </a:r>
          </a:p>
          <a:p>
            <a:pPr lvl="1">
              <a:spcBef>
                <a:spcPts val="703"/>
              </a:spcBef>
            </a:pP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A single state machine transition </a:t>
            </a:r>
            <a:r>
              <a:rPr lang="en-US" b="1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cannot</a:t>
            </a: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 read/update the state of two hosts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330" y="1812623"/>
            <a:ext cx="71912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953" b="1" dirty="0">
                <a:ea typeface="Calibri Light" charset="0"/>
                <a:cs typeface="Calibri Light" charset="0"/>
                <a:sym typeface="Gill Sans Light"/>
              </a:rPr>
              <a:t>Differences from centralized lock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BE18-F123-E94E-99BD-E84CC477BF14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lock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5432302" y="218410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6" name="Oval 5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30198" y="2513576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0" name="Oval 9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3396" y="361724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4" name="Oval 13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0" y="435535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8" name="Oval 17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3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12801" y="4263757"/>
            <a:ext cx="33342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mr-IN" sz="2953" dirty="0">
                <a:solidFill>
                  <a:srgbClr val="535353"/>
                </a:solidFill>
                <a:sym typeface="Gill Sans Light"/>
              </a:rPr>
              <a:t>…</a:t>
            </a:r>
            <a:endParaRPr lang="en-US" sz="2953" dirty="0">
              <a:solidFill>
                <a:srgbClr val="535353"/>
              </a:solidFill>
              <a:sym typeface="Gill Sans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72433" y="262502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1" name="Oval 20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N-1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4223" y="377357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4" name="Oval 23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N-2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29031" y="2134636"/>
            <a:ext cx="333939" cy="3339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55124" y="5237278"/>
            <a:ext cx="6146698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321457" indent="-321457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N = </a:t>
            </a:r>
            <a:r>
              <a:rPr lang="en-US" sz="2400" dirty="0" err="1">
                <a:ea typeface="Calibri Light" charset="0"/>
                <a:cs typeface="Calibri Light" charset="0"/>
                <a:sym typeface="Gill Sans Light"/>
              </a:rPr>
              <a:t>numHosts</a:t>
            </a: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, defined in </a:t>
            </a:r>
            <a:r>
              <a:rPr lang="en-US" sz="2400" dirty="0" err="1">
                <a:ea typeface="Calibri Light" charset="0"/>
                <a:cs typeface="Calibri Light" charset="0"/>
                <a:sym typeface="Gill Sans Light"/>
              </a:rPr>
              <a:t>network.t.dfy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  <a:p>
            <a:pPr marL="321457" indent="-321457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Messages are asynchronous (i.e. sending and receiving are two separate steps)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0122-A281-AE40-B794-6074ED44F14D}" type="datetime1">
              <a:rPr lang="en-US" smtClean="0"/>
              <a:t>10/25/24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7474 0.31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lock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3525622" y="3358770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6" name="Oval 5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08664" y="3432086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8" name="Oval 17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3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22350" y="3286495"/>
            <a:ext cx="333939" cy="3339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2624" y="1920783"/>
            <a:ext cx="5779470" cy="851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>
                <a:ea typeface="Calibri Light" charset="0"/>
                <a:cs typeface="Calibri Light" charset="0"/>
                <a:sym typeface="Gill Sans Light"/>
              </a:rPr>
              <a:t>The lock is associated with a </a:t>
            </a:r>
            <a:r>
              <a:rPr lang="en-US" sz="2531">
                <a:ea typeface="Calibri Light" charset="0"/>
                <a:cs typeface="Calibri Light" charset="0"/>
                <a:sym typeface="Gill Sans Light"/>
              </a:rPr>
              <a:t>monotonically increasing epoch number</a:t>
            </a:r>
            <a:endParaRPr lang="en-US" sz="253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9122" y="4135079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0" y="3000089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5666" y="4135078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2358" y="4917230"/>
            <a:ext cx="3932568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ea typeface="Calibri Light" charset="0"/>
                <a:cs typeface="Calibri Light" charset="0"/>
                <a:sym typeface="Gill Sans Light"/>
              </a:rPr>
              <a:t>Accept an incoming message only if it has </a:t>
            </a:r>
            <a:r>
              <a:rPr lang="en-US" sz="2250" dirty="0">
                <a:ea typeface="Calibri Light" charset="0"/>
                <a:cs typeface="Calibri Light" charset="0"/>
              </a:rPr>
              <a:t>a higher epoch number than your current epoch</a:t>
            </a:r>
            <a:endParaRPr lang="en-US" sz="2250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10B3-658D-3343-87FF-BA1D6405D525}" type="datetime1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594E-6 -7.29167E-7 L 0.2638 0.0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84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lock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2441796" y="2928826"/>
            <a:ext cx="7815439" cy="851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>
                <a:ea typeface="Calibri Light" charset="0"/>
                <a:cs typeface="Calibri Light" charset="0"/>
                <a:sym typeface="Gill Sans Light"/>
              </a:rPr>
              <a:t>The desirable property is the same as the centralized lock server: at most one node holds the lock at any given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1795" y="2352732"/>
            <a:ext cx="781543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b="1" dirty="0">
                <a:ea typeface="Calibri Light" charset="0"/>
                <a:cs typeface="Calibri Light" charset="0"/>
                <a:sym typeface="Gill Sans Light"/>
              </a:rPr>
              <a:t>Safety property: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DD81-6A67-0142-AFD2-1C91B5F28C10}" type="datetime1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143808" y="3500986"/>
            <a:ext cx="3507851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network.t.dfy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4676" y="3500986"/>
            <a:ext cx="3050916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host.v.dfy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3808" y="4472983"/>
            <a:ext cx="3507851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distributed_system.t.dfy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4676" y="4472983"/>
            <a:ext cx="3050916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exercise01.dfy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8696" y="2324446"/>
            <a:ext cx="3718074" cy="74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b="1" dirty="0">
                <a:ea typeface="Gill Sans SemiBold" charset="0"/>
                <a:cs typeface="Gill Sans SemiBold" charset="0"/>
              </a:rPr>
              <a:t>Framework files</a:t>
            </a:r>
          </a:p>
          <a:p>
            <a:pPr algn="ctr" defTabSz="410751" hangingPunct="0"/>
            <a:r>
              <a:rPr lang="en-US" sz="2000" dirty="0">
                <a:sym typeface="Gill Sans Light"/>
              </a:rPr>
              <a:t>(trusted/immutable)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1096" y="2324446"/>
            <a:ext cx="3718074" cy="74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b="1" dirty="0">
                <a:ea typeface="Gill Sans SemiBold" charset="0"/>
                <a:cs typeface="Gill Sans SemiBold" charset="0"/>
              </a:rPr>
              <a:t>Host and proof files</a:t>
            </a:r>
          </a:p>
          <a:p>
            <a:pPr algn="ctr" defTabSz="410751" hangingPunct="0"/>
            <a:r>
              <a:rPr lang="en-US" sz="2000" dirty="0">
                <a:sym typeface="Gill Sans Light"/>
              </a:rPr>
              <a:t>(for you to complete)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91726" y="1893094"/>
            <a:ext cx="0" cy="4227671"/>
          </a:xfrm>
          <a:prstGeom prst="line">
            <a:avLst/>
          </a:prstGeom>
          <a:noFill/>
          <a:ln w="50800" cap="flat">
            <a:solidFill>
              <a:srgbClr val="5A5F5E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91-5381-0445-A54A-6FC271FD7072}" type="datetime1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9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24296" y="3982461"/>
            <a:ext cx="1111455" cy="2286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2" name="Rounded Rectangle 1"/>
          <p:cNvSpPr/>
          <p:nvPr/>
        </p:nvSpPr>
        <p:spPr>
          <a:xfrm>
            <a:off x="2072737" y="4456008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4279" y="4022498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Primary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138" y="510089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Backup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2737" y="5534404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2478998" y="2753697"/>
            <a:ext cx="0" cy="122876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ounded Rectangle 23"/>
          <p:cNvSpPr/>
          <p:nvPr/>
        </p:nvSpPr>
        <p:spPr>
          <a:xfrm>
            <a:off x="208116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7046" y="3889772"/>
            <a:ext cx="1351503" cy="2380465"/>
            <a:chOff x="2166110" y="5532120"/>
            <a:chExt cx="1922137" cy="3385551"/>
          </a:xfrm>
        </p:grpSpPr>
        <p:sp>
          <p:nvSpPr>
            <p:cNvPr id="25" name="Google Shape;109;p16"/>
            <p:cNvSpPr/>
            <p:nvPr/>
          </p:nvSpPr>
          <p:spPr>
            <a:xfrm>
              <a:off x="216611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6300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02818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9011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1744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2818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7454" y="6404925"/>
              <a:ext cx="511097" cy="331267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3835318" y="2753698"/>
            <a:ext cx="0" cy="1225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ounded Rectangle 48"/>
          <p:cNvSpPr/>
          <p:nvPr/>
        </p:nvSpPr>
        <p:spPr>
          <a:xfrm>
            <a:off x="343748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191639" y="2753697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479380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547959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ounded Rectangle 52"/>
          <p:cNvSpPr/>
          <p:nvPr/>
        </p:nvSpPr>
        <p:spPr>
          <a:xfrm>
            <a:off x="6150123" y="2139859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04498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ounded Rectangle 61"/>
          <p:cNvSpPr/>
          <p:nvPr/>
        </p:nvSpPr>
        <p:spPr>
          <a:xfrm>
            <a:off x="7506662" y="2139859"/>
            <a:ext cx="795672" cy="614062"/>
          </a:xfrm>
          <a:prstGeom prst="roundRect">
            <a:avLst/>
          </a:prstGeom>
          <a:solidFill>
            <a:srgbClr val="B8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241073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ounded Rectangle 71"/>
          <p:cNvSpPr/>
          <p:nvPr/>
        </p:nvSpPr>
        <p:spPr>
          <a:xfrm>
            <a:off x="8843237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08129" y="3889772"/>
            <a:ext cx="1358376" cy="2378689"/>
            <a:chOff x="4085817" y="5532120"/>
            <a:chExt cx="1931912" cy="3383025"/>
          </a:xfrm>
        </p:grpSpPr>
        <p:sp>
          <p:nvSpPr>
            <p:cNvPr id="32" name="Rectangle 31"/>
            <p:cNvSpPr/>
            <p:nvPr/>
          </p:nvSpPr>
          <p:spPr>
            <a:xfrm>
              <a:off x="4419726" y="5663944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2300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493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1226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32300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6378" y="6412818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6376" y="6777545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" name="Google Shape;109;p16"/>
            <p:cNvSpPr/>
            <p:nvPr/>
          </p:nvSpPr>
          <p:spPr>
            <a:xfrm>
              <a:off x="4085817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1" name="Group 10"/>
          <p:cNvGrpSpPr/>
          <p:nvPr/>
        </p:nvGrpSpPr>
        <p:grpSpPr>
          <a:xfrm>
            <a:off x="5758662" y="3889772"/>
            <a:ext cx="1382213" cy="2380466"/>
            <a:chOff x="6022630" y="5532120"/>
            <a:chExt cx="1965814" cy="3385553"/>
          </a:xfrm>
        </p:grpSpPr>
        <p:sp>
          <p:nvSpPr>
            <p:cNvPr id="39" name="Rectangle 38"/>
            <p:cNvSpPr/>
            <p:nvPr/>
          </p:nvSpPr>
          <p:spPr>
            <a:xfrm>
              <a:off x="6374385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03015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49208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1941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03015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0" name="Google Shape;109;p16"/>
            <p:cNvSpPr/>
            <p:nvPr/>
          </p:nvSpPr>
          <p:spPr>
            <a:xfrm>
              <a:off x="602263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7121322" y="3889772"/>
            <a:ext cx="1364340" cy="2380465"/>
            <a:chOff x="7976694" y="5532120"/>
            <a:chExt cx="1940395" cy="3385551"/>
          </a:xfrm>
        </p:grpSpPr>
        <p:sp>
          <p:nvSpPr>
            <p:cNvPr id="54" name="Rectangle 53"/>
            <p:cNvSpPr/>
            <p:nvPr/>
          </p:nvSpPr>
          <p:spPr>
            <a:xfrm>
              <a:off x="8336353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516817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63010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5743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16817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1" name="Google Shape;109;p16"/>
            <p:cNvSpPr/>
            <p:nvPr/>
          </p:nvSpPr>
          <p:spPr>
            <a:xfrm>
              <a:off x="7976694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3" name="Group 12"/>
          <p:cNvGrpSpPr/>
          <p:nvPr/>
        </p:nvGrpSpPr>
        <p:grpSpPr>
          <a:xfrm>
            <a:off x="8503385" y="3889772"/>
            <a:ext cx="1364471" cy="2380466"/>
            <a:chOff x="9878070" y="5532120"/>
            <a:chExt cx="1940581" cy="3385553"/>
          </a:xfrm>
        </p:grpSpPr>
        <p:sp>
          <p:nvSpPr>
            <p:cNvPr id="64" name="Rectangle 63"/>
            <p:cNvSpPr/>
            <p:nvPr/>
          </p:nvSpPr>
          <p:spPr>
            <a:xfrm>
              <a:off x="10220648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433222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79415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62148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3222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852331" y="6907185"/>
              <a:ext cx="638458" cy="413816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2" name="Google Shape;109;p16"/>
            <p:cNvSpPr/>
            <p:nvPr/>
          </p:nvSpPr>
          <p:spPr>
            <a:xfrm>
              <a:off x="987807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BB6F-440B-F95A-066F-F80C72F8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F59D-D437-424F-BF83-E6A51FFAC29F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476E-59BB-639F-589D-B7CDAEC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Google Shape;109;p16">
            <a:extLst>
              <a:ext uri="{FF2B5EF4-FFF2-40B4-BE49-F238E27FC236}">
                <a16:creationId xmlns:a16="http://schemas.microsoft.com/office/drawing/2014/main" id="{1592231E-3315-A2FA-3A68-2A26A15E80DB}"/>
              </a:ext>
            </a:extLst>
          </p:cNvPr>
          <p:cNvSpPr/>
          <p:nvPr/>
        </p:nvSpPr>
        <p:spPr>
          <a:xfrm>
            <a:off x="2866853" y="2109403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9" name="Google Shape;109;p16">
            <a:extLst>
              <a:ext uri="{FF2B5EF4-FFF2-40B4-BE49-F238E27FC236}">
                <a16:creationId xmlns:a16="http://schemas.microsoft.com/office/drawing/2014/main" id="{1B8A772F-4160-E42D-A58A-3C560547B9C4}"/>
              </a:ext>
            </a:extLst>
          </p:cNvPr>
          <p:cNvSpPr/>
          <p:nvPr/>
        </p:nvSpPr>
        <p:spPr>
          <a:xfrm>
            <a:off x="4213693" y="2096879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4" name="Google Shape;109;p16">
            <a:extLst>
              <a:ext uri="{FF2B5EF4-FFF2-40B4-BE49-F238E27FC236}">
                <a16:creationId xmlns:a16="http://schemas.microsoft.com/office/drawing/2014/main" id="{2793CF1F-F4AB-AD16-63FB-4965B345FB6A}"/>
              </a:ext>
            </a:extLst>
          </p:cNvPr>
          <p:cNvSpPr/>
          <p:nvPr/>
        </p:nvSpPr>
        <p:spPr>
          <a:xfrm>
            <a:off x="5577939" y="2092137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5" name="Google Shape;109;p16">
            <a:extLst>
              <a:ext uri="{FF2B5EF4-FFF2-40B4-BE49-F238E27FC236}">
                <a16:creationId xmlns:a16="http://schemas.microsoft.com/office/drawing/2014/main" id="{F6C17FF9-F3D5-1B15-F6B8-889D0127670E}"/>
              </a:ext>
            </a:extLst>
          </p:cNvPr>
          <p:cNvSpPr/>
          <p:nvPr/>
        </p:nvSpPr>
        <p:spPr>
          <a:xfrm>
            <a:off x="6932199" y="2099675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2CBE0D8C-92F6-4336-2633-824EF09B1751}"/>
              </a:ext>
            </a:extLst>
          </p:cNvPr>
          <p:cNvSpPr/>
          <p:nvPr/>
        </p:nvSpPr>
        <p:spPr>
          <a:xfrm>
            <a:off x="8287096" y="2092137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C58D0-7703-FB01-22A1-9D2F91644173}"/>
              </a:ext>
            </a:extLst>
          </p:cNvPr>
          <p:cNvSpPr txBox="1"/>
          <p:nvPr/>
        </p:nvSpPr>
        <p:spPr>
          <a:xfrm>
            <a:off x="2813239" y="1697338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99113E-7FA2-D230-28D9-455DDE3DB352}"/>
              </a:ext>
            </a:extLst>
          </p:cNvPr>
          <p:cNvSpPr txBox="1"/>
          <p:nvPr/>
        </p:nvSpPr>
        <p:spPr>
          <a:xfrm>
            <a:off x="4145938" y="1694295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28AD5-0D4E-77A9-E715-AC692FDCC351}"/>
              </a:ext>
            </a:extLst>
          </p:cNvPr>
          <p:cNvSpPr txBox="1"/>
          <p:nvPr/>
        </p:nvSpPr>
        <p:spPr>
          <a:xfrm>
            <a:off x="5486167" y="1693633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80951-E08A-97EE-919C-5F46BDF5FD72}"/>
              </a:ext>
            </a:extLst>
          </p:cNvPr>
          <p:cNvSpPr txBox="1"/>
          <p:nvPr/>
        </p:nvSpPr>
        <p:spPr>
          <a:xfrm>
            <a:off x="6696957" y="1472257"/>
            <a:ext cx="107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batch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478F32-384E-4F07-7696-A69C5B7BA41D}"/>
              </a:ext>
            </a:extLst>
          </p:cNvPr>
          <p:cNvSpPr txBox="1"/>
          <p:nvPr/>
        </p:nvSpPr>
        <p:spPr>
          <a:xfrm>
            <a:off x="8091409" y="1672578"/>
            <a:ext cx="9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585B9-E83B-E008-CBBA-1174EBC872EB}"/>
              </a:ext>
            </a:extLst>
          </p:cNvPr>
          <p:cNvSpPr txBox="1"/>
          <p:nvPr/>
        </p:nvSpPr>
        <p:spPr>
          <a:xfrm>
            <a:off x="0" y="-55463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animations removed</a:t>
            </a:r>
          </a:p>
        </p:txBody>
      </p:sp>
    </p:spTree>
    <p:extLst>
      <p:ext uri="{BB962C8B-B14F-4D97-AF65-F5344CB8AC3E}">
        <p14:creationId xmlns:p14="http://schemas.microsoft.com/office/powerpoint/2010/main" val="2059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2" grpId="0" animBg="1"/>
      <p:bldP spid="72" grpId="0" animBg="1"/>
      <p:bldP spid="14" grpId="0" animBg="1"/>
      <p:bldP spid="15" grpId="0" animBg="1"/>
      <p:bldP spid="17" grpId="0" animBg="1"/>
      <p:bldP spid="44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A32E-679A-2966-B015-FE7334E3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 moving counter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6E72-0894-4C3A-EBE3-3F85E63B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Hosts pass a counter around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increment it or send it to someone else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Three types of protocol steps: Increment, Send, Receive</a:t>
            </a:r>
          </a:p>
          <a:p>
            <a:pPr>
              <a:lnSpc>
                <a:spcPct val="100000"/>
              </a:lnSpc>
            </a:pPr>
            <a:r>
              <a:rPr lang="en-US" dirty="0"/>
              <a:t>No duplicates in the network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Spec: a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9FD1-5307-F65E-F664-1CB4151A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9A8A-4274-5A6F-1F9B-FCF471A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882E-9DAC-F549-B52C-B1FF2D8A8D22}" type="datetime1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A5C4F-2ABD-50B2-83F9-8D4C8B84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BE1C8E-5163-29EE-C636-58D2154C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 moving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F113-D410-5D7E-E166-5042F60E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BC98-BD7A-CD4C-A586-6B1A0B3952B3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E893-6E59-45E8-220D-4A7F8518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5533-E406-976E-37A3-D26176A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C56958-E644-9F45-C34E-4BB758457B29}"/>
              </a:ext>
            </a:extLst>
          </p:cNvPr>
          <p:cNvSpPr/>
          <p:nvPr/>
        </p:nvSpPr>
        <p:spPr>
          <a:xfrm>
            <a:off x="1466521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19F6335-52E8-03FF-8B69-745E2C8E5E83}"/>
              </a:ext>
            </a:extLst>
          </p:cNvPr>
          <p:cNvSpPr/>
          <p:nvPr/>
        </p:nvSpPr>
        <p:spPr>
          <a:xfrm>
            <a:off x="3061635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11" name="Google Shape;109;p16">
            <a:extLst>
              <a:ext uri="{FF2B5EF4-FFF2-40B4-BE49-F238E27FC236}">
                <a16:creationId xmlns:a16="http://schemas.microsoft.com/office/drawing/2014/main" id="{DC17A459-F634-03BA-2D40-1393D59E45E2}"/>
              </a:ext>
            </a:extLst>
          </p:cNvPr>
          <p:cNvSpPr/>
          <p:nvPr/>
        </p:nvSpPr>
        <p:spPr>
          <a:xfrm>
            <a:off x="1986286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E0615-1944-6C0F-346A-2A502811A5D1}"/>
              </a:ext>
            </a:extLst>
          </p:cNvPr>
          <p:cNvSpPr txBox="1"/>
          <p:nvPr/>
        </p:nvSpPr>
        <p:spPr>
          <a:xfrm>
            <a:off x="1726403" y="4402375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E21E2-8A7C-48DE-942F-3CD97453223C}"/>
              </a:ext>
            </a:extLst>
          </p:cNvPr>
          <p:cNvSpPr/>
          <p:nvPr/>
        </p:nvSpPr>
        <p:spPr>
          <a:xfrm>
            <a:off x="1466521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05CEE6-00B6-FBAA-471A-13ABB0EDBBE1}"/>
              </a:ext>
            </a:extLst>
          </p:cNvPr>
          <p:cNvSpPr/>
          <p:nvPr/>
        </p:nvSpPr>
        <p:spPr>
          <a:xfrm>
            <a:off x="3061635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15" name="Google Shape;109;p16">
            <a:extLst>
              <a:ext uri="{FF2B5EF4-FFF2-40B4-BE49-F238E27FC236}">
                <a16:creationId xmlns:a16="http://schemas.microsoft.com/office/drawing/2014/main" id="{7F8CED11-84E1-FACE-3277-50719310FE42}"/>
              </a:ext>
            </a:extLst>
          </p:cNvPr>
          <p:cNvSpPr/>
          <p:nvPr/>
        </p:nvSpPr>
        <p:spPr>
          <a:xfrm>
            <a:off x="1986286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3177B-9BC3-0CD3-3977-B56D26982EA5}"/>
              </a:ext>
            </a:extLst>
          </p:cNvPr>
          <p:cNvSpPr txBox="1"/>
          <p:nvPr/>
        </p:nvSpPr>
        <p:spPr>
          <a:xfrm>
            <a:off x="1726403" y="1958489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0D65811-1594-A3CB-6FB8-6C8486D93457}"/>
              </a:ext>
            </a:extLst>
          </p:cNvPr>
          <p:cNvSpPr/>
          <p:nvPr/>
        </p:nvSpPr>
        <p:spPr>
          <a:xfrm rot="10800000">
            <a:off x="2275104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F304B5-95E4-0B2A-01B3-416CD4A189FD}"/>
              </a:ext>
            </a:extLst>
          </p:cNvPr>
          <p:cNvSpPr/>
          <p:nvPr/>
        </p:nvSpPr>
        <p:spPr>
          <a:xfrm>
            <a:off x="4929280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A9EB48-D880-7DF7-9F1C-BEA92A5F2242}"/>
              </a:ext>
            </a:extLst>
          </p:cNvPr>
          <p:cNvSpPr/>
          <p:nvPr/>
        </p:nvSpPr>
        <p:spPr>
          <a:xfrm>
            <a:off x="6524394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20" name="Google Shape;109;p16">
            <a:extLst>
              <a:ext uri="{FF2B5EF4-FFF2-40B4-BE49-F238E27FC236}">
                <a16:creationId xmlns:a16="http://schemas.microsoft.com/office/drawing/2014/main" id="{F87F0045-F9AD-7AE5-BAEA-55199627692C}"/>
              </a:ext>
            </a:extLst>
          </p:cNvPr>
          <p:cNvSpPr/>
          <p:nvPr/>
        </p:nvSpPr>
        <p:spPr>
          <a:xfrm>
            <a:off x="5449045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57BA8-8E26-4A2A-F2C7-97723DA098F2}"/>
              </a:ext>
            </a:extLst>
          </p:cNvPr>
          <p:cNvSpPr txBox="1"/>
          <p:nvPr/>
        </p:nvSpPr>
        <p:spPr>
          <a:xfrm>
            <a:off x="5449045" y="4438195"/>
            <a:ext cx="12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7D747E3-72BE-57C9-996C-484982AED91C}"/>
              </a:ext>
            </a:extLst>
          </p:cNvPr>
          <p:cNvSpPr/>
          <p:nvPr/>
        </p:nvSpPr>
        <p:spPr>
          <a:xfrm>
            <a:off x="4929280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B7CCB1-9653-2FBA-AC73-27E4AFB9D5A7}"/>
              </a:ext>
            </a:extLst>
          </p:cNvPr>
          <p:cNvSpPr/>
          <p:nvPr/>
        </p:nvSpPr>
        <p:spPr>
          <a:xfrm>
            <a:off x="6524394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24" name="Google Shape;109;p16">
            <a:extLst>
              <a:ext uri="{FF2B5EF4-FFF2-40B4-BE49-F238E27FC236}">
                <a16:creationId xmlns:a16="http://schemas.microsoft.com/office/drawing/2014/main" id="{4C58DD29-BAED-30C3-5964-6AAFE3FC729E}"/>
              </a:ext>
            </a:extLst>
          </p:cNvPr>
          <p:cNvSpPr/>
          <p:nvPr/>
        </p:nvSpPr>
        <p:spPr>
          <a:xfrm>
            <a:off x="5449045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05F02-A5C6-6612-BEA9-AA0C77AFAE65}"/>
              </a:ext>
            </a:extLst>
          </p:cNvPr>
          <p:cNvSpPr txBox="1"/>
          <p:nvPr/>
        </p:nvSpPr>
        <p:spPr>
          <a:xfrm>
            <a:off x="5351077" y="1958489"/>
            <a:ext cx="13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r>
              <a:rPr lang="en-US" dirty="0"/>
              <a:t>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5FE1C65-0824-2A4C-5477-1394B8064B0C}"/>
              </a:ext>
            </a:extLst>
          </p:cNvPr>
          <p:cNvSpPr/>
          <p:nvPr/>
        </p:nvSpPr>
        <p:spPr>
          <a:xfrm rot="10800000">
            <a:off x="5737863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5A91B5A-8AB0-BD6D-3B14-38D6792F432A}"/>
              </a:ext>
            </a:extLst>
          </p:cNvPr>
          <p:cNvSpPr/>
          <p:nvPr/>
        </p:nvSpPr>
        <p:spPr>
          <a:xfrm>
            <a:off x="8610600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491724-B252-67E5-E1A0-946E8B3F99E8}"/>
              </a:ext>
            </a:extLst>
          </p:cNvPr>
          <p:cNvSpPr/>
          <p:nvPr/>
        </p:nvSpPr>
        <p:spPr>
          <a:xfrm>
            <a:off x="10205714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38" name="Google Shape;109;p16">
            <a:extLst>
              <a:ext uri="{FF2B5EF4-FFF2-40B4-BE49-F238E27FC236}">
                <a16:creationId xmlns:a16="http://schemas.microsoft.com/office/drawing/2014/main" id="{2EE9CC03-0857-1C9E-79F9-FB25586B47AB}"/>
              </a:ext>
            </a:extLst>
          </p:cNvPr>
          <p:cNvSpPr/>
          <p:nvPr/>
        </p:nvSpPr>
        <p:spPr>
          <a:xfrm>
            <a:off x="9130365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6640AA-E246-559C-DF2D-76BE34F6FFF8}"/>
              </a:ext>
            </a:extLst>
          </p:cNvPr>
          <p:cNvSpPr txBox="1"/>
          <p:nvPr/>
        </p:nvSpPr>
        <p:spPr>
          <a:xfrm>
            <a:off x="9009378" y="4402375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C3685A7-995E-9661-95F7-42A5DC4B3DF6}"/>
              </a:ext>
            </a:extLst>
          </p:cNvPr>
          <p:cNvSpPr/>
          <p:nvPr/>
        </p:nvSpPr>
        <p:spPr>
          <a:xfrm>
            <a:off x="8610600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21563EE-089A-8D4F-7F10-A2C93F3ECCF5}"/>
              </a:ext>
            </a:extLst>
          </p:cNvPr>
          <p:cNvSpPr/>
          <p:nvPr/>
        </p:nvSpPr>
        <p:spPr>
          <a:xfrm>
            <a:off x="10205714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42" name="Google Shape;109;p16">
            <a:extLst>
              <a:ext uri="{FF2B5EF4-FFF2-40B4-BE49-F238E27FC236}">
                <a16:creationId xmlns:a16="http://schemas.microsoft.com/office/drawing/2014/main" id="{039D7575-DAFF-BC54-3539-261ECF6232CB}"/>
              </a:ext>
            </a:extLst>
          </p:cNvPr>
          <p:cNvSpPr/>
          <p:nvPr/>
        </p:nvSpPr>
        <p:spPr>
          <a:xfrm>
            <a:off x="9130365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DAB78E-324D-9CBC-EE0A-96E186BBA894}"/>
              </a:ext>
            </a:extLst>
          </p:cNvPr>
          <p:cNvSpPr txBox="1"/>
          <p:nvPr/>
        </p:nvSpPr>
        <p:spPr>
          <a:xfrm>
            <a:off x="9070300" y="1958489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r>
              <a:rPr lang="en-US" dirty="0"/>
              <a:t>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1AAF4EAD-1904-7F14-DFD4-83ABEE2D4AF9}"/>
              </a:ext>
            </a:extLst>
          </p:cNvPr>
          <p:cNvSpPr/>
          <p:nvPr/>
        </p:nvSpPr>
        <p:spPr>
          <a:xfrm rot="10800000">
            <a:off x="9419183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4F39E0-9373-0D7F-3AD5-DDF3320C6118}"/>
              </a:ext>
            </a:extLst>
          </p:cNvPr>
          <p:cNvSpPr txBox="1"/>
          <p:nvPr/>
        </p:nvSpPr>
        <p:spPr>
          <a:xfrm>
            <a:off x="275425" y="4899511"/>
            <a:ext cx="98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D3632D-30FC-AF77-0FB0-3F14EA97A924}"/>
              </a:ext>
            </a:extLst>
          </p:cNvPr>
          <p:cNvSpPr txBox="1"/>
          <p:nvPr/>
        </p:nvSpPr>
        <p:spPr>
          <a:xfrm>
            <a:off x="275425" y="2466939"/>
            <a:ext cx="98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Spec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71CC51-14AD-28CB-85FB-FF0FD1BF194B}"/>
              </a:ext>
            </a:extLst>
          </p:cNvPr>
          <p:cNvGrpSpPr/>
          <p:nvPr/>
        </p:nvGrpSpPr>
        <p:grpSpPr>
          <a:xfrm>
            <a:off x="10696806" y="2962718"/>
            <a:ext cx="1542293" cy="1452329"/>
            <a:chOff x="8514824" y="3492796"/>
            <a:chExt cx="2670691" cy="2379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7FFFDC-2FF1-25D6-CA70-6421CC85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DFBE59-FDA7-74CA-E680-8905565D3E77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6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06E-58D3-7DE8-3CB2-2D601FB4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FDDC-A351-7796-8F0F-A57F253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E7BE-DFE7-A64E-AB30-99CBEB63F889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7FF8-C8F7-742E-519B-14472E74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E96A-B01D-EE2A-D87E-2A62654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34FE4-8188-89B0-5ADD-28276C1B25A6}"/>
              </a:ext>
            </a:extLst>
          </p:cNvPr>
          <p:cNvSpPr/>
          <p:nvPr/>
        </p:nvSpPr>
        <p:spPr>
          <a:xfrm>
            <a:off x="838201" y="1941156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6CF53-C694-B33E-505E-66C0112BED04}"/>
              </a:ext>
            </a:extLst>
          </p:cNvPr>
          <p:cNvSpPr/>
          <p:nvPr/>
        </p:nvSpPr>
        <p:spPr>
          <a:xfrm>
            <a:off x="2779302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A9FA-C734-A748-8BE2-0667EF476189}"/>
              </a:ext>
            </a:extLst>
          </p:cNvPr>
          <p:cNvSpPr/>
          <p:nvPr/>
        </p:nvSpPr>
        <p:spPr>
          <a:xfrm>
            <a:off x="4661034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9C970-0324-AAD8-DC16-300275DF2BAF}"/>
              </a:ext>
            </a:extLst>
          </p:cNvPr>
          <p:cNvSpPr/>
          <p:nvPr/>
        </p:nvSpPr>
        <p:spPr>
          <a:xfrm>
            <a:off x="838200" y="3049180"/>
            <a:ext cx="5034003" cy="132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2EDF-4349-F9AE-6099-92019E4558AD}"/>
              </a:ext>
            </a:extLst>
          </p:cNvPr>
          <p:cNvCxnSpPr>
            <a:stCxn id="7" idx="2"/>
          </p:cNvCxnSpPr>
          <p:nvPr/>
        </p:nvCxnSpPr>
        <p:spPr>
          <a:xfrm>
            <a:off x="1425342" y="2393543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A88E11-15C0-1C09-88FB-4E62392D3CE9}"/>
              </a:ext>
            </a:extLst>
          </p:cNvPr>
          <p:cNvCxnSpPr/>
          <p:nvPr/>
        </p:nvCxnSpPr>
        <p:spPr>
          <a:xfrm>
            <a:off x="3384090" y="2393542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4982E-2F4F-BF9E-95E8-87810D5F4841}"/>
              </a:ext>
            </a:extLst>
          </p:cNvPr>
          <p:cNvCxnSpPr/>
          <p:nvPr/>
        </p:nvCxnSpPr>
        <p:spPr>
          <a:xfrm>
            <a:off x="5248175" y="2393541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85048-119D-643A-55A7-62E006AF9409}"/>
              </a:ext>
            </a:extLst>
          </p:cNvPr>
          <p:cNvSpPr txBox="1"/>
          <p:nvPr/>
        </p:nvSpPr>
        <p:spPr>
          <a:xfrm>
            <a:off x="1425341" y="2591223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Create(”/file1”)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F9344-656E-26C8-2B97-3C8BCF456D45}"/>
              </a:ext>
            </a:extLst>
          </p:cNvPr>
          <p:cNvSpPr txBox="1"/>
          <p:nvPr/>
        </p:nvSpPr>
        <p:spPr>
          <a:xfrm>
            <a:off x="3366442" y="2591223"/>
            <a:ext cx="189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Create(”/file2”)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9F2EA-0FA5-9C36-6C45-16E87B4436F1}"/>
              </a:ext>
            </a:extLst>
          </p:cNvPr>
          <p:cNvSpPr txBox="1"/>
          <p:nvPr/>
        </p:nvSpPr>
        <p:spPr>
          <a:xfrm>
            <a:off x="5230527" y="2591221"/>
            <a:ext cx="18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Open(”/file1”)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AAA38-9988-536B-A439-40928A26A423}"/>
              </a:ext>
            </a:extLst>
          </p:cNvPr>
          <p:cNvSpPr txBox="1"/>
          <p:nvPr/>
        </p:nvSpPr>
        <p:spPr>
          <a:xfrm>
            <a:off x="7042477" y="1438538"/>
            <a:ext cx="494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behaviors are correct?</a:t>
            </a:r>
          </a:p>
          <a:p>
            <a:r>
              <a:rPr lang="en-US" dirty="0"/>
              <a:t>(assuming an initially empty file system)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80D7F-B60B-60CD-62B1-F37D8822477C}"/>
              </a:ext>
            </a:extLst>
          </p:cNvPr>
          <p:cNvSpPr txBox="1"/>
          <p:nvPr/>
        </p:nvSpPr>
        <p:spPr>
          <a:xfrm>
            <a:off x="7376955" y="2844224"/>
            <a:ext cx="399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”/file1”)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”/file2”)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/file1”)(returns OK)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BEA78-D28F-2E40-CEA0-F6C49EC29698}"/>
              </a:ext>
            </a:extLst>
          </p:cNvPr>
          <p:cNvSpPr txBox="1"/>
          <p:nvPr/>
        </p:nvSpPr>
        <p:spPr>
          <a:xfrm>
            <a:off x="7376955" y="4192271"/>
            <a:ext cx="4154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”/file1”)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”/file2”)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/file1”)(returns Err)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9097A-311B-F27B-7EF1-33D9A563E4B9}"/>
              </a:ext>
            </a:extLst>
          </p:cNvPr>
          <p:cNvSpPr txBox="1"/>
          <p:nvPr/>
        </p:nvSpPr>
        <p:spPr>
          <a:xfrm>
            <a:off x="7376954" y="5303368"/>
            <a:ext cx="399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”/file1”)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Write(f, ”/file2”) 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/file1”)(returns OK)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7E033-4F89-B6F0-3FEB-E2D05F08E551}"/>
              </a:ext>
            </a:extLst>
          </p:cNvPr>
          <p:cNvSpPr txBox="1"/>
          <p:nvPr/>
        </p:nvSpPr>
        <p:spPr>
          <a:xfrm>
            <a:off x="7079394" y="2508975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8967F-ADAE-7F43-C537-ECD23E019ABD}"/>
              </a:ext>
            </a:extLst>
          </p:cNvPr>
          <p:cNvSpPr txBox="1"/>
          <p:nvPr/>
        </p:nvSpPr>
        <p:spPr>
          <a:xfrm>
            <a:off x="7079394" y="3877296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62FC7-0FDC-F7CD-E871-87C7D150845E}"/>
              </a:ext>
            </a:extLst>
          </p:cNvPr>
          <p:cNvSpPr txBox="1"/>
          <p:nvPr/>
        </p:nvSpPr>
        <p:spPr>
          <a:xfrm>
            <a:off x="7079394" y="499701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#3</a:t>
            </a:r>
          </a:p>
        </p:txBody>
      </p:sp>
    </p:spTree>
    <p:extLst>
      <p:ext uri="{BB962C8B-B14F-4D97-AF65-F5344CB8AC3E}">
        <p14:creationId xmlns:p14="http://schemas.microsoft.com/office/powerpoint/2010/main" val="11504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06E-58D3-7DE8-3CB2-2D601FB4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FDDC-A351-7796-8F0F-A57F253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DEA8-0CDB-BA48-9905-DED13CEB275C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7FF8-C8F7-742E-519B-14472E74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E96A-B01D-EE2A-D87E-2A62654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34FE4-8188-89B0-5ADD-28276C1B25A6}"/>
              </a:ext>
            </a:extLst>
          </p:cNvPr>
          <p:cNvSpPr/>
          <p:nvPr/>
        </p:nvSpPr>
        <p:spPr>
          <a:xfrm>
            <a:off x="838201" y="1941156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6CF53-C694-B33E-505E-66C0112BED04}"/>
              </a:ext>
            </a:extLst>
          </p:cNvPr>
          <p:cNvSpPr/>
          <p:nvPr/>
        </p:nvSpPr>
        <p:spPr>
          <a:xfrm>
            <a:off x="2779302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A9FA-C734-A748-8BE2-0667EF476189}"/>
              </a:ext>
            </a:extLst>
          </p:cNvPr>
          <p:cNvSpPr/>
          <p:nvPr/>
        </p:nvSpPr>
        <p:spPr>
          <a:xfrm>
            <a:off x="4661034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9C970-0324-AAD8-DC16-300275DF2BAF}"/>
              </a:ext>
            </a:extLst>
          </p:cNvPr>
          <p:cNvSpPr/>
          <p:nvPr/>
        </p:nvSpPr>
        <p:spPr>
          <a:xfrm>
            <a:off x="838200" y="3049180"/>
            <a:ext cx="5034003" cy="132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2EDF-4349-F9AE-6099-92019E4558AD}"/>
              </a:ext>
            </a:extLst>
          </p:cNvPr>
          <p:cNvCxnSpPr>
            <a:stCxn id="7" idx="2"/>
          </p:cNvCxnSpPr>
          <p:nvPr/>
        </p:nvCxnSpPr>
        <p:spPr>
          <a:xfrm>
            <a:off x="1425342" y="2393543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4982E-2F4F-BF9E-95E8-87810D5F4841}"/>
              </a:ext>
            </a:extLst>
          </p:cNvPr>
          <p:cNvCxnSpPr/>
          <p:nvPr/>
        </p:nvCxnSpPr>
        <p:spPr>
          <a:xfrm>
            <a:off x="5248175" y="2393541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85048-119D-643A-55A7-62E006AF9409}"/>
              </a:ext>
            </a:extLst>
          </p:cNvPr>
          <p:cNvSpPr txBox="1"/>
          <p:nvPr/>
        </p:nvSpPr>
        <p:spPr>
          <a:xfrm>
            <a:off x="1425342" y="2543723"/>
            <a:ext cx="108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9F2EA-0FA5-9C36-6C45-16E87B4436F1}"/>
              </a:ext>
            </a:extLst>
          </p:cNvPr>
          <p:cNvSpPr txBox="1"/>
          <p:nvPr/>
        </p:nvSpPr>
        <p:spPr>
          <a:xfrm>
            <a:off x="5230527" y="2591221"/>
            <a:ext cx="98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AAA38-9988-536B-A439-40928A26A423}"/>
              </a:ext>
            </a:extLst>
          </p:cNvPr>
          <p:cNvSpPr txBox="1"/>
          <p:nvPr/>
        </p:nvSpPr>
        <p:spPr>
          <a:xfrm>
            <a:off x="7042477" y="1438538"/>
            <a:ext cx="494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behaviors are correct?</a:t>
            </a:r>
          </a:p>
          <a:p>
            <a:r>
              <a:rPr lang="en-US" dirty="0"/>
              <a:t>(assuming no one holds the lock initially)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80D7F-B60B-60CD-62B1-F37D8822477C}"/>
              </a:ext>
            </a:extLst>
          </p:cNvPr>
          <p:cNvSpPr txBox="1"/>
          <p:nvPr/>
        </p:nvSpPr>
        <p:spPr>
          <a:xfrm>
            <a:off x="7376955" y="2844224"/>
            <a:ext cx="399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BEA78-D28F-2E40-CEA0-F6C49EC29698}"/>
              </a:ext>
            </a:extLst>
          </p:cNvPr>
          <p:cNvSpPr txBox="1"/>
          <p:nvPr/>
        </p:nvSpPr>
        <p:spPr>
          <a:xfrm>
            <a:off x="7376955" y="4192271"/>
            <a:ext cx="4154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9097A-311B-F27B-7EF1-33D9A563E4B9}"/>
              </a:ext>
            </a:extLst>
          </p:cNvPr>
          <p:cNvSpPr txBox="1"/>
          <p:nvPr/>
        </p:nvSpPr>
        <p:spPr>
          <a:xfrm>
            <a:off x="7376954" y="5303368"/>
            <a:ext cx="3992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7E033-4F89-B6F0-3FEB-E2D05F08E551}"/>
              </a:ext>
            </a:extLst>
          </p:cNvPr>
          <p:cNvSpPr txBox="1"/>
          <p:nvPr/>
        </p:nvSpPr>
        <p:spPr>
          <a:xfrm>
            <a:off x="7079394" y="2508975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8967F-ADAE-7F43-C537-ECD23E019ABD}"/>
              </a:ext>
            </a:extLst>
          </p:cNvPr>
          <p:cNvSpPr txBox="1"/>
          <p:nvPr/>
        </p:nvSpPr>
        <p:spPr>
          <a:xfrm>
            <a:off x="7079394" y="3877296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62FC7-0FDC-F7CD-E871-87C7D150845E}"/>
              </a:ext>
            </a:extLst>
          </p:cNvPr>
          <p:cNvSpPr txBox="1"/>
          <p:nvPr/>
        </p:nvSpPr>
        <p:spPr>
          <a:xfrm>
            <a:off x="7079394" y="499701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#3</a:t>
            </a:r>
          </a:p>
        </p:txBody>
      </p:sp>
    </p:spTree>
    <p:extLst>
      <p:ext uri="{BB962C8B-B14F-4D97-AF65-F5344CB8AC3E}">
        <p14:creationId xmlns:p14="http://schemas.microsoft.com/office/powerpoint/2010/main" val="9543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06E-58D3-7DE8-3CB2-2D601FB4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FDDC-A351-7796-8F0F-A57F253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27B2-2A73-FA44-A889-AFD34D10EDFA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7FF8-C8F7-742E-519B-14472E74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E96A-B01D-EE2A-D87E-2A62654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34FE4-8188-89B0-5ADD-28276C1B25A6}"/>
              </a:ext>
            </a:extLst>
          </p:cNvPr>
          <p:cNvSpPr/>
          <p:nvPr/>
        </p:nvSpPr>
        <p:spPr>
          <a:xfrm>
            <a:off x="838201" y="1941156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6CF53-C694-B33E-505E-66C0112BED04}"/>
              </a:ext>
            </a:extLst>
          </p:cNvPr>
          <p:cNvSpPr/>
          <p:nvPr/>
        </p:nvSpPr>
        <p:spPr>
          <a:xfrm>
            <a:off x="2779302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A9FA-C734-A748-8BE2-0667EF476189}"/>
              </a:ext>
            </a:extLst>
          </p:cNvPr>
          <p:cNvSpPr/>
          <p:nvPr/>
        </p:nvSpPr>
        <p:spPr>
          <a:xfrm>
            <a:off x="4661034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9C970-0324-AAD8-DC16-300275DF2BAF}"/>
              </a:ext>
            </a:extLst>
          </p:cNvPr>
          <p:cNvSpPr/>
          <p:nvPr/>
        </p:nvSpPr>
        <p:spPr>
          <a:xfrm>
            <a:off x="838200" y="3049180"/>
            <a:ext cx="5034003" cy="132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2EDF-4349-F9AE-6099-92019E4558AD}"/>
              </a:ext>
            </a:extLst>
          </p:cNvPr>
          <p:cNvCxnSpPr>
            <a:stCxn id="7" idx="2"/>
          </p:cNvCxnSpPr>
          <p:nvPr/>
        </p:nvCxnSpPr>
        <p:spPr>
          <a:xfrm>
            <a:off x="1425342" y="2393543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4982E-2F4F-BF9E-95E8-87810D5F4841}"/>
              </a:ext>
            </a:extLst>
          </p:cNvPr>
          <p:cNvCxnSpPr/>
          <p:nvPr/>
        </p:nvCxnSpPr>
        <p:spPr>
          <a:xfrm>
            <a:off x="5248175" y="2393541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85048-119D-643A-55A7-62E006AF9409}"/>
              </a:ext>
            </a:extLst>
          </p:cNvPr>
          <p:cNvSpPr txBox="1"/>
          <p:nvPr/>
        </p:nvSpPr>
        <p:spPr>
          <a:xfrm>
            <a:off x="1425341" y="2543723"/>
            <a:ext cx="167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Deposit(c1,4)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Withdraw(c1,2)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9F2EA-0FA5-9C36-6C45-16E87B4436F1}"/>
              </a:ext>
            </a:extLst>
          </p:cNvPr>
          <p:cNvSpPr txBox="1"/>
          <p:nvPr/>
        </p:nvSpPr>
        <p:spPr>
          <a:xfrm>
            <a:off x="5230526" y="2591221"/>
            <a:ext cx="167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Deposit(c3,6)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AAA38-9988-536B-A439-40928A26A423}"/>
              </a:ext>
            </a:extLst>
          </p:cNvPr>
          <p:cNvSpPr txBox="1"/>
          <p:nvPr/>
        </p:nvSpPr>
        <p:spPr>
          <a:xfrm>
            <a:off x="7042477" y="1438538"/>
            <a:ext cx="494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behaviors are correct?</a:t>
            </a:r>
          </a:p>
          <a:p>
            <a:r>
              <a:rPr lang="en-US" dirty="0"/>
              <a:t>(assuming all account are initially empty)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80D7F-B60B-60CD-62B1-F37D8822477C}"/>
              </a:ext>
            </a:extLst>
          </p:cNvPr>
          <p:cNvSpPr txBox="1"/>
          <p:nvPr/>
        </p:nvSpPr>
        <p:spPr>
          <a:xfrm>
            <a:off x="7376955" y="2844224"/>
            <a:ext cx="4154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6)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2)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3)    (returns Err)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BEA78-D28F-2E40-CEA0-F6C49EC29698}"/>
              </a:ext>
            </a:extLst>
          </p:cNvPr>
          <p:cNvSpPr txBox="1"/>
          <p:nvPr/>
        </p:nvSpPr>
        <p:spPr>
          <a:xfrm>
            <a:off x="7376955" y="4192271"/>
            <a:ext cx="4154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6)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Withdraw(client2, 2)   (returns OK)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9097A-311B-F27B-7EF1-33D9A563E4B9}"/>
              </a:ext>
            </a:extLst>
          </p:cNvPr>
          <p:cNvSpPr txBox="1"/>
          <p:nvPr/>
        </p:nvSpPr>
        <p:spPr>
          <a:xfrm>
            <a:off x="7376954" y="5303368"/>
            <a:ext cx="426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6)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2)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 (returns Err)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7E033-4F89-B6F0-3FEB-E2D05F08E551}"/>
              </a:ext>
            </a:extLst>
          </p:cNvPr>
          <p:cNvSpPr txBox="1"/>
          <p:nvPr/>
        </p:nvSpPr>
        <p:spPr>
          <a:xfrm>
            <a:off x="7079394" y="2508975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8967F-ADAE-7F43-C537-ECD23E019ABD}"/>
              </a:ext>
            </a:extLst>
          </p:cNvPr>
          <p:cNvSpPr txBox="1"/>
          <p:nvPr/>
        </p:nvSpPr>
        <p:spPr>
          <a:xfrm>
            <a:off x="7079394" y="3877296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62FC7-0FDC-F7CD-E871-87C7D150845E}"/>
              </a:ext>
            </a:extLst>
          </p:cNvPr>
          <p:cNvSpPr txBox="1"/>
          <p:nvPr/>
        </p:nvSpPr>
        <p:spPr>
          <a:xfrm>
            <a:off x="7079394" y="499701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23B5D8-A8F2-E9EB-1665-4087D29AD7C4}"/>
              </a:ext>
            </a:extLst>
          </p:cNvPr>
          <p:cNvCxnSpPr/>
          <p:nvPr/>
        </p:nvCxnSpPr>
        <p:spPr>
          <a:xfrm>
            <a:off x="3363622" y="2393962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20467F-0EEA-A0D7-6281-F0A73CDFC695}"/>
              </a:ext>
            </a:extLst>
          </p:cNvPr>
          <p:cNvSpPr txBox="1"/>
          <p:nvPr/>
        </p:nvSpPr>
        <p:spPr>
          <a:xfrm>
            <a:off x="3345973" y="2591642"/>
            <a:ext cx="161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Deposit(c2,5)</a:t>
            </a:r>
          </a:p>
        </p:txBody>
      </p:sp>
    </p:spTree>
    <p:extLst>
      <p:ext uri="{BB962C8B-B14F-4D97-AF65-F5344CB8AC3E}">
        <p14:creationId xmlns:p14="http://schemas.microsoft.com/office/powerpoint/2010/main" val="19720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9D60-2D43-75C0-6A31-D0E7700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define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1F62-59C6-FC9A-12AA-2A6A7AAC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should be able to evaluate the correctness of the system by inspecting a behavior (sequence) consisting of 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CD03-57FE-8F9E-F28E-7152F7DF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73C-474D-9145-AAC9-83E1B6013656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B93E-431A-FFEA-09DE-4C3D4F66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976D-BCAE-BFF7-D773-B025E20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B0200-B148-7345-585F-2EEDD6A1C6A8}"/>
              </a:ext>
            </a:extLst>
          </p:cNvPr>
          <p:cNvSpPr txBox="1"/>
          <p:nvPr/>
        </p:nvSpPr>
        <p:spPr>
          <a:xfrm>
            <a:off x="1155032" y="3274992"/>
            <a:ext cx="171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system: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418E27-5E58-D7B5-4BC4-8D94848E1677}"/>
              </a:ext>
            </a:extLst>
          </p:cNvPr>
          <p:cNvSpPr/>
          <p:nvPr/>
        </p:nvSpPr>
        <p:spPr>
          <a:xfrm>
            <a:off x="2964580" y="3274992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4221A7-C6BC-C71A-EE7C-E478C56E0E16}"/>
              </a:ext>
            </a:extLst>
          </p:cNvPr>
          <p:cNvSpPr/>
          <p:nvPr/>
        </p:nvSpPr>
        <p:spPr>
          <a:xfrm>
            <a:off x="4879200" y="3274992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588079-EFEA-ACAF-D303-9E1D0F7922D8}"/>
              </a:ext>
            </a:extLst>
          </p:cNvPr>
          <p:cNvSpPr/>
          <p:nvPr/>
        </p:nvSpPr>
        <p:spPr>
          <a:xfrm>
            <a:off x="6822695" y="327499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C1312-A99D-C501-5BEF-B5170D71091F}"/>
              </a:ext>
            </a:extLst>
          </p:cNvPr>
          <p:cNvSpPr txBox="1"/>
          <p:nvPr/>
        </p:nvSpPr>
        <p:spPr>
          <a:xfrm>
            <a:off x="3241508" y="2764745"/>
            <a:ext cx="1880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Create(f,”/file1”)    (returns OK)</a:t>
            </a:r>
          </a:p>
        </p:txBody>
      </p:sp>
      <p:sp>
        <p:nvSpPr>
          <p:cNvPr id="16" name="Google Shape;109;p16">
            <a:extLst>
              <a:ext uri="{FF2B5EF4-FFF2-40B4-BE49-F238E27FC236}">
                <a16:creationId xmlns:a16="http://schemas.microsoft.com/office/drawing/2014/main" id="{366DA9FB-2113-FFB8-F47A-9C48BB9E621A}"/>
              </a:ext>
            </a:extLst>
          </p:cNvPr>
          <p:cNvSpPr/>
          <p:nvPr/>
        </p:nvSpPr>
        <p:spPr>
          <a:xfrm>
            <a:off x="3484345" y="3244462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DE45AAA7-9462-DFE1-A881-C603FA231C48}"/>
              </a:ext>
            </a:extLst>
          </p:cNvPr>
          <p:cNvSpPr/>
          <p:nvPr/>
        </p:nvSpPr>
        <p:spPr>
          <a:xfrm>
            <a:off x="5398768" y="3244462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E8EB3-DEFE-C312-2A60-63B50F0BDF31}"/>
              </a:ext>
            </a:extLst>
          </p:cNvPr>
          <p:cNvSpPr txBox="1"/>
          <p:nvPr/>
        </p:nvSpPr>
        <p:spPr>
          <a:xfrm>
            <a:off x="5102188" y="2776594"/>
            <a:ext cx="236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Create(f,”/file2”)    (returns OK)</a:t>
            </a:r>
            <a:endParaRPr 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D3E78-DB8E-64ED-184B-7DCC3C3FAD2D}"/>
              </a:ext>
            </a:extLst>
          </p:cNvPr>
          <p:cNvSpPr txBox="1"/>
          <p:nvPr/>
        </p:nvSpPr>
        <p:spPr>
          <a:xfrm>
            <a:off x="7172827" y="2764745"/>
            <a:ext cx="236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</a:t>
            </a:r>
            <a:endParaRPr lang="en-US" sz="1200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03F10DB-75A5-4061-8C0D-3AB2016B7CD1}"/>
              </a:ext>
            </a:extLst>
          </p:cNvPr>
          <p:cNvSpPr/>
          <p:nvPr/>
        </p:nvSpPr>
        <p:spPr>
          <a:xfrm>
            <a:off x="8737118" y="3274990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09;p16">
            <a:extLst>
              <a:ext uri="{FF2B5EF4-FFF2-40B4-BE49-F238E27FC236}">
                <a16:creationId xmlns:a16="http://schemas.microsoft.com/office/drawing/2014/main" id="{50F0DB7C-1867-09C2-6E40-78E56F7E374E}"/>
              </a:ext>
            </a:extLst>
          </p:cNvPr>
          <p:cNvSpPr/>
          <p:nvPr/>
        </p:nvSpPr>
        <p:spPr>
          <a:xfrm>
            <a:off x="7342066" y="3244461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C9428-7E66-D8B8-95D3-D3FCDDC12A14}"/>
              </a:ext>
            </a:extLst>
          </p:cNvPr>
          <p:cNvSpPr txBox="1"/>
          <p:nvPr/>
        </p:nvSpPr>
        <p:spPr>
          <a:xfrm>
            <a:off x="1154637" y="4393521"/>
            <a:ext cx="180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Lock service: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B5DF70-43F1-A37F-F1DD-FF6EE207CF62}"/>
              </a:ext>
            </a:extLst>
          </p:cNvPr>
          <p:cNvSpPr/>
          <p:nvPr/>
        </p:nvSpPr>
        <p:spPr>
          <a:xfrm>
            <a:off x="2964186" y="439352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538D952-CEA7-851F-D30C-E891FF8FB320}"/>
              </a:ext>
            </a:extLst>
          </p:cNvPr>
          <p:cNvSpPr/>
          <p:nvPr/>
        </p:nvSpPr>
        <p:spPr>
          <a:xfrm>
            <a:off x="4878806" y="439352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141078-D4A3-EA42-B314-933CF3BC6DD9}"/>
              </a:ext>
            </a:extLst>
          </p:cNvPr>
          <p:cNvSpPr/>
          <p:nvPr/>
        </p:nvSpPr>
        <p:spPr>
          <a:xfrm>
            <a:off x="6822301" y="4393520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33F3B-74F1-C249-8B02-B57F3B50E4AF}"/>
              </a:ext>
            </a:extLst>
          </p:cNvPr>
          <p:cNvSpPr txBox="1"/>
          <p:nvPr/>
        </p:nvSpPr>
        <p:spPr>
          <a:xfrm>
            <a:off x="3241114" y="3998774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</p:txBody>
      </p:sp>
      <p:sp>
        <p:nvSpPr>
          <p:cNvPr id="30" name="Google Shape;109;p16">
            <a:extLst>
              <a:ext uri="{FF2B5EF4-FFF2-40B4-BE49-F238E27FC236}">
                <a16:creationId xmlns:a16="http://schemas.microsoft.com/office/drawing/2014/main" id="{003DE3BB-F924-6652-6EDC-C7A126C73880}"/>
              </a:ext>
            </a:extLst>
          </p:cNvPr>
          <p:cNvSpPr/>
          <p:nvPr/>
        </p:nvSpPr>
        <p:spPr>
          <a:xfrm>
            <a:off x="3483951" y="4362991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1" name="Google Shape;109;p16">
            <a:extLst>
              <a:ext uri="{FF2B5EF4-FFF2-40B4-BE49-F238E27FC236}">
                <a16:creationId xmlns:a16="http://schemas.microsoft.com/office/drawing/2014/main" id="{526C65A6-EF5C-6690-859E-20999D89F9C0}"/>
              </a:ext>
            </a:extLst>
          </p:cNvPr>
          <p:cNvSpPr/>
          <p:nvPr/>
        </p:nvSpPr>
        <p:spPr>
          <a:xfrm>
            <a:off x="5398374" y="4362991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C2197-4410-88DE-D605-67ACF3139604}"/>
              </a:ext>
            </a:extLst>
          </p:cNvPr>
          <p:cNvSpPr txBox="1"/>
          <p:nvPr/>
        </p:nvSpPr>
        <p:spPr>
          <a:xfrm>
            <a:off x="5101794" y="3991373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  <a:endParaRPr 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0F355-4D37-8A26-EC02-8194204D43E3}"/>
              </a:ext>
            </a:extLst>
          </p:cNvPr>
          <p:cNvSpPr txBox="1"/>
          <p:nvPr/>
        </p:nvSpPr>
        <p:spPr>
          <a:xfrm>
            <a:off x="7172433" y="3998774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Acquire(client2)</a:t>
            </a:r>
            <a:endParaRPr lang="en-US" sz="1200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19AD2FF-584A-792A-3607-A130569680AE}"/>
              </a:ext>
            </a:extLst>
          </p:cNvPr>
          <p:cNvSpPr/>
          <p:nvPr/>
        </p:nvSpPr>
        <p:spPr>
          <a:xfrm>
            <a:off x="8736724" y="4393519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09;p16">
            <a:extLst>
              <a:ext uri="{FF2B5EF4-FFF2-40B4-BE49-F238E27FC236}">
                <a16:creationId xmlns:a16="http://schemas.microsoft.com/office/drawing/2014/main" id="{602200A2-AA86-9046-A4F4-E6190408A176}"/>
              </a:ext>
            </a:extLst>
          </p:cNvPr>
          <p:cNvSpPr/>
          <p:nvPr/>
        </p:nvSpPr>
        <p:spPr>
          <a:xfrm>
            <a:off x="7341672" y="4362990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1B880-55C4-3571-C4C4-1A38661B9285}"/>
              </a:ext>
            </a:extLst>
          </p:cNvPr>
          <p:cNvSpPr txBox="1"/>
          <p:nvPr/>
        </p:nvSpPr>
        <p:spPr>
          <a:xfrm>
            <a:off x="1154046" y="5459226"/>
            <a:ext cx="180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Bank: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D26AEE9-A35A-0065-E332-FBD844328409}"/>
              </a:ext>
            </a:extLst>
          </p:cNvPr>
          <p:cNvSpPr/>
          <p:nvPr/>
        </p:nvSpPr>
        <p:spPr>
          <a:xfrm>
            <a:off x="2963595" y="5459226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EEA607-85AD-867B-C769-4ECA1B38E31C}"/>
              </a:ext>
            </a:extLst>
          </p:cNvPr>
          <p:cNvSpPr/>
          <p:nvPr/>
        </p:nvSpPr>
        <p:spPr>
          <a:xfrm>
            <a:off x="4878215" y="5459226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18DFB5-E0CF-3E1C-B9BE-618E53C024BD}"/>
              </a:ext>
            </a:extLst>
          </p:cNvPr>
          <p:cNvSpPr/>
          <p:nvPr/>
        </p:nvSpPr>
        <p:spPr>
          <a:xfrm>
            <a:off x="6821710" y="54592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0BF5D0-B695-998B-32C1-40B727950C95}"/>
              </a:ext>
            </a:extLst>
          </p:cNvPr>
          <p:cNvSpPr txBox="1"/>
          <p:nvPr/>
        </p:nvSpPr>
        <p:spPr>
          <a:xfrm>
            <a:off x="3071679" y="5064479"/>
            <a:ext cx="1928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</a:t>
            </a:r>
          </a:p>
        </p:txBody>
      </p:sp>
      <p:sp>
        <p:nvSpPr>
          <p:cNvPr id="41" name="Google Shape;109;p16">
            <a:extLst>
              <a:ext uri="{FF2B5EF4-FFF2-40B4-BE49-F238E27FC236}">
                <a16:creationId xmlns:a16="http://schemas.microsoft.com/office/drawing/2014/main" id="{E059200C-E6DE-D1C5-037C-B6701D8BA101}"/>
              </a:ext>
            </a:extLst>
          </p:cNvPr>
          <p:cNvSpPr/>
          <p:nvPr/>
        </p:nvSpPr>
        <p:spPr>
          <a:xfrm>
            <a:off x="3483360" y="5428696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2" name="Google Shape;109;p16">
            <a:extLst>
              <a:ext uri="{FF2B5EF4-FFF2-40B4-BE49-F238E27FC236}">
                <a16:creationId xmlns:a16="http://schemas.microsoft.com/office/drawing/2014/main" id="{B7443F5A-9FDB-EA13-94F2-E20B21A82E82}"/>
              </a:ext>
            </a:extLst>
          </p:cNvPr>
          <p:cNvSpPr/>
          <p:nvPr/>
        </p:nvSpPr>
        <p:spPr>
          <a:xfrm>
            <a:off x="5397783" y="5428696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2D705-5CA8-F8F1-AA38-B0BCA53B3EE4}"/>
              </a:ext>
            </a:extLst>
          </p:cNvPr>
          <p:cNvSpPr txBox="1"/>
          <p:nvPr/>
        </p:nvSpPr>
        <p:spPr>
          <a:xfrm>
            <a:off x="5101203" y="5057078"/>
            <a:ext cx="19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Withdraw(client1,3)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2C0B7-06FF-BF62-DFA3-48696C8ACECE}"/>
              </a:ext>
            </a:extLst>
          </p:cNvPr>
          <p:cNvSpPr txBox="1"/>
          <p:nvPr/>
        </p:nvSpPr>
        <p:spPr>
          <a:xfrm>
            <a:off x="7171842" y="5064479"/>
            <a:ext cx="19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Deposit(client2,5)</a:t>
            </a:r>
            <a:endParaRPr lang="en-US" sz="12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B72CF9-2F3A-95DA-AA07-26B6B90A44EA}"/>
              </a:ext>
            </a:extLst>
          </p:cNvPr>
          <p:cNvSpPr/>
          <p:nvPr/>
        </p:nvSpPr>
        <p:spPr>
          <a:xfrm>
            <a:off x="8736133" y="5459224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09;p16">
            <a:extLst>
              <a:ext uri="{FF2B5EF4-FFF2-40B4-BE49-F238E27FC236}">
                <a16:creationId xmlns:a16="http://schemas.microsoft.com/office/drawing/2014/main" id="{D2933F91-C8F6-6B96-00C5-54EFEA4F82BE}"/>
              </a:ext>
            </a:extLst>
          </p:cNvPr>
          <p:cNvSpPr/>
          <p:nvPr/>
        </p:nvSpPr>
        <p:spPr>
          <a:xfrm>
            <a:off x="7341081" y="5428695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41625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9" grpId="0"/>
      <p:bldP spid="21" grpId="0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B1D-265F-B686-3AA9-DA558D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Event-enriched spec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7BD5-170F-AA79-D69F-E6D7CEB4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be adding events to our spec state machines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lock service would use this Event datatype: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Next() transition will now be parameterized by an Event: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2426-D5CE-8453-E1A5-0A91352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7F4E-FB67-AC49-BB90-16C5643BB791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7DC9-D473-FE12-75BD-DADE20E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8D6-5E92-B31E-F449-FC44BE5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02B0-C539-34CD-7921-130623A1917D}"/>
              </a:ext>
            </a:extLst>
          </p:cNvPr>
          <p:cNvSpPr txBox="1"/>
          <p:nvPr/>
        </p:nvSpPr>
        <p:spPr>
          <a:xfrm>
            <a:off x="911992" y="3358264"/>
            <a:ext cx="9849051" cy="369332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datatype Event = Acquire(</a:t>
            </a:r>
            <a:r>
              <a:rPr lang="en-US" dirty="0" err="1">
                <a:latin typeface="Menlo" panose="020B0609030804020204" pitchFamily="49" charset="0"/>
              </a:rPr>
              <a:t>clientId:nat</a:t>
            </a:r>
            <a:r>
              <a:rPr lang="en-US" dirty="0">
                <a:latin typeface="Menlo" panose="020B0609030804020204" pitchFamily="49" charset="0"/>
              </a:rPr>
              <a:t>) </a:t>
            </a:r>
            <a:r>
              <a:rPr lang="en-US" b="0" dirty="0">
                <a:effectLst/>
                <a:latin typeface="Menlo" panose="020B0609030804020204" pitchFamily="49" charset="0"/>
              </a:rPr>
              <a:t>| Release(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clientId:nat</a:t>
            </a:r>
            <a:r>
              <a:rPr lang="en-US" b="0" dirty="0">
                <a:effectLst/>
                <a:latin typeface="Menlo" panose="020B0609030804020204" pitchFamily="49" charset="0"/>
              </a:rPr>
              <a:t>) |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NoOp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5FDB3-AF18-470D-3D6A-21D2FFE8DDCB}"/>
              </a:ext>
            </a:extLst>
          </p:cNvPr>
          <p:cNvSpPr txBox="1"/>
          <p:nvPr/>
        </p:nvSpPr>
        <p:spPr>
          <a:xfrm>
            <a:off x="893544" y="4890903"/>
            <a:ext cx="9357361" cy="338554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  <a:latin typeface="Menlo" panose="020B0609030804020204" pitchFamily="49" charset="0"/>
              </a:rPr>
              <a:t>ghost predicate Next(c: Constants, v: Variables, v': Variables, </a:t>
            </a:r>
            <a:r>
              <a:rPr lang="en-US" sz="1600" b="0" dirty="0" err="1">
                <a:effectLst/>
                <a:latin typeface="Menlo" panose="020B0609030804020204" pitchFamily="49" charset="0"/>
              </a:rPr>
              <a:t>evt</a:t>
            </a:r>
            <a:r>
              <a:rPr lang="en-US" sz="1600" b="0" dirty="0">
                <a:effectLst/>
                <a:latin typeface="Menlo" panose="020B0609030804020204" pitchFamily="49" charset="0"/>
              </a:rPr>
              <a:t>: Event)</a:t>
            </a:r>
          </a:p>
        </p:txBody>
      </p:sp>
    </p:spTree>
    <p:extLst>
      <p:ext uri="{BB962C8B-B14F-4D97-AF65-F5344CB8AC3E}">
        <p14:creationId xmlns:p14="http://schemas.microsoft.com/office/powerpoint/2010/main" val="33326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096E-5498-A695-E277-64FD698A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Bank spec state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794A-ABF0-0D3B-3335-CC7222DC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A761-F208-B948-B0F1-B52DB953D7BF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8183-39E4-570A-EAC2-5BE2CBC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458E-DF36-C5D5-D591-C6F4D481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DA39C49-BFA7-74D0-81D5-010E04405816}"/>
              </a:ext>
            </a:extLst>
          </p:cNvPr>
          <p:cNvSpPr/>
          <p:nvPr/>
        </p:nvSpPr>
        <p:spPr>
          <a:xfrm>
            <a:off x="934656" y="2903910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0</a:t>
            </a:r>
          </a:p>
          <a:p>
            <a:pPr algn="ctr"/>
            <a:r>
              <a:rPr lang="en-US" dirty="0"/>
              <a:t>client2: 0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26032-DE78-3A69-C098-F0E47D3DF700}"/>
              </a:ext>
            </a:extLst>
          </p:cNvPr>
          <p:cNvSpPr txBox="1"/>
          <p:nvPr/>
        </p:nvSpPr>
        <p:spPr>
          <a:xfrm>
            <a:off x="1968560" y="2380689"/>
            <a:ext cx="224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Deposit(client1,4))</a:t>
            </a:r>
          </a:p>
        </p:txBody>
      </p:sp>
      <p:sp>
        <p:nvSpPr>
          <p:cNvPr id="12" name="Google Shape;109;p16">
            <a:extLst>
              <a:ext uri="{FF2B5EF4-FFF2-40B4-BE49-F238E27FC236}">
                <a16:creationId xmlns:a16="http://schemas.microsoft.com/office/drawing/2014/main" id="{6A6B3873-6477-BD72-2B80-E7FDBBFF7EAC}"/>
              </a:ext>
            </a:extLst>
          </p:cNvPr>
          <p:cNvSpPr/>
          <p:nvPr/>
        </p:nvSpPr>
        <p:spPr>
          <a:xfrm>
            <a:off x="2329314" y="2985829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3" name="Google Shape;109;p16">
            <a:extLst>
              <a:ext uri="{FF2B5EF4-FFF2-40B4-BE49-F238E27FC236}">
                <a16:creationId xmlns:a16="http://schemas.microsoft.com/office/drawing/2014/main" id="{E943FD57-F512-004D-2A0F-C47364C61990}"/>
              </a:ext>
            </a:extLst>
          </p:cNvPr>
          <p:cNvSpPr/>
          <p:nvPr/>
        </p:nvSpPr>
        <p:spPr>
          <a:xfrm>
            <a:off x="5118630" y="2985829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C31B5-5A1A-9347-E3D9-276926D2A45D}"/>
              </a:ext>
            </a:extLst>
          </p:cNvPr>
          <p:cNvSpPr txBox="1"/>
          <p:nvPr/>
        </p:nvSpPr>
        <p:spPr>
          <a:xfrm>
            <a:off x="4812945" y="2408839"/>
            <a:ext cx="2425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 Withdraw(client1,3))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5444B-5747-EB40-53FA-55F59C8FE793}"/>
              </a:ext>
            </a:extLst>
          </p:cNvPr>
          <p:cNvSpPr txBox="1"/>
          <p:nvPr/>
        </p:nvSpPr>
        <p:spPr>
          <a:xfrm>
            <a:off x="7684829" y="2408839"/>
            <a:ext cx="22926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 Deposit(client2,5))</a:t>
            </a:r>
            <a:endParaRPr lang="en-US" sz="1400" b="1" dirty="0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5C3C18FA-C0D5-58AF-A269-9770A824A68A}"/>
              </a:ext>
            </a:extLst>
          </p:cNvPr>
          <p:cNvSpPr/>
          <p:nvPr/>
        </p:nvSpPr>
        <p:spPr>
          <a:xfrm>
            <a:off x="7936230" y="2974623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41E474-DC92-4A99-F0E5-50D85D56901C}"/>
              </a:ext>
            </a:extLst>
          </p:cNvPr>
          <p:cNvSpPr/>
          <p:nvPr/>
        </p:nvSpPr>
        <p:spPr>
          <a:xfrm>
            <a:off x="3723972" y="2906895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4</a:t>
            </a:r>
          </a:p>
          <a:p>
            <a:pPr algn="ctr"/>
            <a:r>
              <a:rPr lang="en-US" dirty="0"/>
              <a:t>client2: 0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C24059-FBF0-5369-8920-B2FE8945A1B4}"/>
              </a:ext>
            </a:extLst>
          </p:cNvPr>
          <p:cNvSpPr/>
          <p:nvPr/>
        </p:nvSpPr>
        <p:spPr>
          <a:xfrm>
            <a:off x="6541966" y="2903910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1</a:t>
            </a:r>
          </a:p>
          <a:p>
            <a:pPr algn="ctr"/>
            <a:r>
              <a:rPr lang="en-US" dirty="0"/>
              <a:t>client2: 0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CFFBAD-664E-57F2-3726-23D9EA8DC37A}"/>
              </a:ext>
            </a:extLst>
          </p:cNvPr>
          <p:cNvSpPr/>
          <p:nvPr/>
        </p:nvSpPr>
        <p:spPr>
          <a:xfrm>
            <a:off x="9330494" y="2903909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1</a:t>
            </a:r>
          </a:p>
          <a:p>
            <a:pPr algn="ctr"/>
            <a:r>
              <a:rPr lang="en-US" dirty="0"/>
              <a:t>client2: 5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9A763-CF97-9032-3DCA-BBDB17EB5285}"/>
              </a:ext>
            </a:extLst>
          </p:cNvPr>
          <p:cNvSpPr txBox="1"/>
          <p:nvPr/>
        </p:nvSpPr>
        <p:spPr>
          <a:xfrm>
            <a:off x="1849145" y="4404892"/>
            <a:ext cx="2572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Deposit(client1,4))</a:t>
            </a:r>
          </a:p>
        </p:txBody>
      </p:sp>
    </p:spTree>
    <p:extLst>
      <p:ext uri="{BB962C8B-B14F-4D97-AF65-F5344CB8AC3E}">
        <p14:creationId xmlns:p14="http://schemas.microsoft.com/office/powerpoint/2010/main" val="40403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B1D-265F-B686-3AA9-DA558D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Event-enriched protocol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7BD5-170F-AA79-D69F-E6D7CEB4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</a:t>
            </a:r>
            <a:r>
              <a:rPr lang="en-US" b="1" dirty="0"/>
              <a:t>also </a:t>
            </a:r>
            <a:r>
              <a:rPr lang="en-US" dirty="0"/>
              <a:t>be adding events to our protocol state machines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Using the exact same type as the spec state machine uses</a:t>
            </a:r>
          </a:p>
          <a:p>
            <a:pPr marL="0" indent="0">
              <a:buNone/>
            </a:pPr>
            <a:r>
              <a:rPr lang="en-US" dirty="0"/>
              <a:t>E.g. for lock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Next() transition of both Host and </a:t>
            </a:r>
            <a:r>
              <a:rPr lang="en-US" dirty="0" err="1"/>
              <a:t>DistributedSystem</a:t>
            </a:r>
            <a:r>
              <a:rPr lang="en-US" dirty="0"/>
              <a:t> will now be parameterized by an Event: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2426-D5CE-8453-E1A5-0A91352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17E2-7344-6346-8E69-DEC8A66A792B}" type="datetime1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7DC9-D473-FE12-75BD-DADE20E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8D6-5E92-B31E-F449-FC44BE5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02B0-C539-34CD-7921-130623A1917D}"/>
              </a:ext>
            </a:extLst>
          </p:cNvPr>
          <p:cNvSpPr txBox="1"/>
          <p:nvPr/>
        </p:nvSpPr>
        <p:spPr>
          <a:xfrm>
            <a:off x="903169" y="3866397"/>
            <a:ext cx="9849051" cy="369332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datatype Event = Acquire(</a:t>
            </a:r>
            <a:r>
              <a:rPr lang="en-US" dirty="0" err="1">
                <a:latin typeface="Menlo" panose="020B0609030804020204" pitchFamily="49" charset="0"/>
              </a:rPr>
              <a:t>clientId:nat</a:t>
            </a:r>
            <a:r>
              <a:rPr lang="en-US" dirty="0">
                <a:latin typeface="Menlo" panose="020B0609030804020204" pitchFamily="49" charset="0"/>
              </a:rPr>
              <a:t>) </a:t>
            </a:r>
            <a:r>
              <a:rPr lang="en-US" b="0" dirty="0">
                <a:effectLst/>
                <a:latin typeface="Menlo" panose="020B0609030804020204" pitchFamily="49" charset="0"/>
              </a:rPr>
              <a:t>| Release(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clientId:nat</a:t>
            </a:r>
            <a:r>
              <a:rPr lang="en-US" b="0" dirty="0">
                <a:effectLst/>
                <a:latin typeface="Menlo" panose="020B0609030804020204" pitchFamily="49" charset="0"/>
              </a:rPr>
              <a:t>) |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NoOp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5FDB3-AF18-470D-3D6A-21D2FFE8DDCB}"/>
              </a:ext>
            </a:extLst>
          </p:cNvPr>
          <p:cNvSpPr txBox="1"/>
          <p:nvPr/>
        </p:nvSpPr>
        <p:spPr>
          <a:xfrm>
            <a:off x="903169" y="5758826"/>
            <a:ext cx="9357361" cy="338554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  <a:latin typeface="Menlo" panose="020B0609030804020204" pitchFamily="49" charset="0"/>
              </a:rPr>
              <a:t>ghost predicate Next(c: Constants, v: Variables, v': Variables, </a:t>
            </a:r>
            <a:r>
              <a:rPr lang="en-US" sz="1600" b="0" dirty="0" err="1">
                <a:effectLst/>
                <a:latin typeface="Menlo" panose="020B0609030804020204" pitchFamily="49" charset="0"/>
              </a:rPr>
              <a:t>evt</a:t>
            </a:r>
            <a:r>
              <a:rPr lang="en-US" sz="1600" b="0" dirty="0">
                <a:effectLst/>
                <a:latin typeface="Menlo" panose="020B0609030804020204" pitchFamily="49" charset="0"/>
              </a:rPr>
              <a:t>: Event)</a:t>
            </a:r>
          </a:p>
        </p:txBody>
      </p:sp>
    </p:spTree>
    <p:extLst>
      <p:ext uri="{BB962C8B-B14F-4D97-AF65-F5344CB8AC3E}">
        <p14:creationId xmlns:p14="http://schemas.microsoft.com/office/powerpoint/2010/main" val="287496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36237</TotalTime>
  <Words>1611</Words>
  <Application>Microsoft Macintosh PowerPoint</Application>
  <PresentationFormat>Widescreen</PresentationFormat>
  <Paragraphs>387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Menlo</vt:lpstr>
      <vt:lpstr>Office Theme</vt:lpstr>
      <vt:lpstr>EECS498-003 Formal Verification of Systems Software</vt:lpstr>
      <vt:lpstr>A primary-backup protocol</vt:lpstr>
      <vt:lpstr>World-visible events</vt:lpstr>
      <vt:lpstr>World-visible events</vt:lpstr>
      <vt:lpstr>World-visible events</vt:lpstr>
      <vt:lpstr>Events define correctness</vt:lpstr>
      <vt:lpstr>Event-enriched spec state machines</vt:lpstr>
      <vt:lpstr>Example: Bank spec state machine</vt:lpstr>
      <vt:lpstr>Event-enriched protocol state machines</vt:lpstr>
      <vt:lpstr>Event-enriched state machines</vt:lpstr>
      <vt:lpstr>The Abstraction function</vt:lpstr>
      <vt:lpstr>A primary-backup protocol</vt:lpstr>
      <vt:lpstr>A refinement proof</vt:lpstr>
      <vt:lpstr>A refinement proof</vt:lpstr>
      <vt:lpstr>Project 1: Distributed lock service</vt:lpstr>
      <vt:lpstr>Distributed lock server</vt:lpstr>
      <vt:lpstr>Distributed lock server</vt:lpstr>
      <vt:lpstr>Distributed lock server</vt:lpstr>
      <vt:lpstr>Project files</vt:lpstr>
      <vt:lpstr>Case study: a moving counter</vt:lpstr>
      <vt:lpstr>Case study: a moving counter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2176</cp:revision>
  <cp:lastPrinted>2022-10-05T18:48:04Z</cp:lastPrinted>
  <dcterms:created xsi:type="dcterms:W3CDTF">2022-08-23T16:51:43Z</dcterms:created>
  <dcterms:modified xsi:type="dcterms:W3CDTF">2024-10-25T23:46:40Z</dcterms:modified>
  <cp:category/>
</cp:coreProperties>
</file>