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26" r:id="rId3"/>
    <p:sldId id="352" r:id="rId4"/>
    <p:sldId id="356" r:id="rId5"/>
    <p:sldId id="257" r:id="rId6"/>
    <p:sldId id="258" r:id="rId7"/>
    <p:sldId id="259" r:id="rId8"/>
    <p:sldId id="268" r:id="rId9"/>
    <p:sldId id="267" r:id="rId10"/>
    <p:sldId id="260" r:id="rId11"/>
    <p:sldId id="261" r:id="rId12"/>
    <p:sldId id="354" r:id="rId13"/>
    <p:sldId id="266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E5CD"/>
    <a:srgbClr val="B8DEE8"/>
    <a:srgbClr val="834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6"/>
    <p:restoredTop sz="95768"/>
  </p:normalViewPr>
  <p:slideViewPr>
    <p:cSldViewPr snapToGrid="0" snapToObjects="1">
      <p:cViewPr>
        <p:scale>
          <a:sx n="112" d="100"/>
          <a:sy n="112" d="100"/>
        </p:scale>
        <p:origin x="14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94DD-9FB6-494F-B8B3-0EE71AA7C62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B35FE-F591-0449-86D0-511DC77A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B35FE-F591-0449-86D0-511DC77A34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5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95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35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47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6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0DDC-99C8-8547-981D-C3543401EA8D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113DD2-B289-8F49-9D9D-B8065177F322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3E98BE-FEE6-204C-AFE2-9D2D97D7C69F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EE1F-02F8-C548-8E40-3116B2DECCBB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45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224991" y="375047"/>
            <a:ext cx="9739313" cy="4120478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333375" y="4804172"/>
            <a:ext cx="11525250" cy="884039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333375" y="5679281"/>
            <a:ext cx="11525250" cy="84832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2pPr>
            <a:lvl3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3pPr>
            <a:lvl4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4pPr>
            <a:lvl5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2672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300F022-6609-3542-B5E2-5E2F7C4BC5F9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1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88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9461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D56B81-411E-8141-A20F-603DDA768B4E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76AF49-B7E4-8D43-8888-67A7E747F0F9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4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E5460FB-02C5-1C4E-A328-478D805D8D50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984A49-692E-4444-BA1E-94FB51D879E3}" type="datetime1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A117EA-B1C4-0443-9675-A94D0D90C525}" type="datetime1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33367E-7F20-9F43-893B-908C50F372A5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0B5D49-5D5A-A242-B911-908C2651D0CD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6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0747F-7557-5C40-A984-B32281706702}" type="datetime1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5EC465-D050-3C49-BA38-BE575A3F0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9255"/>
            <a:ext cx="3921407" cy="30587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6EAE-F164-FF46-80C0-8BEDBEEE5BA0}" type="datetime1">
              <a:rPr lang="en-US" smtClean="0"/>
              <a:t>10/31/24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16D4-D9A3-F944-BE15-CA0DC0F893A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s-IS"/>
              <a:t>EECS498-003</a:t>
            </a:r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325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EECS498-003</a:t>
            </a:r>
            <a:br>
              <a:rPr lang="en-US" dirty="0"/>
            </a:br>
            <a:r>
              <a:rPr lang="en-US" dirty="0"/>
              <a:t>Formal Verification of Systems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Material and slides created by</a:t>
            </a:r>
          </a:p>
          <a:p>
            <a:r>
              <a:rPr lang="en-US" dirty="0"/>
              <a:t>Jon Howell and Manos Kapritsos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603A8-D763-C59F-0784-A793847B9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291840" cy="3283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36E13-3EBE-D251-C594-A4F59B85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772669" y="4388"/>
            <a:ext cx="3423720" cy="3414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D92D1-F696-1E25-6821-D8DC5628B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72" y="2923382"/>
            <a:ext cx="3602038" cy="360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9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3"/>
          <p:cNvSpPr txBox="1">
            <a:spLocks/>
          </p:cNvSpPr>
          <p:nvPr/>
        </p:nvSpPr>
        <p:spPr>
          <a:xfrm>
            <a:off x="1926592" y="223345"/>
            <a:ext cx="8643938" cy="1367654"/>
          </a:xfrm>
          <a:prstGeom prst="rect">
            <a:avLst/>
          </a:prstGeom>
        </p:spPr>
        <p:txBody>
          <a:bodyPr/>
          <a:lstStyle>
            <a:lvl1pPr marL="304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1pPr>
            <a:lvl2pPr marL="685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2pPr>
            <a:lvl3pPr marL="1066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3pPr>
            <a:lvl4pPr marL="1447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4pPr>
            <a:lvl5pPr marL="1828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5pPr>
            <a:lvl6pPr marL="2209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6pPr>
            <a:lvl7pPr marL="2590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7pPr>
            <a:lvl8pPr marL="2971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8pPr>
            <a:lvl9pPr marL="3352800" marR="0" indent="-304800" algn="l" defTabSz="584200" rtl="0" latinLnBrk="0">
              <a:lnSpc>
                <a:spcPct val="120000"/>
              </a:lnSpc>
              <a:spcBef>
                <a:spcPts val="3800"/>
              </a:spcBef>
              <a:spcAft>
                <a:spcPts val="0"/>
              </a:spcAft>
              <a:buClr>
                <a:srgbClr val="535353"/>
              </a:buClr>
              <a:buSzPct val="82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525252"/>
                </a:solidFill>
                <a:uFillTx/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0" indent="0">
              <a:buNone/>
            </a:pPr>
            <a:endParaRPr lang="en-US" sz="3234" dirty="0"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65446" y="2195069"/>
            <a:ext cx="5676653" cy="2213555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(v: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 : </a:t>
            </a:r>
            <a:endParaRPr lang="en-US" sz="1969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969" dirty="0" err="1">
                <a:latin typeface="Consolas"/>
                <a:ea typeface="Consolas"/>
                <a:cs typeface="Consolas"/>
                <a:sym typeface="Consolas"/>
              </a:rPr>
              <a:t>Spec.Variables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indent="321457"/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a0 :|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Spec</a:t>
            </a:r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(a0);</a:t>
            </a:r>
          </a:p>
          <a:p>
            <a:pPr indent="321457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a0</a:t>
            </a:r>
          </a:p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algn="l"/>
            <a:endParaRPr lang="en" sz="1969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predicate </a:t>
            </a:r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Inv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(v: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 { true 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1729192" y="2960769"/>
            <a:ext cx="1994196" cy="654293"/>
          </a:xfrm>
          <a:prstGeom prst="wedgeRoundRectCallout">
            <a:avLst>
              <a:gd name="adj1" fmla="val 104559"/>
              <a:gd name="adj2" fmla="val 863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Always returns the initial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indent="0"/>
            <a:r>
              <a:rPr lang="en-US" dirty="0">
                <a:latin typeface="Calibri Light" panose="020F0302020204030204" pitchFamily="34" charset="0"/>
              </a:rPr>
              <a:t>What if the abstraction function pretended nothing ever happened?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A8B9-7C58-5F48-8E7D-E821D1A07D75}" type="datetime1">
              <a:rPr lang="en-US" smtClean="0"/>
              <a:t>10/31/24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1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08076" y="2345544"/>
            <a:ext cx="6246543" cy="2213555"/>
          </a:xfrm>
          <a:prstGeom prst="rect">
            <a:avLst/>
          </a:prstGeom>
          <a:solidFill>
            <a:srgbClr val="B7DEE8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datatype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69" dirty="0" err="1">
                <a:latin typeface="Consolas"/>
                <a:ea typeface="Consolas"/>
                <a:cs typeface="Consolas"/>
                <a:sym typeface="Consolas"/>
              </a:rPr>
              <a:t>actualState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: Stuff, </a:t>
            </a:r>
            <a:r>
              <a:rPr lang="en" sz="1969" b="1" dirty="0" err="1">
                <a:latin typeface="Consolas"/>
                <a:ea typeface="Consolas"/>
                <a:cs typeface="Consolas"/>
                <a:sym typeface="Consolas"/>
              </a:rPr>
              <a:t>fakeState</a:t>
            </a:r>
            <a:r>
              <a:rPr lang="en" sz="1969" b="1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69" b="1" dirty="0" err="1">
                <a:latin typeface="Consolas"/>
                <a:ea typeface="Consolas"/>
                <a:cs typeface="Consolas"/>
                <a:sym typeface="Consolas"/>
              </a:rPr>
              <a:t>HostState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lvl="0" algn="l">
              <a:buClr>
                <a:schemeClr val="dk1"/>
              </a:buClr>
              <a:buSzPts val="1100"/>
            </a:pPr>
            <a:endParaRPr lang="en" sz="1969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/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Abstraction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(v:</a:t>
            </a:r>
            <a:r>
              <a:rPr lang="en-US" sz="1969" dirty="0">
                <a:latin typeface="Consolas"/>
                <a:ea typeface="Consolas"/>
                <a:cs typeface="Consolas"/>
                <a:sym typeface="Consolas"/>
              </a:rPr>
              <a:t>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) : </a:t>
            </a:r>
            <a:r>
              <a:rPr lang="en-US" sz="1969" dirty="0" err="1">
                <a:latin typeface="Consolas"/>
                <a:ea typeface="Consolas"/>
                <a:cs typeface="Consolas"/>
                <a:sym typeface="Consolas"/>
              </a:rPr>
              <a:t>Spec.Variables</a:t>
            </a: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 {</a:t>
            </a:r>
          </a:p>
          <a:p>
            <a:pPr lvl="0" algn="l">
              <a:buClr>
                <a:schemeClr val="dk1"/>
              </a:buClr>
              <a:buSzPts val="1100"/>
            </a:pPr>
            <a:r>
              <a:rPr lang="en" sz="1969" b="1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69" b="1" dirty="0" err="1">
                <a:latin typeface="Consolas"/>
                <a:ea typeface="Consolas"/>
                <a:cs typeface="Consolas"/>
                <a:sym typeface="Consolas"/>
              </a:rPr>
              <a:t>v.fakeState</a:t>
            </a:r>
            <a:endParaRPr lang="en" sz="1969" b="1" dirty="0">
              <a:latin typeface="Consolas"/>
              <a:ea typeface="Consolas"/>
              <a:cs typeface="Consolas"/>
              <a:sym typeface="Consolas"/>
            </a:endParaRPr>
          </a:p>
          <a:p>
            <a:pPr lvl="0" algn="l">
              <a:buClr>
                <a:schemeClr val="dk1"/>
              </a:buClr>
              <a:buSzPts val="1100"/>
            </a:pPr>
            <a:r>
              <a:rPr lang="en" sz="1969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" sz="1969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782752" y="3931300"/>
            <a:ext cx="1994196" cy="367052"/>
          </a:xfrm>
          <a:prstGeom prst="wedgeRoundRectCallout">
            <a:avLst>
              <a:gd name="adj1" fmla="val 76434"/>
              <a:gd name="adj2" fmla="val -2004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1687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Returns fake 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mr-IN" dirty="0">
                <a:latin typeface="Calibri Light" panose="020F0302020204030204" pitchFamily="34" charset="0"/>
              </a:rPr>
              <a:t>…</a:t>
            </a:r>
            <a:r>
              <a:rPr lang="en-US" dirty="0">
                <a:latin typeface="Calibri Light" panose="020F0302020204030204" pitchFamily="34" charset="0"/>
              </a:rPr>
              <a:t>or just made up a fake story?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6FF-5DAF-754B-BFBA-9DE162495AD1}" type="datetime1">
              <a:rPr lang="en-US" smtClean="0"/>
              <a:t>10/31/24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2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024F-F9FA-F8B1-20D8-630A00D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to the rescue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CDF6D-DB96-88B5-6867-2E48DDB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49C1-8A1C-264A-A252-D502F02D1226}" type="datetime1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B016E-89E6-8537-46A2-7FA2E323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1DFC9-172B-8D79-D2A1-6353A027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12</a:t>
            </a:fld>
            <a:endParaRPr lang="en-US"/>
          </a:p>
        </p:txBody>
      </p:sp>
      <p:sp>
        <p:nvSpPr>
          <p:cNvPr id="6" name="Google Shape;77;p16">
            <a:extLst>
              <a:ext uri="{FF2B5EF4-FFF2-40B4-BE49-F238E27FC236}">
                <a16:creationId xmlns:a16="http://schemas.microsoft.com/office/drawing/2014/main" id="{AE972991-09C5-4525-C78E-7730013EBCAB}"/>
              </a:ext>
            </a:extLst>
          </p:cNvPr>
          <p:cNvSpPr txBox="1"/>
          <p:nvPr/>
        </p:nvSpPr>
        <p:spPr>
          <a:xfrm>
            <a:off x="1196167" y="1767167"/>
            <a:ext cx="10100444" cy="3507747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ghost function Abstraction(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Spec.Variables</a:t>
            </a:r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// Inv base case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Spec.Init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//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Spec.Next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Abstraction(v’),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// Refinement inductive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    || Abstraction(v) == Abstraction(v’) &amp;&amp; </a:t>
            </a:r>
            <a:r>
              <a:rPr lang="en-US" sz="16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6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NoOp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// OR stutter step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6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3177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Application correspondence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90804" y="2275118"/>
            <a:ext cx="662361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 Light" panose="020F0302020204030204" pitchFamily="34" charset="0"/>
              </a:rPr>
              <a:t>Spec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32920" y="4421850"/>
            <a:ext cx="2752998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 Light" panose="020F0302020204030204" pitchFamily="34" charset="0"/>
              </a:rPr>
              <a:t>Implementation/protocol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976568" y="2590868"/>
            <a:ext cx="6502487" cy="631091"/>
            <a:chOff x="2998204" y="3819689"/>
            <a:chExt cx="9247982" cy="897551"/>
          </a:xfrm>
        </p:grpSpPr>
        <p:sp>
          <p:nvSpPr>
            <p:cNvPr id="24" name="Down Arrow 23"/>
            <p:cNvSpPr/>
            <p:nvPr/>
          </p:nvSpPr>
          <p:spPr>
            <a:xfrm rot="16200000">
              <a:off x="4200893" y="3737903"/>
              <a:ext cx="650240" cy="1091690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98204" y="3850253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S0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071859" y="3825594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145514" y="3838668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219168" y="3820914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1292823" y="3819689"/>
              <a:ext cx="953363" cy="866987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S4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8332033" y="3721725"/>
              <a:ext cx="650238" cy="1124031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16200000">
              <a:off x="6256800" y="3755649"/>
              <a:ext cx="650238" cy="1056183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32" name="Down Arrow 31"/>
            <p:cNvSpPr/>
            <p:nvPr/>
          </p:nvSpPr>
          <p:spPr>
            <a:xfrm rot="16200000">
              <a:off x="10418946" y="3718107"/>
              <a:ext cx="650238" cy="1097515"/>
            </a:xfrm>
            <a:prstGeom prst="downArrow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76568" y="3855882"/>
            <a:ext cx="6502488" cy="609600"/>
            <a:chOff x="2108112" y="3950732"/>
            <a:chExt cx="6502488" cy="609600"/>
          </a:xfrm>
        </p:grpSpPr>
        <p:sp>
          <p:nvSpPr>
            <p:cNvPr id="34" name="Rounded Rectangle 33"/>
            <p:cNvSpPr/>
            <p:nvPr/>
          </p:nvSpPr>
          <p:spPr>
            <a:xfrm>
              <a:off x="2108112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I0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66150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I1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024189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I2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482227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I3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940266" y="3950732"/>
              <a:ext cx="670334" cy="609600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969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Calibri Light" panose="020F0302020204030204" pitchFamily="34" charset="0"/>
                  <a:cs typeface="Times New Roman" panose="02020603050405020304" pitchFamily="18" charset="0"/>
                </a:rPr>
                <a:t>I4</a:t>
              </a:r>
            </a:p>
          </p:txBody>
        </p:sp>
        <p:sp>
          <p:nvSpPr>
            <p:cNvPr id="39" name="Down Arrow 38"/>
            <p:cNvSpPr/>
            <p:nvPr/>
          </p:nvSpPr>
          <p:spPr>
            <a:xfrm rot="16200000">
              <a:off x="2953758" y="3871743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0" name="Down Arrow 39"/>
            <p:cNvSpPr/>
            <p:nvPr/>
          </p:nvSpPr>
          <p:spPr>
            <a:xfrm rot="16200000">
              <a:off x="7327869" y="3871736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1" name="Down Arrow 40"/>
            <p:cNvSpPr/>
            <p:nvPr/>
          </p:nvSpPr>
          <p:spPr>
            <a:xfrm rot="16200000">
              <a:off x="5869830" y="3871743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  <p:sp>
          <p:nvSpPr>
            <p:cNvPr id="42" name="Down Arrow 41"/>
            <p:cNvSpPr/>
            <p:nvPr/>
          </p:nvSpPr>
          <p:spPr>
            <a:xfrm rot="16200000">
              <a:off x="4411794" y="3871736"/>
              <a:ext cx="457200" cy="76759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69">
                <a:solidFill>
                  <a:schemeClr val="bg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3311735" y="3221959"/>
            <a:ext cx="0" cy="645591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769774" y="3204621"/>
            <a:ext cx="2" cy="662929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227812" y="3213813"/>
            <a:ext cx="1" cy="653737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85850" y="3201330"/>
            <a:ext cx="3" cy="66622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9143889" y="3221959"/>
            <a:ext cx="0" cy="645591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stealth" w="lg" len="lg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644051" y="5004273"/>
            <a:ext cx="1671786" cy="977310"/>
            <a:chOff x="4495800" y="4813890"/>
            <a:chExt cx="1671786" cy="977310"/>
          </a:xfrm>
        </p:grpSpPr>
        <p:grpSp>
          <p:nvGrpSpPr>
            <p:cNvPr id="49" name="Group 48"/>
            <p:cNvGrpSpPr/>
            <p:nvPr/>
          </p:nvGrpSpPr>
          <p:grpSpPr>
            <a:xfrm>
              <a:off x="5240232" y="5234870"/>
              <a:ext cx="604567" cy="511735"/>
              <a:chOff x="7777433" y="1880300"/>
              <a:chExt cx="604567" cy="511735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7777433" y="1880300"/>
                <a:ext cx="604567" cy="511735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200"/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7790840" y="1898737"/>
                <a:ext cx="528340" cy="467482"/>
                <a:chOff x="6400800" y="2268872"/>
                <a:chExt cx="1338549" cy="1184366"/>
              </a:xfrm>
            </p:grpSpPr>
            <p:sp>
              <p:nvSpPr>
                <p:cNvPr id="55" name="Vertical Scroll 54"/>
                <p:cNvSpPr/>
                <p:nvPr/>
              </p:nvSpPr>
              <p:spPr>
                <a:xfrm>
                  <a:off x="6400800" y="2268872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  <p:sp>
              <p:nvSpPr>
                <p:cNvPr id="56" name="Vertical Scroll 55"/>
                <p:cNvSpPr/>
                <p:nvPr/>
              </p:nvSpPr>
              <p:spPr>
                <a:xfrm>
                  <a:off x="6824949" y="2600031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  <p:sp>
              <p:nvSpPr>
                <p:cNvPr id="57" name="Vertical Scroll 56"/>
                <p:cNvSpPr/>
                <p:nvPr/>
              </p:nvSpPr>
              <p:spPr>
                <a:xfrm>
                  <a:off x="7282149" y="2908286"/>
                  <a:ext cx="457200" cy="544952"/>
                </a:xfrm>
                <a:prstGeom prst="verticalScroll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200"/>
                </a:p>
              </p:txBody>
            </p:sp>
          </p:grpSp>
        </p:grpSp>
        <p:cxnSp>
          <p:nvCxnSpPr>
            <p:cNvPr id="50" name="Straight Connector 49"/>
            <p:cNvCxnSpPr/>
            <p:nvPr/>
          </p:nvCxnSpPr>
          <p:spPr>
            <a:xfrm>
              <a:off x="4495800" y="5145609"/>
              <a:ext cx="0" cy="64559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  <a:headEnd type="stealth" w="lg" len="lg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50" descr="http://www.clker.com/cliparts/2/k/n/l/C/Q/transparent-green-checkmark-m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198" y="4813890"/>
              <a:ext cx="539388" cy="562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Equal 51"/>
            <p:cNvSpPr/>
            <p:nvPr/>
          </p:nvSpPr>
          <p:spPr>
            <a:xfrm>
              <a:off x="4555727" y="5311062"/>
              <a:ext cx="585659" cy="375208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00">
                <a:solidFill>
                  <a:schemeClr val="tx1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DDD5-E38A-644C-950B-745A93DB0DE4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1F159-7518-AF59-C9D4-512645705C2A}"/>
              </a:ext>
            </a:extLst>
          </p:cNvPr>
          <p:cNvSpPr txBox="1"/>
          <p:nvPr/>
        </p:nvSpPr>
        <p:spPr>
          <a:xfrm>
            <a:off x="914400" y="1439694"/>
            <a:ext cx="531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aka Events to the rescue!</a:t>
            </a:r>
          </a:p>
        </p:txBody>
      </p:sp>
      <p:sp>
        <p:nvSpPr>
          <p:cNvPr id="7" name="Vertical Scroll 6">
            <a:extLst>
              <a:ext uri="{FF2B5EF4-FFF2-40B4-BE49-F238E27FC236}">
                <a16:creationId xmlns:a16="http://schemas.microsoft.com/office/drawing/2014/main" id="{11E3110D-14E4-D188-B8EB-7283216CE90E}"/>
              </a:ext>
            </a:extLst>
          </p:cNvPr>
          <p:cNvSpPr/>
          <p:nvPr/>
        </p:nvSpPr>
        <p:spPr>
          <a:xfrm>
            <a:off x="3891836" y="2514793"/>
            <a:ext cx="180462" cy="215098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8" name="Vertical Scroll 7">
            <a:extLst>
              <a:ext uri="{FF2B5EF4-FFF2-40B4-BE49-F238E27FC236}">
                <a16:creationId xmlns:a16="http://schemas.microsoft.com/office/drawing/2014/main" id="{475CEF53-BF9D-38D6-343A-0919EC372054}"/>
              </a:ext>
            </a:extLst>
          </p:cNvPr>
          <p:cNvSpPr/>
          <p:nvPr/>
        </p:nvSpPr>
        <p:spPr>
          <a:xfrm>
            <a:off x="3891836" y="3776086"/>
            <a:ext cx="180462" cy="215098"/>
          </a:xfrm>
          <a:prstGeom prst="verticalScrol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9" name="Vertical Scroll 8">
            <a:extLst>
              <a:ext uri="{FF2B5EF4-FFF2-40B4-BE49-F238E27FC236}">
                <a16:creationId xmlns:a16="http://schemas.microsoft.com/office/drawing/2014/main" id="{3BF49EDF-90E0-6683-9AAB-81BA0D6B05A5}"/>
              </a:ext>
            </a:extLst>
          </p:cNvPr>
          <p:cNvSpPr/>
          <p:nvPr/>
        </p:nvSpPr>
        <p:spPr>
          <a:xfrm>
            <a:off x="5304900" y="2514793"/>
            <a:ext cx="180462" cy="215098"/>
          </a:xfrm>
          <a:prstGeom prst="verticalScroll">
            <a:avLst/>
          </a:prstGeom>
          <a:solidFill>
            <a:srgbClr val="00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0" name="Vertical Scroll 9">
            <a:extLst>
              <a:ext uri="{FF2B5EF4-FFF2-40B4-BE49-F238E27FC236}">
                <a16:creationId xmlns:a16="http://schemas.microsoft.com/office/drawing/2014/main" id="{2EEB436A-4B9D-0D88-4BF8-F1D122569185}"/>
              </a:ext>
            </a:extLst>
          </p:cNvPr>
          <p:cNvSpPr/>
          <p:nvPr/>
        </p:nvSpPr>
        <p:spPr>
          <a:xfrm>
            <a:off x="5304900" y="3776086"/>
            <a:ext cx="180462" cy="215098"/>
          </a:xfrm>
          <a:prstGeom prst="verticalScroll">
            <a:avLst/>
          </a:prstGeom>
          <a:solidFill>
            <a:srgbClr val="00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1" name="Vertical Scroll 10">
            <a:extLst>
              <a:ext uri="{FF2B5EF4-FFF2-40B4-BE49-F238E27FC236}">
                <a16:creationId xmlns:a16="http://schemas.microsoft.com/office/drawing/2014/main" id="{27C77C10-B18E-FE98-C4E9-BEC2C1B40A97}"/>
              </a:ext>
            </a:extLst>
          </p:cNvPr>
          <p:cNvSpPr/>
          <p:nvPr/>
        </p:nvSpPr>
        <p:spPr>
          <a:xfrm>
            <a:off x="6784376" y="2513982"/>
            <a:ext cx="180462" cy="215098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2" name="Vertical Scroll 11">
            <a:extLst>
              <a:ext uri="{FF2B5EF4-FFF2-40B4-BE49-F238E27FC236}">
                <a16:creationId xmlns:a16="http://schemas.microsoft.com/office/drawing/2014/main" id="{AAF17B63-21D4-4A77-0B93-A19DAE8EE7B4}"/>
              </a:ext>
            </a:extLst>
          </p:cNvPr>
          <p:cNvSpPr/>
          <p:nvPr/>
        </p:nvSpPr>
        <p:spPr>
          <a:xfrm>
            <a:off x="6784376" y="3775275"/>
            <a:ext cx="180462" cy="215098"/>
          </a:xfrm>
          <a:prstGeom prst="verticalScroll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3" name="Vertical Scroll 12">
            <a:extLst>
              <a:ext uri="{FF2B5EF4-FFF2-40B4-BE49-F238E27FC236}">
                <a16:creationId xmlns:a16="http://schemas.microsoft.com/office/drawing/2014/main" id="{D99A5D5A-03EE-FDAD-D366-4416FCAFBC15}"/>
              </a:ext>
            </a:extLst>
          </p:cNvPr>
          <p:cNvSpPr/>
          <p:nvPr/>
        </p:nvSpPr>
        <p:spPr>
          <a:xfrm>
            <a:off x="8204207" y="2519626"/>
            <a:ext cx="180462" cy="215098"/>
          </a:xfrm>
          <a:prstGeom prst="verticalScroll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  <p:sp>
        <p:nvSpPr>
          <p:cNvPr id="14" name="Vertical Scroll 13">
            <a:extLst>
              <a:ext uri="{FF2B5EF4-FFF2-40B4-BE49-F238E27FC236}">
                <a16:creationId xmlns:a16="http://schemas.microsoft.com/office/drawing/2014/main" id="{6ADC68F1-CAB4-2171-E501-7AECC0EDC2C3}"/>
              </a:ext>
            </a:extLst>
          </p:cNvPr>
          <p:cNvSpPr/>
          <p:nvPr/>
        </p:nvSpPr>
        <p:spPr>
          <a:xfrm>
            <a:off x="8204207" y="3780919"/>
            <a:ext cx="180462" cy="215098"/>
          </a:xfrm>
          <a:prstGeom prst="verticalScroll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/>
          </a:p>
        </p:txBody>
      </p:sp>
    </p:spTree>
    <p:extLst>
      <p:ext uri="{BB962C8B-B14F-4D97-AF65-F5344CB8AC3E}">
        <p14:creationId xmlns:p14="http://schemas.microsoft.com/office/powerpoint/2010/main" val="161752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29202" y="3086937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88311" y="3933906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42183" y="3719594"/>
            <a:ext cx="1347914" cy="64547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81155" y="3826750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77062" y="371837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92277" y="1404149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82914" y="2395616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7387684" y="2377793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24209" y="371837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77365" y="1374387"/>
            <a:ext cx="0" cy="4206336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/>
          <p:cNvSpPr txBox="1"/>
          <p:nvPr/>
        </p:nvSpPr>
        <p:spPr>
          <a:xfrm>
            <a:off x="2966175" y="5332351"/>
            <a:ext cx="2513035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t.dfy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(Trusted)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07076" y="5332351"/>
            <a:ext cx="2541229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latin typeface="Calibri" charset="0"/>
                <a:ea typeface="Calibri" charset="0"/>
                <a:cs typeface="Calibri" charset="0"/>
              </a:rPr>
              <a:t>v.dfy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  <a:sym typeface="Gill Sans Light"/>
              </a:rPr>
              <a:t>(Verified)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the big picture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FAAF-A6D8-E64F-AEFB-89619AB91D89}" type="datetime1">
              <a:rPr lang="en-US" smtClean="0"/>
              <a:t>10/31/24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0277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E3F5-7B52-2546-9266-13CFAF6CCD88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ame of Thrones symbology: What is the significance of the Iron Thron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0"/>
            <a:ext cx="12192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ontmeme.com/temporary/3b48937cac1d7cbd2c43cbc091be987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2969665"/>
            <a:ext cx="9280525" cy="143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3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BE1C8E-5163-29EE-C636-58D2154C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a moving counter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6F113-D410-5D7E-E166-5042F60E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15AA-3DF3-B042-94D1-E405513AA0FD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E893-6E59-45E8-220D-4A7F8518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5533-E406-976E-37A3-D26176AF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3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FC56958-E644-9F45-C34E-4BB758457B29}"/>
              </a:ext>
            </a:extLst>
          </p:cNvPr>
          <p:cNvSpPr/>
          <p:nvPr/>
        </p:nvSpPr>
        <p:spPr>
          <a:xfrm>
            <a:off x="1466521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19F6335-52E8-03FF-8B69-745E2C8E5E83}"/>
              </a:ext>
            </a:extLst>
          </p:cNvPr>
          <p:cNvSpPr/>
          <p:nvPr/>
        </p:nvSpPr>
        <p:spPr>
          <a:xfrm>
            <a:off x="3061635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11" name="Google Shape;109;p16">
            <a:extLst>
              <a:ext uri="{FF2B5EF4-FFF2-40B4-BE49-F238E27FC236}">
                <a16:creationId xmlns:a16="http://schemas.microsoft.com/office/drawing/2014/main" id="{DC17A459-F634-03BA-2D40-1393D59E45E2}"/>
              </a:ext>
            </a:extLst>
          </p:cNvPr>
          <p:cNvSpPr/>
          <p:nvPr/>
        </p:nvSpPr>
        <p:spPr>
          <a:xfrm>
            <a:off x="1986286" y="4832962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EE0615-1944-6C0F-346A-2A502811A5D1}"/>
              </a:ext>
            </a:extLst>
          </p:cNvPr>
          <p:cNvSpPr txBox="1"/>
          <p:nvPr/>
        </p:nvSpPr>
        <p:spPr>
          <a:xfrm>
            <a:off x="1726403" y="4402375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62E21E2-8A7C-48DE-942F-3CD97453223C}"/>
              </a:ext>
            </a:extLst>
          </p:cNvPr>
          <p:cNvSpPr/>
          <p:nvPr/>
        </p:nvSpPr>
        <p:spPr>
          <a:xfrm>
            <a:off x="1466521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05CEE6-00B6-FBAA-471A-13ABB0EDBBE1}"/>
              </a:ext>
            </a:extLst>
          </p:cNvPr>
          <p:cNvSpPr/>
          <p:nvPr/>
        </p:nvSpPr>
        <p:spPr>
          <a:xfrm>
            <a:off x="3061635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15" name="Google Shape;109;p16">
            <a:extLst>
              <a:ext uri="{FF2B5EF4-FFF2-40B4-BE49-F238E27FC236}">
                <a16:creationId xmlns:a16="http://schemas.microsoft.com/office/drawing/2014/main" id="{7F8CED11-84E1-FACE-3277-50719310FE42}"/>
              </a:ext>
            </a:extLst>
          </p:cNvPr>
          <p:cNvSpPr/>
          <p:nvPr/>
        </p:nvSpPr>
        <p:spPr>
          <a:xfrm>
            <a:off x="1986286" y="2389076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3177B-9BC3-0CD3-3977-B56D26982EA5}"/>
              </a:ext>
            </a:extLst>
          </p:cNvPr>
          <p:cNvSpPr txBox="1"/>
          <p:nvPr/>
        </p:nvSpPr>
        <p:spPr>
          <a:xfrm>
            <a:off x="1726403" y="1958489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0D65811-1594-A3CB-6FB8-6C8486D93457}"/>
              </a:ext>
            </a:extLst>
          </p:cNvPr>
          <p:cNvSpPr/>
          <p:nvPr/>
        </p:nvSpPr>
        <p:spPr>
          <a:xfrm rot="10800000">
            <a:off x="2275104" y="3243983"/>
            <a:ext cx="497711" cy="94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3F304B5-95E4-0B2A-01B3-416CD4A189FD}"/>
              </a:ext>
            </a:extLst>
          </p:cNvPr>
          <p:cNvSpPr/>
          <p:nvPr/>
        </p:nvSpPr>
        <p:spPr>
          <a:xfrm>
            <a:off x="4929280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EA9EB48-D880-7DF7-9F1C-BEA92A5F2242}"/>
              </a:ext>
            </a:extLst>
          </p:cNvPr>
          <p:cNvSpPr/>
          <p:nvPr/>
        </p:nvSpPr>
        <p:spPr>
          <a:xfrm>
            <a:off x="6524394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20" name="Google Shape;109;p16">
            <a:extLst>
              <a:ext uri="{FF2B5EF4-FFF2-40B4-BE49-F238E27FC236}">
                <a16:creationId xmlns:a16="http://schemas.microsoft.com/office/drawing/2014/main" id="{F87F0045-F9AD-7AE5-BAEA-55199627692C}"/>
              </a:ext>
            </a:extLst>
          </p:cNvPr>
          <p:cNvSpPr/>
          <p:nvPr/>
        </p:nvSpPr>
        <p:spPr>
          <a:xfrm>
            <a:off x="5449045" y="4832962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957BA8-8E26-4A2A-F2C7-97723DA098F2}"/>
              </a:ext>
            </a:extLst>
          </p:cNvPr>
          <p:cNvSpPr txBox="1"/>
          <p:nvPr/>
        </p:nvSpPr>
        <p:spPr>
          <a:xfrm>
            <a:off x="5449045" y="4438195"/>
            <a:ext cx="128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7D747E3-72BE-57C9-996C-484982AED91C}"/>
              </a:ext>
            </a:extLst>
          </p:cNvPr>
          <p:cNvSpPr/>
          <p:nvPr/>
        </p:nvSpPr>
        <p:spPr>
          <a:xfrm>
            <a:off x="4929280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2B7CCB1-9653-2FBA-AC73-27E4AFB9D5A7}"/>
              </a:ext>
            </a:extLst>
          </p:cNvPr>
          <p:cNvSpPr/>
          <p:nvPr/>
        </p:nvSpPr>
        <p:spPr>
          <a:xfrm>
            <a:off x="6524394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24" name="Google Shape;109;p16">
            <a:extLst>
              <a:ext uri="{FF2B5EF4-FFF2-40B4-BE49-F238E27FC236}">
                <a16:creationId xmlns:a16="http://schemas.microsoft.com/office/drawing/2014/main" id="{4C58DD29-BAED-30C3-5964-6AAFE3FC729E}"/>
              </a:ext>
            </a:extLst>
          </p:cNvPr>
          <p:cNvSpPr/>
          <p:nvPr/>
        </p:nvSpPr>
        <p:spPr>
          <a:xfrm>
            <a:off x="5449045" y="2389076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05F02-A5C6-6612-BEA9-AA0C77AFAE65}"/>
              </a:ext>
            </a:extLst>
          </p:cNvPr>
          <p:cNvSpPr txBox="1"/>
          <p:nvPr/>
        </p:nvSpPr>
        <p:spPr>
          <a:xfrm>
            <a:off x="5351077" y="1958489"/>
            <a:ext cx="133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r>
              <a:rPr lang="en-US" dirty="0"/>
              <a:t>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A5FE1C65-0824-2A4C-5477-1394B8064B0C}"/>
              </a:ext>
            </a:extLst>
          </p:cNvPr>
          <p:cNvSpPr/>
          <p:nvPr/>
        </p:nvSpPr>
        <p:spPr>
          <a:xfrm rot="10800000">
            <a:off x="5737863" y="3243983"/>
            <a:ext cx="497711" cy="94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5A91B5A-8AB0-BD6D-3B14-38D6792F432A}"/>
              </a:ext>
            </a:extLst>
          </p:cNvPr>
          <p:cNvSpPr/>
          <p:nvPr/>
        </p:nvSpPr>
        <p:spPr>
          <a:xfrm>
            <a:off x="8610600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491724-B252-67E5-E1A0-946E8B3F99E8}"/>
              </a:ext>
            </a:extLst>
          </p:cNvPr>
          <p:cNvSpPr/>
          <p:nvPr/>
        </p:nvSpPr>
        <p:spPr>
          <a:xfrm>
            <a:off x="10205714" y="4899511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38" name="Google Shape;109;p16">
            <a:extLst>
              <a:ext uri="{FF2B5EF4-FFF2-40B4-BE49-F238E27FC236}">
                <a16:creationId xmlns:a16="http://schemas.microsoft.com/office/drawing/2014/main" id="{2EE9CC03-0857-1C9E-79F9-FB25586B47AB}"/>
              </a:ext>
            </a:extLst>
          </p:cNvPr>
          <p:cNvSpPr/>
          <p:nvPr/>
        </p:nvSpPr>
        <p:spPr>
          <a:xfrm>
            <a:off x="9130365" y="4832962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6640AA-E246-559C-DF2D-76BE34F6FFF8}"/>
              </a:ext>
            </a:extLst>
          </p:cNvPr>
          <p:cNvSpPr txBox="1"/>
          <p:nvPr/>
        </p:nvSpPr>
        <p:spPr>
          <a:xfrm>
            <a:off x="9009378" y="4402375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C3685A7-995E-9661-95F7-42A5DC4B3DF6}"/>
              </a:ext>
            </a:extLst>
          </p:cNvPr>
          <p:cNvSpPr/>
          <p:nvPr/>
        </p:nvSpPr>
        <p:spPr>
          <a:xfrm>
            <a:off x="8610600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21563EE-089A-8D4F-7F10-A2C93F3ECCF5}"/>
              </a:ext>
            </a:extLst>
          </p:cNvPr>
          <p:cNvSpPr/>
          <p:nvPr/>
        </p:nvSpPr>
        <p:spPr>
          <a:xfrm>
            <a:off x="10205714" y="2455625"/>
            <a:ext cx="519765" cy="51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v’</a:t>
            </a:r>
          </a:p>
        </p:txBody>
      </p:sp>
      <p:sp>
        <p:nvSpPr>
          <p:cNvPr id="42" name="Google Shape;109;p16">
            <a:extLst>
              <a:ext uri="{FF2B5EF4-FFF2-40B4-BE49-F238E27FC236}">
                <a16:creationId xmlns:a16="http://schemas.microsoft.com/office/drawing/2014/main" id="{039D7575-DAFF-BC54-3539-261ECF6232CB}"/>
              </a:ext>
            </a:extLst>
          </p:cNvPr>
          <p:cNvSpPr/>
          <p:nvPr/>
        </p:nvSpPr>
        <p:spPr>
          <a:xfrm>
            <a:off x="9130365" y="2389076"/>
            <a:ext cx="1075349" cy="155727"/>
          </a:xfrm>
          <a:custGeom>
            <a:avLst/>
            <a:gdLst/>
            <a:ahLst/>
            <a:cxnLst/>
            <a:rect l="l" t="t" r="r" b="b"/>
            <a:pathLst>
              <a:path w="34024" h="8849" extrusionOk="0">
                <a:moveTo>
                  <a:pt x="0" y="7829"/>
                </a:moveTo>
                <a:cubicBezTo>
                  <a:pt x="3006" y="6525"/>
                  <a:pt x="12362" y="-167"/>
                  <a:pt x="18033" y="3"/>
                </a:cubicBezTo>
                <a:cubicBezTo>
                  <a:pt x="23704" y="173"/>
                  <a:pt x="31359" y="7375"/>
                  <a:pt x="34024" y="8849"/>
                </a:cubicBezTo>
              </a:path>
            </a:pathLst>
          </a:custGeom>
          <a:noFill/>
          <a:ln w="2540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 sz="1266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DAB78E-324D-9CBC-EE0A-96E186BBA894}"/>
              </a:ext>
            </a:extLst>
          </p:cNvPr>
          <p:cNvSpPr txBox="1"/>
          <p:nvPr/>
        </p:nvSpPr>
        <p:spPr>
          <a:xfrm>
            <a:off x="9070300" y="1958489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NoOp</a:t>
            </a:r>
            <a:r>
              <a:rPr lang="en-US" dirty="0"/>
              <a:t>(</a:t>
            </a:r>
            <a:r>
              <a:rPr lang="en-US" dirty="0" err="1"/>
              <a:t>v,v</a:t>
            </a:r>
            <a:r>
              <a:rPr lang="en-US" dirty="0"/>
              <a:t>’)</a:t>
            </a: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1AAF4EAD-1904-7F14-DFD4-83ABEE2D4AF9}"/>
              </a:ext>
            </a:extLst>
          </p:cNvPr>
          <p:cNvSpPr/>
          <p:nvPr/>
        </p:nvSpPr>
        <p:spPr>
          <a:xfrm rot="10800000">
            <a:off x="9419183" y="3243983"/>
            <a:ext cx="497711" cy="949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4F39E0-9373-0D7F-3AD5-DDF3320C6118}"/>
              </a:ext>
            </a:extLst>
          </p:cNvPr>
          <p:cNvSpPr txBox="1"/>
          <p:nvPr/>
        </p:nvSpPr>
        <p:spPr>
          <a:xfrm>
            <a:off x="275425" y="4899511"/>
            <a:ext cx="98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Protocol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D3632D-30FC-AF77-0FB0-3F14EA97A924}"/>
              </a:ext>
            </a:extLst>
          </p:cNvPr>
          <p:cNvSpPr txBox="1"/>
          <p:nvPr/>
        </p:nvSpPr>
        <p:spPr>
          <a:xfrm>
            <a:off x="275425" y="2466939"/>
            <a:ext cx="98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Spec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5F01BB-A8EE-935C-15AA-6F9AEAF5121A}"/>
              </a:ext>
            </a:extLst>
          </p:cNvPr>
          <p:cNvGrpSpPr/>
          <p:nvPr/>
        </p:nvGrpSpPr>
        <p:grpSpPr>
          <a:xfrm>
            <a:off x="10696806" y="2962718"/>
            <a:ext cx="1542293" cy="1452329"/>
            <a:chOff x="8514824" y="3492796"/>
            <a:chExt cx="2670691" cy="23799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5E51170-3C60-A4F0-384C-6E9EEAD67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25920" y="3492796"/>
              <a:ext cx="2082680" cy="20826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EF7A0E-B56C-BEF9-B0E6-6DFA1CB8BD7A}"/>
                </a:ext>
              </a:extLst>
            </p:cNvPr>
            <p:cNvSpPr txBox="1"/>
            <p:nvPr/>
          </p:nvSpPr>
          <p:spPr>
            <a:xfrm>
              <a:off x="8514824" y="5411068"/>
              <a:ext cx="26706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VSCode</a:t>
              </a:r>
              <a:r>
                <a:rPr lang="en-US" sz="2400" dirty="0"/>
                <a:t> transition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AC3EEE1-E087-0E45-41A2-2DD1CE3E65AE}"/>
              </a:ext>
            </a:extLst>
          </p:cNvPr>
          <p:cNvSpPr txBox="1"/>
          <p:nvPr/>
        </p:nvSpPr>
        <p:spPr>
          <a:xfrm>
            <a:off x="0" y="-468630"/>
            <a:ext cx="41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Animations removed</a:t>
            </a:r>
          </a:p>
        </p:txBody>
      </p:sp>
    </p:spTree>
    <p:extLst>
      <p:ext uri="{BB962C8B-B14F-4D97-AF65-F5344CB8AC3E}">
        <p14:creationId xmlns:p14="http://schemas.microsoft.com/office/powerpoint/2010/main" val="257865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4C55-926D-59F6-D024-C2FA45C3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DED6-1C74-A612-4C1C-DD40389D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 this Tuesday, November 5</a:t>
            </a:r>
          </a:p>
          <a:p>
            <a:endParaRPr lang="en-US" dirty="0"/>
          </a:p>
          <a:p>
            <a:r>
              <a:rPr lang="en-US" dirty="0"/>
              <a:t>Project 1 is due November 7</a:t>
            </a:r>
          </a:p>
          <a:p>
            <a:r>
              <a:rPr lang="en-US" dirty="0"/>
              <a:t>PS4 (Chapter 6 – Refinement) will be released on November 8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D880-8C42-74A0-94EF-77ADF691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6B300-E5D1-9D41-B635-05A432B60434}" type="datetime1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C622-9700-36FE-070F-46AEF76F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 dirty="0"/>
              <a:t>EECS498-003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ADA5E-E72F-7341-E16A-352A9AC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953717-CEAA-09E4-D4E3-F82CCDCEFCC6}"/>
              </a:ext>
            </a:extLst>
          </p:cNvPr>
          <p:cNvCxnSpPr>
            <a:cxnSpLocks/>
          </p:cNvCxnSpPr>
          <p:nvPr/>
        </p:nvCxnSpPr>
        <p:spPr>
          <a:xfrm>
            <a:off x="2295728" y="4900528"/>
            <a:ext cx="837037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F789335-DB9D-A2BA-4A8C-93C19E4365E6}"/>
              </a:ext>
            </a:extLst>
          </p:cNvPr>
          <p:cNvSpPr/>
          <p:nvPr/>
        </p:nvSpPr>
        <p:spPr>
          <a:xfrm>
            <a:off x="3388063" y="485674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DE7E05-3A39-45C8-E1CD-90A1EF466F89}"/>
              </a:ext>
            </a:extLst>
          </p:cNvPr>
          <p:cNvCxnSpPr/>
          <p:nvPr/>
        </p:nvCxnSpPr>
        <p:spPr>
          <a:xfrm>
            <a:off x="357094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1E14DB-8B73-BE3F-47BA-B709529B1DF3}"/>
              </a:ext>
            </a:extLst>
          </p:cNvPr>
          <p:cNvCxnSpPr/>
          <p:nvPr/>
        </p:nvCxnSpPr>
        <p:spPr>
          <a:xfrm>
            <a:off x="370810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B9382F-E1A9-0A0D-830D-83CF0288F898}"/>
              </a:ext>
            </a:extLst>
          </p:cNvPr>
          <p:cNvCxnSpPr/>
          <p:nvPr/>
        </p:nvCxnSpPr>
        <p:spPr>
          <a:xfrm>
            <a:off x="384526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4E1D3-49A4-5400-99A3-EAAE9B2A9415}"/>
              </a:ext>
            </a:extLst>
          </p:cNvPr>
          <p:cNvCxnSpPr/>
          <p:nvPr/>
        </p:nvCxnSpPr>
        <p:spPr>
          <a:xfrm>
            <a:off x="411958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1732A6-811E-A59A-7D27-D46120678169}"/>
              </a:ext>
            </a:extLst>
          </p:cNvPr>
          <p:cNvCxnSpPr/>
          <p:nvPr/>
        </p:nvCxnSpPr>
        <p:spPr>
          <a:xfrm>
            <a:off x="398242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63A156-51D6-A77E-5189-E0397E1DB8A6}"/>
              </a:ext>
            </a:extLst>
          </p:cNvPr>
          <p:cNvCxnSpPr/>
          <p:nvPr/>
        </p:nvCxnSpPr>
        <p:spPr>
          <a:xfrm>
            <a:off x="4256743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151A51-4690-8379-3039-DA2248AB61D8}"/>
              </a:ext>
            </a:extLst>
          </p:cNvPr>
          <p:cNvCxnSpPr/>
          <p:nvPr/>
        </p:nvCxnSpPr>
        <p:spPr>
          <a:xfrm>
            <a:off x="3322675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252D9200-93E8-7647-D080-E9D08CA3954E}"/>
              </a:ext>
            </a:extLst>
          </p:cNvPr>
          <p:cNvSpPr/>
          <p:nvPr/>
        </p:nvSpPr>
        <p:spPr>
          <a:xfrm>
            <a:off x="3282603" y="5263887"/>
            <a:ext cx="288778" cy="3815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25F381-0C76-6457-7C18-C3A054C0DEA9}"/>
              </a:ext>
            </a:extLst>
          </p:cNvPr>
          <p:cNvSpPr txBox="1"/>
          <p:nvPr/>
        </p:nvSpPr>
        <p:spPr>
          <a:xfrm>
            <a:off x="2637405" y="5626617"/>
            <a:ext cx="167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YOU ARE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9C539-4A26-2781-BB09-E3AC5DA0649F}"/>
              </a:ext>
            </a:extLst>
          </p:cNvPr>
          <p:cNvSpPr txBox="1"/>
          <p:nvPr/>
        </p:nvSpPr>
        <p:spPr>
          <a:xfrm>
            <a:off x="3132886" y="4925769"/>
            <a:ext cx="782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10/31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443A603-4A69-9A0D-48F8-7412D75A234B}"/>
              </a:ext>
            </a:extLst>
          </p:cNvPr>
          <p:cNvSpPr/>
          <p:nvPr/>
        </p:nvSpPr>
        <p:spPr>
          <a:xfrm>
            <a:off x="2775602" y="4527802"/>
            <a:ext cx="1624374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B161C5-EB47-5FBC-DD30-387DC8B74681}"/>
              </a:ext>
            </a:extLst>
          </p:cNvPr>
          <p:cNvSpPr/>
          <p:nvPr/>
        </p:nvSpPr>
        <p:spPr>
          <a:xfrm>
            <a:off x="4352689" y="4857199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957C5-EE55-AA5B-D1DF-70D3D1F878F5}"/>
              </a:ext>
            </a:extLst>
          </p:cNvPr>
          <p:cNvCxnSpPr/>
          <p:nvPr/>
        </p:nvCxnSpPr>
        <p:spPr>
          <a:xfrm>
            <a:off x="453556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A0C862-0837-954E-D062-A2E63B75FBF8}"/>
              </a:ext>
            </a:extLst>
          </p:cNvPr>
          <p:cNvCxnSpPr/>
          <p:nvPr/>
        </p:nvCxnSpPr>
        <p:spPr>
          <a:xfrm>
            <a:off x="467272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5972A5-7EFC-BA3A-F61C-2A7187F372E4}"/>
              </a:ext>
            </a:extLst>
          </p:cNvPr>
          <p:cNvCxnSpPr/>
          <p:nvPr/>
        </p:nvCxnSpPr>
        <p:spPr>
          <a:xfrm>
            <a:off x="480988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899410-7784-0FD6-A7C8-BFF1018E8B46}"/>
              </a:ext>
            </a:extLst>
          </p:cNvPr>
          <p:cNvCxnSpPr/>
          <p:nvPr/>
        </p:nvCxnSpPr>
        <p:spPr>
          <a:xfrm>
            <a:off x="508420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97A6D6-F27F-E665-2996-FB66BA0EB112}"/>
              </a:ext>
            </a:extLst>
          </p:cNvPr>
          <p:cNvCxnSpPr/>
          <p:nvPr/>
        </p:nvCxnSpPr>
        <p:spPr>
          <a:xfrm>
            <a:off x="494704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B53EF7-EF47-C79F-3FDB-F4D5957F3E34}"/>
              </a:ext>
            </a:extLst>
          </p:cNvPr>
          <p:cNvCxnSpPr/>
          <p:nvPr/>
        </p:nvCxnSpPr>
        <p:spPr>
          <a:xfrm>
            <a:off x="5221369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F664764-7ABD-BCF0-56D9-20FE4E10BBDC}"/>
              </a:ext>
            </a:extLst>
          </p:cNvPr>
          <p:cNvSpPr/>
          <p:nvPr/>
        </p:nvSpPr>
        <p:spPr>
          <a:xfrm>
            <a:off x="5315666" y="485674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90E6DB-30CB-4AD2-73F1-DE93FE3E7B42}"/>
              </a:ext>
            </a:extLst>
          </p:cNvPr>
          <p:cNvCxnSpPr/>
          <p:nvPr/>
        </p:nvCxnSpPr>
        <p:spPr>
          <a:xfrm>
            <a:off x="549854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F6A52F-B0F5-6A90-1B20-BCCB5A89CC49}"/>
              </a:ext>
            </a:extLst>
          </p:cNvPr>
          <p:cNvCxnSpPr/>
          <p:nvPr/>
        </p:nvCxnSpPr>
        <p:spPr>
          <a:xfrm>
            <a:off x="563570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AC413F-9952-0129-C6AF-7C626B9410AA}"/>
              </a:ext>
            </a:extLst>
          </p:cNvPr>
          <p:cNvCxnSpPr/>
          <p:nvPr/>
        </p:nvCxnSpPr>
        <p:spPr>
          <a:xfrm>
            <a:off x="577286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1F36EE-DC26-1EA5-5C2D-948BBBA4CB0C}"/>
              </a:ext>
            </a:extLst>
          </p:cNvPr>
          <p:cNvCxnSpPr/>
          <p:nvPr/>
        </p:nvCxnSpPr>
        <p:spPr>
          <a:xfrm>
            <a:off x="604718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511AA4-2DE3-AE53-7DFC-17F8D8493BDB}"/>
              </a:ext>
            </a:extLst>
          </p:cNvPr>
          <p:cNvCxnSpPr/>
          <p:nvPr/>
        </p:nvCxnSpPr>
        <p:spPr>
          <a:xfrm>
            <a:off x="591002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1095E1-C755-76C4-58DB-BB6D72ECD9DF}"/>
              </a:ext>
            </a:extLst>
          </p:cNvPr>
          <p:cNvCxnSpPr/>
          <p:nvPr/>
        </p:nvCxnSpPr>
        <p:spPr>
          <a:xfrm>
            <a:off x="6184346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E9B8347-D113-FE38-8A3C-8076B1E43DE8}"/>
              </a:ext>
            </a:extLst>
          </p:cNvPr>
          <p:cNvSpPr/>
          <p:nvPr/>
        </p:nvSpPr>
        <p:spPr>
          <a:xfrm>
            <a:off x="6280292" y="4857199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CABE3-8DF2-7ADE-E2F6-765BC05B557C}"/>
              </a:ext>
            </a:extLst>
          </p:cNvPr>
          <p:cNvCxnSpPr/>
          <p:nvPr/>
        </p:nvCxnSpPr>
        <p:spPr>
          <a:xfrm>
            <a:off x="646317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E9DFBD-B06D-2A76-B3A7-AF1949D93A89}"/>
              </a:ext>
            </a:extLst>
          </p:cNvPr>
          <p:cNvCxnSpPr/>
          <p:nvPr/>
        </p:nvCxnSpPr>
        <p:spPr>
          <a:xfrm>
            <a:off x="660033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7C7E5E-D732-20FB-1F4C-E16B08395A95}"/>
              </a:ext>
            </a:extLst>
          </p:cNvPr>
          <p:cNvCxnSpPr/>
          <p:nvPr/>
        </p:nvCxnSpPr>
        <p:spPr>
          <a:xfrm>
            <a:off x="673749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33155C-ACA5-DAFB-38A2-7C8F3879054A}"/>
              </a:ext>
            </a:extLst>
          </p:cNvPr>
          <p:cNvCxnSpPr/>
          <p:nvPr/>
        </p:nvCxnSpPr>
        <p:spPr>
          <a:xfrm>
            <a:off x="701181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A05922-BD79-AF5E-9F16-605724790FEA}"/>
              </a:ext>
            </a:extLst>
          </p:cNvPr>
          <p:cNvCxnSpPr/>
          <p:nvPr/>
        </p:nvCxnSpPr>
        <p:spPr>
          <a:xfrm>
            <a:off x="687465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61938DF-0354-6D82-AF07-09DD25ED68DD}"/>
              </a:ext>
            </a:extLst>
          </p:cNvPr>
          <p:cNvCxnSpPr/>
          <p:nvPr/>
        </p:nvCxnSpPr>
        <p:spPr>
          <a:xfrm>
            <a:off x="7148972" y="487154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731A28-CC42-B4C8-3D48-8A78C45596DF}"/>
              </a:ext>
            </a:extLst>
          </p:cNvPr>
          <p:cNvSpPr txBox="1"/>
          <p:nvPr/>
        </p:nvSpPr>
        <p:spPr>
          <a:xfrm>
            <a:off x="5034138" y="4940471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11/14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EBB360-C184-12DB-7511-193C8186BCCF}"/>
              </a:ext>
            </a:extLst>
          </p:cNvPr>
          <p:cNvSpPr txBox="1"/>
          <p:nvPr/>
        </p:nvSpPr>
        <p:spPr>
          <a:xfrm>
            <a:off x="6012745" y="4939136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11/21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D2962C-4D37-4FC7-C3D9-9795C10F1744}"/>
              </a:ext>
            </a:extLst>
          </p:cNvPr>
          <p:cNvSpPr/>
          <p:nvPr/>
        </p:nvSpPr>
        <p:spPr>
          <a:xfrm>
            <a:off x="7242132" y="4857209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2C06FEC-34A6-09AE-CE2A-8C3A4FDFDB12}"/>
              </a:ext>
            </a:extLst>
          </p:cNvPr>
          <p:cNvCxnSpPr/>
          <p:nvPr/>
        </p:nvCxnSpPr>
        <p:spPr>
          <a:xfrm>
            <a:off x="742501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57D299-166B-AFC7-6C1D-223306E1F77E}"/>
              </a:ext>
            </a:extLst>
          </p:cNvPr>
          <p:cNvCxnSpPr/>
          <p:nvPr/>
        </p:nvCxnSpPr>
        <p:spPr>
          <a:xfrm>
            <a:off x="756217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0640D-3748-9081-1F13-AB66037EF47B}"/>
              </a:ext>
            </a:extLst>
          </p:cNvPr>
          <p:cNvCxnSpPr/>
          <p:nvPr/>
        </p:nvCxnSpPr>
        <p:spPr>
          <a:xfrm>
            <a:off x="769933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72B09A-22AC-CA01-B490-25548BCD51E4}"/>
              </a:ext>
            </a:extLst>
          </p:cNvPr>
          <p:cNvCxnSpPr/>
          <p:nvPr/>
        </p:nvCxnSpPr>
        <p:spPr>
          <a:xfrm>
            <a:off x="797365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AD776B-8D18-D84C-1DB9-602F5C73E72D}"/>
              </a:ext>
            </a:extLst>
          </p:cNvPr>
          <p:cNvCxnSpPr/>
          <p:nvPr/>
        </p:nvCxnSpPr>
        <p:spPr>
          <a:xfrm>
            <a:off x="783649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1C8307-DA78-4519-070B-BE71A5C1BBA5}"/>
              </a:ext>
            </a:extLst>
          </p:cNvPr>
          <p:cNvCxnSpPr/>
          <p:nvPr/>
        </p:nvCxnSpPr>
        <p:spPr>
          <a:xfrm>
            <a:off x="8110812" y="4871556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6DE0141E-AD0B-F403-04CF-521908ACACC0}"/>
              </a:ext>
            </a:extLst>
          </p:cNvPr>
          <p:cNvSpPr/>
          <p:nvPr/>
        </p:nvSpPr>
        <p:spPr>
          <a:xfrm>
            <a:off x="8206758" y="4857665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E904A6-8A62-6B35-4E85-6BABC016F338}"/>
              </a:ext>
            </a:extLst>
          </p:cNvPr>
          <p:cNvCxnSpPr/>
          <p:nvPr/>
        </p:nvCxnSpPr>
        <p:spPr>
          <a:xfrm>
            <a:off x="8389638" y="4872012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0198D8E-547E-2845-895C-9D2B11D4F223}"/>
              </a:ext>
            </a:extLst>
          </p:cNvPr>
          <p:cNvCxnSpPr/>
          <p:nvPr/>
        </p:nvCxnSpPr>
        <p:spPr>
          <a:xfrm>
            <a:off x="8526798" y="4872012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5A7279-083C-7AE8-445C-FE6424111F8B}"/>
              </a:ext>
            </a:extLst>
          </p:cNvPr>
          <p:cNvCxnSpPr/>
          <p:nvPr/>
        </p:nvCxnSpPr>
        <p:spPr>
          <a:xfrm>
            <a:off x="8663958" y="4872012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1230EEF-9F64-7B8E-7132-4BC9DDAF6766}"/>
              </a:ext>
            </a:extLst>
          </p:cNvPr>
          <p:cNvCxnSpPr/>
          <p:nvPr/>
        </p:nvCxnSpPr>
        <p:spPr>
          <a:xfrm>
            <a:off x="8938278" y="4872012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0A65DEE-2FFC-A14D-AF37-1DBC5C5F84F0}"/>
              </a:ext>
            </a:extLst>
          </p:cNvPr>
          <p:cNvCxnSpPr/>
          <p:nvPr/>
        </p:nvCxnSpPr>
        <p:spPr>
          <a:xfrm>
            <a:off x="8801118" y="4872012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CD2F18E-6369-BC9C-3606-FA4AA8E85A23}"/>
              </a:ext>
            </a:extLst>
          </p:cNvPr>
          <p:cNvSpPr txBox="1"/>
          <p:nvPr/>
        </p:nvSpPr>
        <p:spPr>
          <a:xfrm>
            <a:off x="6948972" y="4930819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11/28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0EDEFE-C918-47B4-EC34-09DCA1309482}"/>
              </a:ext>
            </a:extLst>
          </p:cNvPr>
          <p:cNvSpPr txBox="1"/>
          <p:nvPr/>
        </p:nvSpPr>
        <p:spPr>
          <a:xfrm>
            <a:off x="7926258" y="4924971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12/5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DE6D596-C13A-4508-8242-5E7B5043C2B4}"/>
              </a:ext>
            </a:extLst>
          </p:cNvPr>
          <p:cNvSpPr/>
          <p:nvPr/>
        </p:nvSpPr>
        <p:spPr>
          <a:xfrm>
            <a:off x="4520539" y="4527802"/>
            <a:ext cx="1816115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PS4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5501D34-B4F4-EFCD-EC9A-29D03BFD7FDC}"/>
              </a:ext>
            </a:extLst>
          </p:cNvPr>
          <p:cNvSpPr/>
          <p:nvPr/>
        </p:nvSpPr>
        <p:spPr>
          <a:xfrm>
            <a:off x="6457217" y="4524412"/>
            <a:ext cx="2764897" cy="269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04C77-7C33-AA71-7884-B35FF50ED7F4}"/>
              </a:ext>
            </a:extLst>
          </p:cNvPr>
          <p:cNvSpPr txBox="1"/>
          <p:nvPr/>
        </p:nvSpPr>
        <p:spPr>
          <a:xfrm>
            <a:off x="9407418" y="3974393"/>
            <a:ext cx="126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exam on Dec 18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A7974F-AA9D-0233-5765-AAA31BD49E60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10039414" y="4620724"/>
            <a:ext cx="362" cy="20950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B6F519F-7BA5-5C14-71A5-E54A3C6F2F37}"/>
              </a:ext>
            </a:extLst>
          </p:cNvPr>
          <p:cNvSpPr txBox="1"/>
          <p:nvPr/>
        </p:nvSpPr>
        <p:spPr>
          <a:xfrm>
            <a:off x="4097666" y="4916483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11/7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3D40BE-A8D9-EF79-DF4F-3C54DBAC2241}"/>
              </a:ext>
            </a:extLst>
          </p:cNvPr>
          <p:cNvSpPr txBox="1"/>
          <p:nvPr/>
        </p:nvSpPr>
        <p:spPr>
          <a:xfrm>
            <a:off x="8870970" y="4918995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F1CB4F5-B408-129B-7DB3-B618A3FA54D5}"/>
              </a:ext>
            </a:extLst>
          </p:cNvPr>
          <p:cNvCxnSpPr/>
          <p:nvPr/>
        </p:nvCxnSpPr>
        <p:spPr>
          <a:xfrm>
            <a:off x="9075438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7AEE54C-6451-A859-A1A9-261A5DE95A9E}"/>
              </a:ext>
            </a:extLst>
          </p:cNvPr>
          <p:cNvSpPr/>
          <p:nvPr/>
        </p:nvSpPr>
        <p:spPr>
          <a:xfrm>
            <a:off x="9175169" y="4859195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1DD759-9FCE-E792-9D0D-C47B4C89056C}"/>
              </a:ext>
            </a:extLst>
          </p:cNvPr>
          <p:cNvCxnSpPr/>
          <p:nvPr/>
        </p:nvCxnSpPr>
        <p:spPr>
          <a:xfrm>
            <a:off x="9353614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8904E6-AAD1-E5CB-D1AB-0853964F59C9}"/>
              </a:ext>
            </a:extLst>
          </p:cNvPr>
          <p:cNvCxnSpPr/>
          <p:nvPr/>
        </p:nvCxnSpPr>
        <p:spPr>
          <a:xfrm>
            <a:off x="9490774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71F293-2CAF-CF0F-A0BF-AAC26BB83C32}"/>
              </a:ext>
            </a:extLst>
          </p:cNvPr>
          <p:cNvCxnSpPr/>
          <p:nvPr/>
        </p:nvCxnSpPr>
        <p:spPr>
          <a:xfrm>
            <a:off x="9627934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775CC0B-5DD8-FC6D-0B8D-AF64AED298D4}"/>
              </a:ext>
            </a:extLst>
          </p:cNvPr>
          <p:cNvCxnSpPr/>
          <p:nvPr/>
        </p:nvCxnSpPr>
        <p:spPr>
          <a:xfrm>
            <a:off x="9902254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1FB43F-C01C-4CF9-EEEB-4F926063AECF}"/>
              </a:ext>
            </a:extLst>
          </p:cNvPr>
          <p:cNvCxnSpPr/>
          <p:nvPr/>
        </p:nvCxnSpPr>
        <p:spPr>
          <a:xfrm>
            <a:off x="9765094" y="4871090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C4143B-CF1D-EE6A-7B7D-43CD83B5D75F}"/>
              </a:ext>
            </a:extLst>
          </p:cNvPr>
          <p:cNvCxnSpPr/>
          <p:nvPr/>
        </p:nvCxnSpPr>
        <p:spPr>
          <a:xfrm>
            <a:off x="10039414" y="4870168"/>
            <a:ext cx="0" cy="64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5D0E37F-4B94-147C-1417-8033F80A56D0}"/>
              </a:ext>
            </a:extLst>
          </p:cNvPr>
          <p:cNvSpPr txBox="1"/>
          <p:nvPr/>
        </p:nvSpPr>
        <p:spPr>
          <a:xfrm>
            <a:off x="9872355" y="4916483"/>
            <a:ext cx="772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12/1</a:t>
            </a:r>
            <a:r>
              <a:rPr lang="el-GR" sz="1600" dirty="0"/>
              <a:t>9</a:t>
            </a:r>
            <a:endParaRPr lang="en-US" sz="16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7B42253-13F7-A8AE-2521-1CEB7DAEB585}"/>
              </a:ext>
            </a:extLst>
          </p:cNvPr>
          <p:cNvSpPr/>
          <p:nvPr/>
        </p:nvSpPr>
        <p:spPr>
          <a:xfrm>
            <a:off x="10176554" y="4856683"/>
            <a:ext cx="85725" cy="857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928978" y="3575882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388088" y="4422851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680" name="Shape 6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Refinement recap</a:t>
            </a:r>
            <a:endParaRPr dirty="0">
              <a:latin typeface="Calibri Light" panose="020F03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41959" y="4208538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0931" y="4315695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3775" y="4208538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92053" y="189309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3285291" y="2887589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DC21-AF42-E04E-9CDF-75ADFF842F26}" type="datetime1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5</a:t>
            </a:fld>
            <a:endParaRPr lang="en-US"/>
          </a:p>
        </p:txBody>
      </p:sp>
      <p:sp>
        <p:nvSpPr>
          <p:cNvPr id="7" name="Google Shape;77;p16">
            <a:extLst>
              <a:ext uri="{FF2B5EF4-FFF2-40B4-BE49-F238E27FC236}">
                <a16:creationId xmlns:a16="http://schemas.microsoft.com/office/drawing/2014/main" id="{C15CCF4A-30C0-027B-7DF5-B7A4F624FE68}"/>
              </a:ext>
            </a:extLst>
          </p:cNvPr>
          <p:cNvSpPr txBox="1"/>
          <p:nvPr/>
        </p:nvSpPr>
        <p:spPr>
          <a:xfrm>
            <a:off x="5673146" y="2491955"/>
            <a:ext cx="5874907" cy="289448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283" tIns="64283" rIns="64283" bIns="64283" anchor="t" anchorCtr="0">
            <a:no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ghost function Abstraction(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: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Spec.Variables</a:t>
            </a:r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predicate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RefinementInit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Init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 // Inv base case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Spec.Init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(Abstraction(v))  // Refinement base case</a:t>
            </a:r>
          </a:p>
          <a:p>
            <a:pPr algn="l"/>
            <a:endParaRPr lang="en-US"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lemma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RefinementNext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v:Variables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v':Variables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200" b="1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(v, v’,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requires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(v)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(v')  //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Inv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inductive step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ensures </a:t>
            </a:r>
            <a:r>
              <a:rPr lang="en-US" sz="1200" b="1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Spec.Next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(Abstraction(v), Abstraction(v’),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|| Abstraction(v) == Abstraction(v’) &amp;&amp;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evt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2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NoOp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									</a:t>
            </a:r>
            <a:endParaRPr sz="1200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14847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569066" y="5473652"/>
            <a:ext cx="5425048" cy="474994"/>
            <a:chOff x="4598766" y="7002662"/>
            <a:chExt cx="7715624" cy="675547"/>
          </a:xfrm>
        </p:grpSpPr>
        <p:sp>
          <p:nvSpPr>
            <p:cNvPr id="14" name="Trapezoid 13"/>
            <p:cNvSpPr/>
            <p:nvPr/>
          </p:nvSpPr>
          <p:spPr>
            <a:xfrm rot="10800000">
              <a:off x="4598766" y="7002662"/>
              <a:ext cx="7715624" cy="675547"/>
            </a:xfrm>
            <a:prstGeom prst="trapezoid">
              <a:avLst>
                <a:gd name="adj" fmla="val 57891"/>
              </a:avLst>
            </a:prstGeom>
            <a:solidFill>
              <a:schemeClr val="tx1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5719" tIns="35719" rIns="35719" bIns="35719" numCol="1" spcCol="38100" rtlCol="0" anchor="ctr">
              <a:spAutoFit/>
            </a:bodyPr>
            <a:lstStyle/>
            <a:p>
              <a:endPara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36791" y="7048048"/>
              <a:ext cx="3467189" cy="623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50" dirty="0">
                  <a:solidFill>
                    <a:srgbClr val="000000"/>
                  </a:solidFill>
                  <a:latin typeface="Calibri Light" charset="0"/>
                  <a:ea typeface="Calibri Light" charset="0"/>
                  <a:cs typeface="Calibri Light" charset="0"/>
                </a:rPr>
                <a:t>Build system</a:t>
              </a:r>
            </a:p>
          </p:txBody>
        </p:sp>
      </p:grpSp>
      <p:cxnSp>
        <p:nvCxnSpPr>
          <p:cNvPr id="52" name="Curved Connector 51"/>
          <p:cNvCxnSpPr/>
          <p:nvPr/>
        </p:nvCxnSpPr>
        <p:spPr>
          <a:xfrm rot="16200000" flipH="1">
            <a:off x="6926906" y="4733922"/>
            <a:ext cx="1960599" cy="760249"/>
          </a:xfrm>
          <a:prstGeom prst="curvedConnector3">
            <a:avLst/>
          </a:prstGeom>
          <a:noFill/>
          <a:ln w="635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Curved Connector 38"/>
          <p:cNvCxnSpPr/>
          <p:nvPr/>
        </p:nvCxnSpPr>
        <p:spPr>
          <a:xfrm rot="5400000">
            <a:off x="5458569" y="4274124"/>
            <a:ext cx="2134154" cy="1853403"/>
          </a:xfrm>
          <a:prstGeom prst="curvedConnector3">
            <a:avLst>
              <a:gd name="adj1" fmla="val 50000"/>
            </a:avLst>
          </a:prstGeom>
          <a:noFill/>
          <a:ln w="635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Rectangle 45"/>
          <p:cNvSpPr/>
          <p:nvPr/>
        </p:nvSpPr>
        <p:spPr>
          <a:xfrm>
            <a:off x="2816139" y="2958551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75248" y="3805520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120" y="3591208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68092" y="3698364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999" y="3589988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79214" y="1275763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69851" y="2267230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4169851" y="2267230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3999" y="3589988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4302" y="1275763"/>
            <a:ext cx="0" cy="3878634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Left Brace 7"/>
          <p:cNvSpPr/>
          <p:nvPr/>
        </p:nvSpPr>
        <p:spPr>
          <a:xfrm rot="5400000">
            <a:off x="4327531" y="-706448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7895" y="558125"/>
            <a:ext cx="338131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you need to inspect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7972330" y="-706448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220715" y="547283"/>
            <a:ext cx="4162053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</a:t>
            </a:r>
            <a:r>
              <a:rPr lang="en-US" sz="2400">
                <a:ea typeface="Calibri Light" charset="0"/>
                <a:cs typeface="Calibri Light" charset="0"/>
                <a:sym typeface="Gill Sans Light"/>
              </a:rPr>
              <a:t>the verifier checks for you</a:t>
            </a:r>
            <a:endParaRPr lang="en-US" sz="2400" dirty="0">
              <a:ea typeface="Calibri Light" charset="0"/>
              <a:cs typeface="Calibri Light" charset="0"/>
              <a:sym typeface="Gill Sans Ligh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95" y="6131755"/>
            <a:ext cx="512770" cy="511442"/>
          </a:xfrm>
          <a:prstGeom prst="rect">
            <a:avLst/>
          </a:prstGeom>
        </p:spPr>
      </p:pic>
      <p:cxnSp>
        <p:nvCxnSpPr>
          <p:cNvPr id="22" name="Curved Connector 21"/>
          <p:cNvCxnSpPr>
            <a:stCxn id="46" idx="2"/>
          </p:cNvCxnSpPr>
          <p:nvPr/>
        </p:nvCxnSpPr>
        <p:spPr>
          <a:xfrm rot="16200000" flipH="1">
            <a:off x="4260282" y="5293171"/>
            <a:ext cx="1015848" cy="813329"/>
          </a:xfrm>
          <a:prstGeom prst="curvedConnector3">
            <a:avLst/>
          </a:prstGeom>
          <a:noFill/>
          <a:ln w="63500" cap="flat">
            <a:solidFill>
              <a:srgbClr val="5A5F5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30" name="Picture 6" descr="ile:CD icon test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175" y="6094347"/>
            <a:ext cx="590308" cy="590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F83A-9081-6F4A-9639-90FBA9F68B92}" type="datetime1">
              <a:rPr lang="en-US" smtClean="0"/>
              <a:t>10/31/24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32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33412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25677 0.003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  <p:bldP spid="9" grpId="0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16139" y="2969370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75248" y="3816339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120" y="3602027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68092" y="3709183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999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79214" y="1286582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69851" y="2278049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7296243" y="2260226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2768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4302" y="1256820"/>
            <a:ext cx="0" cy="4206336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Left Brace 7"/>
          <p:cNvSpPr/>
          <p:nvPr/>
        </p:nvSpPr>
        <p:spPr>
          <a:xfrm rot="5400000">
            <a:off x="4327531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7972330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112" y="5214784"/>
            <a:ext cx="2513035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t.dfy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(Trusted)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4013" y="5214784"/>
            <a:ext cx="2541229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latin typeface="Calibri" charset="0"/>
                <a:ea typeface="Calibri" charset="0"/>
                <a:cs typeface="Calibri" charset="0"/>
              </a:rPr>
              <a:t>v.dfy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  <a:sym typeface="Gill Sans Light"/>
              </a:rPr>
              <a:t>(Verified)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79A2B-F9CB-004D-8E79-B50FAAC7F5A5}" type="datetime1">
              <a:rPr lang="en-US" smtClean="0"/>
              <a:t>10/31/24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7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87895" y="532344"/>
            <a:ext cx="338131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you need to inspect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0715" y="521502"/>
            <a:ext cx="4162053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the verifier checks for you</a:t>
            </a:r>
          </a:p>
        </p:txBody>
      </p:sp>
    </p:spTree>
    <p:extLst>
      <p:ext uri="{BB962C8B-B14F-4D97-AF65-F5344CB8AC3E}">
        <p14:creationId xmlns:p14="http://schemas.microsoft.com/office/powerpoint/2010/main" val="11812572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verification game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1: the benign verification expert</a:t>
            </a:r>
          </a:p>
          <a:p>
            <a:r>
              <a:rPr lang="en-US" dirty="0"/>
              <a:t>Player 2: the malicious engineer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F6623-0CFA-EA4A-8C30-F0D055D3CE56}" type="datetime1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38200" y="3058160"/>
            <a:ext cx="6456680" cy="835495"/>
            <a:chOff x="838200" y="3058160"/>
            <a:chExt cx="6456680" cy="835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058160"/>
              <a:ext cx="835495" cy="83549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18640" y="3062658"/>
              <a:ext cx="54762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Player 1 sets up the trusted environment</a:t>
              </a:r>
            </a:p>
            <a:p>
              <a:r>
                <a:rPr lang="en-US" sz="2400" dirty="0"/>
                <a:t>(i.e. all </a:t>
              </a:r>
              <a:r>
                <a:rPr lang="en-US" sz="2200" dirty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200" dirty="0" err="1">
                  <a:latin typeface="Consolas" charset="0"/>
                  <a:ea typeface="Consolas" charset="0"/>
                  <a:cs typeface="Consolas" charset="0"/>
                </a:rPr>
                <a:t>t.dfy</a:t>
              </a:r>
              <a:r>
                <a:rPr lang="en-US" sz="2400" dirty="0"/>
                <a:t> files)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77012" y="3992873"/>
            <a:ext cx="6768935" cy="835495"/>
            <a:chOff x="3377012" y="3992873"/>
            <a:chExt cx="6768935" cy="83549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452" y="3992873"/>
              <a:ext cx="835495" cy="83549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377012" y="3992873"/>
              <a:ext cx="5933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Player 2 writes the implementation and proof</a:t>
              </a:r>
            </a:p>
            <a:p>
              <a:r>
                <a:rPr lang="en-US" sz="2400" dirty="0"/>
                <a:t>(i.e. all </a:t>
              </a:r>
              <a:r>
                <a:rPr lang="en-US" sz="2200" dirty="0">
                  <a:latin typeface="Consolas" charset="0"/>
                  <a:ea typeface="Consolas" charset="0"/>
                  <a:cs typeface="Consolas" charset="0"/>
                </a:rPr>
                <a:t>.</a:t>
              </a:r>
              <a:r>
                <a:rPr lang="en-US" sz="2200" dirty="0" err="1">
                  <a:latin typeface="Consolas" charset="0"/>
                  <a:ea typeface="Consolas" charset="0"/>
                  <a:cs typeface="Consolas" charset="0"/>
                </a:rPr>
                <a:t>v.dfy</a:t>
              </a:r>
              <a:r>
                <a:rPr lang="en-US" sz="2400" dirty="0"/>
                <a:t> files)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200" y="4923088"/>
            <a:ext cx="6456680" cy="835495"/>
            <a:chOff x="838200" y="4923088"/>
            <a:chExt cx="6456680" cy="835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923088"/>
              <a:ext cx="835495" cy="83549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818640" y="5110002"/>
              <a:ext cx="54762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Player 1 runs the build system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0" y="1855346"/>
            <a:ext cx="403695" cy="4036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045" y="2406019"/>
            <a:ext cx="404687" cy="40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816139" y="2969370"/>
            <a:ext cx="3090805" cy="2233361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t" anchorCtr="0">
            <a:noAutofit/>
          </a:bodyPr>
          <a:lstStyle/>
          <a:p>
            <a:pPr algn="ctr" defTabSz="410751" hangingPunct="0"/>
            <a:r>
              <a:rPr lang="en-US" sz="2531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Distributed system</a:t>
            </a:r>
            <a:endParaRPr lang="en-US" sz="2531" dirty="0">
              <a:solidFill>
                <a:srgbClr val="000000"/>
              </a:solidFill>
              <a:latin typeface="Calibri Light" charset="0"/>
              <a:ea typeface="Calibri Light" charset="0"/>
              <a:cs typeface="Calibri Light" charset="0"/>
              <a:sym typeface="Gill Sans Ligh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275248" y="3816339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29120" y="3602027"/>
            <a:ext cx="134791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168092" y="3709183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999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>
                    <a:alpha val="42000"/>
                  </a:srgbClr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979214" y="1286582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Spec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4169851" y="2278049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2" name="Down Arrow 11"/>
          <p:cNvSpPr/>
          <p:nvPr/>
        </p:nvSpPr>
        <p:spPr>
          <a:xfrm rot="10800000">
            <a:off x="7374621" y="2260226"/>
            <a:ext cx="451342" cy="573207"/>
          </a:xfrm>
          <a:prstGeom prst="downArrow">
            <a:avLst/>
          </a:prstGeom>
          <a:solidFill>
            <a:srgbClr val="FFFFFF"/>
          </a:solidFill>
          <a:ln w="1905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en-US" sz="2531">
              <a:solidFill>
                <a:srgbClr val="FFFFFF"/>
              </a:solidFill>
              <a:sym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11146" y="3600807"/>
            <a:ext cx="778294" cy="8794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noAutofit/>
          </a:bodyPr>
          <a:lstStyle/>
          <a:p>
            <a:pPr algn="ctr" defTabSz="410751" hangingPunct="0"/>
            <a:r>
              <a:rPr lang="en-US" sz="2531" dirty="0">
                <a:solidFill>
                  <a:srgbClr val="000000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Host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4302" y="1256820"/>
            <a:ext cx="0" cy="4206336"/>
          </a:xfrm>
          <a:prstGeom prst="line">
            <a:avLst/>
          </a:prstGeom>
          <a:noFill/>
          <a:ln w="25400" cap="flat">
            <a:solidFill>
              <a:srgbClr val="5A5F5E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Left Brace 7"/>
          <p:cNvSpPr/>
          <p:nvPr/>
        </p:nvSpPr>
        <p:spPr>
          <a:xfrm rot="5400000">
            <a:off x="4327531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 rot="5400000">
            <a:off x="7972330" y="-695629"/>
            <a:ext cx="214867" cy="3571500"/>
          </a:xfrm>
          <a:prstGeom prst="leftBrace">
            <a:avLst>
              <a:gd name="adj1" fmla="val 30621"/>
              <a:gd name="adj2" fmla="val 50000"/>
            </a:avLst>
          </a:prstGeom>
          <a:noFill/>
          <a:ln w="25400" cap="flat">
            <a:solidFill>
              <a:srgbClr val="5A5F5E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93" tIns="32146" rIns="64293" bIns="32146" numCol="1" spcCol="38100" rtlCol="0" anchor="t">
            <a:noAutofit/>
          </a:bodyPr>
          <a:lstStyle/>
          <a:p>
            <a:pPr defTabSz="642915" latinLnBrk="1" hangingPunct="0"/>
            <a:endParaRPr lang="en-US" sz="1266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3112" y="5214784"/>
            <a:ext cx="2513035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t.dfy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10751" hangingPunct="0"/>
            <a:r>
              <a:rPr lang="en-US" sz="3375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(Trusted)</a:t>
            </a:r>
            <a:endParaRPr lang="en-US" sz="3375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  <a:sym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4013" y="5214784"/>
            <a:ext cx="2541229" cy="1110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</a:rPr>
              <a:t>*.</a:t>
            </a:r>
            <a:r>
              <a:rPr lang="en-US" sz="3375" dirty="0" err="1">
                <a:latin typeface="Calibri" charset="0"/>
                <a:ea typeface="Calibri" charset="0"/>
                <a:cs typeface="Calibri" charset="0"/>
              </a:rPr>
              <a:t>v.dfy</a:t>
            </a:r>
            <a:endParaRPr lang="en-US" sz="3375" dirty="0">
              <a:latin typeface="Calibri" charset="0"/>
              <a:ea typeface="Calibri" charset="0"/>
              <a:cs typeface="Calibri" charset="0"/>
              <a:sym typeface="Gill Sans Light"/>
            </a:endParaRPr>
          </a:p>
          <a:p>
            <a:pPr algn="ctr" defTabSz="410751" hangingPunct="0"/>
            <a:r>
              <a:rPr lang="en-US" sz="3375" dirty="0">
                <a:latin typeface="Calibri" charset="0"/>
                <a:ea typeface="Calibri" charset="0"/>
                <a:cs typeface="Calibri" charset="0"/>
                <a:sym typeface="Gill Sans Light"/>
              </a:rPr>
              <a:t>(Verified)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27415" y="2736298"/>
            <a:ext cx="7732606" cy="418384"/>
          </a:xfrm>
          <a:prstGeom prst="rect">
            <a:avLst/>
          </a:prstGeom>
          <a:solidFill>
            <a:srgbClr val="B7DEE8"/>
          </a:solidFill>
          <a:ln w="25400" cap="flat">
            <a:solidFill>
              <a:srgbClr val="00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defTabSz="410751" hangingPunct="0"/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Q: Can the abstraction function </a:t>
            </a:r>
            <a:r>
              <a:rPr lang="en-US" sz="1969" dirty="0">
                <a:solidFill>
                  <a:srgbClr val="535353"/>
                </a:solidFill>
                <a:latin typeface="Consolas" charset="0"/>
                <a:ea typeface="Consolas" charset="0"/>
                <a:cs typeface="Consolas" charset="0"/>
                <a:sym typeface="Gill Sans Light"/>
              </a:rPr>
              <a:t>Abstraction()</a:t>
            </a:r>
            <a:r>
              <a:rPr lang="en-US" sz="2250" dirty="0">
                <a:solidFill>
                  <a:srgbClr val="535353"/>
                </a:solidFill>
                <a:latin typeface="Calibri Light" charset="0"/>
                <a:ea typeface="Calibri Light" charset="0"/>
                <a:cs typeface="Calibri Light" charset="0"/>
                <a:sym typeface="Gill Sans Light"/>
              </a:rPr>
              <a:t> be untrusted?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B53C-F80B-7D41-82C7-C90782CB6585}" type="datetime1">
              <a:rPr lang="en-US" smtClean="0"/>
              <a:t>10/31/24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s-IS"/>
              <a:t>EECS498-003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C465-D050-3C49-BA38-BE575A3F0690}" type="slidenum">
              <a:rPr lang="en-US" smtClean="0"/>
              <a:t>9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87895" y="532344"/>
            <a:ext cx="3381315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you need to inspect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0715" y="521502"/>
            <a:ext cx="4162053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r>
              <a:rPr lang="en-US" sz="2400" dirty="0">
                <a:ea typeface="Calibri Light" charset="0"/>
                <a:cs typeface="Calibri Light" charset="0"/>
                <a:sym typeface="Gill Sans Light"/>
              </a:rPr>
              <a:t>code the verifier checks for you</a:t>
            </a:r>
          </a:p>
        </p:txBody>
      </p:sp>
    </p:spTree>
    <p:extLst>
      <p:ext uri="{BB962C8B-B14F-4D97-AF65-F5344CB8AC3E}">
        <p14:creationId xmlns:p14="http://schemas.microsoft.com/office/powerpoint/2010/main" val="17742860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ecs498-template" id="{DA77E98E-D022-FA45-992F-2D0DA55B6CD0}" vid="{44C465E8-53DD-E348-BEFB-A5C0044A74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39363</TotalTime>
  <Words>756</Words>
  <Application>Microsoft Macintosh PowerPoint</Application>
  <PresentationFormat>Widescreen</PresentationFormat>
  <Paragraphs>209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EECS498-003 Formal Verification of Systems Software</vt:lpstr>
      <vt:lpstr>PowerPoint Presentation</vt:lpstr>
      <vt:lpstr>Case study: a moving counter</vt:lpstr>
      <vt:lpstr>Administrivia</vt:lpstr>
      <vt:lpstr>Refinement recap</vt:lpstr>
      <vt:lpstr>PowerPoint Presentation</vt:lpstr>
      <vt:lpstr>PowerPoint Presentation</vt:lpstr>
      <vt:lpstr>The verification game</vt:lpstr>
      <vt:lpstr>PowerPoint Presentation</vt:lpstr>
      <vt:lpstr>What if the abstraction function pretended nothing ever happened?</vt:lpstr>
      <vt:lpstr>…or just made up a fake story?</vt:lpstr>
      <vt:lpstr>Events to the rescue</vt:lpstr>
      <vt:lpstr>Application correspondence</vt:lpstr>
      <vt:lpstr>Revisiting the big picture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Kapritsos, Manos</cp:lastModifiedBy>
  <cp:revision>2220</cp:revision>
  <cp:lastPrinted>2022-10-05T18:48:04Z</cp:lastPrinted>
  <dcterms:created xsi:type="dcterms:W3CDTF">2022-08-23T16:51:43Z</dcterms:created>
  <dcterms:modified xsi:type="dcterms:W3CDTF">2024-10-31T18:45:28Z</dcterms:modified>
  <cp:category/>
</cp:coreProperties>
</file>