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63" r:id="rId3"/>
    <p:sldId id="364" r:id="rId4"/>
    <p:sldId id="259" r:id="rId5"/>
    <p:sldId id="268" r:id="rId6"/>
    <p:sldId id="267" r:id="rId7"/>
    <p:sldId id="260" r:id="rId8"/>
    <p:sldId id="261" r:id="rId9"/>
    <p:sldId id="354" r:id="rId10"/>
    <p:sldId id="266" r:id="rId11"/>
    <p:sldId id="276" r:id="rId12"/>
    <p:sldId id="365" r:id="rId13"/>
    <p:sldId id="355" r:id="rId14"/>
    <p:sldId id="356" r:id="rId15"/>
    <p:sldId id="257" r:id="rId16"/>
    <p:sldId id="258" r:id="rId17"/>
    <p:sldId id="359" r:id="rId18"/>
    <p:sldId id="360" r:id="rId19"/>
    <p:sldId id="361" r:id="rId20"/>
    <p:sldId id="274" r:id="rId21"/>
    <p:sldId id="262" r:id="rId22"/>
    <p:sldId id="272" r:id="rId23"/>
    <p:sldId id="273" r:id="rId24"/>
    <p:sldId id="275" r:id="rId25"/>
    <p:sldId id="362" r:id="rId26"/>
    <p:sldId id="277" r:id="rId27"/>
    <p:sldId id="270" r:id="rId28"/>
    <p:sldId id="278" r:id="rId29"/>
    <p:sldId id="265" r:id="rId30"/>
    <p:sldId id="263" r:id="rId31"/>
    <p:sldId id="26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E5CD"/>
    <a:srgbClr val="B8DEE8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9"/>
    <p:restoredTop sz="95768"/>
  </p:normalViewPr>
  <p:slideViewPr>
    <p:cSldViewPr snapToGrid="0" snapToObjects="1">
      <p:cViewPr varScale="1">
        <p:scale>
          <a:sx n="148" d="100"/>
          <a:sy n="148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2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7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4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6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55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2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48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92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2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95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01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88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7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9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6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CF6D-1568-1441-A509-EF3A168E23F9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F3930-7B5D-734A-81CA-99053A82A5AC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02DB0-B02A-D047-B992-AD0405D956EA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81EA-AC6D-F749-9DF7-67F13E6726EC}" type="datetime1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D16E7C-BF47-1647-BBE0-58306079A650}" type="datetime1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B1897B-57BA-AA4A-BDED-4D2F5D61A839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A238C8-369A-7549-8F20-4B2D00BA08C7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17FF6F-1EE2-A346-A4A5-8406D504992A}" type="datetime1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8D969-1B89-DA4C-9763-A5462CE4871A}" type="datetime1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78B369-6C93-7748-816A-71B48E24EAFD}" type="datetime1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C2492C-EB9D-BA49-981A-3816CB324696}" type="datetime1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01FB79-CD6D-0840-8FCC-982D1CBF552D}" type="datetime1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6E994D-2EEF-C74D-A4AA-0FFAAD14E2E7}" type="datetime1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ACEE-7B1D-964B-B619-5BD97E528883}" type="datetime1">
              <a:rPr lang="en-US" smtClean="0"/>
              <a:t>11/7/24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Application correspondence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0804" y="2275118"/>
            <a:ext cx="662361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 Light" panose="020F0302020204030204" pitchFamily="34" charset="0"/>
              </a:rPr>
              <a:t>Spec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2920" y="4421850"/>
            <a:ext cx="2752998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 Light" panose="020F0302020204030204" pitchFamily="34" charset="0"/>
              </a:rPr>
              <a:t>Implementation/protocol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976568" y="2590868"/>
            <a:ext cx="6502487" cy="631091"/>
            <a:chOff x="2998204" y="3819689"/>
            <a:chExt cx="9247982" cy="897551"/>
          </a:xfrm>
        </p:grpSpPr>
        <p:sp>
          <p:nvSpPr>
            <p:cNvPr id="24" name="Down Arrow 23"/>
            <p:cNvSpPr/>
            <p:nvPr/>
          </p:nvSpPr>
          <p:spPr>
            <a:xfrm rot="16200000">
              <a:off x="4200893" y="3737903"/>
              <a:ext cx="650240" cy="1091690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98204" y="3850253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071859" y="3825594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145514" y="3838668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219168" y="3820914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1292823" y="3819689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8332033" y="3721725"/>
              <a:ext cx="650238" cy="1124031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16200000">
              <a:off x="6256800" y="3755649"/>
              <a:ext cx="650238" cy="1056183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10418946" y="3718107"/>
              <a:ext cx="650238" cy="1097515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76568" y="3855882"/>
            <a:ext cx="6502488" cy="609600"/>
            <a:chOff x="2108112" y="3950732"/>
            <a:chExt cx="6502488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2108112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I0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66150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024189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I2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82227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I3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940266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I4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 rot="16200000">
              <a:off x="2953758" y="3871743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0" name="Down Arrow 39"/>
            <p:cNvSpPr/>
            <p:nvPr/>
          </p:nvSpPr>
          <p:spPr>
            <a:xfrm rot="16200000">
              <a:off x="7327869" y="3871736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1" name="Down Arrow 40"/>
            <p:cNvSpPr/>
            <p:nvPr/>
          </p:nvSpPr>
          <p:spPr>
            <a:xfrm rot="16200000">
              <a:off x="5869830" y="3871743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2" name="Down Arrow 41"/>
            <p:cNvSpPr/>
            <p:nvPr/>
          </p:nvSpPr>
          <p:spPr>
            <a:xfrm rot="16200000">
              <a:off x="4411794" y="3871736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3311735" y="3221959"/>
            <a:ext cx="0" cy="645591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69774" y="3204621"/>
            <a:ext cx="2" cy="662929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27812" y="3213813"/>
            <a:ext cx="1" cy="65373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85850" y="3201330"/>
            <a:ext cx="3" cy="66622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143889" y="3221959"/>
            <a:ext cx="0" cy="645591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644051" y="5004273"/>
            <a:ext cx="1671786" cy="977310"/>
            <a:chOff x="4495800" y="4813890"/>
            <a:chExt cx="1671786" cy="977310"/>
          </a:xfrm>
        </p:grpSpPr>
        <p:grpSp>
          <p:nvGrpSpPr>
            <p:cNvPr id="49" name="Group 48"/>
            <p:cNvGrpSpPr/>
            <p:nvPr/>
          </p:nvGrpSpPr>
          <p:grpSpPr>
            <a:xfrm>
              <a:off x="5240232" y="5234870"/>
              <a:ext cx="604567" cy="511735"/>
              <a:chOff x="7777433" y="1880300"/>
              <a:chExt cx="604567" cy="511735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7777433" y="1880300"/>
                <a:ext cx="604567" cy="51173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00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7790840" y="1898737"/>
                <a:ext cx="528340" cy="467482"/>
                <a:chOff x="6400800" y="2268872"/>
                <a:chExt cx="1338549" cy="1184366"/>
              </a:xfrm>
            </p:grpSpPr>
            <p:sp>
              <p:nvSpPr>
                <p:cNvPr id="55" name="Vertical Scroll 54"/>
                <p:cNvSpPr/>
                <p:nvPr/>
              </p:nvSpPr>
              <p:spPr>
                <a:xfrm>
                  <a:off x="6400800" y="2268872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  <p:sp>
              <p:nvSpPr>
                <p:cNvPr id="56" name="Vertical Scroll 55"/>
                <p:cNvSpPr/>
                <p:nvPr/>
              </p:nvSpPr>
              <p:spPr>
                <a:xfrm>
                  <a:off x="6824949" y="2600031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  <p:sp>
              <p:nvSpPr>
                <p:cNvPr id="57" name="Vertical Scroll 56"/>
                <p:cNvSpPr/>
                <p:nvPr/>
              </p:nvSpPr>
              <p:spPr>
                <a:xfrm>
                  <a:off x="7282149" y="2908286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</p:grpSp>
        </p:grpSp>
        <p:cxnSp>
          <p:nvCxnSpPr>
            <p:cNvPr id="50" name="Straight Connector 49"/>
            <p:cNvCxnSpPr/>
            <p:nvPr/>
          </p:nvCxnSpPr>
          <p:spPr>
            <a:xfrm>
              <a:off x="4495800" y="5145609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 descr="http://www.clker.com/cliparts/2/k/n/l/C/Q/transparent-green-checkmark-m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198" y="4813890"/>
              <a:ext cx="539388" cy="56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Equal 51"/>
            <p:cNvSpPr/>
            <p:nvPr/>
          </p:nvSpPr>
          <p:spPr>
            <a:xfrm>
              <a:off x="4555727" y="5311062"/>
              <a:ext cx="585659" cy="375208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>
                <a:solidFill>
                  <a:schemeClr val="tx1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BB6C-C73C-5F48-BDC2-24CC36388774}" type="datetime1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  <p:sp>
        <p:nvSpPr>
          <p:cNvPr id="7" name="Vertical Scroll 6">
            <a:extLst>
              <a:ext uri="{FF2B5EF4-FFF2-40B4-BE49-F238E27FC236}">
                <a16:creationId xmlns:a16="http://schemas.microsoft.com/office/drawing/2014/main" id="{11E3110D-14E4-D188-B8EB-7283216CE90E}"/>
              </a:ext>
            </a:extLst>
          </p:cNvPr>
          <p:cNvSpPr/>
          <p:nvPr/>
        </p:nvSpPr>
        <p:spPr>
          <a:xfrm>
            <a:off x="3891836" y="2514793"/>
            <a:ext cx="180462" cy="215098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8" name="Vertical Scroll 7">
            <a:extLst>
              <a:ext uri="{FF2B5EF4-FFF2-40B4-BE49-F238E27FC236}">
                <a16:creationId xmlns:a16="http://schemas.microsoft.com/office/drawing/2014/main" id="{475CEF53-BF9D-38D6-343A-0919EC372054}"/>
              </a:ext>
            </a:extLst>
          </p:cNvPr>
          <p:cNvSpPr/>
          <p:nvPr/>
        </p:nvSpPr>
        <p:spPr>
          <a:xfrm>
            <a:off x="3891836" y="3776086"/>
            <a:ext cx="180462" cy="215098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9" name="Vertical Scroll 8">
            <a:extLst>
              <a:ext uri="{FF2B5EF4-FFF2-40B4-BE49-F238E27FC236}">
                <a16:creationId xmlns:a16="http://schemas.microsoft.com/office/drawing/2014/main" id="{3BF49EDF-90E0-6683-9AAB-81BA0D6B05A5}"/>
              </a:ext>
            </a:extLst>
          </p:cNvPr>
          <p:cNvSpPr/>
          <p:nvPr/>
        </p:nvSpPr>
        <p:spPr>
          <a:xfrm>
            <a:off x="5304900" y="2514793"/>
            <a:ext cx="180462" cy="215098"/>
          </a:xfrm>
          <a:prstGeom prst="verticalScroll">
            <a:avLst/>
          </a:prstGeom>
          <a:solidFill>
            <a:srgbClr val="00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0" name="Vertical Scroll 9">
            <a:extLst>
              <a:ext uri="{FF2B5EF4-FFF2-40B4-BE49-F238E27FC236}">
                <a16:creationId xmlns:a16="http://schemas.microsoft.com/office/drawing/2014/main" id="{2EEB436A-4B9D-0D88-4BF8-F1D122569185}"/>
              </a:ext>
            </a:extLst>
          </p:cNvPr>
          <p:cNvSpPr/>
          <p:nvPr/>
        </p:nvSpPr>
        <p:spPr>
          <a:xfrm>
            <a:off x="5304900" y="3776086"/>
            <a:ext cx="180462" cy="215098"/>
          </a:xfrm>
          <a:prstGeom prst="verticalScroll">
            <a:avLst/>
          </a:prstGeom>
          <a:solidFill>
            <a:srgbClr val="00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1" name="Vertical Scroll 10">
            <a:extLst>
              <a:ext uri="{FF2B5EF4-FFF2-40B4-BE49-F238E27FC236}">
                <a16:creationId xmlns:a16="http://schemas.microsoft.com/office/drawing/2014/main" id="{27C77C10-B18E-FE98-C4E9-BEC2C1B40A97}"/>
              </a:ext>
            </a:extLst>
          </p:cNvPr>
          <p:cNvSpPr/>
          <p:nvPr/>
        </p:nvSpPr>
        <p:spPr>
          <a:xfrm>
            <a:off x="6784376" y="2513982"/>
            <a:ext cx="180462" cy="215098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2" name="Vertical Scroll 11">
            <a:extLst>
              <a:ext uri="{FF2B5EF4-FFF2-40B4-BE49-F238E27FC236}">
                <a16:creationId xmlns:a16="http://schemas.microsoft.com/office/drawing/2014/main" id="{AAF17B63-21D4-4A77-0B93-A19DAE8EE7B4}"/>
              </a:ext>
            </a:extLst>
          </p:cNvPr>
          <p:cNvSpPr/>
          <p:nvPr/>
        </p:nvSpPr>
        <p:spPr>
          <a:xfrm>
            <a:off x="6784376" y="3775275"/>
            <a:ext cx="180462" cy="215098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3" name="Vertical Scroll 12">
            <a:extLst>
              <a:ext uri="{FF2B5EF4-FFF2-40B4-BE49-F238E27FC236}">
                <a16:creationId xmlns:a16="http://schemas.microsoft.com/office/drawing/2014/main" id="{D99A5D5A-03EE-FDAD-D366-4416FCAFBC15}"/>
              </a:ext>
            </a:extLst>
          </p:cNvPr>
          <p:cNvSpPr/>
          <p:nvPr/>
        </p:nvSpPr>
        <p:spPr>
          <a:xfrm>
            <a:off x="8204207" y="2519626"/>
            <a:ext cx="180462" cy="215098"/>
          </a:xfrm>
          <a:prstGeom prst="verticalScroll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4" name="Vertical Scroll 13">
            <a:extLst>
              <a:ext uri="{FF2B5EF4-FFF2-40B4-BE49-F238E27FC236}">
                <a16:creationId xmlns:a16="http://schemas.microsoft.com/office/drawing/2014/main" id="{6ADC68F1-CAB4-2171-E501-7AECC0EDC2C3}"/>
              </a:ext>
            </a:extLst>
          </p:cNvPr>
          <p:cNvSpPr/>
          <p:nvPr/>
        </p:nvSpPr>
        <p:spPr>
          <a:xfrm>
            <a:off x="8204207" y="3780919"/>
            <a:ext cx="180462" cy="215098"/>
          </a:xfrm>
          <a:prstGeom prst="verticalScroll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</p:spTree>
    <p:extLst>
      <p:ext uri="{BB962C8B-B14F-4D97-AF65-F5344CB8AC3E}">
        <p14:creationId xmlns:p14="http://schemas.microsoft.com/office/powerpoint/2010/main" val="161752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829202" y="3086937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88311" y="3933906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42183" y="3719594"/>
            <a:ext cx="1347914" cy="64547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81155" y="3826750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7062" y="371837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92277" y="1404149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82914" y="2395616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7387684" y="2377793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24209" y="371837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77365" y="1374387"/>
            <a:ext cx="0" cy="4206336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>
            <a:off x="2966175" y="5332351"/>
            <a:ext cx="2513035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t.dfy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(Trusted)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07076" y="5332351"/>
            <a:ext cx="2541229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latin typeface="Calibri" charset="0"/>
                <a:ea typeface="Calibri" charset="0"/>
                <a:cs typeface="Calibri" charset="0"/>
              </a:rPr>
              <a:t>v.dfy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  <a:sym typeface="Gill Sans Light"/>
              </a:rPr>
              <a:t>(Untrusted)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Abstraction function is untrusted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696-B1AE-D34F-9709-D42C36631D5A}" type="datetime1">
              <a:rPr lang="en-US" smtClean="0"/>
              <a:t>11/7/24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277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F54F-D887-BC6D-529D-53DCD7BC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Abstraction function </a:t>
            </a:r>
            <a:r>
              <a:rPr lang="en-US" i="1" dirty="0"/>
              <a:t>must</a:t>
            </a:r>
            <a:r>
              <a:rPr lang="en-US" dirty="0"/>
              <a:t> be untrusted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B1780-8ACC-B5E0-8375-435651ED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were trusted, we would have to inspect it</a:t>
            </a:r>
          </a:p>
          <a:p>
            <a:endParaRPr lang="en-US" dirty="0"/>
          </a:p>
          <a:p>
            <a:r>
              <a:rPr lang="en-US" dirty="0"/>
              <a:t>To fully understand it, we would also have to inspect the entire low-level state</a:t>
            </a:r>
          </a:p>
          <a:p>
            <a:endParaRPr lang="en-US" dirty="0"/>
          </a:p>
          <a:p>
            <a:r>
              <a:rPr lang="en-US" dirty="0"/>
              <a:t>The entire edifice of verification would collapse!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F92A7-3B7C-E35B-0368-702757E8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369-6C93-7748-816A-71B48E24EAFD}" type="datetime1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7F6CC-9102-1B0D-C219-EC63313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4A39A-28B5-7DBD-7123-15049FA0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E11B-6479-BE50-DCBB-843A041C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1EC45-D86B-F3AE-964E-B15BBD59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due today</a:t>
            </a:r>
          </a:p>
          <a:p>
            <a:endParaRPr lang="en-US" dirty="0"/>
          </a:p>
          <a:p>
            <a:r>
              <a:rPr lang="en-US" dirty="0"/>
              <a:t>PS4 released tomorrow </a:t>
            </a:r>
          </a:p>
          <a:p>
            <a:endParaRPr lang="en-US" dirty="0"/>
          </a:p>
          <a:p>
            <a:r>
              <a:rPr lang="en-US" dirty="0"/>
              <a:t>No class next Tuesday 11/12</a:t>
            </a:r>
          </a:p>
          <a:p>
            <a:pPr lvl="1"/>
            <a:r>
              <a:rPr lang="en-US" dirty="0"/>
              <a:t>Manos out of town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C1EAD-66E1-1601-3A84-D136DCA2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CB35-B1FC-4A43-BB8E-8767ECAF1F6D}" type="datetime1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B5075-D658-5230-8DC3-89B4EAEA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8C69-3630-7752-0E1E-73A58958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distributed system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7354" cy="2211450"/>
          </a:xfrm>
        </p:spPr>
        <p:txBody>
          <a:bodyPr/>
          <a:lstStyle/>
          <a:p>
            <a:r>
              <a:rPr lang="en-US" dirty="0"/>
              <a:t>Composite state machine</a:t>
            </a:r>
          </a:p>
          <a:p>
            <a:pPr lvl="1"/>
            <a:r>
              <a:rPr lang="en-US" dirty="0"/>
              <a:t>Hosts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3CB8-3A13-DC48-834B-F0866FA5AC83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960291" y="1690688"/>
            <a:ext cx="4393509" cy="2346387"/>
            <a:chOff x="6932216" y="3117954"/>
            <a:chExt cx="4717918" cy="2738194"/>
          </a:xfrm>
        </p:grpSpPr>
        <p:sp>
          <p:nvSpPr>
            <p:cNvPr id="8" name="Rectangle 7"/>
            <p:cNvSpPr/>
            <p:nvPr/>
          </p:nvSpPr>
          <p:spPr>
            <a:xfrm>
              <a:off x="6932216" y="3117954"/>
              <a:ext cx="4717918" cy="273819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Distributed system</a:t>
              </a:r>
              <a:endParaRPr kumimoji="0" 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7664" y="4164368"/>
              <a:ext cx="1260504" cy="142426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32529" y="3817274"/>
              <a:ext cx="2183046" cy="8146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Network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14117" y="3990820"/>
              <a:ext cx="1260504" cy="142426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0569" y="3817273"/>
              <a:ext cx="1260504" cy="142426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32529" y="4724820"/>
              <a:ext cx="2183046" cy="8146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Time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24992" y="5162277"/>
            <a:ext cx="6502488" cy="609600"/>
            <a:chOff x="2010650" y="2886171"/>
            <a:chExt cx="9247983" cy="866987"/>
          </a:xfrm>
        </p:grpSpPr>
        <p:sp>
          <p:nvSpPr>
            <p:cNvPr id="19" name="Rounded Rectangle 18"/>
            <p:cNvSpPr/>
            <p:nvPr/>
          </p:nvSpPr>
          <p:spPr>
            <a:xfrm>
              <a:off x="2010650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84304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157959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231613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305269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 rot="16200000">
              <a:off x="3197865" y="278931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 rot="16200000">
              <a:off x="9418822" y="2789305"/>
              <a:ext cx="650240" cy="1060723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7345168" y="278931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 rot="16200000">
              <a:off x="5271516" y="278930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74291" y="3813083"/>
            <a:ext cx="935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each step of this state machine: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at most one Host takes a step, together with the Network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or Time advances</a:t>
            </a:r>
          </a:p>
        </p:txBody>
      </p:sp>
    </p:spTree>
    <p:extLst>
      <p:ext uri="{BB962C8B-B14F-4D97-AF65-F5344CB8AC3E}">
        <p14:creationId xmlns:p14="http://schemas.microsoft.com/office/powerpoint/2010/main" val="79697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Are the steps </a:t>
            </a:r>
            <a:r>
              <a:rPr lang="en-US" sz="4500" i="1" dirty="0">
                <a:latin typeface="Calibri Light" panose="020F0302020204030204" pitchFamily="34" charset="0"/>
              </a:rPr>
              <a:t>really</a:t>
            </a:r>
            <a:r>
              <a:rPr lang="en-US" sz="4500" dirty="0">
                <a:latin typeface="Calibri Light" panose="020F0302020204030204" pitchFamily="34" charset="0"/>
              </a:rPr>
              <a:t> atomic?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21340" y="4518820"/>
            <a:ext cx="7162801" cy="1289218"/>
            <a:chOff x="762000" y="1755918"/>
            <a:chExt cx="7162801" cy="1289218"/>
          </a:xfrm>
        </p:grpSpPr>
        <p:sp>
          <p:nvSpPr>
            <p:cNvPr id="33" name="Rounded Rectangle 32"/>
            <p:cNvSpPr/>
            <p:nvPr/>
          </p:nvSpPr>
          <p:spPr>
            <a:xfrm>
              <a:off x="762000" y="1755918"/>
              <a:ext cx="1618737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Host A Step 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258065" y="1755918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Host A Step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66800" y="2505972"/>
              <a:ext cx="1597109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Host B Step 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84270" y="2517915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Host B Step 2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559636" y="2505972"/>
              <a:ext cx="2603164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Host B Step 3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72201" y="1755918"/>
              <a:ext cx="1752600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Host A Step 3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81400" y="3246840"/>
            <a:ext cx="5549503" cy="10123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000000"/>
                </a:solidFill>
                <a:cs typeface="Courier New" panose="02070309020205020404" pitchFamily="49" charset="0"/>
              </a:rPr>
              <a:t>Hosts are single-threaded, but we need to </a:t>
            </a:r>
          </a:p>
          <a:p>
            <a:pPr algn="ctr"/>
            <a:r>
              <a:rPr lang="en-US" sz="2250" dirty="0">
                <a:solidFill>
                  <a:srgbClr val="000000"/>
                </a:solidFill>
                <a:cs typeface="Courier New" panose="02070309020205020404" pitchFamily="49" charset="0"/>
              </a:rPr>
              <a:t>reason about concurrency among hosts</a:t>
            </a:r>
            <a:endParaRPr lang="en-US" sz="225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55307" y="1909285"/>
            <a:ext cx="6502488" cy="609600"/>
            <a:chOff x="2010650" y="2886171"/>
            <a:chExt cx="9247983" cy="866987"/>
          </a:xfrm>
        </p:grpSpPr>
        <p:sp>
          <p:nvSpPr>
            <p:cNvPr id="11" name="Rounded Rectangle 10"/>
            <p:cNvSpPr/>
            <p:nvPr/>
          </p:nvSpPr>
          <p:spPr>
            <a:xfrm>
              <a:off x="2010650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084304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57959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231613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05269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7" name="Down Arrow 16"/>
            <p:cNvSpPr/>
            <p:nvPr/>
          </p:nvSpPr>
          <p:spPr>
            <a:xfrm rot="16200000">
              <a:off x="3197865" y="278931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 rot="16200000">
              <a:off x="9418822" y="2789305"/>
              <a:ext cx="650240" cy="1060723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 rot="16200000">
              <a:off x="7345168" y="278931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 rot="16200000">
              <a:off x="5271516" y="278930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3EB0-7CE2-F047-BD4E-C22BD6780EA4}" type="datetime1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696887" y="2719774"/>
            <a:ext cx="5549503" cy="66100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000000"/>
                </a:solidFill>
                <a:cs typeface="Courier New" panose="02070309020205020404" pitchFamily="49" charset="0"/>
              </a:rPr>
              <a:t>There is </a:t>
            </a:r>
            <a:r>
              <a:rPr lang="en-US" sz="2250" b="1" dirty="0">
                <a:solidFill>
                  <a:srgbClr val="000000"/>
                </a:solidFill>
                <a:cs typeface="Courier New" panose="02070309020205020404" pitchFamily="49" charset="0"/>
              </a:rPr>
              <a:t>some</a:t>
            </a:r>
            <a:r>
              <a:rPr lang="en-US" sz="2250" dirty="0">
                <a:solidFill>
                  <a:srgbClr val="000000"/>
                </a:solidFill>
                <a:cs typeface="Courier New" panose="02070309020205020404" pitchFamily="49" charset="0"/>
              </a:rPr>
              <a:t> concurrency to worry about</a:t>
            </a:r>
            <a:endParaRPr lang="en-US" sz="225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437" y="1855287"/>
            <a:ext cx="186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25" y="4731699"/>
            <a:ext cx="186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Reality: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10242" y="-244929"/>
            <a:ext cx="13111842" cy="749481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67" r="100000">
                        <a14:foregroundMark x1="64333" y1="1500" x2="64333" y2="1500"/>
                        <a14:foregroundMark x1="75333" y1="1167" x2="75333" y2="1167"/>
                        <a14:foregroundMark x1="41000" y1="60167" x2="41000" y2="60167"/>
                        <a14:foregroundMark x1="46167" y1="54167" x2="46167" y2="54167"/>
                        <a14:foregroundMark x1="94667" y1="21833" x2="94667" y2="21833"/>
                        <a14:foregroundMark x1="46833" y1="20000" x2="46833" y2="20000"/>
                        <a14:foregroundMark x1="46333" y1="25333" x2="46333" y2="25333"/>
                        <a14:foregroundMark x1="47500" y1="21000" x2="47500" y2="21000"/>
                        <a14:foregroundMark x1="59833" y1="47500" x2="59833" y2="47500"/>
                        <a14:backgroundMark x1="73833" y1="24000" x2="73833" y2="24000"/>
                        <a14:backgroundMark x1="67667" y1="32833" x2="67667" y2="32833"/>
                        <a14:backgroundMark x1="63000" y1="37833" x2="58500" y2="17333"/>
                        <a14:backgroundMark x1="88000" y1="18833" x2="84167" y2="40833"/>
                        <a14:backgroundMark x1="70000" y1="43000" x2="70000" y2="43000"/>
                        <a14:backgroundMark x1="56000" y1="37833" x2="51500" y2="23833"/>
                        <a14:backgroundMark x1="55167" y1="14833" x2="63667" y2="10333"/>
                        <a14:backgroundMark x1="84000" y1="11833" x2="77833" y2="41333"/>
                        <a14:backgroundMark x1="87333" y1="41333" x2="55667" y2="38833"/>
                        <a14:backgroundMark x1="77500" y1="9167" x2="63500" y2="8667"/>
                        <a14:backgroundMark x1="68667" y1="49667" x2="68667" y2="4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72692" flipH="1" flipV="1">
            <a:off x="3807228" y="2279356"/>
            <a:ext cx="7387226" cy="7387226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4717405" y="45117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3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/>
          <p:cNvSpPr/>
          <p:nvPr/>
        </p:nvSpPr>
        <p:spPr>
          <a:xfrm flipH="1">
            <a:off x="4168028" y="4253947"/>
            <a:ext cx="206915" cy="103882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9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31" name="Rectangle 30"/>
          <p:cNvSpPr/>
          <p:nvPr/>
        </p:nvSpPr>
        <p:spPr>
          <a:xfrm flipH="1">
            <a:off x="4670209" y="4253947"/>
            <a:ext cx="206915" cy="1038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  <a:endParaRPr lang="en-US" sz="1969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flipH="1">
            <a:off x="5970091" y="4253947"/>
            <a:ext cx="206915" cy="10388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9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9" name="Rectangle 38"/>
          <p:cNvSpPr/>
          <p:nvPr/>
        </p:nvSpPr>
        <p:spPr>
          <a:xfrm flipH="1">
            <a:off x="5485633" y="4253947"/>
            <a:ext cx="206915" cy="1038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  <a:endParaRPr lang="en-US" sz="1969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flipH="1">
            <a:off x="6685542" y="4253947"/>
            <a:ext cx="206915" cy="1038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  <a:endParaRPr lang="en-US" sz="1969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63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 animBg="1"/>
      <p:bldP spid="27" grpId="0" animBg="1"/>
      <p:bldP spid="27" grpId="1" animBg="1"/>
      <p:bldP spid="30" grpId="0" animBg="1"/>
      <p:bldP spid="31" grpId="0" animBg="1"/>
      <p:bldP spid="32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286001" y="1952426"/>
            <a:ext cx="1618737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590800" y="2706671"/>
            <a:ext cx="1597109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083636" y="2706671"/>
            <a:ext cx="2603164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96201" y="1952426"/>
            <a:ext cx="1752600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A distributed execution in real life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2538284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2765582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1" name="Rectangle 20"/>
          <p:cNvSpPr/>
          <p:nvPr/>
        </p:nvSpPr>
        <p:spPr>
          <a:xfrm flipH="1">
            <a:off x="5327481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2" name="Rectangle 21"/>
          <p:cNvSpPr/>
          <p:nvPr/>
        </p:nvSpPr>
        <p:spPr>
          <a:xfrm flipH="1">
            <a:off x="6629400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6934201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4" name="Rectangle 23"/>
          <p:cNvSpPr/>
          <p:nvPr/>
        </p:nvSpPr>
        <p:spPr>
          <a:xfrm flipH="1">
            <a:off x="4648201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2643317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6" name="Rectangle 25"/>
          <p:cNvSpPr/>
          <p:nvPr/>
        </p:nvSpPr>
        <p:spPr>
          <a:xfrm flipH="1">
            <a:off x="2948116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3481331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4916724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9" name="Rectangle 28"/>
          <p:cNvSpPr/>
          <p:nvPr/>
        </p:nvSpPr>
        <p:spPr>
          <a:xfrm flipH="1">
            <a:off x="5221523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6031120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1" name="Rectangle 30"/>
          <p:cNvSpPr/>
          <p:nvPr/>
        </p:nvSpPr>
        <p:spPr>
          <a:xfrm flipH="1">
            <a:off x="8024869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2" name="Rectangle 31"/>
          <p:cNvSpPr/>
          <p:nvPr/>
        </p:nvSpPr>
        <p:spPr>
          <a:xfrm flipH="1">
            <a:off x="8581768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9" name="Rectangle 38"/>
          <p:cNvSpPr/>
          <p:nvPr/>
        </p:nvSpPr>
        <p:spPr>
          <a:xfrm flipH="1">
            <a:off x="8862883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0" name="Rectangle 39"/>
          <p:cNvSpPr/>
          <p:nvPr/>
        </p:nvSpPr>
        <p:spPr>
          <a:xfrm flipH="1">
            <a:off x="9163388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5" name="Rectangle 44"/>
          <p:cNvSpPr/>
          <p:nvPr/>
        </p:nvSpPr>
        <p:spPr>
          <a:xfrm flipH="1">
            <a:off x="3202049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6" name="Rectangle 45"/>
          <p:cNvSpPr/>
          <p:nvPr/>
        </p:nvSpPr>
        <p:spPr>
          <a:xfrm flipH="1">
            <a:off x="3693230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7" name="Rectangle 46"/>
          <p:cNvSpPr/>
          <p:nvPr/>
        </p:nvSpPr>
        <p:spPr>
          <a:xfrm flipH="1">
            <a:off x="5564425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8" name="Rectangle 47"/>
          <p:cNvSpPr/>
          <p:nvPr/>
        </p:nvSpPr>
        <p:spPr>
          <a:xfrm flipH="1">
            <a:off x="5754015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9" name="Rectangle 48"/>
          <p:cNvSpPr/>
          <p:nvPr/>
        </p:nvSpPr>
        <p:spPr>
          <a:xfrm flipH="1">
            <a:off x="8439262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0" name="Rectangle 49"/>
          <p:cNvSpPr/>
          <p:nvPr/>
        </p:nvSpPr>
        <p:spPr>
          <a:xfrm flipH="1">
            <a:off x="7408760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1" name="Rectangle 50"/>
          <p:cNvSpPr/>
          <p:nvPr/>
        </p:nvSpPr>
        <p:spPr>
          <a:xfrm flipH="1">
            <a:off x="7839327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2" name="Rectangle 51"/>
          <p:cNvSpPr/>
          <p:nvPr/>
        </p:nvSpPr>
        <p:spPr>
          <a:xfrm flipH="1">
            <a:off x="8269894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3" name="Rectangle 52"/>
          <p:cNvSpPr/>
          <p:nvPr/>
        </p:nvSpPr>
        <p:spPr>
          <a:xfrm flipH="1">
            <a:off x="5618338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4" name="Rectangle 53"/>
          <p:cNvSpPr/>
          <p:nvPr/>
        </p:nvSpPr>
        <p:spPr>
          <a:xfrm flipH="1">
            <a:off x="5199203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5" name="Rectangle 54"/>
          <p:cNvSpPr/>
          <p:nvPr/>
        </p:nvSpPr>
        <p:spPr>
          <a:xfrm flipH="1">
            <a:off x="3768392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6" name="Rectangle 55"/>
          <p:cNvSpPr/>
          <p:nvPr/>
        </p:nvSpPr>
        <p:spPr>
          <a:xfrm flipH="1">
            <a:off x="649980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57" name="Rectangle 56"/>
          <p:cNvSpPr/>
          <p:nvPr/>
        </p:nvSpPr>
        <p:spPr>
          <a:xfrm flipH="1">
            <a:off x="6780922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708142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59" name="Rectangle 58"/>
          <p:cNvSpPr/>
          <p:nvPr/>
        </p:nvSpPr>
        <p:spPr>
          <a:xfrm flipH="1">
            <a:off x="757463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0" name="Rectangle 59"/>
          <p:cNvSpPr/>
          <p:nvPr/>
        </p:nvSpPr>
        <p:spPr>
          <a:xfrm flipH="1">
            <a:off x="5412749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1" name="Rectangle 60"/>
          <p:cNvSpPr/>
          <p:nvPr/>
        </p:nvSpPr>
        <p:spPr>
          <a:xfrm flipH="1">
            <a:off x="815625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2" name="Rectangle 61"/>
          <p:cNvSpPr/>
          <p:nvPr/>
        </p:nvSpPr>
        <p:spPr>
          <a:xfrm flipH="1">
            <a:off x="4910860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3" name="Rectangle 62"/>
          <p:cNvSpPr/>
          <p:nvPr/>
        </p:nvSpPr>
        <p:spPr>
          <a:xfrm flipH="1">
            <a:off x="344299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4" name="Rectangle 63"/>
          <p:cNvSpPr/>
          <p:nvPr/>
        </p:nvSpPr>
        <p:spPr>
          <a:xfrm flipH="1">
            <a:off x="5071697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65" name="Rectangle 64"/>
          <p:cNvSpPr/>
          <p:nvPr/>
        </p:nvSpPr>
        <p:spPr>
          <a:xfrm flipH="1">
            <a:off x="8254007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6" name="Rectangle 65"/>
          <p:cNvSpPr/>
          <p:nvPr/>
        </p:nvSpPr>
        <p:spPr>
          <a:xfrm flipH="1">
            <a:off x="3202911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 flipH="1">
            <a:off x="295902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80" name="Rectangle 79"/>
          <p:cNvSpPr/>
          <p:nvPr/>
        </p:nvSpPr>
        <p:spPr>
          <a:xfrm flipH="1">
            <a:off x="4779176" y="2706669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81" name="Rectangle 80"/>
          <p:cNvSpPr/>
          <p:nvPr/>
        </p:nvSpPr>
        <p:spPr>
          <a:xfrm flipH="1">
            <a:off x="5022426" y="2706669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82" name="Rectangle 81"/>
          <p:cNvSpPr/>
          <p:nvPr/>
        </p:nvSpPr>
        <p:spPr>
          <a:xfrm flipH="1">
            <a:off x="7857782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83" name="Rounded Rectangular Callout 82"/>
          <p:cNvSpPr/>
          <p:nvPr/>
        </p:nvSpPr>
        <p:spPr>
          <a:xfrm>
            <a:off x="3721761" y="3884180"/>
            <a:ext cx="4532245" cy="1103398"/>
          </a:xfrm>
          <a:prstGeom prst="wedgeRoundRectCallout">
            <a:avLst>
              <a:gd name="adj1" fmla="val -19650"/>
              <a:gd name="adj2" fmla="val -38151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Reason about all possible </a:t>
            </a:r>
            <a:r>
              <a:rPr lang="en-US" sz="2400" dirty="0" err="1">
                <a:solidFill>
                  <a:srgbClr val="000000"/>
                </a:solidFill>
                <a:latin typeface="Calibri Light" panose="020F0302020204030204" pitchFamily="34" charset="0"/>
              </a:rPr>
              <a:t>interleavings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 of the </a:t>
            </a:r>
            <a:r>
              <a:rPr lang="en-US" sz="2400" dirty="0" err="1">
                <a:solidFill>
                  <a:srgbClr val="000000"/>
                </a:solidFill>
                <a:latin typeface="Calibri Light" panose="020F0302020204030204" pitchFamily="34" charset="0"/>
              </a:rPr>
              <a:t>substeps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69" name="Rectangle 68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87D5-B17A-8F45-AC3B-47C3C1CD1DB4}" type="datetime1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Concurrency containment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148" name="Rectangle 147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37628" y="1519572"/>
            <a:ext cx="8351561" cy="1904123"/>
            <a:chOff x="446048" y="2161169"/>
            <a:chExt cx="11877775" cy="2708086"/>
          </a:xfrm>
        </p:grpSpPr>
        <p:sp>
          <p:nvSpPr>
            <p:cNvPr id="204" name="Rectangle 203"/>
            <p:cNvSpPr/>
            <p:nvPr/>
          </p:nvSpPr>
          <p:spPr>
            <a:xfrm>
              <a:off x="446048" y="2161169"/>
              <a:ext cx="11877775" cy="27080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Enforce that all receives precede all sends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83734" y="2776784"/>
              <a:ext cx="2302204" cy="749825"/>
              <a:chOff x="1083734" y="2776784"/>
              <a:chExt cx="2302204" cy="749825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1083734" y="2776784"/>
                <a:ext cx="2302204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442537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>
              <a:xfrm flipH="1">
                <a:off x="176580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68" name="Rectangle 167"/>
              <p:cNvSpPr/>
              <p:nvPr/>
            </p:nvSpPr>
            <p:spPr>
              <a:xfrm flipH="1">
                <a:off x="1591917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 flipH="1">
                <a:off x="2025409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 flipH="1">
                <a:off x="278376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8" name="Rectangle 177"/>
              <p:cNvSpPr/>
              <p:nvPr/>
            </p:nvSpPr>
            <p:spPr>
              <a:xfrm flipH="1">
                <a:off x="2386559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79" name="Rectangle 178"/>
              <p:cNvSpPr/>
              <p:nvPr/>
            </p:nvSpPr>
            <p:spPr>
              <a:xfrm flipH="1">
                <a:off x="3085127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84815" y="3849487"/>
              <a:ext cx="3702278" cy="749825"/>
              <a:chOff x="6484815" y="3849487"/>
              <a:chExt cx="3702278" cy="749825"/>
            </a:xfrm>
          </p:grpSpPr>
          <p:sp>
            <p:nvSpPr>
              <p:cNvPr id="160" name="Rounded Rectangle 159"/>
              <p:cNvSpPr/>
              <p:nvPr/>
            </p:nvSpPr>
            <p:spPr>
              <a:xfrm>
                <a:off x="6484815" y="3849487"/>
                <a:ext cx="3702278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 flipH="1">
                <a:off x="7261014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76945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3" name="Rectangle 182"/>
              <p:cNvSpPr/>
              <p:nvPr/>
            </p:nvSpPr>
            <p:spPr>
              <a:xfrm flipH="1">
                <a:off x="8369437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 flipH="1">
                <a:off x="8981799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 flipH="1">
                <a:off x="9594161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707670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747651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1" name="Rectangle 190"/>
              <p:cNvSpPr/>
              <p:nvPr/>
            </p:nvSpPr>
            <p:spPr>
              <a:xfrm flipH="1">
                <a:off x="790389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2" name="Rectangle 191"/>
              <p:cNvSpPr/>
              <p:nvPr/>
            </p:nvSpPr>
            <p:spPr>
              <a:xfrm flipH="1">
                <a:off x="8605347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94325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33693" y="2776784"/>
              <a:ext cx="2302201" cy="749825"/>
              <a:chOff x="4633693" y="2776784"/>
              <a:chExt cx="2302201" cy="749825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4633693" y="2776784"/>
                <a:ext cx="2302201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 flipH="1">
                <a:off x="540939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48252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525870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3" name="Rectangle 172"/>
              <p:cNvSpPr/>
              <p:nvPr/>
            </p:nvSpPr>
            <p:spPr>
              <a:xfrm flipH="1">
                <a:off x="6410126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 flipH="1">
                <a:off x="574638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>
              <a:xfrm flipH="1">
                <a:off x="601602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97" name="Rectangle 196"/>
              <p:cNvSpPr/>
              <p:nvPr/>
            </p:nvSpPr>
            <p:spPr>
              <a:xfrm flipH="1">
                <a:off x="5045614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17227" y="3849487"/>
              <a:ext cx="2271444" cy="749825"/>
              <a:chOff x="1517227" y="3849487"/>
              <a:chExt cx="2271444" cy="749825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1517227" y="3849487"/>
                <a:ext cx="2271444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 flipH="1">
                <a:off x="3192024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96" name="Rectangle 195"/>
              <p:cNvSpPr/>
              <p:nvPr/>
            </p:nvSpPr>
            <p:spPr>
              <a:xfrm flipH="1">
                <a:off x="27292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2387785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204092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102073" y="3849484"/>
              <a:ext cx="2183580" cy="749828"/>
              <a:chOff x="4102073" y="3849484"/>
              <a:chExt cx="2183580" cy="749828"/>
            </a:xfrm>
          </p:grpSpPr>
          <p:sp>
            <p:nvSpPr>
              <p:cNvPr id="159" name="Rounded Rectangle 158"/>
              <p:cNvSpPr/>
              <p:nvPr/>
            </p:nvSpPr>
            <p:spPr>
              <a:xfrm>
                <a:off x="4102073" y="3849487"/>
                <a:ext cx="2183580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44433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>
              <a:xfrm flipH="1">
                <a:off x="5823058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 flipH="1">
                <a:off x="5226955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93" name="Rectangle 192"/>
              <p:cNvSpPr/>
              <p:nvPr/>
            </p:nvSpPr>
            <p:spPr>
              <a:xfrm flipH="1">
                <a:off x="553066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481686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1" name="Rectangle 200"/>
              <p:cNvSpPr/>
              <p:nvPr/>
            </p:nvSpPr>
            <p:spPr>
              <a:xfrm flipH="1">
                <a:off x="4629584" y="3849485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02" name="Rectangle 201"/>
              <p:cNvSpPr/>
              <p:nvPr/>
            </p:nvSpPr>
            <p:spPr>
              <a:xfrm flipH="1">
                <a:off x="4975539" y="38494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8778241" y="2776783"/>
              <a:ext cx="2492587" cy="749826"/>
              <a:chOff x="8778241" y="2776783"/>
              <a:chExt cx="2492587" cy="749826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8778241" y="2776784"/>
                <a:ext cx="2492587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 flipH="1">
                <a:off x="924568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>
              <a:xfrm flipH="1">
                <a:off x="10037714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0437523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08649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 flipH="1">
                <a:off x="9835040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98" name="Rectangle 197"/>
              <p:cNvSpPr/>
              <p:nvPr/>
            </p:nvSpPr>
            <p:spPr>
              <a:xfrm flipH="1">
                <a:off x="9571565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 flipH="1">
                <a:off x="9008046" y="2776783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</p:grpSp>
      <p:sp>
        <p:nvSpPr>
          <p:cNvPr id="261" name="Rectangle 260"/>
          <p:cNvSpPr/>
          <p:nvPr/>
        </p:nvSpPr>
        <p:spPr>
          <a:xfrm>
            <a:off x="1837628" y="3549515"/>
            <a:ext cx="8351561" cy="190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Assume in proof that all host steps are atomic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3064060" y="3989342"/>
            <a:ext cx="130075" cy="535061"/>
            <a:chOff x="1083730" y="2776784"/>
            <a:chExt cx="2302202" cy="760976"/>
          </a:xfrm>
        </p:grpSpPr>
        <p:sp>
          <p:nvSpPr>
            <p:cNvPr id="206" name="Rounded Rectangle 205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270491" y="3991980"/>
            <a:ext cx="132500" cy="527221"/>
            <a:chOff x="8778241" y="2776783"/>
            <a:chExt cx="2492587" cy="749826"/>
          </a:xfrm>
        </p:grpSpPr>
        <p:sp>
          <p:nvSpPr>
            <p:cNvPr id="217" name="Rounded Rectangle 216"/>
            <p:cNvSpPr/>
            <p:nvPr/>
          </p:nvSpPr>
          <p:spPr>
            <a:xfrm>
              <a:off x="8778241" y="2776784"/>
              <a:ext cx="2492587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 flipH="1">
              <a:off x="924568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 flipH="1">
              <a:off x="10037714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 flipH="1">
              <a:off x="10437523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 flipH="1">
              <a:off x="108649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 flipH="1">
              <a:off x="9835040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 flipH="1">
              <a:off x="9571565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flipH="1">
              <a:off x="9008046" y="2776783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5517783" y="3982504"/>
            <a:ext cx="100555" cy="527221"/>
            <a:chOff x="4633693" y="2776784"/>
            <a:chExt cx="2302201" cy="749825"/>
          </a:xfrm>
        </p:grpSpPr>
        <p:sp>
          <p:nvSpPr>
            <p:cNvPr id="226" name="Rounded Rectangle 225"/>
            <p:cNvSpPr/>
            <p:nvPr/>
          </p:nvSpPr>
          <p:spPr>
            <a:xfrm>
              <a:off x="4633693" y="2776784"/>
              <a:ext cx="2302201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 flipH="1">
              <a:off x="540939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 flipH="1">
              <a:off x="48252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 flipH="1">
              <a:off x="525870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 flipH="1">
              <a:off x="6410126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 flipH="1">
              <a:off x="574638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 flipH="1">
              <a:off x="601602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 flipH="1">
              <a:off x="5045614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237543" y="4742185"/>
            <a:ext cx="125852" cy="527221"/>
            <a:chOff x="1517227" y="3849487"/>
            <a:chExt cx="2271444" cy="749825"/>
          </a:xfrm>
        </p:grpSpPr>
        <p:sp>
          <p:nvSpPr>
            <p:cNvPr id="235" name="Rounded Rectangle 234"/>
            <p:cNvSpPr/>
            <p:nvPr/>
          </p:nvSpPr>
          <p:spPr>
            <a:xfrm>
              <a:off x="1517227" y="3849487"/>
              <a:ext cx="2271444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 flipH="1">
              <a:off x="3192024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 flipH="1">
              <a:off x="27292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 flipH="1">
              <a:off x="2387785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flipH="1">
              <a:off x="204092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284900" y="4742184"/>
            <a:ext cx="63020" cy="527223"/>
            <a:chOff x="4102073" y="3849484"/>
            <a:chExt cx="2183580" cy="749828"/>
          </a:xfrm>
        </p:grpSpPr>
        <p:sp>
          <p:nvSpPr>
            <p:cNvPr id="241" name="Rounded Rectangle 240"/>
            <p:cNvSpPr/>
            <p:nvPr/>
          </p:nvSpPr>
          <p:spPr>
            <a:xfrm>
              <a:off x="4102073" y="3849487"/>
              <a:ext cx="2183580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 flipH="1">
              <a:off x="44433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 flipH="1">
              <a:off x="5823058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 flipH="1">
              <a:off x="5226955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 flipH="1">
              <a:off x="553066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 flipH="1">
              <a:off x="481686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 flipH="1">
              <a:off x="4629584" y="3849485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 flipH="1">
              <a:off x="4975539" y="38494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7280728" y="4745744"/>
            <a:ext cx="165875" cy="527221"/>
            <a:chOff x="6484815" y="3849487"/>
            <a:chExt cx="3702278" cy="749825"/>
          </a:xfrm>
        </p:grpSpPr>
        <p:sp>
          <p:nvSpPr>
            <p:cNvPr id="250" name="Rounded Rectangle 249"/>
            <p:cNvSpPr/>
            <p:nvPr/>
          </p:nvSpPr>
          <p:spPr>
            <a:xfrm>
              <a:off x="6484815" y="3849487"/>
              <a:ext cx="3702278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flipH="1">
              <a:off x="7261014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 flipH="1">
              <a:off x="76945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flipH="1">
              <a:off x="8369437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 flipH="1">
              <a:off x="8981799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 flipH="1">
              <a:off x="9594161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 flipH="1">
              <a:off x="707670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 flipH="1">
              <a:off x="747651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 flipH="1">
              <a:off x="790389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 flipH="1">
              <a:off x="8605347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 flipH="1">
              <a:off x="94325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D50-466A-DF49-A876-F2285DC3F566}" type="datetime1">
              <a:rPr lang="en-US" smtClean="0"/>
              <a:t>11/7/24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8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Concurrency containment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78" name="Rectangle 77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83" name="Rectangle 82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85" name="Rectangle 84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837628" y="1519572"/>
            <a:ext cx="8351561" cy="1904123"/>
            <a:chOff x="446048" y="2161169"/>
            <a:chExt cx="11877775" cy="2708086"/>
          </a:xfrm>
        </p:grpSpPr>
        <p:sp>
          <p:nvSpPr>
            <p:cNvPr id="90" name="Rectangle 89"/>
            <p:cNvSpPr/>
            <p:nvPr/>
          </p:nvSpPr>
          <p:spPr>
            <a:xfrm>
              <a:off x="446048" y="2161169"/>
              <a:ext cx="11877775" cy="27080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Reduction argument: for every real trace…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083734" y="2776784"/>
              <a:ext cx="2302204" cy="749825"/>
              <a:chOff x="1083734" y="2776784"/>
              <a:chExt cx="2302204" cy="749825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1083734" y="2776784"/>
                <a:ext cx="2302204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 flipH="1">
                <a:off x="1442537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>
              <a:xfrm flipH="1">
                <a:off x="176580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40" name="Rectangle 139"/>
              <p:cNvSpPr/>
              <p:nvPr/>
            </p:nvSpPr>
            <p:spPr>
              <a:xfrm flipH="1">
                <a:off x="1591917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 flipH="1">
                <a:off x="2025409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>
              <a:xfrm flipH="1">
                <a:off x="278376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43" name="Rectangle 142"/>
              <p:cNvSpPr/>
              <p:nvPr/>
            </p:nvSpPr>
            <p:spPr>
              <a:xfrm flipH="1">
                <a:off x="2386559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 flipH="1">
                <a:off x="3085127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484815" y="3849487"/>
              <a:ext cx="3702278" cy="749825"/>
              <a:chOff x="6484815" y="3849487"/>
              <a:chExt cx="3702278" cy="749825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6484815" y="3849487"/>
                <a:ext cx="3702278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 flipH="1">
                <a:off x="7261014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76945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8369437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 flipH="1">
                <a:off x="8981799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 flipH="1">
                <a:off x="9594161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 flipH="1">
                <a:off x="707670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747651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790389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 flipH="1">
                <a:off x="8605347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36" name="Rectangle 135"/>
              <p:cNvSpPr/>
              <p:nvPr/>
            </p:nvSpPr>
            <p:spPr>
              <a:xfrm flipH="1">
                <a:off x="94325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633693" y="2776784"/>
              <a:ext cx="2302201" cy="749825"/>
              <a:chOff x="4633693" y="2776784"/>
              <a:chExt cx="2302201" cy="749825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4633693" y="2776784"/>
                <a:ext cx="2302201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540939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 flipH="1">
                <a:off x="48252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 flipH="1">
                <a:off x="525870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 flipH="1">
                <a:off x="6410126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574638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01602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5045614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517227" y="3849487"/>
              <a:ext cx="2271444" cy="749825"/>
              <a:chOff x="1517227" y="3849487"/>
              <a:chExt cx="2271444" cy="749825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517227" y="3849487"/>
                <a:ext cx="2271444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3192024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 flipH="1">
                <a:off x="27292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 flipH="1">
                <a:off x="2387785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 flipH="1">
                <a:off x="204092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102073" y="3849484"/>
              <a:ext cx="2183580" cy="749828"/>
              <a:chOff x="4102073" y="3849484"/>
              <a:chExt cx="2183580" cy="749828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102073" y="3849487"/>
                <a:ext cx="2183580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 flipH="1">
                <a:off x="44433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 flipH="1">
                <a:off x="5823058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5226955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553066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 flipH="1">
                <a:off x="481686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 flipH="1">
                <a:off x="4629584" y="3849485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4975539" y="38494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8778241" y="2776783"/>
              <a:ext cx="2492587" cy="749826"/>
              <a:chOff x="8778241" y="2776783"/>
              <a:chExt cx="2492587" cy="749826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8778241" y="2776784"/>
                <a:ext cx="2492587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24568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 flipH="1">
                <a:off x="10037714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10437523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108649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H="1">
                <a:off x="9835040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9571565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9008046" y="2776783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0CFD-323C-8E41-80B1-262CB6424BBF}" type="datetime1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75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154" name="Rectangle 153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837628" y="1519572"/>
            <a:ext cx="8351561" cy="1904123"/>
            <a:chOff x="446048" y="2161169"/>
            <a:chExt cx="11877775" cy="2708086"/>
          </a:xfrm>
        </p:grpSpPr>
        <p:sp>
          <p:nvSpPr>
            <p:cNvPr id="163" name="Rectangle 162"/>
            <p:cNvSpPr/>
            <p:nvPr/>
          </p:nvSpPr>
          <p:spPr>
            <a:xfrm>
              <a:off x="446048" y="2161169"/>
              <a:ext cx="11877775" cy="27080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Reduction argument: for every real trace…</a:t>
              </a: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083734" y="2776784"/>
              <a:ext cx="2302204" cy="749825"/>
              <a:chOff x="1083734" y="2776784"/>
              <a:chExt cx="2302204" cy="749825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1083734" y="2776784"/>
                <a:ext cx="2302204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 flipH="1">
                <a:off x="1442537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22" name="Rectangle 221"/>
              <p:cNvSpPr/>
              <p:nvPr/>
            </p:nvSpPr>
            <p:spPr>
              <a:xfrm flipH="1">
                <a:off x="176580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 flipH="1">
                <a:off x="1591917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4" name="Rectangle 223"/>
              <p:cNvSpPr/>
              <p:nvPr/>
            </p:nvSpPr>
            <p:spPr>
              <a:xfrm flipH="1">
                <a:off x="2025409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5" name="Rectangle 224"/>
              <p:cNvSpPr/>
              <p:nvPr/>
            </p:nvSpPr>
            <p:spPr>
              <a:xfrm flipH="1">
                <a:off x="278376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 flipH="1">
                <a:off x="2386559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>
              <a:xfrm flipH="1">
                <a:off x="3085127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6484815" y="3849487"/>
              <a:ext cx="3702278" cy="749825"/>
              <a:chOff x="6484815" y="3849487"/>
              <a:chExt cx="3702278" cy="749825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6484815" y="3849487"/>
                <a:ext cx="3702278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7261014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11" name="Rectangle 210"/>
              <p:cNvSpPr/>
              <p:nvPr/>
            </p:nvSpPr>
            <p:spPr>
              <a:xfrm flipH="1">
                <a:off x="76945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>
              <a:xfrm flipH="1">
                <a:off x="8369437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 flipH="1">
                <a:off x="8981799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9594161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707670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6" name="Rectangle 215"/>
              <p:cNvSpPr/>
              <p:nvPr/>
            </p:nvSpPr>
            <p:spPr>
              <a:xfrm flipH="1">
                <a:off x="747651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 flipH="1">
                <a:off x="790389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8" name="Rectangle 217"/>
              <p:cNvSpPr/>
              <p:nvPr/>
            </p:nvSpPr>
            <p:spPr>
              <a:xfrm flipH="1">
                <a:off x="8605347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94325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4633693" y="2776784"/>
              <a:ext cx="2302201" cy="749825"/>
              <a:chOff x="4633693" y="2776784"/>
              <a:chExt cx="2302201" cy="749825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4633693" y="2776784"/>
                <a:ext cx="2302201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 flipH="1">
                <a:off x="540939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 flipH="1">
                <a:off x="48252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525870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6410126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6" name="Rectangle 205"/>
              <p:cNvSpPr/>
              <p:nvPr/>
            </p:nvSpPr>
            <p:spPr>
              <a:xfrm flipH="1">
                <a:off x="574638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07" name="Rectangle 206"/>
              <p:cNvSpPr/>
              <p:nvPr/>
            </p:nvSpPr>
            <p:spPr>
              <a:xfrm flipH="1">
                <a:off x="601602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08" name="Rectangle 207"/>
              <p:cNvSpPr/>
              <p:nvPr/>
            </p:nvSpPr>
            <p:spPr>
              <a:xfrm flipH="1">
                <a:off x="5045614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1517227" y="3849487"/>
              <a:ext cx="2271444" cy="749825"/>
              <a:chOff x="1517227" y="3849487"/>
              <a:chExt cx="2271444" cy="749825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517227" y="3849487"/>
                <a:ext cx="2271444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 flipH="1">
                <a:off x="3192024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8" name="Rectangle 187"/>
              <p:cNvSpPr/>
              <p:nvPr/>
            </p:nvSpPr>
            <p:spPr>
              <a:xfrm flipH="1">
                <a:off x="27292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2387785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204092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4102073" y="3849484"/>
              <a:ext cx="2183580" cy="749828"/>
              <a:chOff x="4102073" y="3849484"/>
              <a:chExt cx="2183580" cy="749828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4102073" y="3849487"/>
                <a:ext cx="2183580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 flipH="1">
                <a:off x="44433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 flipH="1">
                <a:off x="5823058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>
              <a:xfrm flipH="1">
                <a:off x="5226955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 flipH="1">
                <a:off x="553066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3" name="Rectangle 182"/>
              <p:cNvSpPr/>
              <p:nvPr/>
            </p:nvSpPr>
            <p:spPr>
              <a:xfrm flipH="1">
                <a:off x="481686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 flipH="1">
                <a:off x="4629584" y="3849485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 flipH="1">
                <a:off x="4975539" y="38494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778241" y="2776783"/>
              <a:ext cx="2492587" cy="749826"/>
              <a:chOff x="8778241" y="2776783"/>
              <a:chExt cx="2492587" cy="749826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8778241" y="2776784"/>
                <a:ext cx="2492587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924568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0037714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3" name="Rectangle 172"/>
              <p:cNvSpPr/>
              <p:nvPr/>
            </p:nvSpPr>
            <p:spPr>
              <a:xfrm flipH="1">
                <a:off x="10437523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4" name="Rectangle 173"/>
              <p:cNvSpPr/>
              <p:nvPr/>
            </p:nvSpPr>
            <p:spPr>
              <a:xfrm flipH="1">
                <a:off x="108649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>
              <a:xfrm flipH="1">
                <a:off x="9835040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9571565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9008046" y="2776783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</p:grpSp>
      <p:sp>
        <p:nvSpPr>
          <p:cNvPr id="229" name="Rectangle 228"/>
          <p:cNvSpPr/>
          <p:nvPr/>
        </p:nvSpPr>
        <p:spPr>
          <a:xfrm>
            <a:off x="1839080" y="3423695"/>
            <a:ext cx="8351561" cy="190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…there is a corresponding legal trace with atomic host steps 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2287453" y="3856549"/>
            <a:ext cx="1618737" cy="527221"/>
            <a:chOff x="1083734" y="2776784"/>
            <a:chExt cx="2302204" cy="749825"/>
          </a:xfrm>
        </p:grpSpPr>
        <p:sp>
          <p:nvSpPr>
            <p:cNvPr id="283" name="Rounded Rectangle 282"/>
            <p:cNvSpPr/>
            <p:nvPr/>
          </p:nvSpPr>
          <p:spPr>
            <a:xfrm>
              <a:off x="1083734" y="2776784"/>
              <a:ext cx="2302204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7" name="Rectangle 286"/>
            <p:cNvSpPr/>
            <p:nvPr/>
          </p:nvSpPr>
          <p:spPr>
            <a:xfrm flipH="1">
              <a:off x="2025409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8" name="Rectangle 287"/>
            <p:cNvSpPr/>
            <p:nvPr/>
          </p:nvSpPr>
          <p:spPr>
            <a:xfrm flipH="1">
              <a:off x="278376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9" name="Rectangle 288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6085088" y="4610794"/>
            <a:ext cx="2603164" cy="527221"/>
            <a:chOff x="6484815" y="3849487"/>
            <a:chExt cx="3702278" cy="749825"/>
          </a:xfrm>
        </p:grpSpPr>
        <p:sp>
          <p:nvSpPr>
            <p:cNvPr id="272" name="Rounded Rectangle 271"/>
            <p:cNvSpPr/>
            <p:nvPr/>
          </p:nvSpPr>
          <p:spPr>
            <a:xfrm>
              <a:off x="6484815" y="3849487"/>
              <a:ext cx="3702278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 flipH="1">
              <a:off x="7261014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76945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8369437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 flipH="1">
              <a:off x="8981799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77" name="Rectangle 276"/>
            <p:cNvSpPr/>
            <p:nvPr/>
          </p:nvSpPr>
          <p:spPr>
            <a:xfrm flipH="1">
              <a:off x="9594161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 flipH="1">
              <a:off x="707670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 flipH="1">
              <a:off x="747651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790389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8605347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2" name="Rectangle 281"/>
            <p:cNvSpPr/>
            <p:nvPr/>
          </p:nvSpPr>
          <p:spPr>
            <a:xfrm flipH="1">
              <a:off x="94325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4783518" y="3856549"/>
            <a:ext cx="1618735" cy="527221"/>
            <a:chOff x="4633693" y="2776784"/>
            <a:chExt cx="2302201" cy="749825"/>
          </a:xfrm>
        </p:grpSpPr>
        <p:sp>
          <p:nvSpPr>
            <p:cNvPr id="257" name="Rounded Rectangle 256"/>
            <p:cNvSpPr/>
            <p:nvPr/>
          </p:nvSpPr>
          <p:spPr>
            <a:xfrm>
              <a:off x="4633693" y="2776784"/>
              <a:ext cx="2302201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 flipH="1">
              <a:off x="540939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 flipH="1">
              <a:off x="48252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 flipH="1">
              <a:off x="525870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 flipH="1">
              <a:off x="6410126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 flipH="1">
              <a:off x="574638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 flipH="1">
              <a:off x="601602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 flipH="1">
              <a:off x="5045614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592252" y="4610794"/>
            <a:ext cx="1597109" cy="527221"/>
            <a:chOff x="1517227" y="3849487"/>
            <a:chExt cx="2271444" cy="749825"/>
          </a:xfrm>
        </p:grpSpPr>
        <p:sp>
          <p:nvSpPr>
            <p:cNvPr id="252" name="Rounded Rectangle 251"/>
            <p:cNvSpPr/>
            <p:nvPr/>
          </p:nvSpPr>
          <p:spPr>
            <a:xfrm>
              <a:off x="1517227" y="3849487"/>
              <a:ext cx="2271444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flipH="1">
              <a:off x="3192024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 flipH="1">
              <a:off x="27292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 flipH="1">
              <a:off x="2387785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 flipH="1">
              <a:off x="204092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409722" y="4610791"/>
            <a:ext cx="1535330" cy="527223"/>
            <a:chOff x="4102073" y="3849484"/>
            <a:chExt cx="2183580" cy="749828"/>
          </a:xfrm>
        </p:grpSpPr>
        <p:sp>
          <p:nvSpPr>
            <p:cNvPr id="244" name="Rounded Rectangle 243"/>
            <p:cNvSpPr/>
            <p:nvPr/>
          </p:nvSpPr>
          <p:spPr>
            <a:xfrm>
              <a:off x="4102073" y="3849487"/>
              <a:ext cx="2183580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 flipH="1">
              <a:off x="44433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 flipH="1">
              <a:off x="5823058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 flipH="1">
              <a:off x="5226955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 flipH="1">
              <a:off x="553066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 flipH="1">
              <a:off x="481686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 flipH="1">
              <a:off x="4629584" y="3849485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 flipH="1">
              <a:off x="4975539" y="38494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7697653" y="3856549"/>
            <a:ext cx="1752600" cy="527221"/>
            <a:chOff x="8778241" y="2776783"/>
            <a:chExt cx="2492587" cy="749826"/>
          </a:xfrm>
        </p:grpSpPr>
        <p:sp>
          <p:nvSpPr>
            <p:cNvPr id="236" name="Rounded Rectangle 235"/>
            <p:cNvSpPr/>
            <p:nvPr/>
          </p:nvSpPr>
          <p:spPr>
            <a:xfrm>
              <a:off x="8778241" y="2776784"/>
              <a:ext cx="2492587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 flipH="1">
              <a:off x="924568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 flipH="1">
              <a:off x="10037714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 flipH="1">
              <a:off x="10437523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 flipH="1">
              <a:off x="108649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 flipH="1">
              <a:off x="9835040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 flipH="1">
              <a:off x="9571565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 flipH="1">
              <a:off x="9008046" y="2776783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</p:grpSp>
      <p:sp>
        <p:nvSpPr>
          <p:cNvPr id="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Concurrency containment</a:t>
            </a: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02" y="2782051"/>
            <a:ext cx="908034" cy="479608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943673" y="2726937"/>
            <a:ext cx="457610" cy="518765"/>
            <a:chOff x="6315327" y="1295400"/>
            <a:chExt cx="457610" cy="518765"/>
          </a:xfrm>
        </p:grpSpPr>
        <p:sp>
          <p:nvSpPr>
            <p:cNvPr id="260" name="Vertical Scroll 259"/>
            <p:cNvSpPr/>
            <p:nvPr/>
          </p:nvSpPr>
          <p:spPr>
            <a:xfrm>
              <a:off x="6315327" y="1295400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261" name="Vertical Scroll 260"/>
            <p:cNvSpPr/>
            <p:nvPr/>
          </p:nvSpPr>
          <p:spPr>
            <a:xfrm>
              <a:off x="6414568" y="1402383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262" name="Vertical Scroll 261"/>
            <p:cNvSpPr/>
            <p:nvPr/>
          </p:nvSpPr>
          <p:spPr>
            <a:xfrm>
              <a:off x="6513809" y="1509365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</p:grpSp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56" y="2761995"/>
            <a:ext cx="485819" cy="484200"/>
          </a:xfrm>
          <a:prstGeom prst="rect">
            <a:avLst/>
          </a:prstGeom>
        </p:spPr>
      </p:pic>
      <p:grpSp>
        <p:nvGrpSpPr>
          <p:cNvPr id="264" name="Group 263"/>
          <p:cNvGrpSpPr/>
          <p:nvPr/>
        </p:nvGrpSpPr>
        <p:grpSpPr>
          <a:xfrm>
            <a:off x="8917879" y="4683998"/>
            <a:ext cx="457610" cy="518765"/>
            <a:chOff x="6315327" y="1295400"/>
            <a:chExt cx="457610" cy="518765"/>
          </a:xfrm>
        </p:grpSpPr>
        <p:sp>
          <p:nvSpPr>
            <p:cNvPr id="320" name="Vertical Scroll 319"/>
            <p:cNvSpPr/>
            <p:nvPr/>
          </p:nvSpPr>
          <p:spPr>
            <a:xfrm>
              <a:off x="6315327" y="1295400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21" name="Vertical Scroll 320"/>
            <p:cNvSpPr/>
            <p:nvPr/>
          </p:nvSpPr>
          <p:spPr>
            <a:xfrm>
              <a:off x="6414568" y="1402383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22" name="Vertical Scroll 321"/>
            <p:cNvSpPr/>
            <p:nvPr/>
          </p:nvSpPr>
          <p:spPr>
            <a:xfrm>
              <a:off x="6513809" y="1509365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</p:grpSp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62" y="4719056"/>
            <a:ext cx="485819" cy="484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4D0-8154-5149-B865-71819EFDC022}" type="datetime1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0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30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32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35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31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34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33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28978" y="3575882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88088" y="4422851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Refinement recap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41959" y="4208538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0931" y="4315695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3775" y="4208538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92053" y="189309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3285291" y="2887589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78D-2263-204F-B2EF-28C96F2F0C31}" type="datetime1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sp>
        <p:nvSpPr>
          <p:cNvPr id="7" name="Google Shape;77;p16">
            <a:extLst>
              <a:ext uri="{FF2B5EF4-FFF2-40B4-BE49-F238E27FC236}">
                <a16:creationId xmlns:a16="http://schemas.microsoft.com/office/drawing/2014/main" id="{C15CCF4A-30C0-027B-7DF5-B7A4F624FE68}"/>
              </a:ext>
            </a:extLst>
          </p:cNvPr>
          <p:cNvSpPr txBox="1"/>
          <p:nvPr/>
        </p:nvSpPr>
        <p:spPr>
          <a:xfrm>
            <a:off x="5673146" y="2491955"/>
            <a:ext cx="5874907" cy="289448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ghost function Abstraction(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Spec.Variables</a:t>
            </a:r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RefinementInit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// Inv base case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Spec.Init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(Abstraction(v))  // Refinement base case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RefinementNext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(v')  //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inductive step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Spec.Next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(Abstraction(v), Abstraction(v’),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|| Abstraction(v) == Abstraction(v’) &amp;&amp;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NoOp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							</a:t>
            </a:r>
            <a:endParaRPr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14847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The concept of “movers”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4889001" y="1952426"/>
            <a:ext cx="500932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x=0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5415734" y="270667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9126-9F3C-E641-B5AC-8DC6D440111F}" type="datetime1">
              <a:rPr lang="en-US" smtClean="0"/>
              <a:t>11/7/24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flipH="1">
            <a:off x="5371960" y="3857196"/>
            <a:ext cx="500932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x=0</a:t>
            </a:r>
          </a:p>
        </p:txBody>
      </p:sp>
      <p:sp>
        <p:nvSpPr>
          <p:cNvPr id="130" name="Rectangle 129"/>
          <p:cNvSpPr/>
          <p:nvPr/>
        </p:nvSpPr>
        <p:spPr>
          <a:xfrm flipH="1">
            <a:off x="4853553" y="461144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21695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Local computations can move either way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5419084" y="1952426"/>
            <a:ext cx="500932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x=0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4862681" y="270667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4BA5-D01D-DD4C-803C-D98361867CE1}" type="datetime1">
              <a:rPr lang="en-US" smtClean="0"/>
              <a:t>11/7/24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flipH="1">
            <a:off x="4853553" y="3857196"/>
            <a:ext cx="500932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x=0</a:t>
            </a:r>
          </a:p>
        </p:txBody>
      </p:sp>
      <p:sp>
        <p:nvSpPr>
          <p:cNvPr id="130" name="Rectangle 129"/>
          <p:cNvSpPr/>
          <p:nvPr/>
        </p:nvSpPr>
        <p:spPr>
          <a:xfrm flipH="1">
            <a:off x="5354485" y="461144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8175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Receives are right movers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4889001" y="1952426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5415734" y="270667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F8C4-E8C0-164D-9080-DB41BB8E430F}" type="datetime1">
              <a:rPr lang="en-US" smtClean="0"/>
              <a:t>11/7/24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22</a:t>
            </a:fld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flipH="1">
            <a:off x="5371960" y="3857196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30" name="Rectangle 129"/>
          <p:cNvSpPr/>
          <p:nvPr/>
        </p:nvSpPr>
        <p:spPr>
          <a:xfrm flipH="1">
            <a:off x="4853553" y="461144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91178" y="1690688"/>
            <a:ext cx="2406369" cy="3795712"/>
            <a:chOff x="6791178" y="1690688"/>
            <a:chExt cx="2406369" cy="3795712"/>
          </a:xfrm>
        </p:grpSpPr>
        <p:sp>
          <p:nvSpPr>
            <p:cNvPr id="28" name="Rounded Rectangle 27"/>
            <p:cNvSpPr/>
            <p:nvPr/>
          </p:nvSpPr>
          <p:spPr>
            <a:xfrm>
              <a:off x="7578812" y="195242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05016" y="270667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7685747" y="1952426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8212480" y="2706671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55228" y="385719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181432" y="461144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8168706" y="3857196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7650299" y="4611441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791178" y="1690688"/>
              <a:ext cx="0" cy="379571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9646778" y="1690688"/>
            <a:ext cx="2347515" cy="3795712"/>
            <a:chOff x="9646778" y="1690688"/>
            <a:chExt cx="2347515" cy="3795712"/>
          </a:xfrm>
        </p:grpSpPr>
        <p:sp>
          <p:nvSpPr>
            <p:cNvPr id="36" name="Rounded Rectangle 35"/>
            <p:cNvSpPr/>
            <p:nvPr/>
          </p:nvSpPr>
          <p:spPr>
            <a:xfrm>
              <a:off x="10375558" y="195242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001762" y="270667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0482493" y="1952426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1009226" y="2706671"/>
              <a:ext cx="460279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1974" y="385719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78178" y="461144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0965452" y="3857196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10447045" y="4611441"/>
              <a:ext cx="460279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9646778" y="1690688"/>
              <a:ext cx="0" cy="379571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3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Receives are not left movers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5349070" y="1955704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4853552" y="2706671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496-C571-1048-A913-24B2CE55D965}" type="datetime1">
              <a:rPr lang="en-US" smtClean="0"/>
              <a:t>11/7/24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23</a:t>
            </a:fld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flipH="1">
            <a:off x="4836484" y="3857196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30" name="Rectangle 129"/>
          <p:cNvSpPr/>
          <p:nvPr/>
        </p:nvSpPr>
        <p:spPr>
          <a:xfrm flipH="1">
            <a:off x="5313831" y="4611441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41157" y="3857196"/>
            <a:ext cx="4707924" cy="1419139"/>
            <a:chOff x="1841157" y="3857196"/>
            <a:chExt cx="4707924" cy="141913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41157" y="3857196"/>
              <a:ext cx="4707924" cy="1419139"/>
            </a:xfrm>
            <a:prstGeom prst="line">
              <a:avLst/>
            </a:prstGeom>
            <a:ln w="412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841157" y="3857196"/>
              <a:ext cx="4707924" cy="1419139"/>
            </a:xfrm>
            <a:prstGeom prst="line">
              <a:avLst/>
            </a:prstGeom>
            <a:ln w="412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2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Sends are left movers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4853552" y="270667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121A-EF96-EB42-A1B1-1E6082D1B102}" type="datetime1">
              <a:rPr lang="en-US" smtClean="0"/>
              <a:t>11/7/24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24</a:t>
            </a:fld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 flipH="1">
            <a:off x="5361293" y="461144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91178" y="1690688"/>
            <a:ext cx="2406369" cy="3795712"/>
            <a:chOff x="6791178" y="1690688"/>
            <a:chExt cx="2406369" cy="3795712"/>
          </a:xfrm>
        </p:grpSpPr>
        <p:sp>
          <p:nvSpPr>
            <p:cNvPr id="28" name="Rounded Rectangle 27"/>
            <p:cNvSpPr/>
            <p:nvPr/>
          </p:nvSpPr>
          <p:spPr>
            <a:xfrm>
              <a:off x="7578812" y="195242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05016" y="270667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7671434" y="2706670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8223389" y="1958857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55228" y="385719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181432" y="461144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8144362" y="4611440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7653095" y="3858342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791178" y="1690688"/>
              <a:ext cx="0" cy="379571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 flipH="1">
            <a:off x="5430202" y="1958857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7" name="Rectangle 46"/>
          <p:cNvSpPr/>
          <p:nvPr/>
        </p:nvSpPr>
        <p:spPr>
          <a:xfrm flipH="1">
            <a:off x="4898689" y="3864706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646778" y="1690688"/>
            <a:ext cx="2347515" cy="3795712"/>
            <a:chOff x="9646778" y="1690688"/>
            <a:chExt cx="2347515" cy="3795712"/>
          </a:xfrm>
        </p:grpSpPr>
        <p:sp>
          <p:nvSpPr>
            <p:cNvPr id="36" name="Rounded Rectangle 35"/>
            <p:cNvSpPr/>
            <p:nvPr/>
          </p:nvSpPr>
          <p:spPr>
            <a:xfrm>
              <a:off x="10375558" y="195242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001762" y="270667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1974" y="385719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78178" y="461144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9646778" y="1690688"/>
              <a:ext cx="0" cy="379571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 flipH="1">
              <a:off x="11060104" y="1952061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10515703" y="2710068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flipH="1">
              <a:off x="10539287" y="3853639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 flipH="1">
              <a:off x="10975982" y="4619035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5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Sends are not right movers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5337402" y="2706671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4853552" y="1956575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7E6-213A-9549-882A-57260EA0D95E}" type="datetime1">
              <a:rPr lang="en-US" smtClean="0"/>
              <a:t>11/7/24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25</a:t>
            </a:fld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flipH="1">
            <a:off x="4830604" y="4618078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30" name="Rectangle 129"/>
          <p:cNvSpPr/>
          <p:nvPr/>
        </p:nvSpPr>
        <p:spPr>
          <a:xfrm flipH="1">
            <a:off x="5344256" y="3863980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41157" y="3857196"/>
            <a:ext cx="4707924" cy="1419139"/>
            <a:chOff x="1841157" y="3857196"/>
            <a:chExt cx="4707924" cy="141913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41157" y="3857196"/>
              <a:ext cx="4707924" cy="1419139"/>
            </a:xfrm>
            <a:prstGeom prst="line">
              <a:avLst/>
            </a:prstGeom>
            <a:ln w="412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841157" y="3857196"/>
              <a:ext cx="4707924" cy="1419139"/>
            </a:xfrm>
            <a:prstGeom prst="line">
              <a:avLst/>
            </a:prstGeom>
            <a:ln w="412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9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Summary of movers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Local computation moves both ways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Sends move to the left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Receives move to the right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5B61-903B-0440-BE87-AE9B7FD38E09}" type="datetime1">
              <a:rPr lang="en-US" smtClean="0"/>
              <a:t>11/7/24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18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6001" y="1952426"/>
            <a:ext cx="1618737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706671"/>
            <a:ext cx="1597109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83636" y="2706671"/>
            <a:ext cx="2603164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96201" y="1952426"/>
            <a:ext cx="1752600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Creating the atomic trace</a:t>
            </a:r>
          </a:p>
        </p:txBody>
      </p:sp>
      <p:sp>
        <p:nvSpPr>
          <p:cNvPr id="10" name="Rectangle 9"/>
          <p:cNvSpPr/>
          <p:nvPr/>
        </p:nvSpPr>
        <p:spPr>
          <a:xfrm flipH="1">
            <a:off x="2538284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2765582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 flipH="1">
            <a:off x="5327481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6629400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6934201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4648201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2643317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2948116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18" name="Rectangle 17"/>
          <p:cNvSpPr/>
          <p:nvPr/>
        </p:nvSpPr>
        <p:spPr>
          <a:xfrm flipH="1">
            <a:off x="3481331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4947485" y="196026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5221523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1" name="Rectangle 20"/>
          <p:cNvSpPr/>
          <p:nvPr/>
        </p:nvSpPr>
        <p:spPr>
          <a:xfrm flipH="1">
            <a:off x="6031120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2" name="Rectangle 21"/>
          <p:cNvSpPr/>
          <p:nvPr/>
        </p:nvSpPr>
        <p:spPr>
          <a:xfrm flipH="1">
            <a:off x="8024869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8581768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4" name="Rectangle 23"/>
          <p:cNvSpPr/>
          <p:nvPr/>
        </p:nvSpPr>
        <p:spPr>
          <a:xfrm flipH="1">
            <a:off x="8862883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9163388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6" name="Rectangle 25"/>
          <p:cNvSpPr/>
          <p:nvPr/>
        </p:nvSpPr>
        <p:spPr>
          <a:xfrm flipH="1">
            <a:off x="3202049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3693230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5564425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29" name="Rectangle 28"/>
          <p:cNvSpPr/>
          <p:nvPr/>
        </p:nvSpPr>
        <p:spPr>
          <a:xfrm flipH="1">
            <a:off x="5754015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8439262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 flipH="1">
            <a:off x="7408760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2" name="Rectangle 31"/>
          <p:cNvSpPr/>
          <p:nvPr/>
        </p:nvSpPr>
        <p:spPr>
          <a:xfrm flipH="1">
            <a:off x="7839327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3" name="Rectangle 32"/>
          <p:cNvSpPr/>
          <p:nvPr/>
        </p:nvSpPr>
        <p:spPr>
          <a:xfrm flipH="1">
            <a:off x="8269894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4" name="Rectangle 33"/>
          <p:cNvSpPr/>
          <p:nvPr/>
        </p:nvSpPr>
        <p:spPr>
          <a:xfrm flipH="1">
            <a:off x="5618338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5199203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6" name="Rectangle 35"/>
          <p:cNvSpPr/>
          <p:nvPr/>
        </p:nvSpPr>
        <p:spPr>
          <a:xfrm flipH="1">
            <a:off x="3768392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7" name="Rectangle 36"/>
          <p:cNvSpPr/>
          <p:nvPr/>
        </p:nvSpPr>
        <p:spPr>
          <a:xfrm flipH="1">
            <a:off x="649980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6780922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9" name="Rectangle 38"/>
          <p:cNvSpPr/>
          <p:nvPr/>
        </p:nvSpPr>
        <p:spPr>
          <a:xfrm flipH="1">
            <a:off x="708142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0" name="Rectangle 39"/>
          <p:cNvSpPr/>
          <p:nvPr/>
        </p:nvSpPr>
        <p:spPr>
          <a:xfrm flipH="1">
            <a:off x="757463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5412749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815625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3" name="Rectangle 42"/>
          <p:cNvSpPr/>
          <p:nvPr/>
        </p:nvSpPr>
        <p:spPr>
          <a:xfrm flipH="1">
            <a:off x="4910860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4" name="Rectangle 43"/>
          <p:cNvSpPr/>
          <p:nvPr/>
        </p:nvSpPr>
        <p:spPr>
          <a:xfrm flipH="1">
            <a:off x="344299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5" name="Rectangle 44"/>
          <p:cNvSpPr/>
          <p:nvPr/>
        </p:nvSpPr>
        <p:spPr>
          <a:xfrm flipH="1">
            <a:off x="5071697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46" name="Rectangle 45"/>
          <p:cNvSpPr/>
          <p:nvPr/>
        </p:nvSpPr>
        <p:spPr>
          <a:xfrm flipH="1">
            <a:off x="8254007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7" name="Rectangle 46"/>
          <p:cNvSpPr/>
          <p:nvPr/>
        </p:nvSpPr>
        <p:spPr>
          <a:xfrm flipH="1">
            <a:off x="3202911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8" name="Rectangle 47"/>
          <p:cNvSpPr/>
          <p:nvPr/>
        </p:nvSpPr>
        <p:spPr>
          <a:xfrm flipH="1">
            <a:off x="295902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9" name="Rectangle 48"/>
          <p:cNvSpPr/>
          <p:nvPr/>
        </p:nvSpPr>
        <p:spPr>
          <a:xfrm flipH="1">
            <a:off x="4779176" y="2706669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50" name="Rectangle 49"/>
          <p:cNvSpPr/>
          <p:nvPr/>
        </p:nvSpPr>
        <p:spPr>
          <a:xfrm flipH="1">
            <a:off x="5022426" y="2706669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51" name="Rectangle 50"/>
          <p:cNvSpPr/>
          <p:nvPr/>
        </p:nvSpPr>
        <p:spPr>
          <a:xfrm flipH="1">
            <a:off x="7857782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67" name="Down Arrow 66"/>
          <p:cNvSpPr/>
          <p:nvPr/>
        </p:nvSpPr>
        <p:spPr>
          <a:xfrm>
            <a:off x="5432515" y="1559773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68" name="Down Arrow 67"/>
          <p:cNvSpPr/>
          <p:nvPr/>
        </p:nvSpPr>
        <p:spPr>
          <a:xfrm>
            <a:off x="2971801" y="1559773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69" name="Down Arrow 68"/>
          <p:cNvSpPr/>
          <p:nvPr/>
        </p:nvSpPr>
        <p:spPr>
          <a:xfrm>
            <a:off x="8173891" y="1559773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70" name="Down Arrow 69"/>
          <p:cNvSpPr/>
          <p:nvPr/>
        </p:nvSpPr>
        <p:spPr>
          <a:xfrm flipV="1">
            <a:off x="5071698" y="3312374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71" name="Down Arrow 70"/>
          <p:cNvSpPr/>
          <p:nvPr/>
        </p:nvSpPr>
        <p:spPr>
          <a:xfrm flipV="1">
            <a:off x="3124200" y="3312374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72" name="Down Arrow 71"/>
          <p:cNvSpPr/>
          <p:nvPr/>
        </p:nvSpPr>
        <p:spPr>
          <a:xfrm flipV="1">
            <a:off x="7196157" y="3312374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grpSp>
        <p:nvGrpSpPr>
          <p:cNvPr id="73" name="Group 72"/>
          <p:cNvGrpSpPr/>
          <p:nvPr/>
        </p:nvGrpSpPr>
        <p:grpSpPr>
          <a:xfrm>
            <a:off x="2957648" y="1952426"/>
            <a:ext cx="130075" cy="535061"/>
            <a:chOff x="1083730" y="2776784"/>
            <a:chExt cx="2302202" cy="760976"/>
          </a:xfrm>
        </p:grpSpPr>
        <p:sp>
          <p:nvSpPr>
            <p:cNvPr id="74" name="Rounded Rectangle 73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32700" y="1952426"/>
            <a:ext cx="130075" cy="535061"/>
            <a:chOff x="1083730" y="2776784"/>
            <a:chExt cx="2302202" cy="760976"/>
          </a:xfrm>
        </p:grpSpPr>
        <p:sp>
          <p:nvSpPr>
            <p:cNvPr id="83" name="Rounded Rectangle 82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20403" y="2706669"/>
            <a:ext cx="130075" cy="535061"/>
            <a:chOff x="1083730" y="2776784"/>
            <a:chExt cx="2302202" cy="760976"/>
          </a:xfrm>
        </p:grpSpPr>
        <p:sp>
          <p:nvSpPr>
            <p:cNvPr id="92" name="Rounded Rectangle 91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60836" y="2706669"/>
            <a:ext cx="130075" cy="535061"/>
            <a:chOff x="1083730" y="2776784"/>
            <a:chExt cx="2302202" cy="760976"/>
          </a:xfrm>
        </p:grpSpPr>
        <p:sp>
          <p:nvSpPr>
            <p:cNvPr id="101" name="Rounded Rectangle 100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195066" y="2706912"/>
            <a:ext cx="130075" cy="535061"/>
            <a:chOff x="1083730" y="2776784"/>
            <a:chExt cx="2302202" cy="760976"/>
          </a:xfrm>
        </p:grpSpPr>
        <p:sp>
          <p:nvSpPr>
            <p:cNvPr id="110" name="Rounded Rectangle 109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162600" y="1949172"/>
            <a:ext cx="130075" cy="535061"/>
            <a:chOff x="1083730" y="2776784"/>
            <a:chExt cx="2302202" cy="760976"/>
          </a:xfrm>
        </p:grpSpPr>
        <p:sp>
          <p:nvSpPr>
            <p:cNvPr id="119" name="Rounded Rectangle 118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CF9F-E077-1744-9B42-409BD387CD40}" type="datetime1">
              <a:rPr lang="en-US" smtClean="0"/>
              <a:t>11/7/24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03529 0.000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0273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01706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-0.01927 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04166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05846 0.0009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6002" y="1952426"/>
            <a:ext cx="1865584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706671"/>
            <a:ext cx="1723923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Creating the atomic trace</a:t>
            </a:r>
          </a:p>
        </p:txBody>
      </p:sp>
      <p:sp>
        <p:nvSpPr>
          <p:cNvPr id="10" name="Rectangle 9"/>
          <p:cNvSpPr/>
          <p:nvPr/>
        </p:nvSpPr>
        <p:spPr>
          <a:xfrm flipH="1">
            <a:off x="2538284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2948116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18" name="Rectangle 17"/>
          <p:cNvSpPr/>
          <p:nvPr/>
        </p:nvSpPr>
        <p:spPr>
          <a:xfrm flipH="1">
            <a:off x="3481331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3693230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6" name="Rectangle 35"/>
          <p:cNvSpPr/>
          <p:nvPr/>
        </p:nvSpPr>
        <p:spPr>
          <a:xfrm flipH="1">
            <a:off x="3875192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4" name="Rectangle 43"/>
          <p:cNvSpPr/>
          <p:nvPr/>
        </p:nvSpPr>
        <p:spPr>
          <a:xfrm flipH="1">
            <a:off x="344299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7" name="Rectangle 46"/>
          <p:cNvSpPr/>
          <p:nvPr/>
        </p:nvSpPr>
        <p:spPr>
          <a:xfrm flipH="1">
            <a:off x="3202644" y="2706670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8" name="Rectangle 47"/>
          <p:cNvSpPr/>
          <p:nvPr/>
        </p:nvSpPr>
        <p:spPr>
          <a:xfrm flipH="1">
            <a:off x="295902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502-2D47-E74B-AD96-876BC1A53952}" type="datetime1">
              <a:rPr lang="en-US" smtClean="0"/>
              <a:t>11/7/24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28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39409" y="3740087"/>
            <a:ext cx="8932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keep moving individual instructions to the left/right, until the entire action is atomic (i.e. does not interleave with other actions)</a:t>
            </a:r>
          </a:p>
        </p:txBody>
      </p:sp>
    </p:spTree>
    <p:extLst>
      <p:ext uri="{BB962C8B-B14F-4D97-AF65-F5344CB8AC3E}">
        <p14:creationId xmlns:p14="http://schemas.microsoft.com/office/powerpoint/2010/main" val="209776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02487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03554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04167 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0332 -1.85185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03971 3.7037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44" grpId="0" animBg="1"/>
      <p:bldP spid="47" grpId="0" animBg="1"/>
      <p:bldP spid="48" grpId="0" animBg="1"/>
      <p:bldP spid="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The atomic trace is legal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2948116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57648" y="1952426"/>
            <a:ext cx="130075" cy="535061"/>
            <a:chOff x="1083730" y="2776784"/>
            <a:chExt cx="2302202" cy="760976"/>
          </a:xfrm>
        </p:grpSpPr>
        <p:sp>
          <p:nvSpPr>
            <p:cNvPr id="74" name="Rounded Rectangle 73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32700" y="1952426"/>
            <a:ext cx="130075" cy="535061"/>
            <a:chOff x="1083730" y="2776784"/>
            <a:chExt cx="2302202" cy="760976"/>
          </a:xfrm>
        </p:grpSpPr>
        <p:sp>
          <p:nvSpPr>
            <p:cNvPr id="83" name="Rounded Rectangle 82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20403" y="2706669"/>
            <a:ext cx="130075" cy="535061"/>
            <a:chOff x="1083730" y="2776784"/>
            <a:chExt cx="2302202" cy="760976"/>
          </a:xfrm>
        </p:grpSpPr>
        <p:sp>
          <p:nvSpPr>
            <p:cNvPr id="92" name="Rounded Rectangle 91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60836" y="2706669"/>
            <a:ext cx="130075" cy="535061"/>
            <a:chOff x="1083730" y="2776784"/>
            <a:chExt cx="2302202" cy="760976"/>
          </a:xfrm>
        </p:grpSpPr>
        <p:sp>
          <p:nvSpPr>
            <p:cNvPr id="101" name="Rounded Rectangle 100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195066" y="2706912"/>
            <a:ext cx="130075" cy="535061"/>
            <a:chOff x="1083730" y="2776784"/>
            <a:chExt cx="2302202" cy="760976"/>
          </a:xfrm>
        </p:grpSpPr>
        <p:sp>
          <p:nvSpPr>
            <p:cNvPr id="110" name="Rounded Rectangle 109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162600" y="1949172"/>
            <a:ext cx="130075" cy="535061"/>
            <a:chOff x="1083730" y="2776784"/>
            <a:chExt cx="2302202" cy="760976"/>
          </a:xfrm>
        </p:grpSpPr>
        <p:sp>
          <p:nvSpPr>
            <p:cNvPr id="119" name="Rounded Rectangle 118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352573" y="3724761"/>
            <a:ext cx="7239000" cy="56768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Local event ordering is preserved</a:t>
            </a: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28" name="Vertical Scroll 127"/>
          <p:cNvSpPr/>
          <p:nvPr/>
        </p:nvSpPr>
        <p:spPr>
          <a:xfrm>
            <a:off x="5436332" y="5020117"/>
            <a:ext cx="415686" cy="40417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29" name="Rounded Rectangle 128"/>
          <p:cNvSpPr/>
          <p:nvPr/>
        </p:nvSpPr>
        <p:spPr>
          <a:xfrm>
            <a:off x="2352573" y="4300029"/>
            <a:ext cx="7239000" cy="56768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Packets are never received before they’re sent</a:t>
            </a: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30" name="Vertical Scroll 129"/>
          <p:cNvSpPr/>
          <p:nvPr/>
        </p:nvSpPr>
        <p:spPr>
          <a:xfrm>
            <a:off x="6199047" y="5031273"/>
            <a:ext cx="415686" cy="404170"/>
          </a:xfrm>
          <a:prstGeom prst="verticalScroll">
            <a:avLst/>
          </a:prstGeom>
          <a:solidFill>
            <a:srgbClr val="00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ED27-EDB6-3C4D-8711-AC4925B1AD05}" type="datetime1">
              <a:rPr lang="en-US" smtClean="0"/>
              <a:t>11/7/24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2344E-6 -3.22917E-6 L -0.07617 -0.000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9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5313E-6 -8.33333E-7 L 0.06665 -0.000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8" grpId="1" animBg="1"/>
      <p:bldP spid="129" grpId="0" animBg="1"/>
      <p:bldP spid="130" grpId="0" animBg="1"/>
      <p:bldP spid="1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69066" y="5473652"/>
            <a:ext cx="5425048" cy="474994"/>
            <a:chOff x="4598766" y="7002662"/>
            <a:chExt cx="7715624" cy="675547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4598766" y="7002662"/>
              <a:ext cx="7715624" cy="675547"/>
            </a:xfrm>
            <a:prstGeom prst="trapezoid">
              <a:avLst>
                <a:gd name="adj" fmla="val 57891"/>
              </a:avLst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endPara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36791" y="7048048"/>
              <a:ext cx="3467189" cy="623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50" dirty="0">
                  <a:solidFill>
                    <a:srgbClr val="000000"/>
                  </a:solidFill>
                  <a:latin typeface="Calibri Light" charset="0"/>
                  <a:ea typeface="Calibri Light" charset="0"/>
                  <a:cs typeface="Calibri Light" charset="0"/>
                </a:rPr>
                <a:t>Build system</a:t>
              </a:r>
            </a:p>
          </p:txBody>
        </p:sp>
      </p:grpSp>
      <p:cxnSp>
        <p:nvCxnSpPr>
          <p:cNvPr id="52" name="Curved Connector 51"/>
          <p:cNvCxnSpPr/>
          <p:nvPr/>
        </p:nvCxnSpPr>
        <p:spPr>
          <a:xfrm rot="16200000" flipH="1">
            <a:off x="6926906" y="4733922"/>
            <a:ext cx="1960599" cy="760249"/>
          </a:xfrm>
          <a:prstGeom prst="curvedConnector3">
            <a:avLst/>
          </a:prstGeom>
          <a:noFill/>
          <a:ln w="635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Curved Connector 38"/>
          <p:cNvCxnSpPr/>
          <p:nvPr/>
        </p:nvCxnSpPr>
        <p:spPr>
          <a:xfrm rot="5400000">
            <a:off x="5458569" y="4274124"/>
            <a:ext cx="2134154" cy="1853403"/>
          </a:xfrm>
          <a:prstGeom prst="curvedConnector3">
            <a:avLst>
              <a:gd name="adj1" fmla="val 50000"/>
            </a:avLst>
          </a:prstGeom>
          <a:noFill/>
          <a:ln w="635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Rectangle 45"/>
          <p:cNvSpPr/>
          <p:nvPr/>
        </p:nvSpPr>
        <p:spPr>
          <a:xfrm>
            <a:off x="2816139" y="2958551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75248" y="3805520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9120" y="3591208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68092" y="369836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3999" y="3589988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79214" y="1275763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69851" y="2267230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4169851" y="2267230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3999" y="3589988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4302" y="1275763"/>
            <a:ext cx="0" cy="3878634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Left Brace 7"/>
          <p:cNvSpPr/>
          <p:nvPr/>
        </p:nvSpPr>
        <p:spPr>
          <a:xfrm rot="5400000">
            <a:off x="4327531" y="-706448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7895" y="558125"/>
            <a:ext cx="338131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you need to inspect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7972330" y="-706448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0715" y="547283"/>
            <a:ext cx="4162053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</a:t>
            </a:r>
            <a:r>
              <a:rPr lang="en-US" sz="2400">
                <a:ea typeface="Calibri Light" charset="0"/>
                <a:cs typeface="Calibri Light" charset="0"/>
                <a:sym typeface="Gill Sans Light"/>
              </a:rPr>
              <a:t>the verifier checks for you</a:t>
            </a:r>
            <a:endParaRPr lang="en-US" sz="2400" dirty="0">
              <a:ea typeface="Calibri Light" charset="0"/>
              <a:cs typeface="Calibri Light" charset="0"/>
              <a:sym typeface="Gill Sans 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95" y="6131755"/>
            <a:ext cx="512770" cy="511442"/>
          </a:xfrm>
          <a:prstGeom prst="rect">
            <a:avLst/>
          </a:prstGeom>
        </p:spPr>
      </p:pic>
      <p:cxnSp>
        <p:nvCxnSpPr>
          <p:cNvPr id="22" name="Curved Connector 21"/>
          <p:cNvCxnSpPr>
            <a:stCxn id="46" idx="2"/>
          </p:cNvCxnSpPr>
          <p:nvPr/>
        </p:nvCxnSpPr>
        <p:spPr>
          <a:xfrm rot="16200000" flipH="1">
            <a:off x="4260282" y="5293171"/>
            <a:ext cx="1015848" cy="813329"/>
          </a:xfrm>
          <a:prstGeom prst="curvedConnector3">
            <a:avLst/>
          </a:prstGeom>
          <a:noFill/>
          <a:ln w="635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30" name="Picture 6" descr="ile:CD icon test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75" y="6094347"/>
            <a:ext cx="590308" cy="59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5A28-A3EB-1C40-A48B-9AE5B5D4F6B2}" type="datetime1">
              <a:rPr lang="en-US" smtClean="0"/>
              <a:t>11/7/24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32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33412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25677 0.003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  <p:bldP spid="9" grpId="0"/>
      <p:bldP spid="20" grpId="0" animBg="1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154" name="Rectangle 153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837628" y="1519572"/>
            <a:ext cx="8351561" cy="1904123"/>
            <a:chOff x="446048" y="2161169"/>
            <a:chExt cx="11877775" cy="2708086"/>
          </a:xfrm>
        </p:grpSpPr>
        <p:sp>
          <p:nvSpPr>
            <p:cNvPr id="163" name="Rectangle 162"/>
            <p:cNvSpPr/>
            <p:nvPr/>
          </p:nvSpPr>
          <p:spPr>
            <a:xfrm>
              <a:off x="446048" y="2161169"/>
              <a:ext cx="11877775" cy="27080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Real trace</a:t>
              </a: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083734" y="2776784"/>
              <a:ext cx="2302204" cy="749825"/>
              <a:chOff x="1083734" y="2776784"/>
              <a:chExt cx="2302204" cy="749825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1083734" y="2776784"/>
                <a:ext cx="2302204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 flipH="1">
                <a:off x="1442537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22" name="Rectangle 221"/>
              <p:cNvSpPr/>
              <p:nvPr/>
            </p:nvSpPr>
            <p:spPr>
              <a:xfrm flipH="1">
                <a:off x="176580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 flipH="1">
                <a:off x="1591917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4" name="Rectangle 223"/>
              <p:cNvSpPr/>
              <p:nvPr/>
            </p:nvSpPr>
            <p:spPr>
              <a:xfrm flipH="1">
                <a:off x="2025409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5" name="Rectangle 224"/>
              <p:cNvSpPr/>
              <p:nvPr/>
            </p:nvSpPr>
            <p:spPr>
              <a:xfrm flipH="1">
                <a:off x="278376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 flipH="1">
                <a:off x="2386559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>
              <a:xfrm flipH="1">
                <a:off x="3085127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6484815" y="3849487"/>
              <a:ext cx="3702278" cy="749825"/>
              <a:chOff x="6484815" y="3849487"/>
              <a:chExt cx="3702278" cy="749825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6484815" y="3849487"/>
                <a:ext cx="3702278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7261014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11" name="Rectangle 210"/>
              <p:cNvSpPr/>
              <p:nvPr/>
            </p:nvSpPr>
            <p:spPr>
              <a:xfrm flipH="1">
                <a:off x="76945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>
              <a:xfrm flipH="1">
                <a:off x="8369437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 flipH="1">
                <a:off x="8981799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9594161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707670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6" name="Rectangle 215"/>
              <p:cNvSpPr/>
              <p:nvPr/>
            </p:nvSpPr>
            <p:spPr>
              <a:xfrm flipH="1">
                <a:off x="747651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 flipH="1">
                <a:off x="790389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8" name="Rectangle 217"/>
              <p:cNvSpPr/>
              <p:nvPr/>
            </p:nvSpPr>
            <p:spPr>
              <a:xfrm flipH="1">
                <a:off x="8605347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94325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4633693" y="2776784"/>
              <a:ext cx="2302201" cy="749825"/>
              <a:chOff x="4633693" y="2776784"/>
              <a:chExt cx="2302201" cy="749825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4633693" y="2776784"/>
                <a:ext cx="2302201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 flipH="1">
                <a:off x="540939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 flipH="1">
                <a:off x="48252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525870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6410126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6" name="Rectangle 205"/>
              <p:cNvSpPr/>
              <p:nvPr/>
            </p:nvSpPr>
            <p:spPr>
              <a:xfrm flipH="1">
                <a:off x="574638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07" name="Rectangle 206"/>
              <p:cNvSpPr/>
              <p:nvPr/>
            </p:nvSpPr>
            <p:spPr>
              <a:xfrm flipH="1">
                <a:off x="601602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08" name="Rectangle 207"/>
              <p:cNvSpPr/>
              <p:nvPr/>
            </p:nvSpPr>
            <p:spPr>
              <a:xfrm flipH="1">
                <a:off x="5045614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1517227" y="3849487"/>
              <a:ext cx="2271444" cy="749825"/>
              <a:chOff x="1517227" y="3849487"/>
              <a:chExt cx="2271444" cy="749825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517227" y="3849487"/>
                <a:ext cx="2271444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 flipH="1">
                <a:off x="3192024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8" name="Rectangle 187"/>
              <p:cNvSpPr/>
              <p:nvPr/>
            </p:nvSpPr>
            <p:spPr>
              <a:xfrm flipH="1">
                <a:off x="27292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2387785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204092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4102073" y="3849484"/>
              <a:ext cx="2183580" cy="749828"/>
              <a:chOff x="4102073" y="3849484"/>
              <a:chExt cx="2183580" cy="749828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4102073" y="3849487"/>
                <a:ext cx="2183580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 flipH="1">
                <a:off x="44433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 flipH="1">
                <a:off x="5823058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>
              <a:xfrm flipH="1">
                <a:off x="5226955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 flipH="1">
                <a:off x="553066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3" name="Rectangle 182"/>
              <p:cNvSpPr/>
              <p:nvPr/>
            </p:nvSpPr>
            <p:spPr>
              <a:xfrm flipH="1">
                <a:off x="481686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 flipH="1">
                <a:off x="4629584" y="3849485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 flipH="1">
                <a:off x="4975539" y="38494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778241" y="2776783"/>
              <a:ext cx="2492587" cy="749826"/>
              <a:chOff x="8778241" y="2776783"/>
              <a:chExt cx="2492587" cy="749826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8778241" y="2776784"/>
                <a:ext cx="2492587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924568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0037714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3" name="Rectangle 172"/>
              <p:cNvSpPr/>
              <p:nvPr/>
            </p:nvSpPr>
            <p:spPr>
              <a:xfrm flipH="1">
                <a:off x="10437523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4" name="Rectangle 173"/>
              <p:cNvSpPr/>
              <p:nvPr/>
            </p:nvSpPr>
            <p:spPr>
              <a:xfrm flipH="1">
                <a:off x="108649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>
              <a:xfrm flipH="1">
                <a:off x="9835040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9571565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9008046" y="2776783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</p:grpSp>
      <p:sp>
        <p:nvSpPr>
          <p:cNvPr id="229" name="Rectangle 228"/>
          <p:cNvSpPr/>
          <p:nvPr/>
        </p:nvSpPr>
        <p:spPr>
          <a:xfrm>
            <a:off x="1839080" y="3423695"/>
            <a:ext cx="8351561" cy="190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Reduced trace</a:t>
            </a:r>
          </a:p>
        </p:txBody>
      </p:sp>
      <p:sp>
        <p:nvSpPr>
          <p:cNvPr id="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The atomic trace preserves failures</a:t>
            </a:r>
          </a:p>
        </p:txBody>
      </p:sp>
      <p:sp>
        <p:nvSpPr>
          <p:cNvPr id="135" name="Vertical Scroll 134"/>
          <p:cNvSpPr/>
          <p:nvPr/>
        </p:nvSpPr>
        <p:spPr>
          <a:xfrm>
            <a:off x="7355829" y="2360550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36" name="Vertical Scroll 135"/>
          <p:cNvSpPr/>
          <p:nvPr/>
        </p:nvSpPr>
        <p:spPr>
          <a:xfrm>
            <a:off x="5676436" y="1597223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37" name="Vertical Scroll 136"/>
          <p:cNvSpPr/>
          <p:nvPr/>
        </p:nvSpPr>
        <p:spPr>
          <a:xfrm>
            <a:off x="3649610" y="1598778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38" name="Vertical Scroll 137"/>
          <p:cNvSpPr/>
          <p:nvPr/>
        </p:nvSpPr>
        <p:spPr>
          <a:xfrm>
            <a:off x="7358288" y="4256701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39" name="Vertical Scroll 138"/>
          <p:cNvSpPr/>
          <p:nvPr/>
        </p:nvSpPr>
        <p:spPr>
          <a:xfrm>
            <a:off x="5678895" y="3493373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40" name="Vertical Scroll 139"/>
          <p:cNvSpPr/>
          <p:nvPr/>
        </p:nvSpPr>
        <p:spPr>
          <a:xfrm>
            <a:off x="3652069" y="3494929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grpSp>
        <p:nvGrpSpPr>
          <p:cNvPr id="141" name="Group 140"/>
          <p:cNvGrpSpPr/>
          <p:nvPr/>
        </p:nvGrpSpPr>
        <p:grpSpPr>
          <a:xfrm>
            <a:off x="3064060" y="3852718"/>
            <a:ext cx="130075" cy="535061"/>
            <a:chOff x="1083730" y="2776784"/>
            <a:chExt cx="2302202" cy="760976"/>
          </a:xfrm>
        </p:grpSpPr>
        <p:sp>
          <p:nvSpPr>
            <p:cNvPr id="142" name="Rounded Rectangle 141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237543" y="4605561"/>
            <a:ext cx="125852" cy="527221"/>
            <a:chOff x="1517227" y="3849487"/>
            <a:chExt cx="2271444" cy="749825"/>
          </a:xfrm>
        </p:grpSpPr>
        <p:sp>
          <p:nvSpPr>
            <p:cNvPr id="151" name="Rounded Rectangle 150"/>
            <p:cNvSpPr/>
            <p:nvPr/>
          </p:nvSpPr>
          <p:spPr>
            <a:xfrm>
              <a:off x="1517227" y="3849487"/>
              <a:ext cx="2271444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flipH="1">
              <a:off x="3192024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 flipH="1">
              <a:off x="27292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 flipH="1">
              <a:off x="2387785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 flipH="1">
              <a:off x="204092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5517783" y="3829807"/>
            <a:ext cx="100555" cy="527221"/>
            <a:chOff x="4633693" y="2776784"/>
            <a:chExt cx="2302201" cy="749825"/>
          </a:xfrm>
        </p:grpSpPr>
        <p:sp>
          <p:nvSpPr>
            <p:cNvPr id="196" name="Rounded Rectangle 195"/>
            <p:cNvSpPr/>
            <p:nvPr/>
          </p:nvSpPr>
          <p:spPr>
            <a:xfrm>
              <a:off x="4633693" y="2776784"/>
              <a:ext cx="2302201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 flipH="1">
              <a:off x="540939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 flipH="1">
              <a:off x="48252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 flipH="1">
              <a:off x="525870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 flipH="1">
              <a:off x="6410126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 flipH="1">
              <a:off x="574638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 flipH="1">
              <a:off x="601602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flipH="1">
              <a:off x="5045614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284900" y="4597523"/>
            <a:ext cx="63020" cy="527223"/>
            <a:chOff x="4102073" y="3849484"/>
            <a:chExt cx="2183580" cy="749828"/>
          </a:xfrm>
        </p:grpSpPr>
        <p:sp>
          <p:nvSpPr>
            <p:cNvPr id="294" name="Rounded Rectangle 293"/>
            <p:cNvSpPr/>
            <p:nvPr/>
          </p:nvSpPr>
          <p:spPr>
            <a:xfrm>
              <a:off x="4102073" y="3849487"/>
              <a:ext cx="2183580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 flipH="1">
              <a:off x="44433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 flipH="1">
              <a:off x="5823058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 flipH="1">
              <a:off x="5226955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 flipH="1">
              <a:off x="553066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 flipH="1">
              <a:off x="481686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 flipH="1">
              <a:off x="4629584" y="3849485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 flipH="1">
              <a:off x="4975539" y="38494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206198" y="3847320"/>
            <a:ext cx="132500" cy="527221"/>
            <a:chOff x="8778241" y="2776783"/>
            <a:chExt cx="2492587" cy="749826"/>
          </a:xfrm>
        </p:grpSpPr>
        <p:sp>
          <p:nvSpPr>
            <p:cNvPr id="303" name="Rounded Rectangle 302"/>
            <p:cNvSpPr/>
            <p:nvPr/>
          </p:nvSpPr>
          <p:spPr>
            <a:xfrm>
              <a:off x="8778241" y="2776784"/>
              <a:ext cx="2492587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 flipH="1">
              <a:off x="924568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 flipH="1">
              <a:off x="10037714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 flipH="1">
              <a:off x="10437523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 flipH="1">
              <a:off x="108649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 flipH="1">
              <a:off x="9835040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 flipH="1">
              <a:off x="9571565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 flipH="1">
              <a:off x="9008046" y="2776783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7240544" y="4601083"/>
            <a:ext cx="165875" cy="527221"/>
            <a:chOff x="6484815" y="3849487"/>
            <a:chExt cx="3702278" cy="749825"/>
          </a:xfrm>
        </p:grpSpPr>
        <p:sp>
          <p:nvSpPr>
            <p:cNvPr id="312" name="Rounded Rectangle 311"/>
            <p:cNvSpPr/>
            <p:nvPr/>
          </p:nvSpPr>
          <p:spPr>
            <a:xfrm>
              <a:off x="6484815" y="3849487"/>
              <a:ext cx="3702278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 flipH="1">
              <a:off x="7261014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 flipH="1">
              <a:off x="76945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 flipH="1">
              <a:off x="8369437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 flipH="1">
              <a:off x="8981799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 flipH="1">
              <a:off x="9594161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 flipH="1">
              <a:off x="707670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 flipH="1">
              <a:off x="747651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 flipH="1">
              <a:off x="790389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 flipH="1">
              <a:off x="8605347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 flipH="1">
              <a:off x="94325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835219" y="2756831"/>
            <a:ext cx="457610" cy="518765"/>
            <a:chOff x="6315327" y="1295400"/>
            <a:chExt cx="457610" cy="518765"/>
          </a:xfrm>
          <a:solidFill>
            <a:srgbClr val="00B0F0"/>
          </a:solidFill>
        </p:grpSpPr>
        <p:sp>
          <p:nvSpPr>
            <p:cNvPr id="329" name="Vertical Scroll 328"/>
            <p:cNvSpPr/>
            <p:nvPr/>
          </p:nvSpPr>
          <p:spPr>
            <a:xfrm>
              <a:off x="6315327" y="1295400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30" name="Vertical Scroll 329"/>
            <p:cNvSpPr/>
            <p:nvPr/>
          </p:nvSpPr>
          <p:spPr>
            <a:xfrm>
              <a:off x="6414568" y="1402383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31" name="Vertical Scroll 330"/>
            <p:cNvSpPr/>
            <p:nvPr/>
          </p:nvSpPr>
          <p:spPr>
            <a:xfrm>
              <a:off x="6513809" y="1509365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</p:grpSp>
      <p:pic>
        <p:nvPicPr>
          <p:cNvPr id="332" name="Picture 3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02" y="2791889"/>
            <a:ext cx="485819" cy="484200"/>
          </a:xfrm>
          <a:prstGeom prst="rect">
            <a:avLst/>
          </a:prstGeom>
        </p:spPr>
      </p:pic>
      <p:grpSp>
        <p:nvGrpSpPr>
          <p:cNvPr id="333" name="Group 332"/>
          <p:cNvGrpSpPr/>
          <p:nvPr/>
        </p:nvGrpSpPr>
        <p:grpSpPr>
          <a:xfrm>
            <a:off x="8805175" y="4631895"/>
            <a:ext cx="457610" cy="518765"/>
            <a:chOff x="6315327" y="1295400"/>
            <a:chExt cx="457610" cy="518765"/>
          </a:xfrm>
          <a:solidFill>
            <a:srgbClr val="00B0F0"/>
          </a:solidFill>
        </p:grpSpPr>
        <p:sp>
          <p:nvSpPr>
            <p:cNvPr id="334" name="Vertical Scroll 333"/>
            <p:cNvSpPr/>
            <p:nvPr/>
          </p:nvSpPr>
          <p:spPr>
            <a:xfrm>
              <a:off x="6315327" y="1295400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35" name="Vertical Scroll 334"/>
            <p:cNvSpPr/>
            <p:nvPr/>
          </p:nvSpPr>
          <p:spPr>
            <a:xfrm>
              <a:off x="6414568" y="1402383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36" name="Vertical Scroll 335"/>
            <p:cNvSpPr/>
            <p:nvPr/>
          </p:nvSpPr>
          <p:spPr>
            <a:xfrm>
              <a:off x="6513809" y="1509365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</p:grpSp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55" y="4666265"/>
            <a:ext cx="908034" cy="479608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459" y="4666953"/>
            <a:ext cx="485819" cy="484200"/>
          </a:xfrm>
          <a:prstGeom prst="rect">
            <a:avLst/>
          </a:prstGeom>
        </p:spPr>
      </p:pic>
      <p:sp>
        <p:nvSpPr>
          <p:cNvPr id="230" name="Rounded Rectangle 229" hidden="1"/>
          <p:cNvSpPr/>
          <p:nvPr/>
        </p:nvSpPr>
        <p:spPr>
          <a:xfrm>
            <a:off x="2538284" y="3663067"/>
            <a:ext cx="7836323" cy="16179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Constraining the implementation lets us think of the entire distributed system as hosts taking one step at a time.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7FC1-9AC3-FA49-A045-21EB6B76CD53}" type="datetime1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781E-6 1.71875E-6 L -0.06726 -0.000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9" y="-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4063E-6 4.47917E-6 L -0.02527 -0.0001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" y="-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7969E-6 -3.64583E-6 L -0.01599 0.000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2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4263083" y="2691489"/>
            <a:ext cx="3665834" cy="1005086"/>
            <a:chOff x="4633693" y="2776784"/>
            <a:chExt cx="2302201" cy="749825"/>
          </a:xfrm>
        </p:grpSpPr>
        <p:sp>
          <p:nvSpPr>
            <p:cNvPr id="191" name="Rounded Rectangle 190"/>
            <p:cNvSpPr/>
            <p:nvPr/>
          </p:nvSpPr>
          <p:spPr>
            <a:xfrm>
              <a:off x="4633693" y="2776784"/>
              <a:ext cx="2302201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 flipH="1">
              <a:off x="5469961" y="2776784"/>
              <a:ext cx="149380" cy="7498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C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 flipH="1">
              <a:off x="48252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04" name="Rectangle 203"/>
            <p:cNvSpPr/>
            <p:nvPr/>
          </p:nvSpPr>
          <p:spPr>
            <a:xfrm flipH="1">
              <a:off x="525870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 flipH="1">
              <a:off x="6410126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 flipH="1">
              <a:off x="574638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 flipH="1">
              <a:off x="601602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08" name="Rectangle 207"/>
            <p:cNvSpPr/>
            <p:nvPr/>
          </p:nvSpPr>
          <p:spPr>
            <a:xfrm flipH="1">
              <a:off x="5045614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</p:grpSp>
      <p:sp>
        <p:nvSpPr>
          <p:cNvPr id="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Reading the clock is a “non-mover”</a:t>
            </a:r>
          </a:p>
        </p:txBody>
      </p:sp>
      <p:sp>
        <p:nvSpPr>
          <p:cNvPr id="230" name="Rounded Rectangle 229" hidden="1"/>
          <p:cNvSpPr/>
          <p:nvPr/>
        </p:nvSpPr>
        <p:spPr>
          <a:xfrm>
            <a:off x="2538284" y="3663067"/>
            <a:ext cx="7836323" cy="16179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Constraining the implementation lets us think of the entire distributed system as hosts taking one step at a time.</a:t>
            </a:r>
          </a:p>
        </p:txBody>
      </p:sp>
      <p:sp>
        <p:nvSpPr>
          <p:cNvPr id="231" name="Rounded Rectangular Callout 230"/>
          <p:cNvSpPr/>
          <p:nvPr/>
        </p:nvSpPr>
        <p:spPr>
          <a:xfrm>
            <a:off x="3887644" y="4494970"/>
            <a:ext cx="4532245" cy="1103398"/>
          </a:xfrm>
          <a:prstGeom prst="wedgeRoundRectCallout">
            <a:avLst>
              <a:gd name="adj1" fmla="val -19650"/>
              <a:gd name="adj2" fmla="val -38151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You can only have one of these, and it must be the “atomic point”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0EFD-D39B-3C48-B0C4-AED0133B86F1}" type="datetime1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713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816139" y="2969370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75248" y="3816339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9120" y="3602027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68092" y="3709183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3999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79214" y="1286582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69851" y="2278049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7296243" y="2260226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2768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4302" y="1256820"/>
            <a:ext cx="0" cy="4206336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Left Brace 7"/>
          <p:cNvSpPr/>
          <p:nvPr/>
        </p:nvSpPr>
        <p:spPr>
          <a:xfrm rot="5400000">
            <a:off x="4327531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7972330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112" y="5214784"/>
            <a:ext cx="2513035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t.dfy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(Trusted)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4013" y="5214784"/>
            <a:ext cx="2541229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latin typeface="Calibri" charset="0"/>
                <a:ea typeface="Calibri" charset="0"/>
                <a:cs typeface="Calibri" charset="0"/>
              </a:rPr>
              <a:t>v.dfy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  <a:sym typeface="Gill Sans Light"/>
              </a:rPr>
              <a:t>(Verified)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FB8E-A062-5848-80F9-F47F7833BF2E}" type="datetime1">
              <a:rPr lang="en-US" smtClean="0"/>
              <a:t>11/7/24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87895" y="532344"/>
            <a:ext cx="338131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you need to inspect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0715" y="521502"/>
            <a:ext cx="4162053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the verifier checks for you</a:t>
            </a:r>
          </a:p>
        </p:txBody>
      </p:sp>
    </p:spTree>
    <p:extLst>
      <p:ext uri="{BB962C8B-B14F-4D97-AF65-F5344CB8AC3E}">
        <p14:creationId xmlns:p14="http://schemas.microsoft.com/office/powerpoint/2010/main" val="11812572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verification game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1: the benign verification expert</a:t>
            </a:r>
          </a:p>
          <a:p>
            <a:r>
              <a:rPr lang="en-US" dirty="0"/>
              <a:t>Player 2: the malicious engineer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BB9F-DC3D-6446-BAB4-7519EF92C0F2}" type="datetime1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38200" y="3058160"/>
            <a:ext cx="6456680" cy="835495"/>
            <a:chOff x="838200" y="3058160"/>
            <a:chExt cx="6456680" cy="835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058160"/>
              <a:ext cx="835495" cy="83549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18640" y="3062658"/>
              <a:ext cx="54762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Player 1 sets up the trusted environment</a:t>
              </a:r>
            </a:p>
            <a:p>
              <a:r>
                <a:rPr lang="en-US" sz="2400" dirty="0"/>
                <a:t>(i.e. all </a:t>
              </a:r>
              <a:r>
                <a:rPr lang="en-US" sz="2200" dirty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200" dirty="0" err="1">
                  <a:latin typeface="Consolas" charset="0"/>
                  <a:ea typeface="Consolas" charset="0"/>
                  <a:cs typeface="Consolas" charset="0"/>
                </a:rPr>
                <a:t>t.dfy</a:t>
              </a:r>
              <a:r>
                <a:rPr lang="en-US" sz="2400" dirty="0"/>
                <a:t> files)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77012" y="3992873"/>
            <a:ext cx="6768935" cy="835495"/>
            <a:chOff x="3377012" y="3992873"/>
            <a:chExt cx="6768935" cy="83549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452" y="3992873"/>
              <a:ext cx="835495" cy="8354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77012" y="3992873"/>
              <a:ext cx="5933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Player 2 writes the implementation and proof</a:t>
              </a:r>
            </a:p>
            <a:p>
              <a:r>
                <a:rPr lang="en-US" sz="2400" dirty="0"/>
                <a:t>(i.e. all </a:t>
              </a:r>
              <a:r>
                <a:rPr lang="en-US" sz="2200" dirty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200" dirty="0" err="1">
                  <a:latin typeface="Consolas" charset="0"/>
                  <a:ea typeface="Consolas" charset="0"/>
                  <a:cs typeface="Consolas" charset="0"/>
                </a:rPr>
                <a:t>v.dfy</a:t>
              </a:r>
              <a:r>
                <a:rPr lang="en-US" sz="2400" dirty="0"/>
                <a:t> files)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4923088"/>
            <a:ext cx="6456680" cy="835495"/>
            <a:chOff x="838200" y="4923088"/>
            <a:chExt cx="6456680" cy="835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923088"/>
              <a:ext cx="835495" cy="8354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818640" y="5110002"/>
              <a:ext cx="547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Player 1 runs the build system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1855346"/>
            <a:ext cx="403695" cy="4036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45" y="2406019"/>
            <a:ext cx="404687" cy="4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1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816139" y="2969370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75248" y="3816339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9120" y="3602027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68092" y="3709183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3999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79214" y="1286582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69851" y="2278049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7374621" y="2260226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1146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4302" y="1256820"/>
            <a:ext cx="0" cy="4206336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Left Brace 7"/>
          <p:cNvSpPr/>
          <p:nvPr/>
        </p:nvSpPr>
        <p:spPr>
          <a:xfrm rot="5400000">
            <a:off x="4327531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7972330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112" y="5214784"/>
            <a:ext cx="2513035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t.dfy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(Trusted)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4013" y="5214784"/>
            <a:ext cx="2541229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latin typeface="Calibri" charset="0"/>
                <a:ea typeface="Calibri" charset="0"/>
                <a:cs typeface="Calibri" charset="0"/>
              </a:rPr>
              <a:t>v.dfy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  <a:sym typeface="Gill Sans Light"/>
              </a:rPr>
              <a:t>(Verified)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7415" y="2736298"/>
            <a:ext cx="7732606" cy="418384"/>
          </a:xfrm>
          <a:prstGeom prst="rect">
            <a:avLst/>
          </a:prstGeom>
          <a:solidFill>
            <a:srgbClr val="B7DEE8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Q: Can the abstraction function </a:t>
            </a:r>
            <a:r>
              <a:rPr lang="en-US" sz="1969" dirty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Abstraction()</a:t>
            </a:r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 be untrusted?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2BF-2D16-964F-A075-2283113ABB3E}" type="datetime1">
              <a:rPr lang="en-US" smtClean="0"/>
              <a:t>11/7/24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87895" y="532344"/>
            <a:ext cx="338131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you need to inspect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0715" y="521502"/>
            <a:ext cx="4162053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the verifier checks for you</a:t>
            </a:r>
          </a:p>
        </p:txBody>
      </p:sp>
    </p:spTree>
    <p:extLst>
      <p:ext uri="{BB962C8B-B14F-4D97-AF65-F5344CB8AC3E}">
        <p14:creationId xmlns:p14="http://schemas.microsoft.com/office/powerpoint/2010/main" val="17742860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3"/>
          <p:cNvSpPr txBox="1">
            <a:spLocks/>
          </p:cNvSpPr>
          <p:nvPr/>
        </p:nvSpPr>
        <p:spPr>
          <a:xfrm>
            <a:off x="1926592" y="223345"/>
            <a:ext cx="8643938" cy="1367654"/>
          </a:xfrm>
          <a:prstGeom prst="rect">
            <a:avLst/>
          </a:prstGeom>
        </p:spPr>
        <p:txBody>
          <a:bodyPr/>
          <a:lstStyle>
            <a:lvl1pPr marL="304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endParaRPr lang="en-US" sz="3234" dirty="0">
              <a:latin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5446" y="2195069"/>
            <a:ext cx="5676653" cy="2213555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(v: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 : </a:t>
            </a:r>
            <a:endParaRPr lang="en-US" sz="1969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969" dirty="0" err="1">
                <a:latin typeface="Consolas"/>
                <a:ea typeface="Consolas"/>
                <a:cs typeface="Consolas"/>
                <a:sym typeface="Consolas"/>
              </a:rPr>
              <a:t>Spec.Variables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321457"/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a0 :|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(a0);</a:t>
            </a:r>
          </a:p>
          <a:p>
            <a:pPr indent="321457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a0</a:t>
            </a:r>
          </a:p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algn="l"/>
            <a:endParaRPr lang="en" sz="1969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Inv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(v: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 { true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729192" y="2960769"/>
            <a:ext cx="1994196" cy="654293"/>
          </a:xfrm>
          <a:prstGeom prst="wedgeRoundRectCallout">
            <a:avLst>
              <a:gd name="adj1" fmla="val 104559"/>
              <a:gd name="adj2" fmla="val 86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Always returns the initial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indent="0"/>
            <a:r>
              <a:rPr lang="en-US" dirty="0">
                <a:latin typeface="Calibri Light" panose="020F0302020204030204" pitchFamily="34" charset="0"/>
              </a:rPr>
              <a:t>What if the abstraction function pretended nothing ever happened?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0D4B-D1AF-FC41-9F2C-3F7013E10B81}" type="datetime1">
              <a:rPr lang="en-US" smtClean="0"/>
              <a:t>11/7/24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076" y="2345544"/>
            <a:ext cx="6246543" cy="2213555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actualState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: Stuff, </a:t>
            </a:r>
            <a:r>
              <a:rPr lang="en" sz="1969" b="1" dirty="0" err="1">
                <a:latin typeface="Consolas"/>
                <a:ea typeface="Consolas"/>
                <a:cs typeface="Consolas"/>
                <a:sym typeface="Consolas"/>
              </a:rPr>
              <a:t>fakeState</a:t>
            </a:r>
            <a:r>
              <a:rPr lang="en" sz="1969" b="1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69" b="1" dirty="0" err="1">
                <a:latin typeface="Consolas"/>
                <a:ea typeface="Consolas"/>
                <a:cs typeface="Consolas"/>
                <a:sym typeface="Consolas"/>
              </a:rPr>
              <a:t>HostState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algn="l">
              <a:buClr>
                <a:schemeClr val="dk1"/>
              </a:buClr>
              <a:buSzPts val="1100"/>
            </a:pPr>
            <a:endParaRPr lang="en" sz="1969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(v: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 : </a:t>
            </a:r>
            <a:r>
              <a:rPr lang="en-US" sz="1969" dirty="0" err="1">
                <a:latin typeface="Consolas"/>
                <a:ea typeface="Consolas"/>
                <a:cs typeface="Consolas"/>
                <a:sym typeface="Consolas"/>
              </a:rPr>
              <a:t>Spec.Variables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algn="l">
              <a:buClr>
                <a:schemeClr val="dk1"/>
              </a:buClr>
              <a:buSzPts val="1100"/>
            </a:pPr>
            <a:r>
              <a:rPr lang="en" sz="1969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69" b="1" dirty="0" err="1">
                <a:latin typeface="Consolas"/>
                <a:ea typeface="Consolas"/>
                <a:cs typeface="Consolas"/>
                <a:sym typeface="Consolas"/>
              </a:rPr>
              <a:t>v.fakeState</a:t>
            </a:r>
            <a:endParaRPr lang="en" sz="1969" b="1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buClr>
                <a:schemeClr val="dk1"/>
              </a:buClr>
              <a:buSzPts val="1100"/>
            </a:pP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969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782752" y="3931300"/>
            <a:ext cx="1994196" cy="367052"/>
          </a:xfrm>
          <a:prstGeom prst="wedgeRoundRectCallout">
            <a:avLst>
              <a:gd name="adj1" fmla="val 76434"/>
              <a:gd name="adj2" fmla="val -2004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Returns fake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mr-IN" dirty="0">
                <a:latin typeface="Calibri Light" panose="020F0302020204030204" pitchFamily="34" charset="0"/>
              </a:rPr>
              <a:t>…</a:t>
            </a:r>
            <a:r>
              <a:rPr lang="en-US" dirty="0">
                <a:latin typeface="Calibri Light" panose="020F0302020204030204" pitchFamily="34" charset="0"/>
              </a:rPr>
              <a:t>or just made up a fake story?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598-F54C-1D4B-86A3-3CF86ECC49B9}" type="datetime1">
              <a:rPr lang="en-US" smtClean="0"/>
              <a:t>11/7/24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2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024F-F9FA-F8B1-20D8-630A00D4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to the rescue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CDF6D-DB96-88B5-6867-2E48DDB8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2392-5B54-AE40-A3E2-FDB1853BCBFB}" type="datetime1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B016E-89E6-8537-46A2-7FA2E32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1DFC9-172B-8D79-D2A1-6353A027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sp>
        <p:nvSpPr>
          <p:cNvPr id="6" name="Google Shape;77;p16">
            <a:extLst>
              <a:ext uri="{FF2B5EF4-FFF2-40B4-BE49-F238E27FC236}">
                <a16:creationId xmlns:a16="http://schemas.microsoft.com/office/drawing/2014/main" id="{AE972991-09C5-4525-C78E-7730013EBCAB}"/>
              </a:ext>
            </a:extLst>
          </p:cNvPr>
          <p:cNvSpPr txBox="1"/>
          <p:nvPr/>
        </p:nvSpPr>
        <p:spPr>
          <a:xfrm>
            <a:off x="1196167" y="1767167"/>
            <a:ext cx="10100444" cy="3507747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ghost function Abstraction(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Spec.Variables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// Inv base case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(Abstraction(v))  // Refinement base case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(v')  //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(Abstraction(v), Abstraction(v’),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// Refinement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|| Abstraction(v) == Abstraction(v’) &amp;&amp;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NoOp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// OR stutter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							</a:t>
            </a:r>
            <a:endParaRPr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177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39429</TotalTime>
  <Words>1647</Words>
  <Application>Microsoft Macintosh PowerPoint</Application>
  <PresentationFormat>Widescreen</PresentationFormat>
  <Paragraphs>785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EECS498-003 Formal Verification of Systems Software</vt:lpstr>
      <vt:lpstr>Refinement recap</vt:lpstr>
      <vt:lpstr>PowerPoint Presentation</vt:lpstr>
      <vt:lpstr>PowerPoint Presentation</vt:lpstr>
      <vt:lpstr>The verification game</vt:lpstr>
      <vt:lpstr>PowerPoint Presentation</vt:lpstr>
      <vt:lpstr>What if the abstraction function pretended nothing ever happened?</vt:lpstr>
      <vt:lpstr>…or just made up a fake story?</vt:lpstr>
      <vt:lpstr>Events to the rescue</vt:lpstr>
      <vt:lpstr>Application correspondence</vt:lpstr>
      <vt:lpstr>The Abstraction function is untrusted</vt:lpstr>
      <vt:lpstr>The Abstraction function must be untrusted</vt:lpstr>
      <vt:lpstr>Administrivia</vt:lpstr>
      <vt:lpstr>Revisiting the distributed system model</vt:lpstr>
      <vt:lpstr>Are the steps really atomic?</vt:lpstr>
      <vt:lpstr>A distributed execution in real life</vt:lpstr>
      <vt:lpstr>Concurrency containment</vt:lpstr>
      <vt:lpstr>Concurrency containment</vt:lpstr>
      <vt:lpstr>Concurrency containment</vt:lpstr>
      <vt:lpstr>The concept of “movers”</vt:lpstr>
      <vt:lpstr>Local computations can move either way</vt:lpstr>
      <vt:lpstr>Receives are right movers</vt:lpstr>
      <vt:lpstr>Receives are not left movers</vt:lpstr>
      <vt:lpstr>Sends are left movers</vt:lpstr>
      <vt:lpstr>Sends are not right movers</vt:lpstr>
      <vt:lpstr>Summary of movers</vt:lpstr>
      <vt:lpstr>Creating the atomic trace</vt:lpstr>
      <vt:lpstr>Creating the atomic trace</vt:lpstr>
      <vt:lpstr>The atomic trace is legal</vt:lpstr>
      <vt:lpstr>The atomic trace preserves failures</vt:lpstr>
      <vt:lpstr>Reading the clock is a “non-mover”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2225</cp:revision>
  <cp:lastPrinted>2022-10-05T18:48:04Z</cp:lastPrinted>
  <dcterms:created xsi:type="dcterms:W3CDTF">2022-08-23T16:51:43Z</dcterms:created>
  <dcterms:modified xsi:type="dcterms:W3CDTF">2024-11-07T19:57:15Z</dcterms:modified>
  <cp:category/>
</cp:coreProperties>
</file>