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304" r:id="rId3"/>
    <p:sldId id="305" r:id="rId4"/>
    <p:sldId id="306" r:id="rId5"/>
    <p:sldId id="312" r:id="rId6"/>
    <p:sldId id="313" r:id="rId7"/>
    <p:sldId id="290" r:id="rId8"/>
    <p:sldId id="259" r:id="rId9"/>
    <p:sldId id="315" r:id="rId10"/>
    <p:sldId id="285" r:id="rId11"/>
    <p:sldId id="260" r:id="rId12"/>
    <p:sldId id="292" r:id="rId13"/>
    <p:sldId id="286" r:id="rId14"/>
    <p:sldId id="263" r:id="rId15"/>
    <p:sldId id="264" r:id="rId16"/>
    <p:sldId id="271" r:id="rId17"/>
    <p:sldId id="266" r:id="rId18"/>
    <p:sldId id="287" r:id="rId19"/>
    <p:sldId id="291" r:id="rId20"/>
    <p:sldId id="288" r:id="rId21"/>
    <p:sldId id="293" r:id="rId22"/>
    <p:sldId id="294" r:id="rId23"/>
    <p:sldId id="296" r:id="rId24"/>
    <p:sldId id="297" r:id="rId25"/>
    <p:sldId id="295" r:id="rId26"/>
    <p:sldId id="298" r:id="rId27"/>
    <p:sldId id="299" r:id="rId28"/>
    <p:sldId id="300" r:id="rId29"/>
    <p:sldId id="314" r:id="rId30"/>
    <p:sldId id="272" r:id="rId31"/>
    <p:sldId id="273" r:id="rId32"/>
    <p:sldId id="268" r:id="rId33"/>
    <p:sldId id="270" r:id="rId34"/>
    <p:sldId id="289" r:id="rId35"/>
    <p:sldId id="267" r:id="rId36"/>
    <p:sldId id="269" r:id="rId37"/>
    <p:sldId id="274" r:id="rId38"/>
    <p:sldId id="276" r:id="rId39"/>
    <p:sldId id="277" r:id="rId40"/>
    <p:sldId id="278" r:id="rId41"/>
    <p:sldId id="279" r:id="rId42"/>
    <p:sldId id="281" r:id="rId43"/>
    <p:sldId id="282" r:id="rId44"/>
    <p:sldId id="283" r:id="rId45"/>
    <p:sldId id="28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343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3"/>
    <p:restoredTop sz="95768"/>
  </p:normalViewPr>
  <p:slideViewPr>
    <p:cSldViewPr snapToGrid="0" snapToObjects="1">
      <p:cViewPr varScale="1">
        <p:scale>
          <a:sx n="149" d="100"/>
          <a:sy n="149" d="100"/>
        </p:scale>
        <p:origin x="2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094DD-9FB6-494F-B8B3-0EE71AA7C620}" type="datetimeFigureOut">
              <a:rPr lang="en-US" smtClean="0"/>
              <a:t>8/29/24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B35FE-F591-0449-86D0-511DC77A34BF}" type="slidenum">
              <a:rPr lang="en-US" smtClean="0"/>
              <a:t>‹#›</a:t>
            </a:fld>
            <a:endParaRPr lang="en-US"/>
          </a:p>
        </p:txBody>
      </p:sp>
    </p:spTree>
    <p:extLst>
      <p:ext uri="{BB962C8B-B14F-4D97-AF65-F5344CB8AC3E}">
        <p14:creationId xmlns:p14="http://schemas.microsoft.com/office/powerpoint/2010/main" val="1690413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5B35FE-F591-0449-86D0-511DC77A34BF}" type="slidenum">
              <a:rPr lang="en-US" smtClean="0"/>
              <a:t>1</a:t>
            </a:fld>
            <a:endParaRPr lang="en-US"/>
          </a:p>
        </p:txBody>
      </p:sp>
    </p:spTree>
    <p:extLst>
      <p:ext uri="{BB962C8B-B14F-4D97-AF65-F5344CB8AC3E}">
        <p14:creationId xmlns:p14="http://schemas.microsoft.com/office/powerpoint/2010/main" val="1710965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8b378bc3a3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8b378bc3a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898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b378bc3a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b378bc3a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a:t>
            </a:r>
            <a:endParaRPr/>
          </a:p>
          <a:p>
            <a:pPr marL="0" lvl="0" indent="0" algn="l" rtl="0">
              <a:spcBef>
                <a:spcPts val="0"/>
              </a:spcBef>
              <a:spcAft>
                <a:spcPts val="0"/>
              </a:spcAft>
              <a:buNone/>
            </a:pPr>
            <a:endParaRPr/>
          </a:p>
          <a:p>
            <a:pPr marL="0" lvl="0" indent="0" algn="l" rtl="0">
              <a:spcBef>
                <a:spcPts val="0"/>
              </a:spcBef>
              <a:spcAft>
                <a:spcPts val="0"/>
              </a:spcAft>
              <a:buNone/>
            </a:pPr>
            <a:r>
              <a:rPr lang="en"/>
              <a:t>Lemmas look like imperative code. When you’re writing imperative methods in Dafny, you weave the necessary proof help in with the code. So the “lemma” proof contexts we’ll use share the same syntax, and just don’t have any of the imperative stuff in them.</a:t>
            </a:r>
            <a:endParaRPr/>
          </a:p>
        </p:txBody>
      </p:sp>
    </p:spTree>
    <p:extLst>
      <p:ext uri="{BB962C8B-B14F-4D97-AF65-F5344CB8AC3E}">
        <p14:creationId xmlns:p14="http://schemas.microsoft.com/office/powerpoint/2010/main" val="829483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8b378bc3a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8b378bc3a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336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1891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0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0660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838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577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b378bc3a3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b378bc3a3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28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b378bc3a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b378bc3a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964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0346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8b378bc3a3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8b378bc3a3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58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b378bc3a3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b378bc3a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655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378bc3a3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378bc3a3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5230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8b378bc3a3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8b378bc3a3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9142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b378bc3a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b378bc3a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should freak you out that creating an axiom is as easy as forgetting a pair of braces!</a:t>
            </a:r>
            <a:endParaRPr/>
          </a:p>
        </p:txBody>
      </p:sp>
    </p:spTree>
    <p:extLst>
      <p:ext uri="{BB962C8B-B14F-4D97-AF65-F5344CB8AC3E}">
        <p14:creationId xmlns:p14="http://schemas.microsoft.com/office/powerpoint/2010/main" val="2083802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8be55613e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8be55613e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04352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b378bc3a3_1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8b378bc3a3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80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8b378bc3a3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8b378bc3a3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754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8b378bc3a3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8b378bc3a3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887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b378bc3a3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b378bc3a3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9322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53795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b378bc3a3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b378bc3a3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71875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b378bc3a3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b378bc3a3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221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b378bc3a3_1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b378bc3a3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4591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be55613e3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be55613e3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17400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be55613e3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be55613e3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7796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069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378bc3a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378bc3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47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378bc3a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378bc3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47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b378bc3a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b378bc3a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3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8b378bc3a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8b378bc3a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D1C8901-6412-D749-BB72-D76E832B622A}" type="datetime1">
              <a:rPr lang="en-US" smtClean="0"/>
              <a:t>8/29/24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6" name="Slide Number Placeholder 5"/>
          <p:cNvSpPr>
            <a:spLocks noGrp="1"/>
          </p:cNvSpPr>
          <p:nvPr>
            <p:ph type="sldNum" sz="quarter" idx="12"/>
          </p:nvPr>
        </p:nvSpPr>
        <p:spPr/>
        <p:txBody>
          <a:bodyPr/>
          <a:lstStyle/>
          <a:p>
            <a:fld id="{BAB716D4-D9A3-F944-BE15-CA0DC0F893AD}" type="slidenum">
              <a:rPr lang="en-US" smtClean="0"/>
              <a:t>‹#›</a:t>
            </a:fld>
            <a:endParaRPr lang="en-US"/>
          </a:p>
        </p:txBody>
      </p:sp>
    </p:spTree>
    <p:extLst>
      <p:ext uri="{BB962C8B-B14F-4D97-AF65-F5344CB8AC3E}">
        <p14:creationId xmlns:p14="http://schemas.microsoft.com/office/powerpoint/2010/main" val="138121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3C8CE8B-BFAA-9140-BF24-70A31866405B}" type="datetime1">
              <a:rPr lang="en-US" smtClean="0"/>
              <a:t>8/29/24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103151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7D5B8A96-62FD-3440-A7CC-74CF5813D5F9}" type="datetime1">
              <a:rPr lang="en-US" smtClean="0"/>
              <a:t>8/29/24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442280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8" name="Shape 58"/>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
        <p:nvSpPr>
          <p:cNvPr id="2" name="Date Placeholder 1"/>
          <p:cNvSpPr>
            <a:spLocks noGrp="1"/>
          </p:cNvSpPr>
          <p:nvPr>
            <p:ph type="dt" sz="half" idx="10"/>
          </p:nvPr>
        </p:nvSpPr>
        <p:spPr/>
        <p:txBody>
          <a:bodyPr/>
          <a:lstStyle/>
          <a:p>
            <a:fld id="{689E1C98-129C-B34F-B02B-2CA4CB6D7236}" type="datetime1">
              <a:rPr lang="en-US" smtClean="0"/>
              <a:t>8/29/24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Tree>
    <p:extLst>
      <p:ext uri="{BB962C8B-B14F-4D97-AF65-F5344CB8AC3E}">
        <p14:creationId xmlns:p14="http://schemas.microsoft.com/office/powerpoint/2010/main" val="1828545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Subtitle - Photo">
    <p:spTree>
      <p:nvGrpSpPr>
        <p:cNvPr id="1" name=""/>
        <p:cNvGrpSpPr/>
        <p:nvPr/>
      </p:nvGrpSpPr>
      <p:grpSpPr>
        <a:xfrm>
          <a:off x="0" y="0"/>
          <a:ext cx="0" cy="0"/>
          <a:chOff x="0" y="0"/>
          <a:chExt cx="0" cy="0"/>
        </a:xfrm>
      </p:grpSpPr>
      <p:sp>
        <p:nvSpPr>
          <p:cNvPr id="20" name="Shape 20"/>
          <p:cNvSpPr>
            <a:spLocks noGrp="1"/>
          </p:cNvSpPr>
          <p:nvPr>
            <p:ph type="pic" idx="13"/>
          </p:nvPr>
        </p:nvSpPr>
        <p:spPr>
          <a:xfrm>
            <a:off x="1224991" y="375047"/>
            <a:ext cx="9739313" cy="4120478"/>
          </a:xfrm>
          <a:prstGeom prst="rect">
            <a:avLst/>
          </a:prstGeom>
        </p:spPr>
        <p:txBody>
          <a:bodyPr lIns="91439" tIns="45719" rIns="91439" bIns="45719" anchor="t"/>
          <a:lstStyle/>
          <a:p>
            <a:endParaRPr/>
          </a:p>
        </p:txBody>
      </p:sp>
      <p:sp>
        <p:nvSpPr>
          <p:cNvPr id="21" name="Shape 21"/>
          <p:cNvSpPr>
            <a:spLocks noGrp="1"/>
          </p:cNvSpPr>
          <p:nvPr>
            <p:ph type="title"/>
          </p:nvPr>
        </p:nvSpPr>
        <p:spPr>
          <a:xfrm>
            <a:off x="333375" y="4804172"/>
            <a:ext cx="11525250" cy="884039"/>
          </a:xfrm>
          <a:prstGeom prst="rect">
            <a:avLst/>
          </a:prstGeom>
        </p:spPr>
        <p:txBody>
          <a:bodyPr anchor="b"/>
          <a:lstStyle/>
          <a:p>
            <a:r>
              <a:t>Title Text</a:t>
            </a:r>
          </a:p>
        </p:txBody>
      </p:sp>
      <p:sp>
        <p:nvSpPr>
          <p:cNvPr id="22" name="Shape 22"/>
          <p:cNvSpPr>
            <a:spLocks noGrp="1"/>
          </p:cNvSpPr>
          <p:nvPr>
            <p:ph type="body" sz="quarter" idx="1"/>
          </p:nvPr>
        </p:nvSpPr>
        <p:spPr>
          <a:xfrm>
            <a:off x="333375" y="5679281"/>
            <a:ext cx="11525250" cy="848320"/>
          </a:xfrm>
          <a:prstGeom prst="rect">
            <a:avLst/>
          </a:prstGeom>
        </p:spPr>
        <p:txBody>
          <a:bodyPr anchor="t"/>
          <a:lstStyle>
            <a:lvl1pPr marL="0" indent="0" algn="ctr">
              <a:lnSpc>
                <a:spcPct val="100000"/>
              </a:lnSpc>
              <a:spcBef>
                <a:spcPts val="0"/>
              </a:spcBef>
              <a:buSzTx/>
              <a:buNone/>
              <a:defRPr sz="2672"/>
            </a:lvl1pPr>
            <a:lvl2pPr marL="0" indent="0" algn="ctr">
              <a:lnSpc>
                <a:spcPct val="100000"/>
              </a:lnSpc>
              <a:spcBef>
                <a:spcPts val="0"/>
              </a:spcBef>
              <a:buSzTx/>
              <a:buNone/>
              <a:defRPr sz="2672"/>
            </a:lvl2pPr>
            <a:lvl3pPr marL="0" indent="0" algn="ctr">
              <a:lnSpc>
                <a:spcPct val="100000"/>
              </a:lnSpc>
              <a:spcBef>
                <a:spcPts val="0"/>
              </a:spcBef>
              <a:buSzTx/>
              <a:buNone/>
              <a:defRPr sz="2672"/>
            </a:lvl3pPr>
            <a:lvl4pPr marL="0" indent="0" algn="ctr">
              <a:lnSpc>
                <a:spcPct val="100000"/>
              </a:lnSpc>
              <a:spcBef>
                <a:spcPts val="0"/>
              </a:spcBef>
              <a:buSzTx/>
              <a:buNone/>
              <a:defRPr sz="2672"/>
            </a:lvl4pPr>
            <a:lvl5pPr marL="0" indent="0" algn="ctr">
              <a:lnSpc>
                <a:spcPct val="100000"/>
              </a:lnSpc>
              <a:spcBef>
                <a:spcPts val="0"/>
              </a:spcBef>
              <a:buSzTx/>
              <a:buNone/>
              <a:defRPr sz="2672"/>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
        <p:nvSpPr>
          <p:cNvPr id="2" name="Date Placeholder 1"/>
          <p:cNvSpPr>
            <a:spLocks noGrp="1"/>
          </p:cNvSpPr>
          <p:nvPr>
            <p:ph type="dt" sz="half" idx="14"/>
          </p:nvPr>
        </p:nvSpPr>
        <p:spPr/>
        <p:txBody>
          <a:bodyPr/>
          <a:lstStyle/>
          <a:p>
            <a:fld id="{C2BE638D-4B19-9C4D-BE2A-9C27A68CE162}" type="datetime1">
              <a:rPr lang="en-US" smtClean="0"/>
              <a:t>8/29/24</a:t>
            </a:fld>
            <a:endParaRPr lang="en-US"/>
          </a:p>
        </p:txBody>
      </p:sp>
      <p:sp>
        <p:nvSpPr>
          <p:cNvPr id="3" name="Footer Placeholder 2"/>
          <p:cNvSpPr>
            <a:spLocks noGrp="1"/>
          </p:cNvSpPr>
          <p:nvPr>
            <p:ph type="ftr" sz="quarter" idx="15"/>
          </p:nvPr>
        </p:nvSpPr>
        <p:spPr>
          <a:xfrm>
            <a:off x="4038600" y="6356350"/>
            <a:ext cx="4114800" cy="365125"/>
          </a:xfrm>
          <a:prstGeom prst="rect">
            <a:avLst/>
          </a:prstGeom>
        </p:spPr>
        <p:txBody>
          <a:bodyPr/>
          <a:lstStyle/>
          <a:p>
            <a:r>
              <a:rPr lang="en-US"/>
              <a:t>EECS498-003</a:t>
            </a:r>
            <a:endParaRPr lang="en-US" dirty="0"/>
          </a:p>
        </p:txBody>
      </p:sp>
    </p:spTree>
    <p:extLst>
      <p:ext uri="{BB962C8B-B14F-4D97-AF65-F5344CB8AC3E}">
        <p14:creationId xmlns:p14="http://schemas.microsoft.com/office/powerpoint/2010/main" val="169631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 name="Date Placeholder 3"/>
          <p:cNvSpPr>
            <a:spLocks noGrp="1"/>
          </p:cNvSpPr>
          <p:nvPr>
            <p:ph type="dt" sz="half" idx="10"/>
          </p:nvPr>
        </p:nvSpPr>
        <p:spPr/>
        <p:txBody>
          <a:bodyPr/>
          <a:lstStyle/>
          <a:p>
            <a:fld id="{D59DF87E-D6FB-0B45-83BD-8FA4A142567E}" type="datetime1">
              <a:rPr lang="en-US" smtClean="0"/>
              <a:t>8/29/24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6" name="Slide Number Placeholder 5"/>
          <p:cNvSpPr>
            <a:spLocks noGrp="1"/>
          </p:cNvSpPr>
          <p:nvPr>
            <p:ph type="sldNum" sz="quarter" idx="12"/>
          </p:nvPr>
        </p:nvSpPr>
        <p:spPr/>
        <p:txBody>
          <a:bodyPr/>
          <a:lstStyle/>
          <a:p>
            <a:fld id="{BAB716D4-D9A3-F944-BE15-CA0DC0F893AD}" type="slidenum">
              <a:rPr lang="en-US" smtClean="0"/>
              <a:t>‹#›</a:t>
            </a:fld>
            <a:endParaRPr lang="en-US"/>
          </a:p>
        </p:txBody>
      </p:sp>
    </p:spTree>
    <p:extLst>
      <p:ext uri="{BB962C8B-B14F-4D97-AF65-F5344CB8AC3E}">
        <p14:creationId xmlns:p14="http://schemas.microsoft.com/office/powerpoint/2010/main" val="71509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7E6C740-30F3-5444-BD30-368EE126E1FE}" type="datetime1">
              <a:rPr lang="en-US" smtClean="0"/>
              <a:t>8/29/24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91910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EF27B9A7-7F0E-E844-9681-D2511348CCAF}" type="datetime1">
              <a:rPr lang="en-US" smtClean="0"/>
              <a:t>8/29/24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40704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1E45B1AD-542A-034D-B662-AB8275FDBECB}" type="datetime1">
              <a:rPr lang="en-US" smtClean="0"/>
              <a:t>8/29/24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89847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E4D5B76-D7A4-874D-AB2E-4BD365FC4B93}" type="datetime1">
              <a:rPr lang="en-US" smtClean="0"/>
              <a:t>8/29/24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38754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54648B2-5A8A-374B-9996-0501A41BA716}" type="datetime1">
              <a:rPr lang="en-US" smtClean="0"/>
              <a:t>8/29/24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02694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9DF572C9-5A84-A346-8787-559D00E79480}" type="datetime1">
              <a:rPr lang="en-US" smtClean="0"/>
              <a:t>8/29/24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55484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91035C9E-C5C3-B042-80F1-099704F17B92}" type="datetime1">
              <a:rPr lang="en-US" smtClean="0"/>
              <a:t>8/29/24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628661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F482CC3-096A-3640-BD7F-3EE84A4B9BA1}" type="datetime1">
              <a:rPr lang="en-US" smtClean="0"/>
              <a:t>8/29/24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en-US"/>
              <a:t>EECS498-003</a:t>
            </a:r>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5EC465-D050-3C49-BA38-BE575A3F0690}" type="slidenum">
              <a:rPr lang="en-US" smtClean="0"/>
              <a:t>‹#›</a:t>
            </a:fld>
            <a:endParaRPr lang="en-US"/>
          </a:p>
        </p:txBody>
      </p:sp>
    </p:spTree>
    <p:extLst>
      <p:ext uri="{BB962C8B-B14F-4D97-AF65-F5344CB8AC3E}">
        <p14:creationId xmlns:p14="http://schemas.microsoft.com/office/powerpoint/2010/main" val="1093165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153400" y="59255"/>
            <a:ext cx="3921407" cy="305870"/>
          </a:xfrm>
          <a:prstGeom prst="rect">
            <a:avLst/>
          </a:prstGeom>
        </p:spPr>
      </p:pic>
      <p:sp>
        <p:nvSpPr>
          <p:cNvPr id="7" name="Text Placeholder 6"/>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9"/>
          <p:cNvSpPr>
            <a:spLocks noGrp="1"/>
          </p:cNvSpPr>
          <p:nvPr>
            <p:ph type="dt" sz="half" idx="2"/>
          </p:nvPr>
        </p:nvSpPr>
        <p:spPr>
          <a:xfrm>
            <a:off x="838200" y="6356350"/>
            <a:ext cx="2743200" cy="365125"/>
          </a:xfrm>
          <a:prstGeom prst="rect">
            <a:avLst/>
          </a:prstGeom>
          <a:ln>
            <a:noFill/>
          </a:ln>
        </p:spPr>
        <p:txBody>
          <a:bodyPr vert="horz" lIns="91440" tIns="45720" rIns="91440" bIns="45720" rtlCol="0" anchor="ctr"/>
          <a:lstStyle>
            <a:lvl1pPr algn="l">
              <a:defRPr sz="1200">
                <a:solidFill>
                  <a:schemeClr val="tx1">
                    <a:tint val="75000"/>
                  </a:schemeClr>
                </a:solidFill>
              </a:defRPr>
            </a:lvl1pPr>
          </a:lstStyle>
          <a:p>
            <a:fld id="{86375AAE-5B50-7F43-9737-574035409147}" type="datetime1">
              <a:rPr lang="en-US" smtClean="0"/>
              <a:t>8/29/24</a:t>
            </a:fld>
            <a:endParaRPr lang="en-US"/>
          </a:p>
        </p:txBody>
      </p:sp>
      <p:sp>
        <p:nvSpPr>
          <p:cNvPr id="11" name="Slide Number Placeholder 10"/>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716D4-D9A3-F944-BE15-CA0DC0F893AD}" type="slidenum">
              <a:rPr lang="en-US" smtClean="0"/>
              <a:t>‹#›</a:t>
            </a:fld>
            <a:endParaRPr lang="en-US"/>
          </a:p>
        </p:txBody>
      </p:sp>
      <p:sp>
        <p:nvSpPr>
          <p:cNvPr id="2" name="Footer Placeholder 1"/>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s-IS"/>
              <a:t>EECS498-003</a:t>
            </a:r>
            <a:endParaRPr lang="en-US"/>
          </a:p>
        </p:txBody>
      </p:sp>
      <p:sp>
        <p:nvSpPr>
          <p:cNvPr id="4" name="Title Placeholder 3"/>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133255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verification.eecs.umich.edu/self.ph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EECS498-003</a:t>
            </a:r>
            <a:br>
              <a:rPr lang="en-US" dirty="0"/>
            </a:br>
            <a:r>
              <a:rPr lang="en-US" dirty="0"/>
              <a:t>Formal Verification of Systems Software</a:t>
            </a:r>
          </a:p>
        </p:txBody>
      </p:sp>
      <p:sp>
        <p:nvSpPr>
          <p:cNvPr id="3" name="Subtitle 2"/>
          <p:cNvSpPr>
            <a:spLocks noGrp="1"/>
          </p:cNvSpPr>
          <p:nvPr>
            <p:ph type="subTitle" idx="1"/>
          </p:nvPr>
        </p:nvSpPr>
        <p:spPr/>
        <p:txBody>
          <a:bodyPr/>
          <a:lstStyle/>
          <a:p>
            <a:endParaRPr lang="en-US" dirty="0"/>
          </a:p>
          <a:p>
            <a:r>
              <a:rPr lang="en-US" dirty="0"/>
              <a:t>Material and slides created by</a:t>
            </a:r>
          </a:p>
          <a:p>
            <a:r>
              <a:rPr lang="en-US" dirty="0"/>
              <a:t>Jon Howell and Manos Kapritsos</a:t>
            </a:r>
          </a:p>
        </p:txBody>
      </p:sp>
    </p:spTree>
    <p:extLst>
      <p:ext uri="{BB962C8B-B14F-4D97-AF65-F5344CB8AC3E}">
        <p14:creationId xmlns:p14="http://schemas.microsoft.com/office/powerpoint/2010/main" val="1760591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p:nvPr/>
        </p:nvSpPr>
        <p:spPr>
          <a:xfrm>
            <a:off x="2514267" y="2031675"/>
            <a:ext cx="5083600" cy="3159200"/>
          </a:xfrm>
          <a:prstGeom prst="parallelogram">
            <a:avLst>
              <a:gd name="adj" fmla="val 25000"/>
            </a:avLst>
          </a:prstGeom>
          <a:solidFill>
            <a:srgbClr val="FFF2CC"/>
          </a:solidFill>
          <a:ln w="9525" cap="flat" cmpd="sng">
            <a:solidFill>
              <a:schemeClr val="dk2"/>
            </a:solidFill>
            <a:prstDash val="solid"/>
            <a:round/>
            <a:headEnd type="none" w="sm" len="sm"/>
            <a:tailEnd type="none" w="sm" len="sm"/>
          </a:ln>
        </p:spPr>
        <p:txBody>
          <a:bodyPr spcFirstLastPara="1" wrap="square" lIns="121900" tIns="121900" rIns="121900" bIns="121900" anchor="t" anchorCtr="0">
            <a:noAutofit/>
          </a:bodyPr>
          <a:lstStyle/>
          <a:p>
            <a:r>
              <a:rPr lang="en" sz="2400"/>
              <a:t>Dafny</a:t>
            </a:r>
            <a:endParaRPr sz="2400"/>
          </a:p>
        </p:txBody>
      </p:sp>
      <p:sp>
        <p:nvSpPr>
          <p:cNvPr id="69" name="Google Shape;69;p15"/>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The Dafny pipeline</a:t>
            </a:r>
            <a:endParaRPr dirty="0"/>
          </a:p>
        </p:txBody>
      </p:sp>
      <p:sp>
        <p:nvSpPr>
          <p:cNvPr id="5" name="Date Placeholder 4"/>
          <p:cNvSpPr>
            <a:spLocks noGrp="1"/>
          </p:cNvSpPr>
          <p:nvPr>
            <p:ph type="dt" sz="half" idx="10"/>
          </p:nvPr>
        </p:nvSpPr>
        <p:spPr/>
        <p:txBody>
          <a:bodyPr/>
          <a:lstStyle/>
          <a:p>
            <a:fld id="{2B8E5C21-1CD2-0247-9914-7AB69BFAE461}" type="datetime1">
              <a:rPr lang="en-US" smtClean="0"/>
              <a:t>8/29/24</a:t>
            </a:fld>
            <a:endParaRPr lang="en-US"/>
          </a:p>
        </p:txBody>
      </p:sp>
      <p:sp>
        <p:nvSpPr>
          <p:cNvPr id="6" name="Footer Placeholder 5"/>
          <p:cNvSpPr>
            <a:spLocks noGrp="1"/>
          </p:cNvSpPr>
          <p:nvPr>
            <p:ph type="ftr" sz="quarter" idx="11"/>
          </p:nvPr>
        </p:nvSpPr>
        <p:spPr/>
        <p:txBody>
          <a:bodyPr/>
          <a:lstStyle/>
          <a:p>
            <a:r>
              <a:rPr lang="en-US"/>
              <a:t>EECS498-003</a:t>
            </a:r>
            <a:endParaRPr lang="en-US" dirty="0"/>
          </a:p>
        </p:txBody>
      </p:sp>
      <p:sp>
        <p:nvSpPr>
          <p:cNvPr id="91" name="Google Shape;91;p1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10</a:t>
            </a:fld>
            <a:endParaRPr/>
          </a:p>
        </p:txBody>
      </p:sp>
      <p:sp>
        <p:nvSpPr>
          <p:cNvPr id="71" name="Google Shape;71;p15"/>
          <p:cNvSpPr/>
          <p:nvPr/>
        </p:nvSpPr>
        <p:spPr>
          <a:xfrm>
            <a:off x="364367" y="3177475"/>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Dafny program</a:t>
            </a:r>
            <a:endParaRPr sz="2000" dirty="0"/>
          </a:p>
        </p:txBody>
      </p:sp>
      <p:sp>
        <p:nvSpPr>
          <p:cNvPr id="72" name="Google Shape;72;p15"/>
          <p:cNvSpPr/>
          <p:nvPr/>
        </p:nvSpPr>
        <p:spPr>
          <a:xfrm>
            <a:off x="3159233" y="3309475"/>
            <a:ext cx="1579600" cy="867600"/>
          </a:xfrm>
          <a:prstGeom prst="parallelogram">
            <a:avLst>
              <a:gd name="adj" fmla="val 25000"/>
            </a:avLst>
          </a:prstGeom>
          <a:solidFill>
            <a:srgbClr val="FFE5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t>type</a:t>
            </a:r>
            <a:endParaRPr sz="2000" dirty="0"/>
          </a:p>
          <a:p>
            <a:pPr algn="ctr"/>
            <a:r>
              <a:rPr lang="en" sz="2000" dirty="0"/>
              <a:t>check</a:t>
            </a:r>
            <a:endParaRPr sz="2000" dirty="0"/>
          </a:p>
        </p:txBody>
      </p:sp>
      <p:sp>
        <p:nvSpPr>
          <p:cNvPr id="73" name="Google Shape;73;p15"/>
          <p:cNvSpPr/>
          <p:nvPr/>
        </p:nvSpPr>
        <p:spPr>
          <a:xfrm>
            <a:off x="5398133" y="2300175"/>
            <a:ext cx="1579600" cy="867600"/>
          </a:xfrm>
          <a:prstGeom prst="parallelogram">
            <a:avLst>
              <a:gd name="adj" fmla="val 25000"/>
            </a:avLst>
          </a:prstGeom>
          <a:solidFill>
            <a:srgbClr val="FFE59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dirty="0"/>
              <a:t>verification</a:t>
            </a:r>
            <a:endParaRPr dirty="0"/>
          </a:p>
          <a:p>
            <a:pPr algn="ctr"/>
            <a:r>
              <a:rPr lang="en" dirty="0"/>
              <a:t>condition</a:t>
            </a:r>
            <a:endParaRPr dirty="0"/>
          </a:p>
          <a:p>
            <a:pPr algn="ctr"/>
            <a:r>
              <a:rPr lang="en" dirty="0"/>
              <a:t>generation</a:t>
            </a:r>
            <a:endParaRPr dirty="0"/>
          </a:p>
        </p:txBody>
      </p:sp>
      <p:sp>
        <p:nvSpPr>
          <p:cNvPr id="74" name="Google Shape;74;p15"/>
          <p:cNvSpPr/>
          <p:nvPr/>
        </p:nvSpPr>
        <p:spPr>
          <a:xfrm>
            <a:off x="5306200" y="3938375"/>
            <a:ext cx="1579600" cy="867600"/>
          </a:xfrm>
          <a:prstGeom prst="parallelogram">
            <a:avLst>
              <a:gd name="adj" fmla="val 25000"/>
            </a:avLst>
          </a:prstGeom>
          <a:solidFill>
            <a:srgbClr val="FFE599"/>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dirty="0"/>
              <a:t>code</a:t>
            </a:r>
            <a:endParaRPr dirty="0"/>
          </a:p>
          <a:p>
            <a:pPr algn="ctr"/>
            <a:r>
              <a:rPr lang="en" dirty="0"/>
              <a:t>generation</a:t>
            </a:r>
            <a:endParaRPr dirty="0"/>
          </a:p>
        </p:txBody>
      </p:sp>
      <p:sp>
        <p:nvSpPr>
          <p:cNvPr id="75" name="Google Shape;75;p15"/>
          <p:cNvSpPr/>
          <p:nvPr/>
        </p:nvSpPr>
        <p:spPr>
          <a:xfrm>
            <a:off x="7912167" y="3938375"/>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 program</a:t>
            </a:r>
            <a:endParaRPr sz="2400"/>
          </a:p>
        </p:txBody>
      </p:sp>
      <p:sp>
        <p:nvSpPr>
          <p:cNvPr id="76" name="Google Shape;76;p15"/>
          <p:cNvSpPr/>
          <p:nvPr/>
        </p:nvSpPr>
        <p:spPr>
          <a:xfrm>
            <a:off x="7912167" y="5087108"/>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Java program</a:t>
            </a:r>
            <a:endParaRPr sz="2400"/>
          </a:p>
        </p:txBody>
      </p:sp>
      <p:sp>
        <p:nvSpPr>
          <p:cNvPr id="77" name="Google Shape;77;p15"/>
          <p:cNvSpPr/>
          <p:nvPr/>
        </p:nvSpPr>
        <p:spPr>
          <a:xfrm>
            <a:off x="10062067" y="4389241"/>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Go program</a:t>
            </a:r>
            <a:endParaRPr sz="2400"/>
          </a:p>
        </p:txBody>
      </p:sp>
      <p:sp>
        <p:nvSpPr>
          <p:cNvPr id="78" name="Google Shape;78;p15"/>
          <p:cNvSpPr/>
          <p:nvPr/>
        </p:nvSpPr>
        <p:spPr>
          <a:xfrm>
            <a:off x="10062067" y="5538008"/>
            <a:ext cx="1835600" cy="867600"/>
          </a:xfrm>
          <a:prstGeom prst="snip1Rect">
            <a:avLst>
              <a:gd name="adj" fmla="val 16667"/>
            </a:avLst>
          </a:prstGeom>
          <a:solidFill>
            <a:srgbClr val="FCE5C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C++ program</a:t>
            </a:r>
            <a:endParaRPr sz="2400"/>
          </a:p>
        </p:txBody>
      </p:sp>
      <p:sp>
        <p:nvSpPr>
          <p:cNvPr id="79" name="Google Shape;79;p15"/>
          <p:cNvSpPr/>
          <p:nvPr/>
        </p:nvSpPr>
        <p:spPr>
          <a:xfrm>
            <a:off x="7837300" y="2300175"/>
            <a:ext cx="1579600" cy="867600"/>
          </a:xfrm>
          <a:prstGeom prst="parallelogram">
            <a:avLst>
              <a:gd name="adj" fmla="val 25000"/>
            </a:avLst>
          </a:prstGeom>
          <a:solidFill>
            <a:srgbClr val="C9DAF8"/>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algn="ctr"/>
            <a:r>
              <a:rPr lang="en" sz="2400"/>
              <a:t>Z3</a:t>
            </a:r>
            <a:endParaRPr sz="2400"/>
          </a:p>
          <a:p>
            <a:pPr algn="ctr"/>
            <a:r>
              <a:rPr lang="en" sz="2400"/>
              <a:t>solver</a:t>
            </a:r>
            <a:endParaRPr sz="2400"/>
          </a:p>
        </p:txBody>
      </p:sp>
      <p:sp>
        <p:nvSpPr>
          <p:cNvPr id="80" name="Google Shape;80;p15"/>
          <p:cNvSpPr/>
          <p:nvPr/>
        </p:nvSpPr>
        <p:spPr>
          <a:xfrm>
            <a:off x="10434400" y="2797741"/>
            <a:ext cx="700800" cy="700800"/>
          </a:xfrm>
          <a:prstGeom prst="noSmoking">
            <a:avLst>
              <a:gd name="adj" fmla="val 18750"/>
            </a:avLst>
          </a:prstGeom>
          <a:solidFill>
            <a:srgbClr val="CC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 name="Google Shape;81;p15"/>
          <p:cNvSpPr/>
          <p:nvPr/>
        </p:nvSpPr>
        <p:spPr>
          <a:xfrm>
            <a:off x="10434400" y="1796575"/>
            <a:ext cx="700800" cy="700800"/>
          </a:xfrm>
          <a:prstGeom prst="donut">
            <a:avLst>
              <a:gd name="adj" fmla="val 25000"/>
            </a:avLst>
          </a:prstGeom>
          <a:solidFill>
            <a:srgbClr val="38761D"/>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2" name="Google Shape;82;p15"/>
          <p:cNvCxnSpPr>
            <a:stCxn id="71" idx="0"/>
            <a:endCxn id="68" idx="5"/>
          </p:cNvCxnSpPr>
          <p:nvPr/>
        </p:nvCxnSpPr>
        <p:spPr>
          <a:xfrm>
            <a:off x="2199967" y="3611275"/>
            <a:ext cx="709200" cy="0"/>
          </a:xfrm>
          <a:prstGeom prst="straightConnector1">
            <a:avLst/>
          </a:prstGeom>
          <a:noFill/>
          <a:ln w="9525" cap="flat" cmpd="sng">
            <a:solidFill>
              <a:schemeClr val="dk2"/>
            </a:solidFill>
            <a:prstDash val="solid"/>
            <a:round/>
            <a:headEnd type="none" w="med" len="med"/>
            <a:tailEnd type="triangle" w="med" len="med"/>
          </a:ln>
        </p:spPr>
      </p:cxnSp>
      <p:cxnSp>
        <p:nvCxnSpPr>
          <p:cNvPr id="83" name="Google Shape;83;p15"/>
          <p:cNvCxnSpPr>
            <a:stCxn id="72" idx="2"/>
            <a:endCxn id="73" idx="5"/>
          </p:cNvCxnSpPr>
          <p:nvPr/>
        </p:nvCxnSpPr>
        <p:spPr>
          <a:xfrm rot="10800000" flipH="1">
            <a:off x="4630384" y="2734075"/>
            <a:ext cx="876400" cy="1009200"/>
          </a:xfrm>
          <a:prstGeom prst="straightConnector1">
            <a:avLst/>
          </a:prstGeom>
          <a:noFill/>
          <a:ln w="9525" cap="flat" cmpd="sng">
            <a:solidFill>
              <a:schemeClr val="dk2"/>
            </a:solidFill>
            <a:prstDash val="solid"/>
            <a:round/>
            <a:headEnd type="none" w="med" len="med"/>
            <a:tailEnd type="triangle" w="med" len="med"/>
          </a:ln>
        </p:spPr>
      </p:cxnSp>
      <p:cxnSp>
        <p:nvCxnSpPr>
          <p:cNvPr id="84" name="Google Shape;84;p15"/>
          <p:cNvCxnSpPr>
            <a:stCxn id="72" idx="2"/>
            <a:endCxn id="74" idx="5"/>
          </p:cNvCxnSpPr>
          <p:nvPr/>
        </p:nvCxnSpPr>
        <p:spPr>
          <a:xfrm>
            <a:off x="4630384" y="3743275"/>
            <a:ext cx="784400" cy="628800"/>
          </a:xfrm>
          <a:prstGeom prst="straightConnector1">
            <a:avLst/>
          </a:prstGeom>
          <a:noFill/>
          <a:ln w="9525" cap="flat" cmpd="sng">
            <a:solidFill>
              <a:schemeClr val="dk2"/>
            </a:solidFill>
            <a:prstDash val="solid"/>
            <a:round/>
            <a:headEnd type="none" w="med" len="med"/>
            <a:tailEnd type="triangle" w="med" len="med"/>
          </a:ln>
        </p:spPr>
      </p:cxnSp>
      <p:cxnSp>
        <p:nvCxnSpPr>
          <p:cNvPr id="85" name="Google Shape;85;p15"/>
          <p:cNvCxnSpPr>
            <a:stCxn id="73" idx="2"/>
            <a:endCxn id="79" idx="5"/>
          </p:cNvCxnSpPr>
          <p:nvPr/>
        </p:nvCxnSpPr>
        <p:spPr>
          <a:xfrm>
            <a:off x="6869284" y="2733975"/>
            <a:ext cx="1076400" cy="0"/>
          </a:xfrm>
          <a:prstGeom prst="straightConnector1">
            <a:avLst/>
          </a:prstGeom>
          <a:noFill/>
          <a:ln w="9525" cap="flat" cmpd="sng">
            <a:solidFill>
              <a:schemeClr val="dk2"/>
            </a:solidFill>
            <a:prstDash val="solid"/>
            <a:round/>
            <a:headEnd type="none" w="med" len="med"/>
            <a:tailEnd type="triangle" w="med" len="med"/>
          </a:ln>
        </p:spPr>
      </p:cxnSp>
      <p:cxnSp>
        <p:nvCxnSpPr>
          <p:cNvPr id="86" name="Google Shape;86;p15"/>
          <p:cNvCxnSpPr>
            <a:stCxn id="79" idx="2"/>
            <a:endCxn id="81" idx="2"/>
          </p:cNvCxnSpPr>
          <p:nvPr/>
        </p:nvCxnSpPr>
        <p:spPr>
          <a:xfrm rot="10800000" flipH="1">
            <a:off x="9308451" y="2146775"/>
            <a:ext cx="1126000" cy="587200"/>
          </a:xfrm>
          <a:prstGeom prst="straightConnector1">
            <a:avLst/>
          </a:prstGeom>
          <a:noFill/>
          <a:ln w="9525" cap="flat" cmpd="sng">
            <a:solidFill>
              <a:schemeClr val="dk2"/>
            </a:solidFill>
            <a:prstDash val="solid"/>
            <a:round/>
            <a:headEnd type="none" w="med" len="med"/>
            <a:tailEnd type="triangle" w="med" len="med"/>
          </a:ln>
        </p:spPr>
      </p:cxnSp>
      <p:cxnSp>
        <p:nvCxnSpPr>
          <p:cNvPr id="87" name="Google Shape;87;p15"/>
          <p:cNvCxnSpPr>
            <a:endCxn id="80" idx="2"/>
          </p:cNvCxnSpPr>
          <p:nvPr/>
        </p:nvCxnSpPr>
        <p:spPr>
          <a:xfrm>
            <a:off x="9308400" y="2734141"/>
            <a:ext cx="1126000" cy="414000"/>
          </a:xfrm>
          <a:prstGeom prst="straightConnector1">
            <a:avLst/>
          </a:prstGeom>
          <a:noFill/>
          <a:ln w="9525" cap="flat" cmpd="sng">
            <a:solidFill>
              <a:schemeClr val="dk2"/>
            </a:solidFill>
            <a:prstDash val="solid"/>
            <a:round/>
            <a:headEnd type="none" w="med" len="med"/>
            <a:tailEnd type="triangle" w="med" len="med"/>
          </a:ln>
        </p:spPr>
      </p:cxnSp>
      <p:sp>
        <p:nvSpPr>
          <p:cNvPr id="88" name="Google Shape;88;p15"/>
          <p:cNvSpPr/>
          <p:nvPr/>
        </p:nvSpPr>
        <p:spPr>
          <a:xfrm>
            <a:off x="7364133" y="3776675"/>
            <a:ext cx="422800" cy="26288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9" name="Google Shape;89;p15"/>
          <p:cNvCxnSpPr>
            <a:stCxn id="74" idx="2"/>
            <a:endCxn id="88" idx="1"/>
          </p:cNvCxnSpPr>
          <p:nvPr/>
        </p:nvCxnSpPr>
        <p:spPr>
          <a:xfrm>
            <a:off x="6777351" y="4372175"/>
            <a:ext cx="586800" cy="718800"/>
          </a:xfrm>
          <a:prstGeom prst="straightConnector1">
            <a:avLst/>
          </a:prstGeom>
          <a:noFill/>
          <a:ln w="9525" cap="flat" cmpd="sng">
            <a:solidFill>
              <a:schemeClr val="dk2"/>
            </a:solidFill>
            <a:prstDash val="solid"/>
            <a:round/>
            <a:headEnd type="none" w="med" len="med"/>
            <a:tailEnd type="triangle" w="med" len="med"/>
          </a:ln>
        </p:spPr>
      </p:cxnSp>
      <p:sp>
        <p:nvSpPr>
          <p:cNvPr id="90" name="Google Shape;90;p15"/>
          <p:cNvSpPr/>
          <p:nvPr/>
        </p:nvSpPr>
        <p:spPr>
          <a:xfrm>
            <a:off x="2097334" y="3697575"/>
            <a:ext cx="9967567" cy="3160425"/>
          </a:xfrm>
          <a:custGeom>
            <a:avLst/>
            <a:gdLst/>
            <a:ahLst/>
            <a:cxnLst/>
            <a:rect l="l" t="t" r="r" b="b"/>
            <a:pathLst>
              <a:path w="299027" h="89613" extrusionOk="0">
                <a:moveTo>
                  <a:pt x="4448" y="32414"/>
                </a:moveTo>
                <a:lnTo>
                  <a:pt x="78808" y="31778"/>
                </a:lnTo>
                <a:lnTo>
                  <a:pt x="104230" y="0"/>
                </a:lnTo>
                <a:lnTo>
                  <a:pt x="299027" y="0"/>
                </a:lnTo>
                <a:lnTo>
                  <a:pt x="299027" y="89613"/>
                </a:lnTo>
                <a:lnTo>
                  <a:pt x="0" y="89613"/>
                </a:lnTo>
                <a:close/>
              </a:path>
            </a:pathLst>
          </a:custGeom>
          <a:solidFill>
            <a:srgbClr val="EEEEEE">
              <a:alpha val="76540"/>
            </a:srgbClr>
          </a:solidFill>
          <a:ln>
            <a:noFill/>
          </a:ln>
        </p:spPr>
      </p:sp>
    </p:spTree>
    <p:extLst>
      <p:ext uri="{BB962C8B-B14F-4D97-AF65-F5344CB8AC3E}">
        <p14:creationId xmlns:p14="http://schemas.microsoft.com/office/powerpoint/2010/main" val="107777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dirty="0"/>
              <a:t>We will use </a:t>
            </a:r>
            <a:r>
              <a:rPr lang="en-US" dirty="0"/>
              <a:t>the declarative parts of </a:t>
            </a:r>
            <a:r>
              <a:rPr lang="en" dirty="0"/>
              <a:t>Dafny</a:t>
            </a:r>
            <a:endParaRPr dirty="0"/>
          </a:p>
        </p:txBody>
      </p:sp>
      <p:sp>
        <p:nvSpPr>
          <p:cNvPr id="97" name="Google Shape;97;p16"/>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Ignore the imperative parts (</a:t>
            </a:r>
            <a:r>
              <a:rPr lang="en-US" dirty="0"/>
              <a:t>m</a:t>
            </a:r>
            <a:r>
              <a:rPr lang="en" dirty="0" err="1"/>
              <a:t>ostly</a:t>
            </a:r>
            <a:r>
              <a:rPr lang="en" dirty="0"/>
              <a:t>)</a:t>
            </a:r>
            <a:endParaRPr dirty="0"/>
          </a:p>
          <a:p>
            <a:pPr>
              <a:spcBef>
                <a:spcPts val="2133"/>
              </a:spcBef>
            </a:pPr>
            <a:r>
              <a:rPr lang="en" dirty="0"/>
              <a:t>mutable objects</a:t>
            </a:r>
            <a:endParaRPr dirty="0"/>
          </a:p>
          <a:p>
            <a:r>
              <a:rPr lang="en" dirty="0"/>
              <a:t>heap “framing”: reads, modifies, fresh</a:t>
            </a:r>
            <a:endParaRPr dirty="0"/>
          </a:p>
          <a:p>
            <a:r>
              <a:rPr lang="en" dirty="0"/>
              <a:t>!new, ==</a:t>
            </a:r>
            <a:endParaRPr dirty="0"/>
          </a:p>
          <a:p>
            <a:pPr marL="0" indent="0">
              <a:spcBef>
                <a:spcPts val="2133"/>
              </a:spcBef>
              <a:spcAft>
                <a:spcPts val="2133"/>
              </a:spcAft>
              <a:buNone/>
            </a:pPr>
            <a:r>
              <a:rPr lang="en-US" dirty="0"/>
              <a:t>The</a:t>
            </a:r>
            <a:r>
              <a:rPr lang="en" dirty="0"/>
              <a:t> </a:t>
            </a:r>
            <a:r>
              <a:rPr lang="en-US" dirty="0"/>
              <a:t>declarative/</a:t>
            </a:r>
            <a:r>
              <a:rPr lang="en" dirty="0"/>
              <a:t>mathematical</a:t>
            </a:r>
            <a:r>
              <a:rPr lang="en-US" dirty="0"/>
              <a:t>/functional</a:t>
            </a:r>
            <a:r>
              <a:rPr lang="en" dirty="0"/>
              <a:t> subset</a:t>
            </a:r>
            <a:r>
              <a:rPr lang="en-US" dirty="0"/>
              <a:t> is most useful in writing high-level protocols and specifications</a:t>
            </a:r>
            <a:endParaRPr dirty="0"/>
          </a:p>
        </p:txBody>
      </p:sp>
      <p:sp>
        <p:nvSpPr>
          <p:cNvPr id="2" name="Date Placeholder 1"/>
          <p:cNvSpPr>
            <a:spLocks noGrp="1"/>
          </p:cNvSpPr>
          <p:nvPr>
            <p:ph type="dt" sz="half" idx="10"/>
          </p:nvPr>
        </p:nvSpPr>
        <p:spPr/>
        <p:txBody>
          <a:bodyPr/>
          <a:lstStyle/>
          <a:p>
            <a:fld id="{6662CC1A-BD94-BB49-B498-AE65CFC51AC3}"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98" name="Google Shape;98;p16"/>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893390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Dafny</a:t>
            </a:r>
            <a:endParaRPr lang="en-US" dirty="0"/>
          </a:p>
        </p:txBody>
      </p:sp>
      <p:sp>
        <p:nvSpPr>
          <p:cNvPr id="3" name="Content Placeholder 2"/>
          <p:cNvSpPr>
            <a:spLocks noGrp="1"/>
          </p:cNvSpPr>
          <p:nvPr>
            <p:ph idx="1"/>
          </p:nvPr>
        </p:nvSpPr>
        <p:spPr/>
        <p:txBody>
          <a:bodyPr>
            <a:normAutofit/>
          </a:bodyPr>
          <a:lstStyle/>
          <a:p>
            <a:r>
              <a:rPr lang="en-US" dirty="0">
                <a:ea typeface="Courier New" charset="0"/>
                <a:cs typeface="Courier New" charset="0"/>
              </a:rPr>
              <a:t>In the lab on Friday, Keshav will go over installing </a:t>
            </a:r>
            <a:r>
              <a:rPr lang="en-US" dirty="0" err="1">
                <a:ea typeface="Courier New" charset="0"/>
                <a:cs typeface="Courier New" charset="0"/>
              </a:rPr>
              <a:t>Dafny</a:t>
            </a:r>
            <a:endParaRPr lang="en-US" dirty="0"/>
          </a:p>
          <a:p>
            <a:r>
              <a:rPr lang="en-US" dirty="0"/>
              <a:t>Backup plan: we provide you with a Docker container that has Dafny pre-installed</a:t>
            </a:r>
          </a:p>
          <a:p>
            <a:pPr lvl="1"/>
            <a:r>
              <a:rPr lang="en-US" dirty="0"/>
              <a:t>Makes it easy to get started</a:t>
            </a:r>
          </a:p>
          <a:p>
            <a:pPr lvl="1"/>
            <a:r>
              <a:rPr lang="en-US" dirty="0"/>
              <a:t>Ensures everyone is using the same Dafny version as the </a:t>
            </a:r>
            <a:r>
              <a:rPr lang="en-US" dirty="0" err="1"/>
              <a:t>autograder</a:t>
            </a:r>
            <a:endParaRPr lang="en-US" dirty="0"/>
          </a:p>
          <a:p>
            <a:pPr lvl="1"/>
            <a:r>
              <a:rPr lang="en-US" dirty="0"/>
              <a:t>Download and run it like this:</a:t>
            </a:r>
          </a:p>
          <a:p>
            <a:pPr lvl="2"/>
            <a:r>
              <a:rPr lang="en-US" sz="1400" dirty="0">
                <a:latin typeface="Courier New" charset="0"/>
                <a:ea typeface="Courier New" charset="0"/>
                <a:cs typeface="Courier New" charset="0"/>
              </a:rPr>
              <a:t>docker pull </a:t>
            </a:r>
            <a:r>
              <a:rPr lang="en-US" sz="1400" dirty="0" err="1">
                <a:latin typeface="Courier New" charset="0"/>
                <a:ea typeface="Courier New" charset="0"/>
                <a:cs typeface="Courier New" charset="0"/>
              </a:rPr>
              <a:t>ekaprits</a:t>
            </a:r>
            <a:r>
              <a:rPr lang="en-US" sz="1400" dirty="0">
                <a:latin typeface="Courier New" charset="0"/>
                <a:ea typeface="Courier New" charset="0"/>
                <a:cs typeface="Courier New" charset="0"/>
              </a:rPr>
              <a:t>/eecs498-009:latest</a:t>
            </a:r>
          </a:p>
          <a:p>
            <a:pPr lvl="2"/>
            <a:r>
              <a:rPr lang="en-US" sz="1400" dirty="0">
                <a:latin typeface="Courier New" charset="0"/>
                <a:ea typeface="Courier New" charset="0"/>
                <a:cs typeface="Courier New" charset="0"/>
              </a:rPr>
              <a:t>docker container run --mount </a:t>
            </a:r>
            <a:r>
              <a:rPr lang="en-US" sz="1400" dirty="0" err="1">
                <a:latin typeface="Courier New" charset="0"/>
                <a:ea typeface="Courier New" charset="0"/>
                <a:cs typeface="Courier New" charset="0"/>
              </a:rPr>
              <a:t>src</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PWD,target</a:t>
            </a:r>
            <a:r>
              <a:rPr lang="en-US" sz="1400" dirty="0">
                <a:latin typeface="Courier New" charset="0"/>
                <a:ea typeface="Courier New" charset="0"/>
                <a:cs typeface="Courier New" charset="0"/>
              </a:rPr>
              <a:t>=/home/</a:t>
            </a:r>
            <a:r>
              <a:rPr lang="en-US" sz="1400" dirty="0" err="1">
                <a:latin typeface="Courier New" charset="0"/>
                <a:ea typeface="Courier New" charset="0"/>
                <a:cs typeface="Courier New" charset="0"/>
              </a:rPr>
              <a:t>autograder</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working_dir,type</a:t>
            </a:r>
            <a:r>
              <a:rPr lang="en-US" sz="1400" dirty="0">
                <a:latin typeface="Courier New" charset="0"/>
                <a:ea typeface="Courier New" charset="0"/>
                <a:cs typeface="Courier New" charset="0"/>
              </a:rPr>
              <a:t>=</a:t>
            </a:r>
            <a:r>
              <a:rPr lang="en-US" sz="1400" dirty="0" err="1">
                <a:latin typeface="Courier New" charset="0"/>
                <a:ea typeface="Courier New" charset="0"/>
                <a:cs typeface="Courier New" charset="0"/>
              </a:rPr>
              <a:t>bind,readonly</a:t>
            </a:r>
            <a:r>
              <a:rPr lang="en-US" sz="1400" dirty="0">
                <a:latin typeface="Courier New" charset="0"/>
                <a:ea typeface="Courier New" charset="0"/>
                <a:cs typeface="Courier New" charset="0"/>
              </a:rPr>
              <a:t> -t -</a:t>
            </a:r>
            <a:r>
              <a:rPr lang="en-US" sz="1400" dirty="0" err="1">
                <a:latin typeface="Courier New" charset="0"/>
                <a:ea typeface="Courier New" charset="0"/>
                <a:cs typeface="Courier New" charset="0"/>
              </a:rPr>
              <a:t>i</a:t>
            </a:r>
            <a:r>
              <a:rPr lang="en-US" sz="1400" dirty="0">
                <a:latin typeface="Courier New" charset="0"/>
                <a:ea typeface="Courier New" charset="0"/>
                <a:cs typeface="Courier New" charset="0"/>
              </a:rPr>
              <a:t> </a:t>
            </a:r>
            <a:r>
              <a:rPr lang="en-US" sz="1400" dirty="0" err="1">
                <a:latin typeface="Courier New" charset="0"/>
                <a:ea typeface="Courier New" charset="0"/>
                <a:cs typeface="Courier New" charset="0"/>
              </a:rPr>
              <a:t>ekaprits</a:t>
            </a:r>
            <a:r>
              <a:rPr lang="en-US" sz="1400" dirty="0">
                <a:latin typeface="Courier New" charset="0"/>
                <a:ea typeface="Courier New" charset="0"/>
                <a:cs typeface="Courier New" charset="0"/>
              </a:rPr>
              <a:t>/eecs498-009:latest</a:t>
            </a:r>
          </a:p>
          <a:p>
            <a:r>
              <a:rPr lang="en-US" sz="2400" dirty="0"/>
              <a:t>Backup backup plan: if you don’t have access to a laptop that can run Docker, let me know ASAP</a:t>
            </a:r>
            <a:endParaRPr lang="en-US" sz="2200" dirty="0">
              <a:latin typeface="Courier New" charset="0"/>
              <a:ea typeface="Courier New" charset="0"/>
              <a:cs typeface="Courier New" charset="0"/>
            </a:endParaRPr>
          </a:p>
        </p:txBody>
      </p:sp>
      <p:sp>
        <p:nvSpPr>
          <p:cNvPr id="4" name="Date Placeholder 3"/>
          <p:cNvSpPr>
            <a:spLocks noGrp="1"/>
          </p:cNvSpPr>
          <p:nvPr>
            <p:ph type="dt" sz="half" idx="10"/>
          </p:nvPr>
        </p:nvSpPr>
        <p:spPr/>
        <p:txBody>
          <a:bodyPr/>
          <a:lstStyle/>
          <a:p>
            <a:fld id="{DEB310AB-A9C2-404C-BACA-157AB41E1550}" type="datetime1">
              <a:rPr lang="en-US" smtClean="0"/>
              <a:t>8/29/24</a:t>
            </a:fld>
            <a:endParaRPr lang="en-US"/>
          </a:p>
        </p:txBody>
      </p:sp>
      <p:sp>
        <p:nvSpPr>
          <p:cNvPr id="5" name="Footer Placeholder 4"/>
          <p:cNvSpPr>
            <a:spLocks noGrp="1"/>
          </p:cNvSpPr>
          <p:nvPr>
            <p:ph type="ftr" sz="quarter" idx="11"/>
          </p:nvPr>
        </p:nvSpPr>
        <p:spPr/>
        <p:txBody>
          <a:bodyPr/>
          <a:lstStyle/>
          <a:p>
            <a:r>
              <a:rPr lang="en-US"/>
              <a:t>EECS498-003</a:t>
            </a:r>
            <a:endParaRPr lang="en-US" dirty="0"/>
          </a:p>
        </p:txBody>
      </p:sp>
      <p:sp>
        <p:nvSpPr>
          <p:cNvPr id="6" name="Slide Number Placeholder 5"/>
          <p:cNvSpPr>
            <a:spLocks noGrp="1"/>
          </p:cNvSpPr>
          <p:nvPr>
            <p:ph type="sldNum" sz="quarter" idx="12"/>
          </p:nvPr>
        </p:nvSpPr>
        <p:spPr/>
        <p:txBody>
          <a:bodyPr/>
          <a:lstStyle/>
          <a:p>
            <a:fld id="{865EC465-D050-3C49-BA38-BE575A3F0690}" type="slidenum">
              <a:rPr lang="en-US" smtClean="0"/>
              <a:t>12</a:t>
            </a:fld>
            <a:endParaRPr lang="en-US"/>
          </a:p>
        </p:txBody>
      </p:sp>
      <p:grpSp>
        <p:nvGrpSpPr>
          <p:cNvPr id="7" name="Group 6"/>
          <p:cNvGrpSpPr/>
          <p:nvPr/>
        </p:nvGrpSpPr>
        <p:grpSpPr>
          <a:xfrm>
            <a:off x="10970377" y="2385514"/>
            <a:ext cx="934241" cy="584109"/>
            <a:chOff x="7654359" y="2481980"/>
            <a:chExt cx="3125974" cy="1843775"/>
          </a:xfrm>
        </p:grpSpPr>
        <p:pic>
          <p:nvPicPr>
            <p:cNvPr id="1026" name="Picture 2" descr="ocker - Crunchbase Company Profile &amp; Funding"/>
            <p:cNvPicPr>
              <a:picLocks noChangeAspect="1" noChangeArrowheads="1"/>
            </p:cNvPicPr>
            <p:nvPr/>
          </p:nvPicPr>
          <p:blipFill rotWithShape="1">
            <a:blip r:embed="rId2">
              <a:extLst>
                <a:ext uri="{28A0092B-C50C-407E-A947-70E740481C1C}">
                  <a14:useLocalDpi xmlns:a14="http://schemas.microsoft.com/office/drawing/2010/main" val="0"/>
                </a:ext>
              </a:extLst>
            </a:blip>
            <a:srcRect b="31065"/>
            <a:stretch/>
          </p:blipFill>
          <p:spPr bwMode="auto">
            <a:xfrm>
              <a:off x="7654359" y="2481980"/>
              <a:ext cx="3125974" cy="1843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ny - Visual Studio Marketpl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690" y="2993231"/>
              <a:ext cx="267758" cy="2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710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a:t>
            </a:r>
            <a:r>
              <a:rPr lang="en-US" dirty="0" err="1"/>
              <a:t>Dafny</a:t>
            </a:r>
            <a:endParaRPr lang="en-US" dirty="0"/>
          </a:p>
        </p:txBody>
      </p:sp>
      <p:sp>
        <p:nvSpPr>
          <p:cNvPr id="3" name="Content Placeholder 2"/>
          <p:cNvSpPr>
            <a:spLocks noGrp="1"/>
          </p:cNvSpPr>
          <p:nvPr>
            <p:ph idx="1"/>
          </p:nvPr>
        </p:nvSpPr>
        <p:spPr/>
        <p:txBody>
          <a:bodyPr>
            <a:normAutofit/>
          </a:bodyPr>
          <a:lstStyle/>
          <a:p>
            <a:r>
              <a:rPr lang="en-US" dirty="0">
                <a:cs typeface="Courier New" charset="0"/>
              </a:rPr>
              <a:t>In Visual Studio: verification “</a:t>
            </a:r>
            <a:r>
              <a:rPr lang="en-US" dirty="0" err="1">
                <a:cs typeface="Courier New" charset="0"/>
              </a:rPr>
              <a:t>onChange</a:t>
            </a:r>
            <a:r>
              <a:rPr lang="en-US" dirty="0">
                <a:cs typeface="Courier New" charset="0"/>
              </a:rPr>
              <a:t>” or “</a:t>
            </a:r>
            <a:r>
              <a:rPr lang="en-US" dirty="0" err="1">
                <a:cs typeface="Courier New" charset="0"/>
              </a:rPr>
              <a:t>onSave</a:t>
            </a:r>
            <a:r>
              <a:rPr lang="en-US" dirty="0">
                <a:cs typeface="Courier New" charset="0"/>
              </a:rPr>
              <a:t>”</a:t>
            </a:r>
            <a:endParaRPr lang="en-US" dirty="0"/>
          </a:p>
          <a:p>
            <a:endParaRPr lang="en-US" dirty="0"/>
          </a:p>
          <a:p>
            <a:r>
              <a:rPr lang="en-US" dirty="0"/>
              <a:t>On the command line:</a:t>
            </a:r>
          </a:p>
          <a:p>
            <a:pPr lvl="1"/>
            <a:r>
              <a:rPr lang="en-US" sz="1800" dirty="0" err="1">
                <a:latin typeface="Courier New" charset="0"/>
                <a:ea typeface="Courier New" charset="0"/>
                <a:cs typeface="Courier New" charset="0"/>
              </a:rPr>
              <a:t>dafny</a:t>
            </a:r>
            <a:r>
              <a:rPr lang="en-US" sz="1800" dirty="0">
                <a:latin typeface="Courier New" charset="0"/>
                <a:ea typeface="Courier New" charset="0"/>
                <a:cs typeface="Courier New" charset="0"/>
              </a:rPr>
              <a:t> /compile:0 /errorTrace:0 </a:t>
            </a:r>
            <a:r>
              <a:rPr lang="en-US" sz="1800" dirty="0" err="1">
                <a:latin typeface="Courier New" charset="0"/>
                <a:ea typeface="Courier New" charset="0"/>
                <a:cs typeface="Courier New" charset="0"/>
              </a:rPr>
              <a:t>someDafnyFile.dfy</a:t>
            </a:r>
            <a:endParaRPr lang="en-US" sz="1800" dirty="0">
              <a:latin typeface="Courier New" charset="0"/>
              <a:ea typeface="Courier New" charset="0"/>
              <a:cs typeface="Courier New" charset="0"/>
            </a:endParaRPr>
          </a:p>
        </p:txBody>
      </p:sp>
      <p:sp>
        <p:nvSpPr>
          <p:cNvPr id="4" name="Date Placeholder 3"/>
          <p:cNvSpPr>
            <a:spLocks noGrp="1"/>
          </p:cNvSpPr>
          <p:nvPr>
            <p:ph type="dt" sz="half" idx="10"/>
          </p:nvPr>
        </p:nvSpPr>
        <p:spPr/>
        <p:txBody>
          <a:bodyPr/>
          <a:lstStyle/>
          <a:p>
            <a:fld id="{2828DE50-0D5A-9943-B646-4952C163EEFE}" type="datetime1">
              <a:rPr lang="en-US" smtClean="0"/>
              <a:t>8/29/24</a:t>
            </a:fld>
            <a:endParaRPr lang="en-US"/>
          </a:p>
        </p:txBody>
      </p:sp>
      <p:sp>
        <p:nvSpPr>
          <p:cNvPr id="5" name="Footer Placeholder 4"/>
          <p:cNvSpPr>
            <a:spLocks noGrp="1"/>
          </p:cNvSpPr>
          <p:nvPr>
            <p:ph type="ftr" sz="quarter" idx="11"/>
          </p:nvPr>
        </p:nvSpPr>
        <p:spPr/>
        <p:txBody>
          <a:bodyPr/>
          <a:lstStyle/>
          <a:p>
            <a:r>
              <a:rPr lang="en-US"/>
              <a:t>EECS498-003</a:t>
            </a:r>
            <a:endParaRPr lang="en-US" dirty="0"/>
          </a:p>
        </p:txBody>
      </p:sp>
      <p:sp>
        <p:nvSpPr>
          <p:cNvPr id="6" name="Slide Number Placeholder 5"/>
          <p:cNvSpPr>
            <a:spLocks noGrp="1"/>
          </p:cNvSpPr>
          <p:nvPr>
            <p:ph type="sldNum" sz="quarter" idx="12"/>
          </p:nvPr>
        </p:nvSpPr>
        <p:spPr/>
        <p:txBody>
          <a:bodyPr/>
          <a:lstStyle/>
          <a:p>
            <a:fld id="{865EC465-D050-3C49-BA38-BE575A3F0690}" type="slidenum">
              <a:rPr lang="en-US" smtClean="0"/>
              <a:t>13</a:t>
            </a:fld>
            <a:endParaRPr lang="en-US"/>
          </a:p>
        </p:txBody>
      </p:sp>
    </p:spTree>
    <p:extLst>
      <p:ext uri="{BB962C8B-B14F-4D97-AF65-F5344CB8AC3E}">
        <p14:creationId xmlns:p14="http://schemas.microsoft.com/office/powerpoint/2010/main" val="1761492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Data constructs</a:t>
            </a:r>
            <a:endParaRPr dirty="0"/>
          </a:p>
        </p:txBody>
      </p:sp>
      <p:sp>
        <p:nvSpPr>
          <p:cNvPr id="119" name="Google Shape;119;p19"/>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14</a:t>
            </a:fld>
            <a:endParaRPr/>
          </a:p>
        </p:txBody>
      </p:sp>
      <p:graphicFrame>
        <p:nvGraphicFramePr>
          <p:cNvPr id="117" name="Google Shape;117;p19"/>
          <p:cNvGraphicFramePr/>
          <p:nvPr>
            <p:extLst>
              <p:ext uri="{D42A27DB-BD31-4B8C-83A1-F6EECF244321}">
                <p14:modId xmlns:p14="http://schemas.microsoft.com/office/powerpoint/2010/main" val="443323936"/>
              </p:ext>
            </p:extLst>
          </p:nvPr>
        </p:nvGraphicFramePr>
        <p:xfrm>
          <a:off x="2771767" y="2146000"/>
          <a:ext cx="6434666" cy="329172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tblGrid>
              <a:tr h="975320">
                <a:tc>
                  <a:txBody>
                    <a:bodyPr/>
                    <a:lstStyle/>
                    <a:p>
                      <a:pPr marL="0" lvl="0" indent="0" algn="l" rtl="0">
                        <a:spcBef>
                          <a:spcPts val="0"/>
                        </a:spcBef>
                        <a:spcAft>
                          <a:spcPts val="0"/>
                        </a:spcAft>
                        <a:buNone/>
                      </a:pPr>
                      <a:r>
                        <a:rPr lang="en-US" sz="2400" dirty="0"/>
                        <a:t>Basic </a:t>
                      </a:r>
                      <a:r>
                        <a:rPr lang="en" sz="2400" dirty="0"/>
                        <a:t>primitives</a:t>
                      </a:r>
                      <a:endParaRPr sz="2400" dirty="0"/>
                    </a:p>
                  </a:txBody>
                  <a:tcPr marL="121900" marR="121900" marT="121900" marB="121900"/>
                </a:tc>
                <a:tc>
                  <a:txBody>
                    <a:bodyPr/>
                    <a:lstStyle/>
                    <a:p>
                      <a:pPr marL="0" lvl="0" indent="0" algn="l" rtl="0">
                        <a:spcBef>
                          <a:spcPts val="0"/>
                        </a:spcBef>
                        <a:spcAft>
                          <a:spcPts val="0"/>
                        </a:spcAft>
                        <a:buNone/>
                      </a:pPr>
                      <a:r>
                        <a:rPr lang="en" sz="2400" dirty="0" err="1"/>
                        <a:t>int</a:t>
                      </a:r>
                      <a:endParaRPr sz="2400" dirty="0"/>
                    </a:p>
                    <a:p>
                      <a:pPr marL="0" lvl="0" indent="0" algn="l" rtl="0">
                        <a:spcBef>
                          <a:spcPts val="0"/>
                        </a:spcBef>
                        <a:spcAft>
                          <a:spcPts val="0"/>
                        </a:spcAft>
                        <a:buNone/>
                      </a:pPr>
                      <a:r>
                        <a:rPr lang="en" sz="2400" dirty="0"/>
                        <a:t>bool</a:t>
                      </a:r>
                      <a:endParaRPr sz="2400" dirty="0"/>
                    </a:p>
                  </a:txBody>
                  <a:tcPr marL="121900" marR="121900" marT="121900" marB="121900"/>
                </a:tc>
                <a:extLst>
                  <a:ext uri="{0D108BD9-81ED-4DB2-BD59-A6C34878D82A}">
                    <a16:rowId xmlns:a16="http://schemas.microsoft.com/office/drawing/2014/main" val="10000"/>
                  </a:ext>
                </a:extLst>
              </a:tr>
              <a:tr h="1706840">
                <a:tc>
                  <a:txBody>
                    <a:bodyPr/>
                    <a:lstStyle/>
                    <a:p>
                      <a:pPr marL="0" lvl="0" indent="0" algn="l" rtl="0">
                        <a:spcBef>
                          <a:spcPts val="0"/>
                        </a:spcBef>
                        <a:spcAft>
                          <a:spcPts val="0"/>
                        </a:spcAft>
                        <a:buNone/>
                      </a:pPr>
                      <a:r>
                        <a:rPr lang="en" sz="2400"/>
                        <a:t>Immutable compounds</a:t>
                      </a:r>
                      <a:endParaRPr sz="2400"/>
                    </a:p>
                  </a:txBody>
                  <a:tcPr marL="121900" marR="121900" marT="121900" marB="121900"/>
                </a:tc>
                <a:tc>
                  <a:txBody>
                    <a:bodyPr/>
                    <a:lstStyle/>
                    <a:p>
                      <a:pPr marL="0" lvl="0" indent="0" algn="l" rtl="0">
                        <a:spcBef>
                          <a:spcPts val="0"/>
                        </a:spcBef>
                        <a:spcAft>
                          <a:spcPts val="0"/>
                        </a:spcAft>
                        <a:buNone/>
                      </a:pPr>
                      <a:r>
                        <a:rPr lang="en" sz="2400"/>
                        <a:t>set&lt;T&gt;</a:t>
                      </a:r>
                      <a:endParaRPr sz="2400"/>
                    </a:p>
                    <a:p>
                      <a:pPr marL="0" lvl="0" indent="0" algn="l" rtl="0">
                        <a:spcBef>
                          <a:spcPts val="0"/>
                        </a:spcBef>
                        <a:spcAft>
                          <a:spcPts val="0"/>
                        </a:spcAft>
                        <a:buNone/>
                      </a:pPr>
                      <a:r>
                        <a:rPr lang="en" sz="2400"/>
                        <a:t>seq&lt;T&gt;</a:t>
                      </a:r>
                      <a:endParaRPr sz="2400"/>
                    </a:p>
                    <a:p>
                      <a:pPr marL="0" lvl="0" indent="0" algn="l" rtl="0">
                        <a:spcBef>
                          <a:spcPts val="0"/>
                        </a:spcBef>
                        <a:spcAft>
                          <a:spcPts val="0"/>
                        </a:spcAft>
                        <a:buNone/>
                      </a:pPr>
                      <a:r>
                        <a:rPr lang="en" sz="2400"/>
                        <a:t>map&lt;A, B&gt;</a:t>
                      </a:r>
                      <a:endParaRPr sz="2400"/>
                    </a:p>
                    <a:p>
                      <a:pPr marL="0" lvl="0" indent="0" algn="l" rtl="0">
                        <a:spcBef>
                          <a:spcPts val="0"/>
                        </a:spcBef>
                        <a:spcAft>
                          <a:spcPts val="0"/>
                        </a:spcAft>
                        <a:buNone/>
                      </a:pPr>
                      <a:r>
                        <a:rPr lang="en" sz="2400"/>
                        <a:t>datatype</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a:t>Mutable objects</a:t>
                      </a:r>
                      <a:endParaRPr sz="2400"/>
                    </a:p>
                  </a:txBody>
                  <a:tcPr marL="121900" marR="121900" marT="121900" marB="121900"/>
                </a:tc>
                <a:tc>
                  <a:txBody>
                    <a:bodyPr/>
                    <a:lstStyle/>
                    <a:p>
                      <a:pPr marL="0" lvl="0" indent="0" algn="l" rtl="0">
                        <a:spcBef>
                          <a:spcPts val="0"/>
                        </a:spcBef>
                        <a:spcAft>
                          <a:spcPts val="0"/>
                        </a:spcAft>
                        <a:buNone/>
                      </a:pPr>
                      <a:r>
                        <a:rPr lang="en" sz="2400" dirty="0"/>
                        <a:t>class</a:t>
                      </a:r>
                      <a:endParaRPr sz="2400" dirty="0"/>
                    </a:p>
                  </a:txBody>
                  <a:tcPr marL="121900" marR="121900" marT="121900" marB="121900"/>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72FF1E0F-9C5A-A44C-8FE3-162D66FA878F}" type="datetime1">
              <a:rPr lang="en-US" smtClean="0"/>
              <a:t>8/29/24</a:t>
            </a:fld>
            <a:endParaRPr lang="en-US"/>
          </a:p>
        </p:txBody>
      </p:sp>
      <p:sp>
        <p:nvSpPr>
          <p:cNvPr id="4" name="Footer Placeholder 3"/>
          <p:cNvSpPr>
            <a:spLocks noGrp="1"/>
          </p:cNvSpPr>
          <p:nvPr>
            <p:ph type="ftr" sz="quarter" idx="11"/>
          </p:nvPr>
        </p:nvSpPr>
        <p:spPr/>
        <p:txBody>
          <a:bodyPr/>
          <a:lstStyle/>
          <a:p>
            <a:r>
              <a:rPr lang="en-US"/>
              <a:t>EECS498-003</a:t>
            </a:r>
            <a:endParaRPr lang="en-US" dirty="0"/>
          </a:p>
        </p:txBody>
      </p:sp>
      <p:sp>
        <p:nvSpPr>
          <p:cNvPr id="7" name="Rounded Rectangular Callout 6"/>
          <p:cNvSpPr/>
          <p:nvPr/>
        </p:nvSpPr>
        <p:spPr>
          <a:xfrm>
            <a:off x="6620256" y="1522200"/>
            <a:ext cx="3255264" cy="686752"/>
          </a:xfrm>
          <a:prstGeom prst="wedgeRoundRectCallout">
            <a:avLst>
              <a:gd name="adj1" fmla="val -54407"/>
              <a:gd name="adj2" fmla="val 8349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a </a:t>
            </a:r>
            <a:r>
              <a:rPr lang="en-US">
                <a:solidFill>
                  <a:schemeClr val="tx1"/>
                </a:solidFill>
              </a:rPr>
              <a:t>mathematical integer, not a machine integer</a:t>
            </a:r>
          </a:p>
        </p:txBody>
      </p:sp>
      <p:sp>
        <p:nvSpPr>
          <p:cNvPr id="8" name="Rectangle 7"/>
          <p:cNvSpPr/>
          <p:nvPr/>
        </p:nvSpPr>
        <p:spPr>
          <a:xfrm>
            <a:off x="2771767" y="4815840"/>
            <a:ext cx="6434666" cy="621880"/>
          </a:xfrm>
          <a:prstGeom prst="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06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7" name="Rectangle 16"/>
          <p:cNvSpPr/>
          <p:nvPr/>
        </p:nvSpPr>
        <p:spPr>
          <a:xfrm>
            <a:off x="1379728" y="4164097"/>
            <a:ext cx="9651999" cy="621880"/>
          </a:xfrm>
          <a:prstGeom prst="rect">
            <a:avLst/>
          </a:prstGeom>
          <a:solidFill>
            <a:schemeClr val="tx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Google Shape;124;p20"/>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Procedure</a:t>
            </a:r>
            <a:r>
              <a:rPr lang="en" dirty="0"/>
              <a:t>-like </a:t>
            </a:r>
            <a:r>
              <a:rPr lang="en-US" dirty="0"/>
              <a:t>constructs</a:t>
            </a:r>
            <a:endParaRPr dirty="0"/>
          </a:p>
        </p:txBody>
      </p:sp>
      <p:sp>
        <p:nvSpPr>
          <p:cNvPr id="8" name="Content Placeholder 7"/>
          <p:cNvSpPr>
            <a:spLocks noGrp="1"/>
          </p:cNvSpPr>
          <p:nvPr>
            <p:ph idx="1"/>
          </p:nvPr>
        </p:nvSpPr>
        <p:spPr>
          <a:xfrm>
            <a:off x="838200" y="4972937"/>
            <a:ext cx="10515600" cy="562231"/>
          </a:xfrm>
        </p:spPr>
        <p:txBody>
          <a:bodyPr/>
          <a:lstStyle/>
          <a:p>
            <a:pPr marL="0" indent="0">
              <a:buNone/>
            </a:pPr>
            <a:r>
              <a:rPr lang="en-US" dirty="0"/>
              <a:t>Important difference: </a:t>
            </a:r>
            <a:r>
              <a:rPr lang="en-US" dirty="0">
                <a:solidFill>
                  <a:srgbClr val="0000FF"/>
                </a:solidFill>
              </a:rPr>
              <a:t>lemmas are opaque, while functions are not!</a:t>
            </a:r>
          </a:p>
        </p:txBody>
      </p:sp>
      <p:sp>
        <p:nvSpPr>
          <p:cNvPr id="3" name="Date Placeholder 2"/>
          <p:cNvSpPr>
            <a:spLocks noGrp="1"/>
          </p:cNvSpPr>
          <p:nvPr>
            <p:ph type="dt" sz="half" idx="10"/>
          </p:nvPr>
        </p:nvSpPr>
        <p:spPr/>
        <p:txBody>
          <a:bodyPr/>
          <a:lstStyle/>
          <a:p>
            <a:fld id="{EEE365D5-B913-E841-BF1A-4CE16A7F401C}" type="datetime1">
              <a:rPr lang="en-US" smtClean="0"/>
              <a:t>8/29/24</a:t>
            </a:fld>
            <a:endParaRPr lang="en-US"/>
          </a:p>
        </p:txBody>
      </p:sp>
      <p:sp>
        <p:nvSpPr>
          <p:cNvPr id="4" name="Footer Placeholder 3"/>
          <p:cNvSpPr>
            <a:spLocks noGrp="1"/>
          </p:cNvSpPr>
          <p:nvPr>
            <p:ph type="ftr" sz="quarter" idx="11"/>
          </p:nvPr>
        </p:nvSpPr>
        <p:spPr/>
        <p:txBody>
          <a:bodyPr/>
          <a:lstStyle/>
          <a:p>
            <a:r>
              <a:rPr lang="en-US"/>
              <a:t>EECS498-003</a:t>
            </a:r>
            <a:endParaRPr lang="en-US" dirty="0"/>
          </a:p>
        </p:txBody>
      </p:sp>
      <p:sp>
        <p:nvSpPr>
          <p:cNvPr id="130" name="Google Shape;13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15</a:t>
            </a:fld>
            <a:endParaRPr/>
          </a:p>
        </p:txBody>
      </p:sp>
      <p:graphicFrame>
        <p:nvGraphicFramePr>
          <p:cNvPr id="125" name="Google Shape;125;p20"/>
          <p:cNvGraphicFramePr/>
          <p:nvPr>
            <p:extLst>
              <p:ext uri="{D42A27DB-BD31-4B8C-83A1-F6EECF244321}">
                <p14:modId xmlns:p14="http://schemas.microsoft.com/office/powerpoint/2010/main" val="1574956967"/>
              </p:ext>
            </p:extLst>
          </p:nvPr>
        </p:nvGraphicFramePr>
        <p:xfrm>
          <a:off x="1379728" y="2591537"/>
          <a:ext cx="9651999" cy="219444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r>
                        <a:rPr lang="en" sz="2400" i="1"/>
                        <a:t>expression context</a:t>
                      </a:r>
                      <a:endParaRPr sz="2400" i="1"/>
                    </a:p>
                  </a:txBody>
                  <a:tcPr marL="121900" marR="121900" marT="121900" marB="121900"/>
                </a:tc>
                <a:tc>
                  <a:txBody>
                    <a:bodyPr/>
                    <a:lstStyle/>
                    <a:p>
                      <a:pPr marL="0" lvl="0" indent="0" algn="l" rtl="0">
                        <a:spcBef>
                          <a:spcPts val="0"/>
                        </a:spcBef>
                        <a:spcAft>
                          <a:spcPts val="0"/>
                        </a:spcAft>
                        <a:buNone/>
                      </a:pPr>
                      <a:r>
                        <a:rPr lang="en" sz="2400" i="1"/>
                        <a:t>statement context</a:t>
                      </a:r>
                      <a:endParaRPr sz="2400" i="1"/>
                    </a:p>
                  </a:txBody>
                  <a:tcPr marL="121900" marR="121900" marT="121900" marB="121900"/>
                </a:tc>
                <a:extLst>
                  <a:ext uri="{0D108BD9-81ED-4DB2-BD59-A6C34878D82A}">
                    <a16:rowId xmlns:a16="http://schemas.microsoft.com/office/drawing/2014/main" val="10000"/>
                  </a:ext>
                </a:extLst>
              </a:tr>
              <a:tr h="975320">
                <a:tc>
                  <a:txBody>
                    <a:bodyPr/>
                    <a:lstStyle/>
                    <a:p>
                      <a:pPr marL="0" lvl="0" indent="0" algn="l" rtl="0">
                        <a:spcBef>
                          <a:spcPts val="0"/>
                        </a:spcBef>
                        <a:spcAft>
                          <a:spcPts val="0"/>
                        </a:spcAft>
                        <a:buNone/>
                      </a:pPr>
                      <a:r>
                        <a:rPr lang="en" sz="2400" i="1" dirty="0"/>
                        <a:t>ghost (</a:t>
                      </a:r>
                      <a:r>
                        <a:rPr lang="en-US" sz="2400" i="1" dirty="0">
                          <a:solidFill>
                            <a:srgbClr val="0000FF"/>
                          </a:solidFill>
                        </a:rPr>
                        <a:t>not compiled</a:t>
                      </a:r>
                      <a:r>
                        <a:rPr lang="en" sz="2400" i="1" dirty="0"/>
                        <a:t>)</a:t>
                      </a:r>
                      <a:endParaRPr sz="2400" i="1" dirty="0"/>
                    </a:p>
                  </a:txBody>
                  <a:tcPr marL="121900" marR="121900" marT="121900" marB="121900"/>
                </a:tc>
                <a:tc>
                  <a:txBody>
                    <a:bodyPr/>
                    <a:lstStyle/>
                    <a:p>
                      <a:pPr marL="0" lvl="0" indent="0" algn="l" rtl="0">
                        <a:spcBef>
                          <a:spcPts val="0"/>
                        </a:spcBef>
                        <a:spcAft>
                          <a:spcPts val="0"/>
                        </a:spcAft>
                        <a:buNone/>
                      </a:pPr>
                      <a:r>
                        <a:rPr lang="en" sz="2400" dirty="0"/>
                        <a:t>ghost function</a:t>
                      </a:r>
                      <a:endParaRPr sz="2400" dirty="0"/>
                    </a:p>
                    <a:p>
                      <a:pPr marL="0" lvl="0" indent="0" algn="l" rtl="0">
                        <a:spcBef>
                          <a:spcPts val="0"/>
                        </a:spcBef>
                        <a:spcAft>
                          <a:spcPts val="0"/>
                        </a:spcAft>
                        <a:buNone/>
                      </a:pPr>
                      <a:r>
                        <a:rPr lang="en" sz="2400" dirty="0"/>
                        <a:t>ghost predicate</a:t>
                      </a:r>
                      <a:endParaRPr sz="2400" dirty="0"/>
                    </a:p>
                  </a:txBody>
                  <a:tcPr marL="121900" marR="121900" marT="121900" marB="121900"/>
                </a:tc>
                <a:tc>
                  <a:txBody>
                    <a:bodyPr/>
                    <a:lstStyle/>
                    <a:p>
                      <a:pPr marL="0" lvl="0" indent="0" algn="l" rtl="0">
                        <a:spcBef>
                          <a:spcPts val="0"/>
                        </a:spcBef>
                        <a:spcAft>
                          <a:spcPts val="0"/>
                        </a:spcAft>
                        <a:buNone/>
                      </a:pPr>
                      <a:r>
                        <a:rPr lang="en" sz="2400"/>
                        <a:t>lemma</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i="1"/>
                        <a:t>executable</a:t>
                      </a:r>
                      <a:endParaRPr sz="2400" i="1"/>
                    </a:p>
                  </a:txBody>
                  <a:tcPr marL="121900" marR="121900" marT="121900" marB="121900"/>
                </a:tc>
                <a:tc>
                  <a:txBody>
                    <a:bodyPr/>
                    <a:lstStyle/>
                    <a:p>
                      <a:pPr marL="0" lvl="0" indent="0" algn="l" rtl="0">
                        <a:spcBef>
                          <a:spcPts val="0"/>
                        </a:spcBef>
                        <a:spcAft>
                          <a:spcPts val="0"/>
                        </a:spcAft>
                        <a:buNone/>
                      </a:pPr>
                      <a:r>
                        <a:rPr lang="en" sz="2400" dirty="0"/>
                        <a:t>function</a:t>
                      </a:r>
                      <a:endParaRPr sz="2400" dirty="0"/>
                    </a:p>
                  </a:txBody>
                  <a:tcPr marL="121900" marR="121900" marT="121900" marB="121900"/>
                </a:tc>
                <a:tc>
                  <a:txBody>
                    <a:bodyPr/>
                    <a:lstStyle/>
                    <a:p>
                      <a:pPr marL="0" lvl="0" indent="0" algn="l" rtl="0">
                        <a:spcBef>
                          <a:spcPts val="0"/>
                        </a:spcBef>
                        <a:spcAft>
                          <a:spcPts val="0"/>
                        </a:spcAft>
                        <a:buNone/>
                      </a:pPr>
                      <a:r>
                        <a:rPr lang="en" sz="2400" dirty="0"/>
                        <a:t>method</a:t>
                      </a:r>
                      <a:endParaRPr sz="2400" dirty="0"/>
                    </a:p>
                  </a:txBody>
                  <a:tcPr marL="121900" marR="121900" marT="121900" marB="121900"/>
                </a:tc>
                <a:extLst>
                  <a:ext uri="{0D108BD9-81ED-4DB2-BD59-A6C34878D82A}">
                    <a16:rowId xmlns:a16="http://schemas.microsoft.com/office/drawing/2014/main" val="10002"/>
                  </a:ext>
                </a:extLst>
              </a:tr>
            </a:tbl>
          </a:graphicData>
        </a:graphic>
      </p:graphicFrame>
      <p:sp>
        <p:nvSpPr>
          <p:cNvPr id="5" name="Rounded Rectangular Callout 4"/>
          <p:cNvSpPr/>
          <p:nvPr/>
        </p:nvSpPr>
        <p:spPr>
          <a:xfrm>
            <a:off x="402336" y="1563239"/>
            <a:ext cx="4275751" cy="1408516"/>
          </a:xfrm>
          <a:prstGeom prst="wedgeRoundRectCallout">
            <a:avLst>
              <a:gd name="adj1" fmla="val 50508"/>
              <a:gd name="adj2" fmla="val 78945"/>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prstClr val="black"/>
                </a:solidFill>
              </a:rPr>
              <a:t>A</a:t>
            </a:r>
            <a:r>
              <a:rPr lang="en" sz="2400" dirty="0">
                <a:solidFill>
                  <a:prstClr val="black"/>
                </a:solidFill>
              </a:rPr>
              <a:t>s in math, not C:</a:t>
            </a:r>
          </a:p>
          <a:p>
            <a:pPr marL="609585" lvl="0" indent="-423323">
              <a:buSzPts val="1400"/>
              <a:buFontTx/>
              <a:buChar char="●"/>
            </a:pPr>
            <a:r>
              <a:rPr lang="en" sz="2400" dirty="0">
                <a:solidFill>
                  <a:prstClr val="black"/>
                </a:solidFill>
              </a:rPr>
              <a:t>f(x, y) == f(x, y)</a:t>
            </a:r>
          </a:p>
          <a:p>
            <a:pPr marL="609585" lvl="0" indent="-423323">
              <a:buSzPts val="1400"/>
              <a:buFontTx/>
              <a:buChar char="●"/>
            </a:pPr>
            <a:r>
              <a:rPr lang="en-US" sz="2400" dirty="0">
                <a:solidFill>
                  <a:prstClr val="black"/>
                </a:solidFill>
              </a:rPr>
              <a:t>definition</a:t>
            </a:r>
            <a:r>
              <a:rPr lang="en" sz="2400" dirty="0">
                <a:solidFill>
                  <a:prstClr val="black"/>
                </a:solidFill>
              </a:rPr>
              <a:t> substitution</a:t>
            </a:r>
          </a:p>
        </p:txBody>
      </p:sp>
      <p:sp>
        <p:nvSpPr>
          <p:cNvPr id="13" name="Rounded Rectangular Callout 12"/>
          <p:cNvSpPr/>
          <p:nvPr/>
        </p:nvSpPr>
        <p:spPr>
          <a:xfrm>
            <a:off x="5678034" y="1654706"/>
            <a:ext cx="2614212" cy="749871"/>
          </a:xfrm>
          <a:prstGeom prst="wedgeRoundRectCallout">
            <a:avLst>
              <a:gd name="adj1" fmla="val -46433"/>
              <a:gd name="adj2" fmla="val 229591"/>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prstClr val="black"/>
                </a:solidFill>
              </a:rPr>
              <a:t>A </a:t>
            </a:r>
            <a:r>
              <a:rPr lang="en-US" sz="2400">
                <a:solidFill>
                  <a:prstClr val="black"/>
                </a:solidFill>
              </a:rPr>
              <a:t>function returning bool</a:t>
            </a:r>
            <a:endParaRPr lang="en" sz="2400" dirty="0">
              <a:solidFill>
                <a:prstClr val="black"/>
              </a:solidFill>
            </a:endParaRPr>
          </a:p>
        </p:txBody>
      </p:sp>
    </p:spTree>
    <p:extLst>
      <p:ext uri="{BB962C8B-B14F-4D97-AF65-F5344CB8AC3E}">
        <p14:creationId xmlns:p14="http://schemas.microsoft.com/office/powerpoint/2010/main" val="49721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build="p"/>
      <p:bldP spid="5"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 dirty="0"/>
              <a:t>Function syntax</a:t>
            </a:r>
            <a:endParaRPr dirty="0"/>
          </a:p>
        </p:txBody>
      </p:sp>
      <p:sp>
        <p:nvSpPr>
          <p:cNvPr id="190" name="Google Shape;190;p27"/>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sz="2667" dirty="0">
                <a:solidFill>
                  <a:srgbClr val="8343E2"/>
                </a:solidFill>
                <a:latin typeface="Consolas"/>
                <a:ea typeface="Consolas"/>
                <a:cs typeface="Consolas"/>
                <a:sym typeface="Consolas"/>
              </a:rPr>
              <a:t>function</a:t>
            </a:r>
            <a:r>
              <a:rPr lang="en" sz="2667" dirty="0">
                <a:latin typeface="Consolas"/>
                <a:ea typeface="Consolas"/>
                <a:cs typeface="Consolas"/>
                <a:sym typeface="Consolas"/>
              </a:rPr>
              <a:t> </a:t>
            </a:r>
            <a:r>
              <a:rPr lang="en" sz="2667" dirty="0" err="1">
                <a:latin typeface="Consolas"/>
                <a:ea typeface="Consolas"/>
                <a:cs typeface="Consolas"/>
                <a:sym typeface="Consolas"/>
              </a:rPr>
              <a:t>eval_linear</a:t>
            </a:r>
            <a:r>
              <a:rPr lang="en" sz="2667" dirty="0">
                <a:latin typeface="Consolas"/>
                <a:ea typeface="Consolas"/>
                <a:cs typeface="Consolas"/>
                <a:sym typeface="Consolas"/>
              </a:rPr>
              <a:t>(m: </a:t>
            </a:r>
            <a:r>
              <a:rPr lang="en" sz="2667" dirty="0" err="1">
                <a:latin typeface="Consolas"/>
                <a:ea typeface="Consolas"/>
                <a:cs typeface="Consolas"/>
                <a:sym typeface="Consolas"/>
              </a:rPr>
              <a:t>int</a:t>
            </a:r>
            <a:r>
              <a:rPr lang="en" sz="2667" dirty="0">
                <a:latin typeface="Consolas"/>
                <a:ea typeface="Consolas"/>
                <a:cs typeface="Consolas"/>
                <a:sym typeface="Consolas"/>
              </a:rPr>
              <a:t>, b: </a:t>
            </a:r>
            <a:r>
              <a:rPr lang="en" sz="2667" dirty="0" err="1">
                <a:latin typeface="Consolas"/>
                <a:ea typeface="Consolas"/>
                <a:cs typeface="Consolas"/>
                <a:sym typeface="Consolas"/>
              </a:rPr>
              <a:t>int</a:t>
            </a:r>
            <a:r>
              <a:rPr lang="en" sz="2667" dirty="0">
                <a:latin typeface="Consolas"/>
                <a:ea typeface="Consolas"/>
                <a:cs typeface="Consolas"/>
                <a:sym typeface="Consolas"/>
              </a:rPr>
              <a:t>, x: </a:t>
            </a:r>
            <a:r>
              <a:rPr lang="en" sz="2667" dirty="0" err="1">
                <a:latin typeface="Consolas"/>
                <a:ea typeface="Consolas"/>
                <a:cs typeface="Consolas"/>
                <a:sym typeface="Consolas"/>
              </a:rPr>
              <a:t>int</a:t>
            </a:r>
            <a:r>
              <a:rPr lang="en" sz="2667" dirty="0">
                <a:latin typeface="Consolas"/>
                <a:ea typeface="Consolas"/>
                <a:cs typeface="Consolas"/>
                <a:sym typeface="Consolas"/>
              </a:rPr>
              <a:t>) : </a:t>
            </a:r>
            <a:r>
              <a:rPr lang="en" sz="2667" dirty="0" err="1">
                <a:latin typeface="Consolas"/>
                <a:ea typeface="Consolas"/>
                <a:cs typeface="Consolas"/>
                <a:sym typeface="Consolas"/>
              </a:rPr>
              <a:t>int</a:t>
            </a:r>
            <a:endParaRPr sz="2667" dirty="0">
              <a:latin typeface="Consolas"/>
              <a:ea typeface="Consolas"/>
              <a:cs typeface="Consolas"/>
              <a:sym typeface="Consolas"/>
            </a:endParaRPr>
          </a:p>
          <a:p>
            <a:pPr marL="0" indent="0">
              <a:buNone/>
            </a:pPr>
            <a:r>
              <a:rPr lang="en" sz="2667" dirty="0">
                <a:latin typeface="Consolas"/>
                <a:ea typeface="Consolas"/>
                <a:cs typeface="Consolas"/>
                <a:sym typeface="Consolas"/>
              </a:rPr>
              <a:t>{</a:t>
            </a:r>
            <a:endParaRPr sz="2667" dirty="0">
              <a:latin typeface="Consolas"/>
              <a:ea typeface="Consolas"/>
              <a:cs typeface="Consolas"/>
              <a:sym typeface="Consolas"/>
            </a:endParaRPr>
          </a:p>
          <a:p>
            <a:pPr marL="0" indent="0">
              <a:buNone/>
            </a:pPr>
            <a:r>
              <a:rPr lang="en" sz="2667" dirty="0">
                <a:latin typeface="Consolas"/>
                <a:ea typeface="Consolas"/>
                <a:cs typeface="Consolas"/>
                <a:sym typeface="Consolas"/>
              </a:rPr>
              <a:t>    m * x + b</a:t>
            </a:r>
            <a:endParaRPr sz="2667" dirty="0">
              <a:latin typeface="Consolas"/>
              <a:ea typeface="Consolas"/>
              <a:cs typeface="Consolas"/>
              <a:sym typeface="Consolas"/>
            </a:endParaRPr>
          </a:p>
          <a:p>
            <a:pPr marL="0" indent="0">
              <a:buNone/>
            </a:pPr>
            <a:r>
              <a:rPr lang="en" sz="2667" dirty="0">
                <a:latin typeface="Consolas"/>
                <a:ea typeface="Consolas"/>
                <a:cs typeface="Consolas"/>
                <a:sym typeface="Consolas"/>
              </a:rPr>
              <a:t>}</a:t>
            </a:r>
            <a:endParaRPr sz="2667"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0EECAAB2-967B-E444-8D04-9F87844F31CC}"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98" name="Google Shape;198;p27"/>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16</a:t>
            </a:fld>
            <a:endParaRPr/>
          </a:p>
        </p:txBody>
      </p:sp>
      <p:sp>
        <p:nvSpPr>
          <p:cNvPr id="191" name="Google Shape;191;p27"/>
          <p:cNvSpPr/>
          <p:nvPr/>
        </p:nvSpPr>
        <p:spPr>
          <a:xfrm rot="5400000">
            <a:off x="6718103" y="-135663"/>
            <a:ext cx="356000" cy="40768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2" name="Google Shape;192;p27"/>
          <p:cNvSpPr txBox="1"/>
          <p:nvPr/>
        </p:nvSpPr>
        <p:spPr>
          <a:xfrm>
            <a:off x="4996334" y="1171953"/>
            <a:ext cx="3867249" cy="5284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0000FF"/>
                </a:solidFill>
              </a:rPr>
              <a:t>explicitly typed parameters</a:t>
            </a:r>
            <a:endParaRPr sz="2400" dirty="0">
              <a:solidFill>
                <a:srgbClr val="0000FF"/>
              </a:solidFill>
            </a:endParaRPr>
          </a:p>
        </p:txBody>
      </p:sp>
      <p:sp>
        <p:nvSpPr>
          <p:cNvPr id="193" name="Google Shape;193;p27"/>
          <p:cNvSpPr txBox="1"/>
          <p:nvPr/>
        </p:nvSpPr>
        <p:spPr>
          <a:xfrm>
            <a:off x="8383050" y="1196337"/>
            <a:ext cx="3101813" cy="528400"/>
          </a:xfrm>
          <a:prstGeom prst="rect">
            <a:avLst/>
          </a:prstGeom>
          <a:noFill/>
          <a:ln>
            <a:noFill/>
          </a:ln>
        </p:spPr>
        <p:txBody>
          <a:bodyPr spcFirstLastPara="1" wrap="square" lIns="121900" tIns="121900" rIns="121900" bIns="121900" anchor="b" anchorCtr="0">
            <a:noAutofit/>
          </a:bodyPr>
          <a:lstStyle/>
          <a:p>
            <a:pPr algn="ctr"/>
            <a:r>
              <a:rPr lang="en" sz="2400" dirty="0">
                <a:solidFill>
                  <a:srgbClr val="0000FF"/>
                </a:solidFill>
              </a:rPr>
              <a:t>function</a:t>
            </a:r>
            <a:endParaRPr sz="2400" dirty="0">
              <a:solidFill>
                <a:srgbClr val="0000FF"/>
              </a:solidFill>
            </a:endParaRPr>
          </a:p>
          <a:p>
            <a:pPr algn="ctr"/>
            <a:r>
              <a:rPr lang="en" sz="2400" dirty="0">
                <a:solidFill>
                  <a:srgbClr val="0000FF"/>
                </a:solidFill>
              </a:rPr>
              <a:t>result type</a:t>
            </a:r>
            <a:endParaRPr sz="2400" dirty="0">
              <a:solidFill>
                <a:srgbClr val="0000FF"/>
              </a:solidFill>
            </a:endParaRPr>
          </a:p>
        </p:txBody>
      </p:sp>
      <p:sp>
        <p:nvSpPr>
          <p:cNvPr id="194" name="Google Shape;194;p27"/>
          <p:cNvSpPr/>
          <p:nvPr/>
        </p:nvSpPr>
        <p:spPr>
          <a:xfrm rot="5400000">
            <a:off x="9751251" y="1509937"/>
            <a:ext cx="356000" cy="7856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5" name="Google Shape;195;p27"/>
          <p:cNvSpPr/>
          <p:nvPr/>
        </p:nvSpPr>
        <p:spPr>
          <a:xfrm rot="-5400000">
            <a:off x="2377820" y="2650424"/>
            <a:ext cx="356000" cy="18380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6" name="Google Shape;196;p27"/>
          <p:cNvSpPr txBox="1"/>
          <p:nvPr/>
        </p:nvSpPr>
        <p:spPr>
          <a:xfrm>
            <a:off x="1636820" y="3678408"/>
            <a:ext cx="9010000" cy="528400"/>
          </a:xfrm>
          <a:prstGeom prst="rect">
            <a:avLst/>
          </a:prstGeom>
          <a:noFill/>
          <a:ln>
            <a:noFill/>
          </a:ln>
        </p:spPr>
        <p:txBody>
          <a:bodyPr spcFirstLastPara="1" wrap="square" lIns="121900" tIns="121900" rIns="121900" bIns="121900" anchor="t" anchorCtr="0">
            <a:noAutofit/>
          </a:bodyPr>
          <a:lstStyle/>
          <a:p>
            <a:r>
              <a:rPr lang="en" sz="2400" dirty="0"/>
              <a:t>definition body is an expression whose type matches result declaration</a:t>
            </a:r>
            <a:endParaRPr sz="2400" dirty="0"/>
          </a:p>
        </p:txBody>
      </p:sp>
      <p:sp>
        <p:nvSpPr>
          <p:cNvPr id="197" name="Google Shape;197;p27"/>
          <p:cNvSpPr txBox="1"/>
          <p:nvPr/>
        </p:nvSpPr>
        <p:spPr>
          <a:xfrm>
            <a:off x="538681" y="4829008"/>
            <a:ext cx="10846000" cy="823200"/>
          </a:xfrm>
          <a:prstGeom prst="rect">
            <a:avLst/>
          </a:prstGeom>
          <a:noFill/>
          <a:ln>
            <a:noFill/>
          </a:ln>
        </p:spPr>
        <p:txBody>
          <a:bodyPr spcFirstLastPara="1" wrap="square" lIns="121900" tIns="121900" rIns="121900" bIns="121900" anchor="t" anchorCtr="0">
            <a:noAutofit/>
          </a:bodyPr>
          <a:lstStyle/>
          <a:p>
            <a:pPr marL="609585" indent="-457189">
              <a:buSzPts val="1800"/>
              <a:buChar char="●"/>
            </a:pPr>
            <a:r>
              <a:rPr lang="en" sz="2400" dirty="0">
                <a:solidFill>
                  <a:srgbClr val="9900FF"/>
                </a:solidFill>
                <a:latin typeface="Consolas"/>
                <a:ea typeface="Consolas"/>
                <a:cs typeface="Consolas"/>
                <a:sym typeface="Consolas"/>
              </a:rPr>
              <a:t>predicate</a:t>
            </a:r>
            <a:r>
              <a:rPr lang="en" sz="2400" dirty="0"/>
              <a:t> means “</a:t>
            </a:r>
            <a:r>
              <a:rPr lang="en" sz="2400" dirty="0">
                <a:latin typeface="Consolas"/>
                <a:ea typeface="Consolas"/>
                <a:cs typeface="Consolas"/>
                <a:sym typeface="Consolas"/>
              </a:rPr>
              <a:t>function</a:t>
            </a:r>
            <a:r>
              <a:rPr lang="en" sz="2400" dirty="0"/>
              <a:t> returning </a:t>
            </a:r>
            <a:r>
              <a:rPr lang="en" sz="2400" dirty="0">
                <a:latin typeface="Consolas"/>
                <a:ea typeface="Consolas"/>
                <a:cs typeface="Consolas"/>
                <a:sym typeface="Consolas"/>
              </a:rPr>
              <a:t>bool”.</a:t>
            </a:r>
            <a:endParaRPr sz="2400" dirty="0">
              <a:latin typeface="Consolas"/>
              <a:ea typeface="Consolas"/>
              <a:cs typeface="Consolas"/>
              <a:sym typeface="Consolas"/>
            </a:endParaRPr>
          </a:p>
        </p:txBody>
      </p:sp>
    </p:spTree>
    <p:extLst>
      <p:ext uri="{BB962C8B-B14F-4D97-AF65-F5344CB8AC3E}">
        <p14:creationId xmlns:p14="http://schemas.microsoft.com/office/powerpoint/2010/main" val="131284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Lemma</a:t>
            </a:r>
            <a:r>
              <a:rPr lang="en" dirty="0"/>
              <a:t> syntax</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solidFill>
                  <a:srgbClr val="8343E2"/>
                </a:solidFill>
                <a:latin typeface="Consolas"/>
                <a:ea typeface="Consolas"/>
                <a:cs typeface="Consolas"/>
                <a:sym typeface="Consolas"/>
              </a:rPr>
              <a:t>lemma</a:t>
            </a:r>
            <a:r>
              <a:rPr lang="en" dirty="0">
                <a:latin typeface="Consolas"/>
                <a:ea typeface="Consolas"/>
                <a:cs typeface="Consolas"/>
                <a:sym typeface="Consolas"/>
              </a:rPr>
              <a:t> </a:t>
            </a:r>
            <a:r>
              <a:rPr lang="en-US" dirty="0" err="1">
                <a:latin typeface="Consolas"/>
                <a:ea typeface="Consolas"/>
                <a:cs typeface="Consolas"/>
                <a:sym typeface="Consolas"/>
              </a:rPr>
              <a:t>MyFirstLemma</a:t>
            </a:r>
            <a:r>
              <a:rPr lang="en" dirty="0">
                <a:latin typeface="Consolas"/>
                <a:ea typeface="Consolas"/>
                <a:cs typeface="Consolas"/>
                <a:sym typeface="Consolas"/>
              </a:rPr>
              <a:t>(</a:t>
            </a:r>
            <a:r>
              <a:rPr lang="en-US" dirty="0">
                <a:latin typeface="Consolas"/>
                <a:ea typeface="Consolas"/>
                <a:cs typeface="Consolas"/>
                <a:sym typeface="Consolas"/>
              </a:rPr>
              <a:t>x: </a:t>
            </a:r>
            <a:r>
              <a:rPr lang="en-US"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 dirty="0">
                <a:solidFill>
                  <a:srgbClr val="8343E2"/>
                </a:solidFill>
                <a:latin typeface="Consolas"/>
                <a:ea typeface="Consolas"/>
                <a:cs typeface="Consolas"/>
                <a:sym typeface="Consolas"/>
              </a:rPr>
              <a:t>assert</a:t>
            </a:r>
            <a:r>
              <a:rPr lang="en" dirty="0">
                <a:latin typeface="Consolas"/>
                <a:ea typeface="Consolas"/>
                <a:cs typeface="Consolas"/>
                <a:sym typeface="Consolas"/>
              </a:rPr>
              <a:t> </a:t>
            </a:r>
            <a:r>
              <a:rPr lang="en-US" dirty="0">
                <a:latin typeface="Consolas"/>
                <a:ea typeface="Consolas"/>
                <a:cs typeface="Consolas"/>
                <a:sym typeface="Consolas"/>
              </a:rPr>
              <a:t>x &gt;= 0</a:t>
            </a:r>
            <a:r>
              <a:rPr lang="en" dirty="0">
                <a:latin typeface="Consolas"/>
                <a:ea typeface="Consolas"/>
                <a:cs typeface="Consolas"/>
                <a:sym typeface="Consolas"/>
              </a:rPr>
              <a:t>;</a:t>
            </a:r>
            <a:endParaRPr lang="en-US" dirty="0">
              <a:latin typeface="Consolas"/>
              <a:ea typeface="Consolas"/>
              <a:cs typeface="Consolas"/>
              <a:sym typeface="Consolas"/>
            </a:endParaRPr>
          </a:p>
          <a:p>
            <a:pPr marL="0" indent="0">
              <a:buClr>
                <a:schemeClr val="dk1"/>
              </a:buClr>
              <a:buSzPts val="1100"/>
              <a:buNone/>
            </a:pPr>
            <a:r>
              <a:rPr lang="en-US" dirty="0">
                <a:latin typeface="Consolas"/>
                <a:ea typeface="Consolas"/>
                <a:cs typeface="Consolas"/>
                <a:sym typeface="Consolas"/>
              </a:rPr>
              <a:t>  </a:t>
            </a:r>
            <a:r>
              <a:rPr lang="en-US" dirty="0">
                <a:solidFill>
                  <a:srgbClr val="8343E2"/>
                </a:solidFill>
                <a:latin typeface="Consolas"/>
                <a:ea typeface="Consolas"/>
                <a:cs typeface="Consolas"/>
                <a:sym typeface="Consolas"/>
              </a:rPr>
              <a:t>assert</a:t>
            </a:r>
            <a:r>
              <a:rPr lang="en-US" dirty="0">
                <a:latin typeface="Consolas"/>
                <a:ea typeface="Consolas"/>
                <a:cs typeface="Consolas"/>
                <a:sym typeface="Consolas"/>
              </a:rPr>
              <a:t> x &gt;= -1;</a:t>
            </a: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EFA9EF6F-EA1F-014A-A9D8-8923A003BD2F}"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17</a:t>
            </a:fld>
            <a:endParaRPr dirty="0"/>
          </a:p>
        </p:txBody>
      </p:sp>
      <p:sp>
        <p:nvSpPr>
          <p:cNvPr id="11" name="Rounded Rectangular Callout 10"/>
          <p:cNvSpPr/>
          <p:nvPr/>
        </p:nvSpPr>
        <p:spPr>
          <a:xfrm>
            <a:off x="4906052" y="3167876"/>
            <a:ext cx="4335484" cy="550684"/>
          </a:xfrm>
          <a:prstGeom prst="wedgeRoundRectCallout">
            <a:avLst>
              <a:gd name="adj1" fmla="val -69406"/>
              <a:gd name="adj2" fmla="val -27719"/>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prstClr val="black"/>
                </a:solidFill>
              </a:rPr>
              <a:t>assert() is a </a:t>
            </a:r>
            <a:r>
              <a:rPr lang="en-US" sz="2400" dirty="0">
                <a:solidFill>
                  <a:srgbClr val="0000FF"/>
                </a:solidFill>
              </a:rPr>
              <a:t>static </a:t>
            </a:r>
            <a:r>
              <a:rPr lang="en-US" sz="2400" dirty="0">
                <a:solidFill>
                  <a:schemeClr val="tx1"/>
                </a:solidFill>
              </a:rPr>
              <a:t>check</a:t>
            </a:r>
            <a:r>
              <a:rPr lang="en-US" sz="2400" dirty="0">
                <a:solidFill>
                  <a:prstClr val="black"/>
                </a:solidFill>
              </a:rPr>
              <a:t>!</a:t>
            </a:r>
            <a:endParaRPr lang="en" sz="2400" dirty="0">
              <a:solidFill>
                <a:prstClr val="black"/>
              </a:solidFill>
            </a:endParaRPr>
          </a:p>
        </p:txBody>
      </p:sp>
      <p:sp>
        <p:nvSpPr>
          <p:cNvPr id="4" name="Rounded Rectangle 3"/>
          <p:cNvSpPr/>
          <p:nvPr/>
        </p:nvSpPr>
        <p:spPr>
          <a:xfrm>
            <a:off x="4906052" y="3718560"/>
            <a:ext cx="4335484" cy="1548384"/>
          </a:xfrm>
          <a:prstGeom prst="roundRect">
            <a:avLst>
              <a:gd name="adj" fmla="val 7218"/>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Dafny will attempt to prove the assertion. Regardless of the result, </a:t>
            </a:r>
            <a:r>
              <a:rPr lang="en-US" sz="2400" dirty="0">
                <a:solidFill>
                  <a:srgbClr val="0000FF"/>
                </a:solidFill>
              </a:rPr>
              <a:t>subsequent code will assume </a:t>
            </a:r>
            <a:r>
              <a:rPr lang="en-US" sz="2400" dirty="0">
                <a:solidFill>
                  <a:schemeClr val="tx1"/>
                </a:solidFill>
              </a:rPr>
              <a:t>that x &gt;= 0</a:t>
            </a:r>
          </a:p>
        </p:txBody>
      </p:sp>
      <p:sp>
        <p:nvSpPr>
          <p:cNvPr id="13" name="Google Shape;205;p28"/>
          <p:cNvSpPr/>
          <p:nvPr/>
        </p:nvSpPr>
        <p:spPr>
          <a:xfrm rot="-5400000">
            <a:off x="2589816" y="2651193"/>
            <a:ext cx="356000" cy="3047536"/>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 name="Google Shape;206;p28"/>
          <p:cNvSpPr txBox="1"/>
          <p:nvPr/>
        </p:nvSpPr>
        <p:spPr>
          <a:xfrm>
            <a:off x="974076" y="4216360"/>
            <a:ext cx="3415044" cy="1331000"/>
          </a:xfrm>
          <a:prstGeom prst="rect">
            <a:avLst/>
          </a:prstGeom>
          <a:noFill/>
          <a:ln>
            <a:noFill/>
          </a:ln>
        </p:spPr>
        <p:txBody>
          <a:bodyPr spcFirstLastPara="1" wrap="square" lIns="121900" tIns="121900" rIns="121900" bIns="121900" anchor="t" anchorCtr="0">
            <a:noAutofit/>
          </a:bodyPr>
          <a:lstStyle/>
          <a:p>
            <a:pPr algn="ctr"/>
            <a:r>
              <a:rPr lang="en" sz="2400" dirty="0"/>
              <a:t>definition body is an imperative-style statement context</a:t>
            </a:r>
            <a:endParaRPr sz="2400" dirty="0"/>
          </a:p>
        </p:txBody>
      </p:sp>
      <p:sp>
        <p:nvSpPr>
          <p:cNvPr id="6" name="Rectangle 5"/>
          <p:cNvSpPr/>
          <p:nvPr/>
        </p:nvSpPr>
        <p:spPr>
          <a:xfrm>
            <a:off x="3352800" y="5549499"/>
            <a:ext cx="5559984" cy="523220"/>
          </a:xfrm>
          <a:prstGeom prst="rect">
            <a:avLst/>
          </a:prstGeom>
        </p:spPr>
        <p:txBody>
          <a:bodyPr wrap="none">
            <a:spAutoFit/>
          </a:bodyPr>
          <a:lstStyle/>
          <a:p>
            <a:r>
              <a:rPr lang="en-US" sz="2800" dirty="0">
                <a:solidFill>
                  <a:prstClr val="black"/>
                </a:solidFill>
              </a:rPr>
              <a:t>Remember that lemmas are </a:t>
            </a:r>
            <a:r>
              <a:rPr lang="en-US" sz="2800" dirty="0">
                <a:solidFill>
                  <a:srgbClr val="0000FF"/>
                </a:solidFill>
              </a:rPr>
              <a:t>opaque</a:t>
            </a:r>
            <a:r>
              <a:rPr lang="en-US" sz="2800" dirty="0">
                <a:solidFill>
                  <a:prstClr val="black"/>
                </a:solidFill>
              </a:rPr>
              <a:t>!</a:t>
            </a:r>
            <a:endParaRPr lang="en-US" dirty="0"/>
          </a:p>
        </p:txBody>
      </p:sp>
    </p:spTree>
    <p:extLst>
      <p:ext uri="{BB962C8B-B14F-4D97-AF65-F5344CB8AC3E}">
        <p14:creationId xmlns:p14="http://schemas.microsoft.com/office/powerpoint/2010/main" val="113238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 grpId="0"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Pre- and </a:t>
            </a:r>
            <a:r>
              <a:rPr lang="en-US" dirty="0" err="1"/>
              <a:t>postconditions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a:solidFill>
                  <a:srgbClr val="8343E2"/>
                </a:solidFill>
                <a:latin typeface="Consolas"/>
                <a:ea typeface="Consolas"/>
                <a:cs typeface="Consolas"/>
                <a:sym typeface="Consolas"/>
              </a:rPr>
              <a:t>requires</a:t>
            </a:r>
            <a:r>
              <a:rPr lang="en" dirty="0">
                <a:latin typeface="Consolas"/>
                <a:ea typeface="Consolas"/>
                <a:cs typeface="Consolas"/>
                <a:sym typeface="Consolas"/>
              </a:rPr>
              <a:t> b == a + 3</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 dirty="0">
                <a:solidFill>
                  <a:srgbClr val="8343E2"/>
                </a:solidFill>
                <a:latin typeface="Consolas"/>
                <a:ea typeface="Consolas"/>
                <a:cs typeface="Consolas"/>
                <a:sym typeface="Consolas"/>
              </a:rPr>
              <a:t>ensures</a:t>
            </a:r>
            <a:r>
              <a:rPr lang="en" dirty="0">
                <a:latin typeface="Consolas"/>
                <a:ea typeface="Consolas"/>
                <a:cs typeface="Consolas"/>
                <a:sym typeface="Consolas"/>
              </a:rPr>
              <a:t> a &lt;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assert a &lt; b;</a:t>
            </a:r>
            <a:endParaRPr lang="en-US"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B45304B4-D56F-AC4C-8AE0-5290E5D0308D}"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18</a:t>
            </a:fld>
            <a:endParaRPr/>
          </a:p>
        </p:txBody>
      </p:sp>
      <p:sp>
        <p:nvSpPr>
          <p:cNvPr id="8" name="Rounded Rectangular Callout 7"/>
          <p:cNvSpPr/>
          <p:nvPr/>
        </p:nvSpPr>
        <p:spPr>
          <a:xfrm>
            <a:off x="5954564" y="2582660"/>
            <a:ext cx="4335484" cy="794524"/>
          </a:xfrm>
          <a:prstGeom prst="wedgeRoundRectCallout">
            <a:avLst>
              <a:gd name="adj1" fmla="val -69406"/>
              <a:gd name="adj2" fmla="val -27719"/>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prstClr val="black"/>
                </a:solidFill>
              </a:rPr>
              <a:t>Precondition: statically </a:t>
            </a:r>
            <a:r>
              <a:rPr lang="en-US" sz="2400">
                <a:solidFill>
                  <a:prstClr val="black"/>
                </a:solidFill>
              </a:rPr>
              <a:t>checked anywhere this </a:t>
            </a:r>
            <a:r>
              <a:rPr lang="en-US" sz="2400" dirty="0">
                <a:solidFill>
                  <a:prstClr val="black"/>
                </a:solidFill>
              </a:rPr>
              <a:t>lemma is called</a:t>
            </a:r>
            <a:endParaRPr lang="en" sz="2400" dirty="0">
              <a:solidFill>
                <a:prstClr val="black"/>
              </a:solidFill>
            </a:endParaRPr>
          </a:p>
        </p:txBody>
      </p:sp>
      <p:sp>
        <p:nvSpPr>
          <p:cNvPr id="9" name="Rounded Rectangular Callout 8"/>
          <p:cNvSpPr/>
          <p:nvPr/>
        </p:nvSpPr>
        <p:spPr>
          <a:xfrm>
            <a:off x="5382180" y="3497029"/>
            <a:ext cx="5054171" cy="600614"/>
          </a:xfrm>
          <a:prstGeom prst="wedgeRoundRectCallout">
            <a:avLst>
              <a:gd name="adj1" fmla="val -79248"/>
              <a:gd name="adj2" fmla="val -78358"/>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err="1">
                <a:solidFill>
                  <a:prstClr val="black"/>
                </a:solidFill>
              </a:rPr>
              <a:t>Postcondition</a:t>
            </a:r>
            <a:r>
              <a:rPr lang="en-US" sz="2400" dirty="0">
                <a:solidFill>
                  <a:prstClr val="black"/>
                </a:solidFill>
              </a:rPr>
              <a:t>: an exported assertion</a:t>
            </a:r>
            <a:endParaRPr lang="en" sz="2400" dirty="0">
              <a:solidFill>
                <a:prstClr val="black"/>
              </a:solidFill>
            </a:endParaRPr>
          </a:p>
        </p:txBody>
      </p:sp>
    </p:spTree>
    <p:extLst>
      <p:ext uri="{BB962C8B-B14F-4D97-AF65-F5344CB8AC3E}">
        <p14:creationId xmlns:p14="http://schemas.microsoft.com/office/powerpoint/2010/main" val="158274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Pre- and </a:t>
            </a:r>
            <a:r>
              <a:rPr lang="en-US" dirty="0" err="1"/>
              <a:t>postconditions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l-GR" dirty="0">
                <a:latin typeface="Consolas"/>
                <a:ea typeface="Consolas"/>
                <a:cs typeface="Consolas"/>
                <a:sym typeface="Consolas"/>
              </a:rPr>
              <a:t>        </a:t>
            </a:r>
            <a:r>
              <a:rPr lang="en" dirty="0">
                <a:latin typeface="Consolas"/>
                <a:ea typeface="Consolas"/>
                <a:cs typeface="Consolas"/>
                <a:sym typeface="Consolas"/>
              </a:rPr>
              <a:t> b == a + 3</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l-GR" dirty="0">
                <a:latin typeface="Consolas"/>
                <a:ea typeface="Consolas"/>
                <a:cs typeface="Consolas"/>
                <a:sym typeface="Consolas"/>
              </a:rPr>
              <a:t>    ==&gt;</a:t>
            </a:r>
            <a:r>
              <a:rPr lang="en" dirty="0">
                <a:latin typeface="Consolas"/>
                <a:ea typeface="Consolas"/>
                <a:cs typeface="Consolas"/>
                <a:sym typeface="Consolas"/>
              </a:rPr>
              <a:t> a &lt;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assert a &lt; b;</a:t>
            </a:r>
            <a:endParaRPr lang="en-US"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A105F559-9647-9B4E-959C-32BC164C324F}"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19</a:t>
            </a:fld>
            <a:endParaRPr/>
          </a:p>
        </p:txBody>
      </p:sp>
    </p:spTree>
    <p:extLst>
      <p:ext uri="{BB962C8B-B14F-4D97-AF65-F5344CB8AC3E}">
        <p14:creationId xmlns:p14="http://schemas.microsoft.com/office/powerpoint/2010/main" val="119460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17"/>
          <p:cNvSpPr>
            <a:spLocks noGrp="1"/>
          </p:cNvSpPr>
          <p:nvPr>
            <p:ph type="title"/>
          </p:nvPr>
        </p:nvSpPr>
        <p:spPr>
          <a:prstGeom prst="rect">
            <a:avLst/>
          </a:prstGeom>
        </p:spPr>
        <p:txBody>
          <a:bodyPr/>
          <a:lstStyle/>
          <a:p>
            <a:r>
              <a:rPr lang="en-US" sz="4500" dirty="0">
                <a:latin typeface="Calibri Light" panose="020F0302020204030204" pitchFamily="34" charset="0"/>
              </a:rPr>
              <a:t>Statically checking for correctness</a:t>
            </a:r>
            <a:endParaRPr sz="4500" dirty="0">
              <a:latin typeface="Calibri Light" panose="020F0302020204030204" pitchFamily="34" charset="0"/>
            </a:endParaRPr>
          </a:p>
        </p:txBody>
      </p:sp>
      <p:sp>
        <p:nvSpPr>
          <p:cNvPr id="5" name="Content Placeholder 4"/>
          <p:cNvSpPr>
            <a:spLocks noGrp="1"/>
          </p:cNvSpPr>
          <p:nvPr>
            <p:ph idx="1"/>
          </p:nvPr>
        </p:nvSpPr>
        <p:spPr/>
        <p:txBody>
          <a:bodyPr/>
          <a:lstStyle/>
          <a:p>
            <a:pPr marL="0" indent="0">
              <a:lnSpc>
                <a:spcPct val="100000"/>
              </a:lnSpc>
              <a:spcBef>
                <a:spcPts val="0"/>
              </a:spcBef>
              <a:buClrTx/>
              <a:buSzTx/>
              <a:buNone/>
            </a:pPr>
            <a:r>
              <a:rPr lang="en-US" dirty="0"/>
              <a:t>What we want is a “static correctness check”, akin to a static type check</a:t>
            </a:r>
          </a:p>
          <a:p>
            <a:pPr marL="0" indent="0">
              <a:lnSpc>
                <a:spcPct val="100000"/>
              </a:lnSpc>
              <a:spcBef>
                <a:spcPts val="0"/>
              </a:spcBef>
              <a:buClrTx/>
              <a:buSzTx/>
              <a:buNone/>
            </a:pPr>
            <a:endParaRPr lang="en-US" dirty="0"/>
          </a:p>
          <a:p>
            <a:pPr marL="0" indent="0">
              <a:lnSpc>
                <a:spcPct val="100000"/>
              </a:lnSpc>
              <a:spcBef>
                <a:spcPts val="0"/>
              </a:spcBef>
              <a:buClrTx/>
              <a:buSzTx/>
              <a:buNone/>
            </a:pPr>
            <a:r>
              <a:rPr lang="en-US" dirty="0"/>
              <a:t>You write your code normally, but if you introduce bugs the checker will tell you</a:t>
            </a:r>
          </a:p>
          <a:p>
            <a:pPr marL="0" indent="0">
              <a:lnSpc>
                <a:spcPct val="100000"/>
              </a:lnSpc>
              <a:spcBef>
                <a:spcPts val="0"/>
              </a:spcBef>
              <a:buClrTx/>
              <a:buSzTx/>
              <a:buNone/>
            </a:pPr>
            <a:endParaRPr lang="en-US" dirty="0"/>
          </a:p>
          <a:p>
            <a:pPr marL="0" indent="0">
              <a:lnSpc>
                <a:spcPct val="100000"/>
              </a:lnSpc>
              <a:spcBef>
                <a:spcPts val="0"/>
              </a:spcBef>
              <a:buClrTx/>
              <a:buSzTx/>
              <a:buNone/>
            </a:pPr>
            <a:r>
              <a:rPr lang="en-US" dirty="0"/>
              <a:t>When the checker complains, you have to spend some time to convince it that your code is right---if indeed it is</a:t>
            </a:r>
          </a:p>
        </p:txBody>
      </p:sp>
      <p:sp>
        <p:nvSpPr>
          <p:cNvPr id="2" name="Slide Number Placeholder 1"/>
          <p:cNvSpPr>
            <a:spLocks noGrp="1"/>
          </p:cNvSpPr>
          <p:nvPr>
            <p:ph type="sldNum" sz="quarter" idx="12"/>
          </p:nvPr>
        </p:nvSpPr>
        <p:spPr/>
        <p:txBody>
          <a:bodyPr/>
          <a:lstStyle/>
          <a:p>
            <a:fld id="{86CB4B4D-7CA3-9044-876B-883B54F8677D}" type="slidenum">
              <a:rPr lang="uk-UA" smtClean="0"/>
              <a:t>2</a:t>
            </a:fld>
            <a:endParaRPr lang="uk-UA"/>
          </a:p>
        </p:txBody>
      </p:sp>
      <p:sp>
        <p:nvSpPr>
          <p:cNvPr id="7" name="Text Placeholder 2"/>
          <p:cNvSpPr txBox="1">
            <a:spLocks/>
          </p:cNvSpPr>
          <p:nvPr/>
        </p:nvSpPr>
        <p:spPr>
          <a:xfrm>
            <a:off x="1893689" y="1893094"/>
            <a:ext cx="8774311" cy="4364385"/>
          </a:xfrm>
          <a:prstGeom prst="rect">
            <a:avLst/>
          </a:prstGeom>
        </p:spPr>
        <p:txBody>
          <a:bodyPr/>
          <a:lstStyle>
            <a:lvl1pPr marL="304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1pPr>
            <a:lvl2pPr marL="685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2pPr>
            <a:lvl3pPr marL="1066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3pPr>
            <a:lvl4pPr marL="1447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4pPr>
            <a:lvl5pPr marL="1828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5pPr>
            <a:lvl6pPr marL="2209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6pPr>
            <a:lvl7pPr marL="2590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7pPr>
            <a:lvl8pPr marL="2971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8pPr>
            <a:lvl9pPr marL="3352800" marR="0" indent="-304800" algn="l" defTabSz="584200" rtl="0" latinLnBrk="0">
              <a:lnSpc>
                <a:spcPct val="120000"/>
              </a:lnSpc>
              <a:spcBef>
                <a:spcPts val="3800"/>
              </a:spcBef>
              <a:spcAft>
                <a:spcPts val="0"/>
              </a:spcAft>
              <a:buClr>
                <a:srgbClr val="535353"/>
              </a:buClr>
              <a:buSzPct val="82000"/>
              <a:buFontTx/>
              <a:buChar char="•"/>
              <a:tabLst/>
              <a:defRPr sz="4600" b="0" i="0" u="none" strike="noStrike" cap="none" spc="0" baseline="0">
                <a:ln>
                  <a:noFill/>
                </a:ln>
                <a:solidFill>
                  <a:srgbClr val="525252"/>
                </a:solidFill>
                <a:uFillTx/>
                <a:latin typeface="+mn-lt"/>
                <a:ea typeface="+mn-ea"/>
                <a:cs typeface="+mn-cs"/>
                <a:sym typeface="Gill Sans Light"/>
              </a:defRPr>
            </a:lvl9pPr>
          </a:lstStyle>
          <a:p>
            <a:pPr marL="0" indent="0">
              <a:lnSpc>
                <a:spcPct val="100000"/>
              </a:lnSpc>
              <a:spcBef>
                <a:spcPts val="0"/>
              </a:spcBef>
              <a:buClrTx/>
              <a:buSzTx/>
              <a:buNone/>
            </a:pPr>
            <a:endParaRPr lang="en-US" sz="2531" dirty="0">
              <a:solidFill>
                <a:srgbClr val="535353"/>
              </a:solidFill>
              <a:latin typeface="Calibri Light" panose="020F0302020204030204" pitchFamily="34" charset="0"/>
            </a:endParaRPr>
          </a:p>
        </p:txBody>
      </p:sp>
      <p:sp>
        <p:nvSpPr>
          <p:cNvPr id="4" name="Date Placeholder 3">
            <a:extLst>
              <a:ext uri="{FF2B5EF4-FFF2-40B4-BE49-F238E27FC236}">
                <a16:creationId xmlns:a16="http://schemas.microsoft.com/office/drawing/2014/main" id="{E3AB7F44-A959-6750-5EE6-D393DAEA057E}"/>
              </a:ext>
            </a:extLst>
          </p:cNvPr>
          <p:cNvSpPr>
            <a:spLocks noGrp="1"/>
          </p:cNvSpPr>
          <p:nvPr>
            <p:ph type="dt" sz="half" idx="10"/>
          </p:nvPr>
        </p:nvSpPr>
        <p:spPr/>
        <p:txBody>
          <a:bodyPr/>
          <a:lstStyle/>
          <a:p>
            <a:fld id="{CBCE4EEC-8AEF-124A-8D84-BAE18A1AF4D8}" type="datetime1">
              <a:rPr lang="en-US" smtClean="0"/>
              <a:t>8/29/24</a:t>
            </a:fld>
            <a:endParaRPr lang="en-US"/>
          </a:p>
        </p:txBody>
      </p:sp>
      <p:sp>
        <p:nvSpPr>
          <p:cNvPr id="6" name="Footer Placeholder 5">
            <a:extLst>
              <a:ext uri="{FF2B5EF4-FFF2-40B4-BE49-F238E27FC236}">
                <a16:creationId xmlns:a16="http://schemas.microsoft.com/office/drawing/2014/main" id="{94978B1A-12D1-1A0E-F1D7-A58AC0909C62}"/>
              </a:ext>
            </a:extLst>
          </p:cNvPr>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51021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Messing with preconditions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US" dirty="0">
                <a:latin typeface="Consolas"/>
                <a:ea typeface="Consolas"/>
                <a:cs typeface="Consolas"/>
                <a:sym typeface="Consolas"/>
              </a:rPr>
              <a:t>requires </a:t>
            </a:r>
            <a:r>
              <a:rPr lang="en" dirty="0">
                <a:latin typeface="Consolas"/>
                <a:ea typeface="Consolas"/>
                <a:cs typeface="Consolas"/>
                <a:sym typeface="Consolas"/>
              </a:rPr>
              <a:t>b == a + 3</a:t>
            </a: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  </a:t>
            </a:r>
            <a:r>
              <a:rPr lang="en-US" dirty="0">
                <a:solidFill>
                  <a:srgbClr val="0000FF"/>
                </a:solidFill>
                <a:latin typeface="Consolas"/>
                <a:ea typeface="Consolas"/>
                <a:cs typeface="Consolas"/>
                <a:sym typeface="Consolas"/>
              </a:rPr>
              <a:t>requires a &gt; b + 1</a:t>
            </a:r>
            <a:endParaRPr dirty="0">
              <a:solidFill>
                <a:srgbClr val="0000FF"/>
              </a:solidFill>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US" dirty="0">
                <a:latin typeface="Consolas"/>
                <a:ea typeface="Consolas"/>
                <a:cs typeface="Consolas"/>
                <a:sym typeface="Consolas"/>
              </a:rPr>
              <a:t>ensures</a:t>
            </a:r>
            <a:r>
              <a:rPr lang="en" dirty="0">
                <a:latin typeface="Consolas"/>
                <a:ea typeface="Consolas"/>
                <a:cs typeface="Consolas"/>
                <a:sym typeface="Consolas"/>
              </a:rPr>
              <a:t> a &lt;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US" dirty="0">
                <a:latin typeface="Consolas"/>
                <a:ea typeface="Consolas"/>
                <a:cs typeface="Consolas"/>
                <a:sym typeface="Consolas"/>
              </a:rPr>
              <a:t>// proof goes here</a:t>
            </a: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EFAC0E86-F207-7E46-AA3C-D0AAF35C67DA}"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851915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Predicates</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0FE85731-C548-CB46-938A-68884B3CA40D}"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21</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A predicate (or any Boolean expression) is a </a:t>
            </a:r>
            <a:r>
              <a:rPr lang="en-US" sz="2400" i="1" dirty="0"/>
              <a:t>set of states</a:t>
            </a:r>
          </a:p>
        </p:txBody>
      </p:sp>
      <p:sp>
        <p:nvSpPr>
          <p:cNvPr id="10" name="Oval 9">
            <a:extLst>
              <a:ext uri="{FF2B5EF4-FFF2-40B4-BE49-F238E27FC236}">
                <a16:creationId xmlns:a16="http://schemas.microsoft.com/office/drawing/2014/main" id="{A9006477-462F-D7D5-6BB3-057C5DC50CEB}"/>
              </a:ext>
            </a:extLst>
          </p:cNvPr>
          <p:cNvSpPr/>
          <p:nvPr/>
        </p:nvSpPr>
        <p:spPr>
          <a:xfrm>
            <a:off x="1741715" y="2549098"/>
            <a:ext cx="2775857" cy="1502228"/>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&gt; 1</a:t>
            </a:r>
          </a:p>
        </p:txBody>
      </p:sp>
    </p:spTree>
    <p:extLst>
      <p:ext uri="{BB962C8B-B14F-4D97-AF65-F5344CB8AC3E}">
        <p14:creationId xmlns:p14="http://schemas.microsoft.com/office/powerpoint/2010/main" val="186967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Predicates</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72373E39-2EBD-9F4D-93F9-8D36262F6BEF}"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22</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solidFill>
            <a:schemeClr val="accent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x &lt;= 1 </a:t>
            </a:r>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A predicate (or any Boolean expression) is a </a:t>
            </a:r>
            <a:r>
              <a:rPr lang="en-US" sz="2400" i="1" dirty="0"/>
              <a:t>set of states</a:t>
            </a:r>
          </a:p>
        </p:txBody>
      </p:sp>
      <p:sp>
        <p:nvSpPr>
          <p:cNvPr id="10" name="Oval 9">
            <a:extLst>
              <a:ext uri="{FF2B5EF4-FFF2-40B4-BE49-F238E27FC236}">
                <a16:creationId xmlns:a16="http://schemas.microsoft.com/office/drawing/2014/main" id="{A9006477-462F-D7D5-6BB3-057C5DC50CEB}"/>
              </a:ext>
            </a:extLst>
          </p:cNvPr>
          <p:cNvSpPr/>
          <p:nvPr/>
        </p:nvSpPr>
        <p:spPr>
          <a:xfrm>
            <a:off x="1741715" y="2549098"/>
            <a:ext cx="2775857" cy="15022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0749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Predicates</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1ABF27EA-1936-D848-915A-6AB4B73C192D}"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23</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solidFill>
            <a:schemeClr val="accent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What predicate (Boolean expression) is this?</a:t>
            </a:r>
            <a:endParaRPr lang="en-US" sz="2400" i="1" dirty="0"/>
          </a:p>
        </p:txBody>
      </p:sp>
    </p:spTree>
    <p:extLst>
      <p:ext uri="{BB962C8B-B14F-4D97-AF65-F5344CB8AC3E}">
        <p14:creationId xmlns:p14="http://schemas.microsoft.com/office/powerpoint/2010/main" val="3569188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Predicates</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7F4F5A80-A523-B141-B96C-87553C5B5CBD}"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24</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solidFill>
            <a:schemeClr val="bg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What predicate (Boolean expression) is this?</a:t>
            </a:r>
            <a:endParaRPr lang="en-US" sz="2400" i="1" dirty="0"/>
          </a:p>
        </p:txBody>
      </p:sp>
    </p:spTree>
    <p:extLst>
      <p:ext uri="{BB962C8B-B14F-4D97-AF65-F5344CB8AC3E}">
        <p14:creationId xmlns:p14="http://schemas.microsoft.com/office/powerpoint/2010/main" val="279166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Implications </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EF32EC98-A75A-E244-90D2-E679A4BA99F3}"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25</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What does an implication look like in this graph?</a:t>
            </a:r>
          </a:p>
        </p:txBody>
      </p:sp>
      <p:sp>
        <p:nvSpPr>
          <p:cNvPr id="10" name="Oval 9">
            <a:extLst>
              <a:ext uri="{FF2B5EF4-FFF2-40B4-BE49-F238E27FC236}">
                <a16:creationId xmlns:a16="http://schemas.microsoft.com/office/drawing/2014/main" id="{A9006477-462F-D7D5-6BB3-057C5DC50CEB}"/>
              </a:ext>
            </a:extLst>
          </p:cNvPr>
          <p:cNvSpPr/>
          <p:nvPr/>
        </p:nvSpPr>
        <p:spPr>
          <a:xfrm>
            <a:off x="1447801" y="2346792"/>
            <a:ext cx="4474028" cy="216441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&gt; 0</a:t>
            </a:r>
          </a:p>
        </p:txBody>
      </p:sp>
      <p:sp>
        <p:nvSpPr>
          <p:cNvPr id="3" name="Oval 2">
            <a:extLst>
              <a:ext uri="{FF2B5EF4-FFF2-40B4-BE49-F238E27FC236}">
                <a16:creationId xmlns:a16="http://schemas.microsoft.com/office/drawing/2014/main" id="{4663F919-7582-0CD0-F056-B18E900E4115}"/>
              </a:ext>
            </a:extLst>
          </p:cNvPr>
          <p:cNvSpPr/>
          <p:nvPr/>
        </p:nvSpPr>
        <p:spPr>
          <a:xfrm>
            <a:off x="4131128" y="3265714"/>
            <a:ext cx="1475015" cy="783772"/>
          </a:xfrm>
          <a:prstGeom prst="ellipse">
            <a:avLst/>
          </a:prstGeom>
          <a:solidFill>
            <a:srgbClr val="7030A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&gt; 10</a:t>
            </a:r>
          </a:p>
        </p:txBody>
      </p:sp>
      <p:sp>
        <p:nvSpPr>
          <p:cNvPr id="11" name="TextBox 10">
            <a:extLst>
              <a:ext uri="{FF2B5EF4-FFF2-40B4-BE49-F238E27FC236}">
                <a16:creationId xmlns:a16="http://schemas.microsoft.com/office/drawing/2014/main" id="{1DEE9943-54CE-2E7E-A961-01EB812192C4}"/>
              </a:ext>
            </a:extLst>
          </p:cNvPr>
          <p:cNvSpPr txBox="1"/>
          <p:nvPr/>
        </p:nvSpPr>
        <p:spPr>
          <a:xfrm>
            <a:off x="7749299" y="3688161"/>
            <a:ext cx="2903359" cy="830997"/>
          </a:xfrm>
          <a:prstGeom prst="rect">
            <a:avLst/>
          </a:prstGeom>
          <a:noFill/>
        </p:spPr>
        <p:txBody>
          <a:bodyPr wrap="none" rtlCol="0">
            <a:spAutoFit/>
          </a:bodyPr>
          <a:lstStyle/>
          <a:p>
            <a:r>
              <a:rPr lang="en-US" sz="2400" dirty="0"/>
              <a:t>Logical statement:</a:t>
            </a:r>
          </a:p>
          <a:p>
            <a:r>
              <a:rPr lang="en-US" sz="2400" dirty="0">
                <a:latin typeface="Consolas" panose="020B0609020204030204" pitchFamily="49" charset="0"/>
                <a:cs typeface="Consolas" panose="020B0609020204030204" pitchFamily="49" charset="0"/>
              </a:rPr>
              <a:t>x &gt; 10 ==&gt; x &gt; 0</a:t>
            </a:r>
          </a:p>
        </p:txBody>
      </p:sp>
      <p:sp>
        <p:nvSpPr>
          <p:cNvPr id="12" name="TextBox 11">
            <a:extLst>
              <a:ext uri="{FF2B5EF4-FFF2-40B4-BE49-F238E27FC236}">
                <a16:creationId xmlns:a16="http://schemas.microsoft.com/office/drawing/2014/main" id="{EA2C3443-502C-AB8E-4E63-44B4635C274E}"/>
              </a:ext>
            </a:extLst>
          </p:cNvPr>
          <p:cNvSpPr txBox="1"/>
          <p:nvPr/>
        </p:nvSpPr>
        <p:spPr>
          <a:xfrm>
            <a:off x="7749300" y="4679736"/>
            <a:ext cx="3922748" cy="1569660"/>
          </a:xfrm>
          <a:prstGeom prst="rect">
            <a:avLst/>
          </a:prstGeom>
          <a:noFill/>
        </p:spPr>
        <p:txBody>
          <a:bodyPr wrap="square" rtlCol="0">
            <a:spAutoFit/>
          </a:bodyPr>
          <a:lstStyle/>
          <a:p>
            <a:r>
              <a:rPr lang="en-US" sz="2400" dirty="0"/>
              <a:t>Visual equivalent:</a:t>
            </a:r>
          </a:p>
          <a:p>
            <a:r>
              <a:rPr lang="en-US" sz="2400" dirty="0"/>
              <a:t>If you belong in the “inner” predicate, you must also belong in the “outer” one</a:t>
            </a:r>
          </a:p>
        </p:txBody>
      </p:sp>
      <p:sp>
        <p:nvSpPr>
          <p:cNvPr id="13" name="Oval 12">
            <a:extLst>
              <a:ext uri="{FF2B5EF4-FFF2-40B4-BE49-F238E27FC236}">
                <a16:creationId xmlns:a16="http://schemas.microsoft.com/office/drawing/2014/main" id="{1004DCFD-65A9-87F6-3426-90FF775D3B74}"/>
              </a:ext>
            </a:extLst>
          </p:cNvPr>
          <p:cNvSpPr/>
          <p:nvPr/>
        </p:nvSpPr>
        <p:spPr>
          <a:xfrm>
            <a:off x="4430485" y="3363686"/>
            <a:ext cx="174171" cy="17417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62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11" grpId="0"/>
      <p:bldP spid="12" grpId="0"/>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Reasoning about </a:t>
            </a:r>
            <a:r>
              <a:rPr lang="en-US" i="1" dirty="0"/>
              <a:t>false</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F2BE2C5D-3962-7541-A37F-D3E04555F8E3}"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26</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Does this hold?</a:t>
            </a:r>
          </a:p>
          <a:p>
            <a:r>
              <a:rPr lang="en-US" sz="2400" dirty="0">
                <a:latin typeface="Consolas" panose="020B0609020204030204" pitchFamily="49" charset="0"/>
                <a:cs typeface="Consolas" panose="020B0609020204030204" pitchFamily="49" charset="0"/>
              </a:rPr>
              <a:t>false </a:t>
            </a:r>
            <a:r>
              <a:rPr lang="en-US" sz="2400" dirty="0">
                <a:latin typeface="Consolas" panose="020B0609020204030204" pitchFamily="49" charset="0"/>
                <a:cs typeface="Consolas" panose="020B0609020204030204" pitchFamily="49" charset="0"/>
                <a:sym typeface="Wingdings" pitchFamily="2" charset="2"/>
              </a:rPr>
              <a:t>==&gt; P(x)</a:t>
            </a:r>
            <a:r>
              <a:rPr lang="en-US" sz="2400" dirty="0">
                <a:sym typeface="Wingdings" pitchFamily="2" charset="2"/>
              </a:rPr>
              <a:t> </a:t>
            </a:r>
            <a:endParaRPr lang="en-US" sz="2400" dirty="0"/>
          </a:p>
        </p:txBody>
      </p:sp>
      <p:sp>
        <p:nvSpPr>
          <p:cNvPr id="10" name="Oval 9">
            <a:extLst>
              <a:ext uri="{FF2B5EF4-FFF2-40B4-BE49-F238E27FC236}">
                <a16:creationId xmlns:a16="http://schemas.microsoft.com/office/drawing/2014/main" id="{A9006477-462F-D7D5-6BB3-057C5DC50CEB}"/>
              </a:ext>
            </a:extLst>
          </p:cNvPr>
          <p:cNvSpPr/>
          <p:nvPr/>
        </p:nvSpPr>
        <p:spPr>
          <a:xfrm>
            <a:off x="3875313" y="2743200"/>
            <a:ext cx="2046515" cy="969346"/>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P(x)</a:t>
            </a:r>
          </a:p>
        </p:txBody>
      </p:sp>
      <p:sp>
        <p:nvSpPr>
          <p:cNvPr id="14" name="TextBox 13">
            <a:extLst>
              <a:ext uri="{FF2B5EF4-FFF2-40B4-BE49-F238E27FC236}">
                <a16:creationId xmlns:a16="http://schemas.microsoft.com/office/drawing/2014/main" id="{8E37FD93-CDC4-8547-7F87-1E35DE82C926}"/>
              </a:ext>
            </a:extLst>
          </p:cNvPr>
          <p:cNvSpPr txBox="1"/>
          <p:nvPr/>
        </p:nvSpPr>
        <p:spPr>
          <a:xfrm>
            <a:off x="7749299" y="3337579"/>
            <a:ext cx="3789559" cy="830997"/>
          </a:xfrm>
          <a:prstGeom prst="rect">
            <a:avLst/>
          </a:prstGeom>
          <a:noFill/>
        </p:spPr>
        <p:txBody>
          <a:bodyPr wrap="square" rtlCol="0">
            <a:spAutoFit/>
          </a:bodyPr>
          <a:lstStyle/>
          <a:p>
            <a:r>
              <a:rPr lang="en-US" sz="2400" dirty="0"/>
              <a:t>Does this hold?</a:t>
            </a:r>
          </a:p>
          <a:p>
            <a:r>
              <a:rPr lang="en-US" sz="2400" dirty="0">
                <a:latin typeface="Consolas" panose="020B0609020204030204" pitchFamily="49" charset="0"/>
                <a:cs typeface="Consolas" panose="020B0609020204030204" pitchFamily="49" charset="0"/>
              </a:rPr>
              <a:t>P(x) </a:t>
            </a:r>
            <a:r>
              <a:rPr lang="en-US" sz="2400" dirty="0">
                <a:latin typeface="Consolas" panose="020B0609020204030204" pitchFamily="49" charset="0"/>
                <a:cs typeface="Consolas" panose="020B0609020204030204" pitchFamily="49" charset="0"/>
                <a:sym typeface="Wingdings" pitchFamily="2" charset="2"/>
              </a:rPr>
              <a:t>==&gt; false</a:t>
            </a:r>
            <a:endParaRPr lang="en-US" sz="2400" dirty="0"/>
          </a:p>
        </p:txBody>
      </p:sp>
    </p:spTree>
    <p:extLst>
      <p:ext uri="{BB962C8B-B14F-4D97-AF65-F5344CB8AC3E}">
        <p14:creationId xmlns:p14="http://schemas.microsoft.com/office/powerpoint/2010/main" val="33394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C642-304E-2B8F-865D-F951EFD12E9D}"/>
              </a:ext>
            </a:extLst>
          </p:cNvPr>
          <p:cNvSpPr>
            <a:spLocks noGrp="1"/>
          </p:cNvSpPr>
          <p:nvPr>
            <p:ph type="title"/>
          </p:nvPr>
        </p:nvSpPr>
        <p:spPr/>
        <p:txBody>
          <a:bodyPr/>
          <a:lstStyle/>
          <a:p>
            <a:r>
              <a:rPr lang="en-US" dirty="0"/>
              <a:t>Reasoning about </a:t>
            </a:r>
            <a:r>
              <a:rPr lang="en-US" i="1" dirty="0"/>
              <a:t>true</a:t>
            </a:r>
          </a:p>
        </p:txBody>
      </p:sp>
      <p:sp>
        <p:nvSpPr>
          <p:cNvPr id="4" name="Date Placeholder 3">
            <a:extLst>
              <a:ext uri="{FF2B5EF4-FFF2-40B4-BE49-F238E27FC236}">
                <a16:creationId xmlns:a16="http://schemas.microsoft.com/office/drawing/2014/main" id="{2EA3FB9F-96B7-51AB-1EA2-6E7894A05964}"/>
              </a:ext>
            </a:extLst>
          </p:cNvPr>
          <p:cNvSpPr>
            <a:spLocks noGrp="1"/>
          </p:cNvSpPr>
          <p:nvPr>
            <p:ph type="dt" sz="half" idx="10"/>
          </p:nvPr>
        </p:nvSpPr>
        <p:spPr/>
        <p:txBody>
          <a:bodyPr/>
          <a:lstStyle/>
          <a:p>
            <a:fld id="{9E20672C-479A-FC42-82D4-A72CC973691F}" type="datetime1">
              <a:rPr lang="en-US" smtClean="0"/>
              <a:t>8/29/24</a:t>
            </a:fld>
            <a:endParaRPr lang="en-US"/>
          </a:p>
        </p:txBody>
      </p:sp>
      <p:sp>
        <p:nvSpPr>
          <p:cNvPr id="5" name="Footer Placeholder 4">
            <a:extLst>
              <a:ext uri="{FF2B5EF4-FFF2-40B4-BE49-F238E27FC236}">
                <a16:creationId xmlns:a16="http://schemas.microsoft.com/office/drawing/2014/main" id="{2E6D8197-FDA6-EC37-66B3-072818DD8362}"/>
              </a:ext>
            </a:extLst>
          </p:cNvPr>
          <p:cNvSpPr>
            <a:spLocks noGrp="1"/>
          </p:cNvSpPr>
          <p:nvPr>
            <p:ph type="ftr" sz="quarter" idx="11"/>
          </p:nvPr>
        </p:nvSpPr>
        <p:spPr/>
        <p:txBody>
          <a:bodyPr/>
          <a:lstStyle/>
          <a:p>
            <a:r>
              <a:rPr lang="en-US"/>
              <a:t>EECS498-003</a:t>
            </a:r>
            <a:endParaRPr lang="en-US" dirty="0"/>
          </a:p>
        </p:txBody>
      </p:sp>
      <p:sp>
        <p:nvSpPr>
          <p:cNvPr id="6" name="Slide Number Placeholder 5">
            <a:extLst>
              <a:ext uri="{FF2B5EF4-FFF2-40B4-BE49-F238E27FC236}">
                <a16:creationId xmlns:a16="http://schemas.microsoft.com/office/drawing/2014/main" id="{4BDC47C0-FA62-017C-1BAC-9C206811B8EC}"/>
              </a:ext>
            </a:extLst>
          </p:cNvPr>
          <p:cNvSpPr>
            <a:spLocks noGrp="1"/>
          </p:cNvSpPr>
          <p:nvPr>
            <p:ph type="sldNum" sz="quarter" idx="12"/>
          </p:nvPr>
        </p:nvSpPr>
        <p:spPr/>
        <p:txBody>
          <a:bodyPr/>
          <a:lstStyle/>
          <a:p>
            <a:fld id="{865EC465-D050-3C49-BA38-BE575A3F0690}" type="slidenum">
              <a:rPr lang="en-US" smtClean="0"/>
              <a:t>27</a:t>
            </a:fld>
            <a:endParaRPr lang="en-US"/>
          </a:p>
        </p:txBody>
      </p:sp>
      <p:sp>
        <p:nvSpPr>
          <p:cNvPr id="7" name="Rectangle 6">
            <a:extLst>
              <a:ext uri="{FF2B5EF4-FFF2-40B4-BE49-F238E27FC236}">
                <a16:creationId xmlns:a16="http://schemas.microsoft.com/office/drawing/2014/main" id="{5841C4CD-2094-3164-23BD-3F3DFF0C50A7}"/>
              </a:ext>
            </a:extLst>
          </p:cNvPr>
          <p:cNvSpPr/>
          <p:nvPr/>
        </p:nvSpPr>
        <p:spPr>
          <a:xfrm>
            <a:off x="1023257" y="2133600"/>
            <a:ext cx="6215743" cy="2808515"/>
          </a:xfrm>
          <a:prstGeom prst="rect">
            <a:avLst/>
          </a:prstGeom>
          <a:solidFill>
            <a:schemeClr val="accent1"/>
          </a:solid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97A39BA-2FA4-37A7-25D5-BD171703F91D}"/>
              </a:ext>
            </a:extLst>
          </p:cNvPr>
          <p:cNvSpPr txBox="1"/>
          <p:nvPr/>
        </p:nvSpPr>
        <p:spPr>
          <a:xfrm>
            <a:off x="936171" y="1632961"/>
            <a:ext cx="4008790" cy="461665"/>
          </a:xfrm>
          <a:prstGeom prst="rect">
            <a:avLst/>
          </a:prstGeom>
          <a:noFill/>
        </p:spPr>
        <p:txBody>
          <a:bodyPr wrap="none" rtlCol="0">
            <a:spAutoFit/>
          </a:bodyPr>
          <a:lstStyle/>
          <a:p>
            <a:r>
              <a:rPr lang="en-US" sz="2400" dirty="0"/>
              <a:t>The space of all possible states</a:t>
            </a:r>
          </a:p>
        </p:txBody>
      </p:sp>
      <p:sp>
        <p:nvSpPr>
          <p:cNvPr id="9" name="TextBox 8">
            <a:extLst>
              <a:ext uri="{FF2B5EF4-FFF2-40B4-BE49-F238E27FC236}">
                <a16:creationId xmlns:a16="http://schemas.microsoft.com/office/drawing/2014/main" id="{F9B6A389-4B43-3B80-127A-0F3D2BAC7C16}"/>
              </a:ext>
            </a:extLst>
          </p:cNvPr>
          <p:cNvSpPr txBox="1"/>
          <p:nvPr/>
        </p:nvSpPr>
        <p:spPr>
          <a:xfrm>
            <a:off x="7749299" y="2273926"/>
            <a:ext cx="3789559" cy="830997"/>
          </a:xfrm>
          <a:prstGeom prst="rect">
            <a:avLst/>
          </a:prstGeom>
          <a:noFill/>
        </p:spPr>
        <p:txBody>
          <a:bodyPr wrap="square" rtlCol="0">
            <a:spAutoFit/>
          </a:bodyPr>
          <a:lstStyle/>
          <a:p>
            <a:r>
              <a:rPr lang="en-US" sz="2400" dirty="0"/>
              <a:t>Does this hold?</a:t>
            </a:r>
          </a:p>
          <a:p>
            <a:r>
              <a:rPr lang="en-US" sz="2400" dirty="0">
                <a:latin typeface="Consolas" panose="020B0609020204030204" pitchFamily="49" charset="0"/>
                <a:cs typeface="Consolas" panose="020B0609020204030204" pitchFamily="49" charset="0"/>
              </a:rPr>
              <a:t>true </a:t>
            </a:r>
            <a:r>
              <a:rPr lang="en-US" sz="2400" dirty="0">
                <a:latin typeface="Consolas" panose="020B0609020204030204" pitchFamily="49" charset="0"/>
                <a:cs typeface="Consolas" panose="020B0609020204030204" pitchFamily="49" charset="0"/>
                <a:sym typeface="Wingdings" pitchFamily="2" charset="2"/>
              </a:rPr>
              <a:t>==&gt; P(x)</a:t>
            </a:r>
            <a:r>
              <a:rPr lang="en-US" sz="2400" dirty="0">
                <a:sym typeface="Wingdings" pitchFamily="2" charset="2"/>
              </a:rPr>
              <a:t> </a:t>
            </a:r>
            <a:endParaRPr lang="en-US" sz="2400" dirty="0"/>
          </a:p>
        </p:txBody>
      </p:sp>
      <p:sp>
        <p:nvSpPr>
          <p:cNvPr id="10" name="Oval 9">
            <a:extLst>
              <a:ext uri="{FF2B5EF4-FFF2-40B4-BE49-F238E27FC236}">
                <a16:creationId xmlns:a16="http://schemas.microsoft.com/office/drawing/2014/main" id="{A9006477-462F-D7D5-6BB3-057C5DC50CEB}"/>
              </a:ext>
            </a:extLst>
          </p:cNvPr>
          <p:cNvSpPr/>
          <p:nvPr/>
        </p:nvSpPr>
        <p:spPr>
          <a:xfrm>
            <a:off x="3875313" y="2743200"/>
            <a:ext cx="2046515" cy="969346"/>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P(x)</a:t>
            </a:r>
          </a:p>
        </p:txBody>
      </p:sp>
      <p:sp>
        <p:nvSpPr>
          <p:cNvPr id="14" name="TextBox 13">
            <a:extLst>
              <a:ext uri="{FF2B5EF4-FFF2-40B4-BE49-F238E27FC236}">
                <a16:creationId xmlns:a16="http://schemas.microsoft.com/office/drawing/2014/main" id="{8E37FD93-CDC4-8547-7F87-1E35DE82C926}"/>
              </a:ext>
            </a:extLst>
          </p:cNvPr>
          <p:cNvSpPr txBox="1"/>
          <p:nvPr/>
        </p:nvSpPr>
        <p:spPr>
          <a:xfrm>
            <a:off x="7749299" y="3337579"/>
            <a:ext cx="3789559" cy="830997"/>
          </a:xfrm>
          <a:prstGeom prst="rect">
            <a:avLst/>
          </a:prstGeom>
          <a:noFill/>
        </p:spPr>
        <p:txBody>
          <a:bodyPr wrap="square" rtlCol="0">
            <a:spAutoFit/>
          </a:bodyPr>
          <a:lstStyle/>
          <a:p>
            <a:r>
              <a:rPr lang="en-US" sz="2400" dirty="0"/>
              <a:t>Does this hold?</a:t>
            </a:r>
          </a:p>
          <a:p>
            <a:r>
              <a:rPr lang="en-US" sz="2400" dirty="0">
                <a:latin typeface="Consolas" panose="020B0609020204030204" pitchFamily="49" charset="0"/>
                <a:cs typeface="Consolas" panose="020B0609020204030204" pitchFamily="49" charset="0"/>
              </a:rPr>
              <a:t>P(x) </a:t>
            </a:r>
            <a:r>
              <a:rPr lang="en-US" sz="2400" dirty="0">
                <a:latin typeface="Consolas" panose="020B0609020204030204" pitchFamily="49" charset="0"/>
                <a:cs typeface="Consolas" panose="020B0609020204030204" pitchFamily="49" charset="0"/>
                <a:sym typeface="Wingdings" pitchFamily="2" charset="2"/>
              </a:rPr>
              <a:t>==&gt; true</a:t>
            </a:r>
            <a:endParaRPr lang="en-US" sz="2400" dirty="0"/>
          </a:p>
        </p:txBody>
      </p:sp>
    </p:spTree>
    <p:extLst>
      <p:ext uri="{BB962C8B-B14F-4D97-AF65-F5344CB8AC3E}">
        <p14:creationId xmlns:p14="http://schemas.microsoft.com/office/powerpoint/2010/main" val="133318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Messing with preconditions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IntegerOrdering</a:t>
            </a:r>
            <a:r>
              <a:rPr lang="en" dirty="0">
                <a:latin typeface="Consolas"/>
                <a:ea typeface="Consolas"/>
                <a:cs typeface="Consolas"/>
                <a:sym typeface="Consolas"/>
              </a:rPr>
              <a:t>(a: </a:t>
            </a:r>
            <a:r>
              <a:rPr lang="en" dirty="0" err="1">
                <a:latin typeface="Consolas"/>
                <a:ea typeface="Consolas"/>
                <a:cs typeface="Consolas"/>
                <a:sym typeface="Consolas"/>
              </a:rPr>
              <a:t>int</a:t>
            </a:r>
            <a:r>
              <a:rPr lang="en" dirty="0">
                <a:latin typeface="Consolas"/>
                <a:ea typeface="Consolas"/>
                <a:cs typeface="Consolas"/>
                <a:sym typeface="Consolas"/>
              </a:rPr>
              <a:t>, b: </a:t>
            </a:r>
            <a:r>
              <a:rPr lang="en" dirty="0" err="1">
                <a:latin typeface="Consolas"/>
                <a:ea typeface="Consolas"/>
                <a:cs typeface="Consolas"/>
                <a:sym typeface="Consolas"/>
              </a:rPr>
              <a:t>int</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US" dirty="0">
                <a:latin typeface="Consolas"/>
                <a:ea typeface="Consolas"/>
                <a:cs typeface="Consolas"/>
                <a:sym typeface="Consolas"/>
              </a:rPr>
              <a:t>requires </a:t>
            </a:r>
            <a:r>
              <a:rPr lang="en" dirty="0">
                <a:latin typeface="Consolas"/>
                <a:ea typeface="Consolas"/>
                <a:cs typeface="Consolas"/>
                <a:sym typeface="Consolas"/>
              </a:rPr>
              <a:t>b == a + 3</a:t>
            </a: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  </a:t>
            </a:r>
            <a:r>
              <a:rPr lang="en-US" dirty="0">
                <a:solidFill>
                  <a:srgbClr val="0000FF"/>
                </a:solidFill>
                <a:latin typeface="Consolas"/>
                <a:ea typeface="Consolas"/>
                <a:cs typeface="Consolas"/>
                <a:sym typeface="Consolas"/>
              </a:rPr>
              <a:t>requires a &gt; b + 1</a:t>
            </a:r>
            <a:endParaRPr dirty="0">
              <a:solidFill>
                <a:srgbClr val="0000FF"/>
              </a:solidFill>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US" dirty="0">
                <a:latin typeface="Consolas"/>
                <a:ea typeface="Consolas"/>
                <a:cs typeface="Consolas"/>
                <a:sym typeface="Consolas"/>
              </a:rPr>
              <a:t>ensures</a:t>
            </a:r>
            <a:r>
              <a:rPr lang="en" dirty="0">
                <a:latin typeface="Consolas"/>
                <a:ea typeface="Consolas"/>
                <a:cs typeface="Consolas"/>
                <a:sym typeface="Consolas"/>
              </a:rPr>
              <a:t> a &lt;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US" dirty="0">
                <a:latin typeface="Consolas"/>
                <a:ea typeface="Consolas"/>
                <a:cs typeface="Consolas"/>
                <a:sym typeface="Consolas"/>
              </a:rPr>
              <a:t>// proof goes here</a:t>
            </a: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FA8A9AF5-9176-A14F-BE07-713E29226AF4}"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28</a:t>
            </a:fld>
            <a:endParaRPr/>
          </a:p>
        </p:txBody>
      </p:sp>
    </p:spTree>
    <p:extLst>
      <p:ext uri="{BB962C8B-B14F-4D97-AF65-F5344CB8AC3E}">
        <p14:creationId xmlns:p14="http://schemas.microsoft.com/office/powerpoint/2010/main" val="4182912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0" name="Google Shape;189;p27"/>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Messing with postconditions</a:t>
            </a:r>
            <a:endParaRPr dirty="0"/>
          </a:p>
        </p:txBody>
      </p:sp>
      <p:sp>
        <p:nvSpPr>
          <p:cNvPr id="146" name="Google Shape;146;p22"/>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ea typeface="Consolas"/>
                <a:cs typeface="Consolas"/>
                <a:sym typeface="Consolas"/>
              </a:rPr>
              <a:t>Is the following lemma ever useful?</a:t>
            </a:r>
          </a:p>
          <a:p>
            <a:pPr marL="0" indent="0">
              <a:buNone/>
            </a:pPr>
            <a:endParaRPr lang="en" dirty="0">
              <a:ea typeface="Consolas"/>
              <a:cs typeface="Consolas"/>
              <a:sym typeface="Consolas"/>
            </a:endParaRPr>
          </a:p>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SomeLemma</a:t>
            </a:r>
            <a:r>
              <a:rPr lang="en" dirty="0">
                <a:latin typeface="Consolas"/>
                <a:ea typeface="Consolas"/>
                <a:cs typeface="Consolas"/>
                <a:sym typeface="Consolas"/>
              </a:rPr>
              <a:t>(x: int, y: int)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US" dirty="0">
                <a:latin typeface="Consolas"/>
                <a:ea typeface="Consolas"/>
                <a:cs typeface="Consolas"/>
                <a:sym typeface="Consolas"/>
              </a:rPr>
              <a:t>requires P(x, y)</a:t>
            </a:r>
          </a:p>
          <a:p>
            <a:pPr marL="0" indent="0">
              <a:buNone/>
            </a:pPr>
            <a:r>
              <a:rPr lang="en-US" dirty="0">
                <a:latin typeface="Consolas"/>
                <a:ea typeface="Consolas"/>
                <a:cs typeface="Consolas"/>
                <a:sym typeface="Consolas"/>
              </a:rPr>
              <a:t>  ensures</a:t>
            </a:r>
            <a:r>
              <a:rPr lang="en" dirty="0">
                <a:latin typeface="Consolas"/>
                <a:ea typeface="Consolas"/>
                <a:cs typeface="Consolas"/>
                <a:sym typeface="Consolas"/>
              </a:rPr>
              <a:t> </a:t>
            </a:r>
            <a:r>
              <a:rPr lang="en-US" dirty="0">
                <a:latin typeface="Consolas"/>
                <a:ea typeface="Consolas"/>
                <a:cs typeface="Consolas"/>
                <a:sym typeface="Consolas"/>
              </a:rPr>
              <a:t>false</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t>
            </a:r>
            <a:r>
              <a:rPr lang="en-US" dirty="0">
                <a:latin typeface="Consolas"/>
                <a:ea typeface="Consolas"/>
                <a:cs typeface="Consolas"/>
                <a:sym typeface="Consolas"/>
              </a:rPr>
              <a:t>// proof goes here</a:t>
            </a: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FA8A9AF5-9176-A14F-BE07-713E29226AF4}"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49" name="Google Shape;149;p22"/>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a:p>
        </p:txBody>
      </p:sp>
    </p:spTree>
    <p:extLst>
      <p:ext uri="{BB962C8B-B14F-4D97-AF65-F5344CB8AC3E}">
        <p14:creationId xmlns:p14="http://schemas.microsoft.com/office/powerpoint/2010/main" val="3353772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317"/>
          <p:cNvSpPr>
            <a:spLocks noGrp="1"/>
          </p:cNvSpPr>
          <p:nvPr>
            <p:ph type="title"/>
          </p:nvPr>
        </p:nvSpPr>
        <p:spPr>
          <a:prstGeom prst="rect">
            <a:avLst/>
          </a:prstGeom>
        </p:spPr>
        <p:txBody>
          <a:bodyPr/>
          <a:lstStyle/>
          <a:p>
            <a:r>
              <a:rPr lang="en-US" sz="4500" dirty="0">
                <a:latin typeface="Calibri Light" panose="020F0302020204030204" pitchFamily="34" charset="0"/>
              </a:rPr>
              <a:t>Using a Theorem Prover</a:t>
            </a:r>
            <a:endParaRPr sz="4500" dirty="0">
              <a:latin typeface="Calibri Light" panose="020F0302020204030204" pitchFamily="34" charset="0"/>
            </a:endParaRPr>
          </a:p>
        </p:txBody>
      </p:sp>
      <p:sp>
        <p:nvSpPr>
          <p:cNvPr id="4" name="Content Placeholder 3"/>
          <p:cNvSpPr>
            <a:spLocks noGrp="1"/>
          </p:cNvSpPr>
          <p:nvPr>
            <p:ph idx="1"/>
          </p:nvPr>
        </p:nvSpPr>
        <p:spPr/>
        <p:txBody>
          <a:bodyPr/>
          <a:lstStyle/>
          <a:p>
            <a:pPr marL="0" indent="0">
              <a:lnSpc>
                <a:spcPct val="100000"/>
              </a:lnSpc>
              <a:spcBef>
                <a:spcPts val="0"/>
              </a:spcBef>
              <a:buClrTx/>
              <a:buSzTx/>
              <a:buNone/>
            </a:pPr>
            <a:r>
              <a:rPr lang="en-US" sz="2531" dirty="0"/>
              <a:t>Express the execution of the system and its correctness as a </a:t>
            </a:r>
            <a:r>
              <a:rPr lang="en-US" sz="2531" dirty="0">
                <a:solidFill>
                  <a:srgbClr val="0000FF"/>
                </a:solidFill>
              </a:rPr>
              <a:t>mathematical formula</a:t>
            </a:r>
            <a:r>
              <a:rPr lang="en-US" sz="2531" b="1" dirty="0"/>
              <a:t> </a:t>
            </a:r>
            <a:r>
              <a:rPr lang="en-US" sz="2531" dirty="0"/>
              <a:t>(done automatically by the language)</a:t>
            </a:r>
          </a:p>
          <a:p>
            <a:pPr marL="0" indent="0">
              <a:lnSpc>
                <a:spcPct val="100000"/>
              </a:lnSpc>
              <a:spcBef>
                <a:spcPts val="0"/>
              </a:spcBef>
              <a:buClrTx/>
              <a:buSzTx/>
              <a:buNone/>
            </a:pPr>
            <a:endParaRPr lang="en-US" sz="2531" dirty="0"/>
          </a:p>
          <a:p>
            <a:pPr marL="0" indent="0">
              <a:lnSpc>
                <a:spcPct val="100000"/>
              </a:lnSpc>
              <a:spcBef>
                <a:spcPts val="0"/>
              </a:spcBef>
              <a:buClrTx/>
              <a:buSzTx/>
              <a:buNone/>
            </a:pPr>
            <a:r>
              <a:rPr lang="en-US" sz="2531" dirty="0"/>
              <a:t>Give the formula to a theorem prover, effectively asking:</a:t>
            </a:r>
          </a:p>
          <a:p>
            <a:pPr marL="0" indent="0">
              <a:lnSpc>
                <a:spcPct val="100000"/>
              </a:lnSpc>
              <a:spcBef>
                <a:spcPts val="0"/>
              </a:spcBef>
              <a:buClrTx/>
              <a:buSzTx/>
              <a:buNone/>
            </a:pPr>
            <a:r>
              <a:rPr lang="en-US" sz="2531" dirty="0"/>
              <a:t>”If the system behaves this way, is it possible for its correctness to be violated?”</a:t>
            </a:r>
          </a:p>
          <a:p>
            <a:pPr marL="0" indent="0">
              <a:lnSpc>
                <a:spcPct val="100000"/>
              </a:lnSpc>
              <a:spcBef>
                <a:spcPts val="0"/>
              </a:spcBef>
              <a:buClrTx/>
              <a:buSzTx/>
              <a:buNone/>
            </a:pPr>
            <a:endParaRPr lang="en-US" sz="2531" dirty="0"/>
          </a:p>
          <a:p>
            <a:pPr marL="0" indent="0">
              <a:lnSpc>
                <a:spcPct val="100000"/>
              </a:lnSpc>
              <a:spcBef>
                <a:spcPts val="0"/>
              </a:spcBef>
              <a:buClrTx/>
              <a:buSzTx/>
              <a:buNone/>
            </a:pPr>
            <a:r>
              <a:rPr lang="en-US" sz="2531" dirty="0"/>
              <a:t>A </a:t>
            </a:r>
            <a:r>
              <a:rPr lang="en-US" sz="2531" dirty="0">
                <a:solidFill>
                  <a:srgbClr val="0000FF"/>
                </a:solidFill>
              </a:rPr>
              <a:t>negative</a:t>
            </a:r>
            <a:r>
              <a:rPr lang="en-US" sz="2531" dirty="0"/>
              <a:t> answer means the system is </a:t>
            </a:r>
            <a:r>
              <a:rPr lang="en-US" sz="2531" dirty="0">
                <a:solidFill>
                  <a:srgbClr val="0000FF"/>
                </a:solidFill>
              </a:rPr>
              <a:t>proven to be correct</a:t>
            </a:r>
          </a:p>
          <a:p>
            <a:pPr marL="0" indent="0">
              <a:lnSpc>
                <a:spcPct val="100000"/>
              </a:lnSpc>
              <a:spcBef>
                <a:spcPts val="0"/>
              </a:spcBef>
              <a:buClrTx/>
              <a:buSzTx/>
              <a:buNone/>
            </a:pPr>
            <a:r>
              <a:rPr lang="en-US" sz="2531" dirty="0"/>
              <a:t>A </a:t>
            </a:r>
            <a:r>
              <a:rPr lang="en-US" sz="2531" dirty="0">
                <a:solidFill>
                  <a:srgbClr val="0000FF"/>
                </a:solidFill>
              </a:rPr>
              <a:t>positive</a:t>
            </a:r>
            <a:r>
              <a:rPr lang="en-US" sz="2531" dirty="0"/>
              <a:t> answer means there is still work to do, either:</a:t>
            </a:r>
          </a:p>
          <a:p>
            <a:pPr lvl="1">
              <a:lnSpc>
                <a:spcPct val="100000"/>
              </a:lnSpc>
              <a:spcBef>
                <a:spcPts val="0"/>
              </a:spcBef>
              <a:buClrTx/>
              <a:buSzTx/>
            </a:pPr>
            <a:r>
              <a:rPr lang="en-US" sz="2531" dirty="0"/>
              <a:t>the system is indeed incorrect</a:t>
            </a:r>
          </a:p>
          <a:p>
            <a:pPr lvl="1">
              <a:lnSpc>
                <a:spcPct val="100000"/>
              </a:lnSpc>
              <a:spcBef>
                <a:spcPts val="0"/>
              </a:spcBef>
              <a:buClrTx/>
              <a:buSzTx/>
            </a:pPr>
            <a:r>
              <a:rPr lang="en-US" sz="2531" dirty="0"/>
              <a:t>the proof is incomplete</a:t>
            </a:r>
          </a:p>
          <a:p>
            <a:endParaRPr lang="en-US" dirty="0"/>
          </a:p>
        </p:txBody>
      </p:sp>
      <p:sp>
        <p:nvSpPr>
          <p:cNvPr id="2" name="Slide Number Placeholder 1"/>
          <p:cNvSpPr>
            <a:spLocks noGrp="1"/>
          </p:cNvSpPr>
          <p:nvPr>
            <p:ph type="sldNum" sz="quarter" idx="12"/>
          </p:nvPr>
        </p:nvSpPr>
        <p:spPr/>
        <p:txBody>
          <a:bodyPr/>
          <a:lstStyle/>
          <a:p>
            <a:fld id="{86CB4B4D-7CA3-9044-876B-883B54F8677D}" type="slidenum">
              <a:rPr lang="uk-UA" smtClean="0"/>
              <a:t>3</a:t>
            </a:fld>
            <a:endParaRPr lang="uk-UA"/>
          </a:p>
        </p:txBody>
      </p:sp>
      <p:sp>
        <p:nvSpPr>
          <p:cNvPr id="5" name="Date Placeholder 4">
            <a:extLst>
              <a:ext uri="{FF2B5EF4-FFF2-40B4-BE49-F238E27FC236}">
                <a16:creationId xmlns:a16="http://schemas.microsoft.com/office/drawing/2014/main" id="{C045CBB2-1423-AA54-6F20-3820FAA903DC}"/>
              </a:ext>
            </a:extLst>
          </p:cNvPr>
          <p:cNvSpPr>
            <a:spLocks noGrp="1"/>
          </p:cNvSpPr>
          <p:nvPr>
            <p:ph type="dt" sz="half" idx="10"/>
          </p:nvPr>
        </p:nvSpPr>
        <p:spPr/>
        <p:txBody>
          <a:bodyPr/>
          <a:lstStyle/>
          <a:p>
            <a:fld id="{DFD4A6A9-F666-0149-A2AA-DE05D0CB3A32}" type="datetime1">
              <a:rPr lang="en-US" smtClean="0"/>
              <a:t>8/29/24</a:t>
            </a:fld>
            <a:endParaRPr lang="en-US"/>
          </a:p>
        </p:txBody>
      </p:sp>
      <p:sp>
        <p:nvSpPr>
          <p:cNvPr id="6" name="Footer Placeholder 5">
            <a:extLst>
              <a:ext uri="{FF2B5EF4-FFF2-40B4-BE49-F238E27FC236}">
                <a16:creationId xmlns:a16="http://schemas.microsoft.com/office/drawing/2014/main" id="{46A75519-7E00-298E-8131-67BF905076B6}"/>
              </a:ext>
            </a:extLst>
          </p:cNvPr>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640511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Opacity</a:t>
            </a:r>
            <a:endParaRPr dirty="0"/>
          </a:p>
        </p:txBody>
      </p:sp>
      <p:sp>
        <p:nvSpPr>
          <p:cNvPr id="204" name="Google Shape;204;p28"/>
          <p:cNvSpPr txBox="1">
            <a:spLocks noGrp="1"/>
          </p:cNvSpPr>
          <p:nvPr>
            <p:ph idx="1"/>
          </p:nvPr>
        </p:nvSpPr>
        <p:spPr>
          <a:xfrm>
            <a:off x="838200" y="1825625"/>
            <a:ext cx="11219688" cy="4351338"/>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200" dirty="0">
                <a:solidFill>
                  <a:srgbClr val="9900FF"/>
                </a:solidFill>
                <a:latin typeface="Consolas"/>
                <a:ea typeface="Consolas"/>
                <a:cs typeface="Consolas"/>
                <a:sym typeface="Consolas"/>
              </a:rPr>
              <a:t>lemma</a:t>
            </a:r>
            <a:r>
              <a:rPr lang="en" sz="2200" dirty="0">
                <a:latin typeface="Consolas"/>
                <a:ea typeface="Consolas"/>
                <a:cs typeface="Consolas"/>
                <a:sym typeface="Consolas"/>
              </a:rPr>
              <a:t> </a:t>
            </a:r>
            <a:r>
              <a:rPr lang="en" sz="2200" dirty="0" err="1">
                <a:latin typeface="Consolas"/>
                <a:ea typeface="Consolas"/>
                <a:cs typeface="Consolas"/>
                <a:sym typeface="Consolas"/>
              </a:rPr>
              <a:t>zero_slope</a:t>
            </a:r>
            <a:r>
              <a:rPr lang="en" sz="2200" dirty="0">
                <a:latin typeface="Consolas"/>
                <a:ea typeface="Consolas"/>
                <a:cs typeface="Consolas"/>
                <a:sym typeface="Consolas"/>
              </a:rPr>
              <a:t>(m: </a:t>
            </a:r>
            <a:r>
              <a:rPr lang="en" sz="2200" dirty="0" err="1">
                <a:latin typeface="Consolas"/>
                <a:ea typeface="Consolas"/>
                <a:cs typeface="Consolas"/>
                <a:sym typeface="Consolas"/>
              </a:rPr>
              <a:t>int</a:t>
            </a:r>
            <a:r>
              <a:rPr lang="en" sz="2200" dirty="0">
                <a:latin typeface="Consolas"/>
                <a:ea typeface="Consolas"/>
                <a:cs typeface="Consolas"/>
                <a:sym typeface="Consolas"/>
              </a:rPr>
              <a:t>, b: </a:t>
            </a:r>
            <a:r>
              <a:rPr lang="en" sz="2200" dirty="0" err="1">
                <a:latin typeface="Consolas"/>
                <a:ea typeface="Consolas"/>
                <a:cs typeface="Consolas"/>
                <a:sym typeface="Consolas"/>
              </a:rPr>
              <a:t>int</a:t>
            </a:r>
            <a:r>
              <a:rPr lang="en" sz="2200" dirty="0">
                <a:latin typeface="Consolas"/>
                <a:ea typeface="Consolas"/>
                <a:cs typeface="Consolas"/>
                <a:sym typeface="Consolas"/>
              </a:rPr>
              <a:t>, x1: </a:t>
            </a:r>
            <a:r>
              <a:rPr lang="en" sz="2200" dirty="0" err="1">
                <a:latin typeface="Consolas"/>
                <a:ea typeface="Consolas"/>
                <a:cs typeface="Consolas"/>
                <a:sym typeface="Consolas"/>
              </a:rPr>
              <a:t>int</a:t>
            </a:r>
            <a:r>
              <a:rPr lang="en" sz="2200" dirty="0">
                <a:latin typeface="Consolas"/>
                <a:ea typeface="Consolas"/>
                <a:cs typeface="Consolas"/>
                <a:sym typeface="Consolas"/>
              </a:rPr>
              <a:t>, x2:int)</a:t>
            </a:r>
            <a:endParaRPr sz="2200" dirty="0">
              <a:latin typeface="Consolas"/>
              <a:ea typeface="Consolas"/>
              <a:cs typeface="Consolas"/>
              <a:sym typeface="Consolas"/>
            </a:endParaRPr>
          </a:p>
          <a:p>
            <a:pPr marL="0" indent="0">
              <a:buNone/>
            </a:pPr>
            <a:r>
              <a:rPr lang="en" sz="2200" dirty="0">
                <a:latin typeface="Consolas"/>
                <a:ea typeface="Consolas"/>
                <a:cs typeface="Consolas"/>
                <a:sym typeface="Consolas"/>
              </a:rPr>
              <a:t>{</a:t>
            </a:r>
            <a:endParaRPr sz="2200" dirty="0">
              <a:latin typeface="Consolas"/>
              <a:ea typeface="Consolas"/>
              <a:cs typeface="Consolas"/>
              <a:sym typeface="Consolas"/>
            </a:endParaRPr>
          </a:p>
          <a:p>
            <a:pPr marL="0" indent="0">
              <a:buNone/>
            </a:pPr>
            <a:r>
              <a:rPr lang="en" sz="2200" dirty="0">
                <a:latin typeface="Consolas"/>
                <a:ea typeface="Consolas"/>
                <a:cs typeface="Consolas"/>
                <a:sym typeface="Consolas"/>
              </a:rPr>
              <a:t>  if (m == 0) {</a:t>
            </a:r>
            <a:endParaRPr sz="2200" dirty="0">
              <a:latin typeface="Consolas"/>
              <a:ea typeface="Consolas"/>
              <a:cs typeface="Consolas"/>
              <a:sym typeface="Consolas"/>
            </a:endParaRPr>
          </a:p>
          <a:p>
            <a:pPr marL="0" indent="0">
              <a:buNone/>
            </a:pPr>
            <a:r>
              <a:rPr lang="en" sz="2200" dirty="0">
                <a:latin typeface="Consolas"/>
                <a:ea typeface="Consolas"/>
                <a:cs typeface="Consolas"/>
                <a:sym typeface="Consolas"/>
              </a:rPr>
              <a:t>    assert </a:t>
            </a:r>
            <a:r>
              <a:rPr lang="en" sz="2200" dirty="0" err="1">
                <a:latin typeface="Consolas"/>
                <a:ea typeface="Consolas"/>
                <a:cs typeface="Consolas"/>
                <a:sym typeface="Consolas"/>
              </a:rPr>
              <a:t>eval_linear</a:t>
            </a:r>
            <a:r>
              <a:rPr lang="en" sz="2200" dirty="0">
                <a:latin typeface="Consolas"/>
                <a:ea typeface="Consolas"/>
                <a:cs typeface="Consolas"/>
                <a:sym typeface="Consolas"/>
              </a:rPr>
              <a:t>(m, b, x1) == </a:t>
            </a:r>
            <a:r>
              <a:rPr lang="en" sz="2200" dirty="0" err="1">
                <a:latin typeface="Consolas"/>
                <a:ea typeface="Consolas"/>
                <a:cs typeface="Consolas"/>
                <a:sym typeface="Consolas"/>
              </a:rPr>
              <a:t>eval_linear</a:t>
            </a:r>
            <a:r>
              <a:rPr lang="en" sz="2200" dirty="0">
                <a:latin typeface="Consolas"/>
                <a:ea typeface="Consolas"/>
                <a:cs typeface="Consolas"/>
                <a:sym typeface="Consolas"/>
              </a:rPr>
              <a:t>(m, b, x2);</a:t>
            </a:r>
            <a:endParaRPr sz="2200" dirty="0">
              <a:latin typeface="Consolas"/>
              <a:ea typeface="Consolas"/>
              <a:cs typeface="Consolas"/>
              <a:sym typeface="Consolas"/>
            </a:endParaRPr>
          </a:p>
          <a:p>
            <a:pPr marL="0" indent="0">
              <a:buClr>
                <a:schemeClr val="dk1"/>
              </a:buClr>
              <a:buSzPts val="1100"/>
              <a:buNone/>
            </a:pPr>
            <a:r>
              <a:rPr lang="en" sz="2200" dirty="0">
                <a:latin typeface="Consolas"/>
                <a:ea typeface="Consolas"/>
                <a:cs typeface="Consolas"/>
                <a:sym typeface="Consolas"/>
              </a:rPr>
              <a:t>  }</a:t>
            </a:r>
            <a:endParaRPr sz="2200" dirty="0">
              <a:latin typeface="Consolas"/>
              <a:ea typeface="Consolas"/>
              <a:cs typeface="Consolas"/>
              <a:sym typeface="Consolas"/>
            </a:endParaRPr>
          </a:p>
          <a:p>
            <a:pPr marL="0" indent="0">
              <a:buClr>
                <a:schemeClr val="dk1"/>
              </a:buClr>
              <a:buSzPts val="1100"/>
              <a:buNone/>
            </a:pPr>
            <a:r>
              <a:rPr lang="en" sz="2200" dirty="0">
                <a:latin typeface="Consolas"/>
                <a:ea typeface="Consolas"/>
                <a:cs typeface="Consolas"/>
                <a:sym typeface="Consolas"/>
              </a:rPr>
              <a:t>}</a:t>
            </a:r>
            <a:endParaRPr lang="en-US" sz="2200" dirty="0">
              <a:latin typeface="Consolas"/>
              <a:ea typeface="Consolas"/>
              <a:cs typeface="Consolas"/>
              <a:sym typeface="Consolas"/>
            </a:endParaRPr>
          </a:p>
          <a:p>
            <a:pPr>
              <a:buClr>
                <a:schemeClr val="dk1"/>
              </a:buClr>
              <a:buSzPct val="100000"/>
              <a:buFont typeface="Arial" charset="0"/>
              <a:buChar char="•"/>
            </a:pPr>
            <a:r>
              <a:rPr lang="en" dirty="0"/>
              <a:t>This lemma verifies because it can see inside the definition of </a:t>
            </a:r>
            <a:r>
              <a:rPr lang="en" dirty="0">
                <a:latin typeface="Consolas"/>
                <a:ea typeface="Consolas"/>
                <a:cs typeface="Consolas"/>
                <a:sym typeface="Consolas"/>
              </a:rPr>
              <a:t>function </a:t>
            </a:r>
            <a:r>
              <a:rPr lang="en" dirty="0" err="1">
                <a:latin typeface="Consolas"/>
                <a:ea typeface="Consolas"/>
                <a:cs typeface="Consolas"/>
                <a:sym typeface="Consolas"/>
              </a:rPr>
              <a:t>eval_linear</a:t>
            </a:r>
            <a:r>
              <a:rPr lang="en-US" dirty="0"/>
              <a:t>()</a:t>
            </a:r>
          </a:p>
          <a:p>
            <a:pPr>
              <a:buClr>
                <a:schemeClr val="dk1"/>
              </a:buClr>
              <a:buSzPct val="100000"/>
              <a:buFont typeface="Arial" charset="0"/>
              <a:buChar char="•"/>
            </a:pPr>
            <a:r>
              <a:rPr lang="en-US" dirty="0"/>
              <a:t>...but lemma bodies are opaque! The result of this verification can’t be used anywhere else.</a:t>
            </a:r>
          </a:p>
          <a:p>
            <a:pPr>
              <a:buClr>
                <a:schemeClr val="dk1"/>
              </a:buClr>
              <a:buSzPct val="100000"/>
              <a:buFont typeface="Arial" charset="0"/>
              <a:buChar char="•"/>
            </a:pPr>
            <a:endParaRPr lang="en" dirty="0"/>
          </a:p>
          <a:p>
            <a:pPr marL="0" indent="0">
              <a:buClr>
                <a:schemeClr val="dk1"/>
              </a:buClr>
              <a:buSzPts val="1100"/>
              <a:buNone/>
            </a:pPr>
            <a:endParaRPr dirty="0"/>
          </a:p>
        </p:txBody>
      </p:sp>
      <p:sp>
        <p:nvSpPr>
          <p:cNvPr id="2" name="Date Placeholder 1"/>
          <p:cNvSpPr>
            <a:spLocks noGrp="1"/>
          </p:cNvSpPr>
          <p:nvPr>
            <p:ph type="dt" sz="half" idx="10"/>
          </p:nvPr>
        </p:nvSpPr>
        <p:spPr/>
        <p:txBody>
          <a:bodyPr/>
          <a:lstStyle/>
          <a:p>
            <a:fld id="{CB5A0575-0B23-D540-92A2-DDAC8406F7EE}"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209" name="Google Shape;209;p28"/>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a:p>
        </p:txBody>
      </p:sp>
      <p:sp>
        <p:nvSpPr>
          <p:cNvPr id="5" name="Rectangle 4"/>
          <p:cNvSpPr/>
          <p:nvPr/>
        </p:nvSpPr>
        <p:spPr>
          <a:xfrm>
            <a:off x="4232366" y="593367"/>
            <a:ext cx="7686117" cy="1200329"/>
          </a:xfrm>
          <a:prstGeom prst="rect">
            <a:avLst/>
          </a:prstGeom>
          <a:solidFill>
            <a:schemeClr val="accent4">
              <a:lumMod val="20000"/>
              <a:lumOff val="80000"/>
            </a:schemeClr>
          </a:solidFill>
          <a:ln>
            <a:solidFill>
              <a:schemeClr val="tx1"/>
            </a:solidFill>
          </a:ln>
        </p:spPr>
        <p:txBody>
          <a:bodyPr wrap="square">
            <a:spAutoFit/>
          </a:bodyPr>
          <a:lstStyle/>
          <a:p>
            <a:r>
              <a:rPr lang="en" dirty="0">
                <a:solidFill>
                  <a:srgbClr val="8343E2"/>
                </a:solidFill>
                <a:latin typeface="Consolas"/>
                <a:ea typeface="Consolas"/>
                <a:cs typeface="Consolas"/>
                <a:sym typeface="Consolas"/>
              </a:rPr>
              <a:t>ghost function</a:t>
            </a:r>
            <a:r>
              <a:rPr lang="en" dirty="0">
                <a:latin typeface="Consolas"/>
                <a:ea typeface="Consolas"/>
                <a:cs typeface="Consolas"/>
                <a:sym typeface="Consolas"/>
              </a:rPr>
              <a:t> </a:t>
            </a:r>
            <a:r>
              <a:rPr lang="en" dirty="0" err="1">
                <a:latin typeface="Consolas"/>
                <a:ea typeface="Consolas"/>
                <a:cs typeface="Consolas"/>
                <a:sym typeface="Consolas"/>
              </a:rPr>
              <a:t>eval_linear</a:t>
            </a:r>
            <a:r>
              <a:rPr lang="en" dirty="0">
                <a:latin typeface="Consolas"/>
                <a:ea typeface="Consolas"/>
                <a:cs typeface="Consolas"/>
                <a:sym typeface="Consolas"/>
              </a:rPr>
              <a:t>(m: int, b: int, x: int) : int</a:t>
            </a:r>
          </a:p>
          <a:p>
            <a:r>
              <a:rPr lang="en" dirty="0">
                <a:latin typeface="Consolas"/>
                <a:ea typeface="Consolas"/>
                <a:cs typeface="Consolas"/>
                <a:sym typeface="Consolas"/>
              </a:rPr>
              <a:t>{</a:t>
            </a:r>
          </a:p>
          <a:p>
            <a:r>
              <a:rPr lang="en" dirty="0">
                <a:latin typeface="Consolas"/>
                <a:ea typeface="Consolas"/>
                <a:cs typeface="Consolas"/>
                <a:sym typeface="Consolas"/>
              </a:rPr>
              <a:t>    m * x + b</a:t>
            </a:r>
          </a:p>
          <a:p>
            <a:r>
              <a:rPr lang="en" dirty="0">
                <a:latin typeface="Consolas"/>
                <a:ea typeface="Consolas"/>
                <a:cs typeface="Consolas"/>
                <a:sym typeface="Consolas"/>
              </a:rPr>
              <a:t>}</a:t>
            </a:r>
            <a:endParaRPr lang="en-US" dirty="0">
              <a:latin typeface="Consolas"/>
              <a:ea typeface="Consolas"/>
              <a:cs typeface="Consolas"/>
              <a:sym typeface="Consolas"/>
            </a:endParaRPr>
          </a:p>
        </p:txBody>
      </p:sp>
    </p:spTree>
    <p:extLst>
      <p:ext uri="{BB962C8B-B14F-4D97-AF65-F5344CB8AC3E}">
        <p14:creationId xmlns:p14="http://schemas.microsoft.com/office/powerpoint/2010/main" val="1098497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US" dirty="0"/>
              <a:t>Opacity</a:t>
            </a:r>
            <a:endParaRPr dirty="0"/>
          </a:p>
        </p:txBody>
      </p:sp>
      <p:sp>
        <p:nvSpPr>
          <p:cNvPr id="215" name="Google Shape;215;p29"/>
          <p:cNvSpPr txBox="1">
            <a:spLocks noGrp="1"/>
          </p:cNvSpPr>
          <p:nvPr>
            <p:ph type="body" idx="1"/>
          </p:nvPr>
        </p:nvSpPr>
        <p:spPr>
          <a:xfrm>
            <a:off x="415600" y="3972167"/>
            <a:ext cx="11360800" cy="2590400"/>
          </a:xfrm>
          <a:prstGeom prst="rect">
            <a:avLst/>
          </a:prstGeom>
        </p:spPr>
        <p:txBody>
          <a:bodyPr spcFirstLastPara="1" vert="horz" wrap="square" lIns="121900" tIns="121900" rIns="121900" bIns="121900" rtlCol="0" anchor="t" anchorCtr="0">
            <a:noAutofit/>
          </a:bodyPr>
          <a:lstStyle/>
          <a:p>
            <a:pPr marL="0" indent="0">
              <a:buNone/>
            </a:pPr>
            <a:r>
              <a:rPr lang="en" sz="2667">
                <a:latin typeface="Consolas"/>
                <a:ea typeface="Consolas"/>
                <a:cs typeface="Consolas"/>
                <a:sym typeface="Consolas"/>
              </a:rPr>
              <a:t>lemma zero_slope(m: int, b: int, x1: int, x2:int)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  </a:t>
            </a:r>
            <a:r>
              <a:rPr lang="en" sz="2667">
                <a:solidFill>
                  <a:srgbClr val="9900FF"/>
                </a:solidFill>
                <a:latin typeface="Consolas"/>
                <a:ea typeface="Consolas"/>
                <a:cs typeface="Consolas"/>
                <a:sym typeface="Consolas"/>
              </a:rPr>
              <a:t>requires</a:t>
            </a:r>
            <a:r>
              <a:rPr lang="en" sz="2667">
                <a:latin typeface="Consolas"/>
                <a:ea typeface="Consolas"/>
                <a:cs typeface="Consolas"/>
                <a:sym typeface="Consolas"/>
              </a:rPr>
              <a:t> m == 0</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  </a:t>
            </a:r>
            <a:r>
              <a:rPr lang="en" sz="2667">
                <a:solidFill>
                  <a:srgbClr val="9900FF"/>
                </a:solidFill>
                <a:latin typeface="Consolas"/>
                <a:ea typeface="Consolas"/>
                <a:cs typeface="Consolas"/>
                <a:sym typeface="Consolas"/>
              </a:rPr>
              <a:t>ensures</a:t>
            </a:r>
            <a:r>
              <a:rPr lang="en" sz="2667">
                <a:latin typeface="Consolas"/>
                <a:ea typeface="Consolas"/>
                <a:cs typeface="Consolas"/>
                <a:sym typeface="Consolas"/>
              </a:rPr>
              <a:t> eval_linear(m, b, x1) == eval_linear(m, b, x2)</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a:p>
        </p:txBody>
      </p:sp>
      <p:sp>
        <p:nvSpPr>
          <p:cNvPr id="216" name="Google Shape;216;p29"/>
          <p:cNvSpPr txBox="1">
            <a:spLocks noGrp="1"/>
          </p:cNvSpPr>
          <p:nvPr>
            <p:ph type="body" idx="1"/>
          </p:nvPr>
        </p:nvSpPr>
        <p:spPr>
          <a:xfrm>
            <a:off x="415600" y="1447933"/>
            <a:ext cx="11360800" cy="2590400"/>
          </a:xfrm>
          <a:prstGeom prst="rect">
            <a:avLst/>
          </a:prstGeom>
        </p:spPr>
        <p:txBody>
          <a:bodyPr spcFirstLastPara="1" vert="horz" wrap="square" lIns="121900" tIns="121900" rIns="121900" bIns="121900" rtlCol="0" anchor="t" anchorCtr="0">
            <a:noAutofit/>
          </a:bodyPr>
          <a:lstStyle/>
          <a:p>
            <a:pPr marL="0" indent="0">
              <a:buNone/>
            </a:pPr>
            <a:r>
              <a:rPr lang="en" sz="2667">
                <a:latin typeface="Consolas"/>
                <a:ea typeface="Consolas"/>
                <a:cs typeface="Consolas"/>
                <a:sym typeface="Consolas"/>
              </a:rPr>
              <a:t>lemma zero_slope(m: int, b: int, x1: int, x2:int)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  </a:t>
            </a:r>
            <a:r>
              <a:rPr lang="en" sz="2667">
                <a:solidFill>
                  <a:srgbClr val="9900FF"/>
                </a:solidFill>
                <a:latin typeface="Consolas"/>
                <a:ea typeface="Consolas"/>
                <a:cs typeface="Consolas"/>
                <a:sym typeface="Consolas"/>
              </a:rPr>
              <a:t>ensures</a:t>
            </a:r>
            <a:r>
              <a:rPr lang="en" sz="2667">
                <a:latin typeface="Consolas"/>
                <a:ea typeface="Consolas"/>
                <a:cs typeface="Consolas"/>
                <a:sym typeface="Consolas"/>
              </a:rPr>
              <a:t> m == 0 ==&gt;</a:t>
            </a:r>
            <a:br>
              <a:rPr lang="en" sz="2667">
                <a:latin typeface="Consolas"/>
                <a:ea typeface="Consolas"/>
                <a:cs typeface="Consolas"/>
                <a:sym typeface="Consolas"/>
              </a:rPr>
            </a:br>
            <a:r>
              <a:rPr lang="en" sz="2667">
                <a:latin typeface="Consolas"/>
                <a:ea typeface="Consolas"/>
                <a:cs typeface="Consolas"/>
                <a:sym typeface="Consolas"/>
              </a:rPr>
              <a:t>    eval_linear(m, b, x1) == eval_linear(m, b, x2)</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sz="2667">
              <a:latin typeface="Consolas"/>
              <a:ea typeface="Consolas"/>
              <a:cs typeface="Consolas"/>
              <a:sym typeface="Consolas"/>
            </a:endParaRPr>
          </a:p>
          <a:p>
            <a:pPr marL="0" indent="0">
              <a:buNone/>
            </a:pPr>
            <a:r>
              <a:rPr lang="en" sz="2667">
                <a:latin typeface="Consolas"/>
                <a:ea typeface="Consolas"/>
                <a:cs typeface="Consolas"/>
                <a:sym typeface="Consolas"/>
              </a:rPr>
              <a:t>}</a:t>
            </a:r>
            <a:endParaRPr/>
          </a:p>
        </p:txBody>
      </p:sp>
      <p:sp>
        <p:nvSpPr>
          <p:cNvPr id="217" name="Google Shape;217;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31</a:t>
            </a:fld>
            <a:endParaRPr/>
          </a:p>
        </p:txBody>
      </p:sp>
      <p:sp>
        <p:nvSpPr>
          <p:cNvPr id="2" name="Date Placeholder 1"/>
          <p:cNvSpPr>
            <a:spLocks noGrp="1"/>
          </p:cNvSpPr>
          <p:nvPr>
            <p:ph type="dt" sz="half" idx="10"/>
          </p:nvPr>
        </p:nvSpPr>
        <p:spPr/>
        <p:txBody>
          <a:bodyPr/>
          <a:lstStyle/>
          <a:p>
            <a:fld id="{D13C8597-206D-EF46-A81C-2BBBF9158B57}"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47384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2654500" y="1536633"/>
            <a:ext cx="9122000" cy="4555200"/>
          </a:xfrm>
          <a:prstGeom prst="rect">
            <a:avLst/>
          </a:prstGeom>
        </p:spPr>
        <p:txBody>
          <a:bodyPr spcFirstLastPara="1" vert="horz" wrap="square" lIns="121900" tIns="121900" rIns="121900" bIns="121900" rtlCol="0" anchor="t" anchorCtr="0">
            <a:noAutofit/>
          </a:bodyPr>
          <a:lstStyle/>
          <a:p>
            <a:pPr indent="-474121">
              <a:lnSpc>
                <a:spcPct val="100000"/>
              </a:lnSpc>
              <a:buClr>
                <a:srgbClr val="000000"/>
              </a:buClr>
              <a:buSzPts val="2000"/>
            </a:pPr>
            <a:r>
              <a:rPr lang="en" sz="2667" dirty="0">
                <a:solidFill>
                  <a:srgbClr val="000000"/>
                </a:solidFill>
              </a:rPr>
              <a:t>Shorter operators have higher precedence</a:t>
            </a:r>
            <a:br>
              <a:rPr lang="en" sz="2667" dirty="0">
                <a:solidFill>
                  <a:srgbClr val="000000"/>
                </a:solidFill>
              </a:rPr>
            </a:br>
            <a:r>
              <a:rPr lang="en" sz="2667" dirty="0">
                <a:solidFill>
                  <a:srgbClr val="000000"/>
                </a:solidFill>
                <a:latin typeface="Consolas"/>
                <a:ea typeface="Consolas"/>
                <a:cs typeface="Consolas"/>
                <a:sym typeface="Consolas"/>
              </a:rPr>
              <a:t>P(x) &amp;&amp; Q(x) ==&gt; R(S)</a:t>
            </a:r>
            <a:endParaRPr sz="2667" dirty="0">
              <a:solidFill>
                <a:srgbClr val="000000"/>
              </a:solidFill>
              <a:latin typeface="Consolas"/>
              <a:ea typeface="Consolas"/>
              <a:cs typeface="Consolas"/>
              <a:sym typeface="Consolas"/>
            </a:endParaRPr>
          </a:p>
          <a:p>
            <a:pPr indent="-474121">
              <a:lnSpc>
                <a:spcPct val="100000"/>
              </a:lnSpc>
              <a:buClr>
                <a:srgbClr val="000000"/>
              </a:buClr>
              <a:buSzPts val="2000"/>
            </a:pPr>
            <a:endParaRPr lang="en-US" sz="2667" dirty="0">
              <a:solidFill>
                <a:srgbClr val="000000"/>
              </a:solidFill>
            </a:endParaRPr>
          </a:p>
          <a:p>
            <a:pPr indent="-474121">
              <a:lnSpc>
                <a:spcPct val="100000"/>
              </a:lnSpc>
              <a:buClr>
                <a:srgbClr val="000000"/>
              </a:buClr>
              <a:buSzPts val="2000"/>
            </a:pPr>
            <a:r>
              <a:rPr lang="en" sz="2667" dirty="0">
                <a:solidFill>
                  <a:srgbClr val="000000"/>
                </a:solidFill>
              </a:rPr>
              <a:t>Bulleted conjunctions / disjunctions</a:t>
            </a:r>
            <a:endParaRPr sz="2667" dirty="0">
              <a:solidFill>
                <a:srgbClr val="000000"/>
              </a:solidFill>
            </a:endParaRPr>
          </a:p>
          <a:p>
            <a:pPr marL="0" indent="0">
              <a:lnSpc>
                <a:spcPct val="100000"/>
              </a:lnSpc>
              <a:buNone/>
            </a:pPr>
            <a:r>
              <a:rPr lang="en" sz="2667" dirty="0">
                <a:solidFill>
                  <a:srgbClr val="000000"/>
                </a:solidFill>
              </a:rPr>
              <a:t>    </a:t>
            </a:r>
            <a:r>
              <a:rPr lang="en-US" sz="2667" dirty="0">
                <a:solidFill>
                  <a:srgbClr val="000000"/>
                </a:solidFill>
              </a:rPr>
              <a:t> </a:t>
            </a:r>
            <a:r>
              <a:rPr lang="en" sz="2667" dirty="0">
                <a:solidFill>
                  <a:srgbClr val="9900FF"/>
                </a:solidFill>
                <a:latin typeface="Consolas"/>
                <a:ea typeface="Consolas"/>
                <a:cs typeface="Consolas"/>
                <a:sym typeface="Consolas"/>
              </a:rPr>
              <a:t>&amp;&amp;</a:t>
            </a:r>
            <a:r>
              <a:rPr lang="en" sz="2667" dirty="0">
                <a:solidFill>
                  <a:srgbClr val="000000"/>
                </a:solidFill>
                <a:latin typeface="Consolas"/>
                <a:ea typeface="Consolas"/>
                <a:cs typeface="Consolas"/>
                <a:sym typeface="Consolas"/>
              </a:rPr>
              <a:t>  P(x)</a:t>
            </a:r>
            <a:endParaRPr sz="2667" dirty="0">
              <a:solidFill>
                <a:srgbClr val="000000"/>
              </a:solidFill>
              <a:latin typeface="Consolas"/>
              <a:ea typeface="Consolas"/>
              <a:cs typeface="Consolas"/>
              <a:sym typeface="Consolas"/>
            </a:endParaRPr>
          </a:p>
          <a:p>
            <a:pPr marL="0" indent="0">
              <a:lnSpc>
                <a:spcPct val="100000"/>
              </a:lnSpc>
              <a:buNone/>
            </a:pPr>
            <a:r>
              <a:rPr lang="en" sz="2667" dirty="0">
                <a:solidFill>
                  <a:srgbClr val="000000"/>
                </a:solidFill>
                <a:latin typeface="Consolas"/>
                <a:ea typeface="Consolas"/>
                <a:cs typeface="Consolas"/>
                <a:sym typeface="Consolas"/>
              </a:rPr>
              <a:t>  &amp;&amp;  Q(y)</a:t>
            </a:r>
            <a:endParaRPr sz="2667" dirty="0">
              <a:solidFill>
                <a:srgbClr val="000000"/>
              </a:solidFill>
              <a:latin typeface="Consolas"/>
              <a:ea typeface="Consolas"/>
              <a:cs typeface="Consolas"/>
              <a:sym typeface="Consolas"/>
            </a:endParaRPr>
          </a:p>
          <a:p>
            <a:pPr marL="0" indent="0">
              <a:lnSpc>
                <a:spcPct val="100000"/>
              </a:lnSpc>
              <a:buNone/>
            </a:pPr>
            <a:r>
              <a:rPr lang="en" sz="2667" dirty="0">
                <a:solidFill>
                  <a:srgbClr val="000000"/>
                </a:solidFill>
                <a:latin typeface="Consolas"/>
                <a:ea typeface="Consolas"/>
                <a:cs typeface="Consolas"/>
                <a:sym typeface="Consolas"/>
              </a:rPr>
              <a:t>  &amp;&amp;  R(x) ==&gt; S(y)</a:t>
            </a:r>
            <a:endParaRPr sz="2667" dirty="0">
              <a:solidFill>
                <a:srgbClr val="000000"/>
              </a:solidFill>
              <a:latin typeface="Consolas"/>
              <a:ea typeface="Consolas"/>
              <a:cs typeface="Consolas"/>
              <a:sym typeface="Consolas"/>
            </a:endParaRPr>
          </a:p>
          <a:p>
            <a:pPr marL="0" indent="0">
              <a:lnSpc>
                <a:spcPct val="100000"/>
              </a:lnSpc>
              <a:buNone/>
            </a:pPr>
            <a:r>
              <a:rPr lang="en" sz="2667" dirty="0">
                <a:solidFill>
                  <a:srgbClr val="000000"/>
                </a:solidFill>
                <a:latin typeface="Consolas"/>
                <a:ea typeface="Consolas"/>
                <a:cs typeface="Consolas"/>
                <a:sym typeface="Consolas"/>
              </a:rPr>
              <a:t>  &amp;&amp;  T(x, y)</a:t>
            </a:r>
            <a:endParaRPr sz="2667" dirty="0">
              <a:solidFill>
                <a:srgbClr val="000000"/>
              </a:solidFill>
              <a:latin typeface="Consolas"/>
              <a:ea typeface="Consolas"/>
              <a:cs typeface="Consolas"/>
              <a:sym typeface="Consolas"/>
            </a:endParaRPr>
          </a:p>
          <a:p>
            <a:pPr marL="0" indent="0">
              <a:lnSpc>
                <a:spcPct val="100000"/>
              </a:lnSpc>
              <a:buNone/>
            </a:pPr>
            <a:endParaRPr sz="2667" dirty="0">
              <a:solidFill>
                <a:srgbClr val="000000"/>
              </a:solidFill>
            </a:endParaRPr>
          </a:p>
          <a:p>
            <a:pPr indent="-474121">
              <a:lnSpc>
                <a:spcPct val="100000"/>
              </a:lnSpc>
              <a:buClr>
                <a:srgbClr val="000000"/>
              </a:buClr>
              <a:buSzPts val="2000"/>
            </a:pPr>
            <a:r>
              <a:rPr lang="en" sz="2667" dirty="0">
                <a:solidFill>
                  <a:srgbClr val="000000"/>
                </a:solidFill>
              </a:rPr>
              <a:t>Parentheses are a good idea around</a:t>
            </a:r>
            <a:br>
              <a:rPr lang="en" sz="2667" dirty="0">
                <a:solidFill>
                  <a:srgbClr val="000000"/>
                </a:solidFill>
              </a:rPr>
            </a:br>
            <a:r>
              <a:rPr lang="en" sz="2667" b="1" dirty="0" err="1">
                <a:solidFill>
                  <a:srgbClr val="000000"/>
                </a:solidFill>
              </a:rPr>
              <a:t>forall</a:t>
            </a:r>
            <a:r>
              <a:rPr lang="en" sz="2667" dirty="0">
                <a:solidFill>
                  <a:srgbClr val="000000"/>
                </a:solidFill>
              </a:rPr>
              <a:t>, </a:t>
            </a:r>
            <a:r>
              <a:rPr lang="en" sz="2667" b="1" dirty="0">
                <a:solidFill>
                  <a:srgbClr val="000000"/>
                </a:solidFill>
              </a:rPr>
              <a:t>exists</a:t>
            </a:r>
            <a:r>
              <a:rPr lang="en" sz="2667" dirty="0">
                <a:solidFill>
                  <a:srgbClr val="000000"/>
                </a:solidFill>
              </a:rPr>
              <a:t>,</a:t>
            </a:r>
            <a:r>
              <a:rPr lang="en" sz="2667" b="1" dirty="0">
                <a:solidFill>
                  <a:srgbClr val="000000"/>
                </a:solidFill>
              </a:rPr>
              <a:t> ==&gt;</a:t>
            </a:r>
            <a:endParaRPr sz="2667" dirty="0">
              <a:solidFill>
                <a:srgbClr val="000000"/>
              </a:solidFill>
            </a:endParaRPr>
          </a:p>
          <a:p>
            <a:pPr marL="0" indent="0">
              <a:spcAft>
                <a:spcPts val="2133"/>
              </a:spcAft>
              <a:buNone/>
            </a:pPr>
            <a:endParaRPr sz="2667" dirty="0">
              <a:solidFill>
                <a:srgbClr val="000000"/>
              </a:solidFill>
            </a:endParaRPr>
          </a:p>
        </p:txBody>
      </p:sp>
      <p:sp>
        <p:nvSpPr>
          <p:cNvPr id="162" name="Google Shape;162;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Boolean operators</a:t>
            </a:r>
            <a:endParaRPr dirty="0"/>
          </a:p>
        </p:txBody>
      </p:sp>
      <p:sp>
        <p:nvSpPr>
          <p:cNvPr id="163" name="Google Shape;163;p24"/>
          <p:cNvSpPr txBox="1">
            <a:spLocks noGrp="1"/>
          </p:cNvSpPr>
          <p:nvPr>
            <p:ph type="body" idx="1"/>
          </p:nvPr>
        </p:nvSpPr>
        <p:spPr>
          <a:xfrm>
            <a:off x="415600" y="1536633"/>
            <a:ext cx="1709200"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 sz="2667">
                <a:solidFill>
                  <a:srgbClr val="000000"/>
                </a:solidFill>
                <a:latin typeface="Consolas"/>
                <a:ea typeface="Consolas"/>
                <a:cs typeface="Consolas"/>
                <a:sym typeface="Consolas"/>
              </a:rPr>
              <a:t>!</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&amp;&amp;</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a:t>
            </a:r>
            <a:endParaRPr sz="2667">
              <a:solidFill>
                <a:srgbClr val="000000"/>
              </a:solidFill>
              <a:latin typeface="Consolas"/>
              <a:ea typeface="Consolas"/>
              <a:cs typeface="Consolas"/>
              <a:sym typeface="Consolas"/>
            </a:endParaRPr>
          </a:p>
          <a:p>
            <a:pPr marL="0" indent="0">
              <a:lnSpc>
                <a:spcPct val="100000"/>
              </a:lnSpc>
              <a:buNone/>
            </a:pPr>
            <a:r>
              <a:rPr lang="en" sz="2667">
                <a:solidFill>
                  <a:schemeClr val="dk1"/>
                </a:solidFill>
                <a:latin typeface="Consolas"/>
                <a:ea typeface="Consolas"/>
                <a:cs typeface="Consolas"/>
                <a:sym typeface="Consolas"/>
              </a:rPr>
              <a:t>==</a:t>
            </a:r>
            <a:endParaRPr sz="2667">
              <a:solidFill>
                <a:schemeClr val="dk1"/>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==&gt;</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&lt;==&gt;</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forall</a:t>
            </a:r>
            <a:endParaRPr sz="2667">
              <a:solidFill>
                <a:srgbClr val="000000"/>
              </a:solidFill>
              <a:latin typeface="Consolas"/>
              <a:ea typeface="Consolas"/>
              <a:cs typeface="Consolas"/>
              <a:sym typeface="Consolas"/>
            </a:endParaRPr>
          </a:p>
          <a:p>
            <a:pPr marL="0" indent="0">
              <a:lnSpc>
                <a:spcPct val="100000"/>
              </a:lnSpc>
              <a:buNone/>
            </a:pPr>
            <a:r>
              <a:rPr lang="en" sz="2667">
                <a:solidFill>
                  <a:srgbClr val="000000"/>
                </a:solidFill>
                <a:latin typeface="Consolas"/>
                <a:ea typeface="Consolas"/>
                <a:cs typeface="Consolas"/>
                <a:sym typeface="Consolas"/>
              </a:rPr>
              <a:t>exists</a:t>
            </a:r>
            <a:endParaRPr sz="2667">
              <a:solidFill>
                <a:srgbClr val="000000"/>
              </a:solidFill>
              <a:latin typeface="Consolas"/>
              <a:ea typeface="Consolas"/>
              <a:cs typeface="Consolas"/>
              <a:sym typeface="Consolas"/>
            </a:endParaRPr>
          </a:p>
        </p:txBody>
      </p:sp>
      <p:sp>
        <p:nvSpPr>
          <p:cNvPr id="165" name="Google Shape;165;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32</a:t>
            </a:fld>
            <a:endParaRPr/>
          </a:p>
        </p:txBody>
      </p:sp>
      <p:sp>
        <p:nvSpPr>
          <p:cNvPr id="2" name="Date Placeholder 1"/>
          <p:cNvSpPr>
            <a:spLocks noGrp="1"/>
          </p:cNvSpPr>
          <p:nvPr>
            <p:ph type="dt" sz="half" idx="10"/>
          </p:nvPr>
        </p:nvSpPr>
        <p:spPr/>
        <p:txBody>
          <a:bodyPr/>
          <a:lstStyle/>
          <a:p>
            <a:fld id="{67906F6E-034F-7940-8B40-013C02C93CCF}" type="datetime1">
              <a:rPr lang="en-US" smtClean="0"/>
              <a:t>8/29/24</a:t>
            </a:fld>
            <a:endParaRPr lang="en-US" dirty="0"/>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7" name="Rectangle 6"/>
          <p:cNvSpPr/>
          <p:nvPr/>
        </p:nvSpPr>
        <p:spPr>
          <a:xfrm>
            <a:off x="3413760" y="3243364"/>
            <a:ext cx="6096000" cy="1734064"/>
          </a:xfrm>
          <a:prstGeom prst="rect">
            <a:avLst/>
          </a:prstGeom>
        </p:spPr>
        <p:txBody>
          <a:bodyPr>
            <a:spAutoFit/>
          </a:bodyPr>
          <a:lstStyle/>
          <a:p>
            <a:pPr lvl="0">
              <a:buSzPts val="1800"/>
            </a:pPr>
            <a:r>
              <a:rPr lang="uk-UA" sz="2667" dirty="0">
                <a:solidFill>
                  <a:srgbClr val="FF0000"/>
                </a:solidFill>
                <a:latin typeface="Consolas"/>
                <a:ea typeface="Consolas"/>
                <a:cs typeface="Consolas"/>
                <a:sym typeface="Consolas"/>
              </a:rPr>
              <a:t> </a:t>
            </a:r>
            <a:r>
              <a:rPr lang="en-US" sz="2667" dirty="0">
                <a:solidFill>
                  <a:srgbClr val="FF0000"/>
                </a:solidFill>
                <a:latin typeface="Consolas"/>
                <a:ea typeface="Consolas"/>
                <a:cs typeface="Consolas"/>
                <a:sym typeface="Consolas"/>
              </a:rPr>
              <a:t>(    )</a:t>
            </a:r>
            <a:endParaRPr lang="uk-UA" sz="2667" dirty="0">
              <a:solidFill>
                <a:srgbClr val="FF0000"/>
              </a:solidFill>
              <a:latin typeface="Consolas"/>
              <a:ea typeface="Consolas"/>
              <a:cs typeface="Consolas"/>
              <a:sym typeface="Consolas"/>
            </a:endParaRPr>
          </a:p>
          <a:p>
            <a:pPr lvl="0">
              <a:buSzPts val="1800"/>
            </a:pPr>
            <a:r>
              <a:rPr lang="uk-UA" sz="2667" dirty="0">
                <a:solidFill>
                  <a:srgbClr val="FF0000"/>
                </a:solidFill>
                <a:latin typeface="Consolas"/>
                <a:ea typeface="Consolas"/>
                <a:cs typeface="Consolas"/>
                <a:sym typeface="Consolas"/>
              </a:rPr>
              <a:t> </a:t>
            </a:r>
            <a:r>
              <a:rPr lang="en-US" sz="2667" dirty="0">
                <a:solidFill>
                  <a:srgbClr val="FF0000"/>
                </a:solidFill>
                <a:latin typeface="Consolas"/>
                <a:ea typeface="Consolas"/>
                <a:cs typeface="Consolas"/>
                <a:sym typeface="Consolas"/>
              </a:rPr>
              <a:t>(    )</a:t>
            </a:r>
            <a:endParaRPr lang="uk-UA" sz="2667" dirty="0">
              <a:solidFill>
                <a:srgbClr val="FF0000"/>
              </a:solidFill>
              <a:latin typeface="Consolas"/>
              <a:ea typeface="Consolas"/>
              <a:cs typeface="Consolas"/>
              <a:sym typeface="Consolas"/>
            </a:endParaRPr>
          </a:p>
          <a:p>
            <a:pPr lvl="0">
              <a:buSzPts val="1800"/>
            </a:pPr>
            <a:r>
              <a:rPr lang="uk-UA" sz="2667" dirty="0">
                <a:solidFill>
                  <a:srgbClr val="FF0000"/>
                </a:solidFill>
                <a:latin typeface="Consolas"/>
                <a:ea typeface="Consolas"/>
                <a:cs typeface="Consolas"/>
                <a:sym typeface="Consolas"/>
              </a:rPr>
              <a:t> </a:t>
            </a:r>
            <a:r>
              <a:rPr lang="en-US" sz="2667" dirty="0">
                <a:solidFill>
                  <a:srgbClr val="FF0000"/>
                </a:solidFill>
                <a:latin typeface="Consolas"/>
                <a:ea typeface="Consolas"/>
                <a:cs typeface="Consolas"/>
                <a:sym typeface="Consolas"/>
              </a:rPr>
              <a:t>(             )</a:t>
            </a:r>
            <a:endParaRPr lang="uk-UA" sz="2667" dirty="0">
              <a:solidFill>
                <a:srgbClr val="FF0000"/>
              </a:solidFill>
              <a:latin typeface="Consolas"/>
              <a:ea typeface="Consolas"/>
              <a:cs typeface="Consolas"/>
              <a:sym typeface="Consolas"/>
            </a:endParaRPr>
          </a:p>
          <a:p>
            <a:pPr lvl="0">
              <a:buSzPts val="1800"/>
            </a:pPr>
            <a:r>
              <a:rPr lang="en-US" sz="2667" dirty="0">
                <a:solidFill>
                  <a:srgbClr val="FF0000"/>
                </a:solidFill>
                <a:latin typeface="Consolas"/>
                <a:ea typeface="Consolas"/>
                <a:cs typeface="Consolas"/>
                <a:sym typeface="Consolas"/>
              </a:rPr>
              <a:t> (       )</a:t>
            </a:r>
            <a:endParaRPr lang="en-US" dirty="0">
              <a:solidFill>
                <a:srgbClr val="FF0000"/>
              </a:solidFill>
            </a:endParaRPr>
          </a:p>
        </p:txBody>
      </p:sp>
      <p:sp>
        <p:nvSpPr>
          <p:cNvPr id="14" name="Rectangle 13"/>
          <p:cNvSpPr/>
          <p:nvPr/>
        </p:nvSpPr>
        <p:spPr>
          <a:xfrm>
            <a:off x="2891246" y="3243364"/>
            <a:ext cx="6618514" cy="1734064"/>
          </a:xfrm>
          <a:prstGeom prst="rect">
            <a:avLst/>
          </a:prstGeom>
        </p:spPr>
        <p:txBody>
          <a:bodyPr wrap="square">
            <a:spAutoFit/>
          </a:bodyPr>
          <a:lstStyle/>
          <a:p>
            <a:pPr lvl="0">
              <a:buSzPts val="1800"/>
            </a:pPr>
            <a:r>
              <a:rPr lang="en-US" sz="2667" dirty="0">
                <a:solidFill>
                  <a:srgbClr val="0000FF"/>
                </a:solidFill>
                <a:latin typeface="Consolas"/>
                <a:ea typeface="Consolas"/>
                <a:cs typeface="Consolas"/>
                <a:sym typeface="Consolas"/>
              </a:rPr>
              <a:t>(</a:t>
            </a:r>
          </a:p>
          <a:p>
            <a:pPr lvl="0">
              <a:buSzPts val="1800"/>
            </a:pPr>
            <a:endParaRPr lang="en-US" sz="2667" dirty="0">
              <a:solidFill>
                <a:srgbClr val="0000FF"/>
              </a:solidFill>
              <a:latin typeface="Consolas"/>
              <a:ea typeface="Consolas"/>
              <a:cs typeface="Consolas"/>
              <a:sym typeface="Consolas"/>
            </a:endParaRPr>
          </a:p>
          <a:p>
            <a:pPr lvl="0">
              <a:buSzPts val="1800"/>
            </a:pPr>
            <a:r>
              <a:rPr lang="en-US" sz="2667" dirty="0">
                <a:solidFill>
                  <a:srgbClr val="0000FF"/>
                </a:solidFill>
                <a:latin typeface="Consolas"/>
                <a:ea typeface="Consolas"/>
                <a:cs typeface="Consolas"/>
                <a:sym typeface="Consolas"/>
              </a:rPr>
              <a:t>         )   (    </a:t>
            </a:r>
            <a:endParaRPr lang="uk-UA" sz="2667" dirty="0">
              <a:solidFill>
                <a:srgbClr val="0000FF"/>
              </a:solidFill>
              <a:latin typeface="Consolas"/>
              <a:ea typeface="Consolas"/>
              <a:cs typeface="Consolas"/>
              <a:sym typeface="Consolas"/>
            </a:endParaRPr>
          </a:p>
          <a:p>
            <a:pPr lvl="0">
              <a:buSzPts val="1800"/>
            </a:pPr>
            <a:r>
              <a:rPr lang="en-US" sz="2667" dirty="0">
                <a:solidFill>
                  <a:srgbClr val="0000FF"/>
                </a:solidFill>
                <a:latin typeface="Consolas"/>
                <a:ea typeface="Consolas"/>
                <a:cs typeface="Consolas"/>
                <a:sym typeface="Consolas"/>
              </a:rPr>
              <a:t>            )</a:t>
            </a:r>
            <a:endParaRPr lang="en-US" dirty="0">
              <a:solidFill>
                <a:srgbClr val="0000FF"/>
              </a:solidFill>
            </a:endParaRPr>
          </a:p>
        </p:txBody>
      </p:sp>
    </p:spTree>
    <p:extLst>
      <p:ext uri="{BB962C8B-B14F-4D97-AF65-F5344CB8AC3E}">
        <p14:creationId xmlns:p14="http://schemas.microsoft.com/office/powerpoint/2010/main" val="23470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4" grpId="0"/>
      <p:bldP spid="14"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Quantifier syntax</a:t>
            </a:r>
            <a:r>
              <a:rPr lang="en-US" dirty="0"/>
              <a:t>: </a:t>
            </a:r>
            <a:r>
              <a:rPr lang="en-US" dirty="0" err="1"/>
              <a:t>forall</a:t>
            </a:r>
            <a:endParaRPr dirty="0"/>
          </a:p>
        </p:txBody>
      </p:sp>
      <p:sp>
        <p:nvSpPr>
          <p:cNvPr id="179" name="Google Shape;179;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P(a)</a:t>
            </a:r>
            <a:endParaRPr dirty="0">
              <a:latin typeface="Consolas"/>
              <a:ea typeface="Consolas"/>
              <a:cs typeface="Consolas"/>
              <a:sym typeface="Consolas"/>
            </a:endParaRPr>
          </a:p>
          <a:p>
            <a:pPr marL="0" indent="0">
              <a:spcBef>
                <a:spcPts val="2133"/>
              </a:spcBef>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Q(a)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R(a)</a:t>
            </a:r>
            <a:endParaRPr dirty="0">
              <a:latin typeface="Consolas"/>
              <a:ea typeface="Consolas"/>
              <a:cs typeface="Consolas"/>
              <a:sym typeface="Consolas"/>
            </a:endParaRPr>
          </a:p>
          <a:p>
            <a:pPr marL="0" indent="0">
              <a:spcBef>
                <a:spcPts val="2133"/>
              </a:spcBef>
              <a:buNone/>
            </a:pPr>
            <a:r>
              <a:rPr lang="en" dirty="0" err="1">
                <a:solidFill>
                  <a:srgbClr val="8343E2"/>
                </a:solidFill>
                <a:latin typeface="Consolas"/>
                <a:ea typeface="Consolas"/>
                <a:cs typeface="Consolas"/>
                <a:sym typeface="Consolas"/>
              </a:rPr>
              <a:t>forall</a:t>
            </a:r>
            <a:r>
              <a:rPr lang="en" dirty="0">
                <a:latin typeface="Consolas"/>
                <a:ea typeface="Consolas"/>
                <a:cs typeface="Consolas"/>
                <a:sym typeface="Consolas"/>
              </a:rPr>
              <a:t> a </a:t>
            </a:r>
            <a:r>
              <a:rPr lang="en" dirty="0">
                <a:solidFill>
                  <a:srgbClr val="8343E2"/>
                </a:solidFill>
                <a:latin typeface="Consolas"/>
                <a:ea typeface="Consolas"/>
                <a:cs typeface="Consolas"/>
                <a:sym typeface="Consolas"/>
              </a:rPr>
              <a:t>|</a:t>
            </a:r>
            <a:r>
              <a:rPr lang="en" dirty="0">
                <a:latin typeface="Consolas"/>
                <a:ea typeface="Consolas"/>
                <a:cs typeface="Consolas"/>
                <a:sym typeface="Consolas"/>
              </a:rPr>
              <a:t> Q(a)</a:t>
            </a:r>
            <a:endParaRPr dirty="0">
              <a:latin typeface="Consolas"/>
              <a:ea typeface="Consolas"/>
              <a:cs typeface="Consolas"/>
              <a:sym typeface="Consolas"/>
            </a:endParaRPr>
          </a:p>
          <a:p>
            <a:pPr indent="0">
              <a:buNone/>
            </a:pPr>
            <a:r>
              <a:rPr lang="en" dirty="0">
                <a:latin typeface="Consolas"/>
                <a:ea typeface="Consolas"/>
                <a:cs typeface="Consolas"/>
                <a:sym typeface="Consolas"/>
              </a:rPr>
              <a:t>ensures R(a)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180" name="Google Shape;180;p26"/>
          <p:cNvSpPr/>
          <p:nvPr/>
        </p:nvSpPr>
        <p:spPr>
          <a:xfrm>
            <a:off x="5406300" y="1685251"/>
            <a:ext cx="311600" cy="1091861"/>
          </a:xfrm>
          <a:prstGeom prst="righ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1" name="Google Shape;181;p26"/>
          <p:cNvSpPr/>
          <p:nvPr/>
        </p:nvSpPr>
        <p:spPr>
          <a:xfrm>
            <a:off x="5406300" y="2912936"/>
            <a:ext cx="311600" cy="1621200"/>
          </a:xfrm>
          <a:prstGeom prst="righ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6"/>
          <p:cNvSpPr txBox="1"/>
          <p:nvPr/>
        </p:nvSpPr>
        <p:spPr>
          <a:xfrm>
            <a:off x="5717900" y="1896583"/>
            <a:ext cx="3130009" cy="600800"/>
          </a:xfrm>
          <a:prstGeom prst="rect">
            <a:avLst/>
          </a:prstGeom>
          <a:noFill/>
          <a:ln>
            <a:noFill/>
          </a:ln>
        </p:spPr>
        <p:txBody>
          <a:bodyPr spcFirstLastPara="1" wrap="square" lIns="121900" tIns="121900" rIns="121900" bIns="121900" anchor="t" anchorCtr="0">
            <a:noAutofit/>
          </a:bodyPr>
          <a:lstStyle/>
          <a:p>
            <a:r>
              <a:rPr lang="en" sz="2400" dirty="0">
                <a:solidFill>
                  <a:srgbClr val="0000FF"/>
                </a:solidFill>
              </a:rPr>
              <a:t>expression forms</a:t>
            </a:r>
            <a:endParaRPr sz="2400" dirty="0">
              <a:solidFill>
                <a:srgbClr val="0000FF"/>
              </a:solidFill>
            </a:endParaRPr>
          </a:p>
        </p:txBody>
      </p:sp>
      <p:sp>
        <p:nvSpPr>
          <p:cNvPr id="183" name="Google Shape;183;p26"/>
          <p:cNvSpPr txBox="1"/>
          <p:nvPr/>
        </p:nvSpPr>
        <p:spPr>
          <a:xfrm>
            <a:off x="5717900" y="3393408"/>
            <a:ext cx="3225803" cy="600800"/>
          </a:xfrm>
          <a:prstGeom prst="rect">
            <a:avLst/>
          </a:prstGeom>
          <a:noFill/>
          <a:ln>
            <a:noFill/>
          </a:ln>
        </p:spPr>
        <p:txBody>
          <a:bodyPr spcFirstLastPara="1" wrap="square" lIns="121900" tIns="121900" rIns="121900" bIns="121900" anchor="t" anchorCtr="0">
            <a:noAutofit/>
          </a:bodyPr>
          <a:lstStyle/>
          <a:p>
            <a:r>
              <a:rPr lang="en" sz="2400" dirty="0">
                <a:solidFill>
                  <a:srgbClr val="0000FF"/>
                </a:solidFill>
              </a:rPr>
              <a:t>statement form</a:t>
            </a:r>
            <a:endParaRPr sz="2400" dirty="0">
              <a:solidFill>
                <a:srgbClr val="0000FF"/>
              </a:solidFill>
            </a:endParaRPr>
          </a:p>
        </p:txBody>
      </p:sp>
      <p:sp>
        <p:nvSpPr>
          <p:cNvPr id="184" name="Google Shape;184;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33</a:t>
            </a:fld>
            <a:endParaRPr/>
          </a:p>
        </p:txBody>
      </p:sp>
      <p:sp>
        <p:nvSpPr>
          <p:cNvPr id="2" name="Date Placeholder 1"/>
          <p:cNvSpPr>
            <a:spLocks noGrp="1"/>
          </p:cNvSpPr>
          <p:nvPr>
            <p:ph type="dt" sz="half" idx="10"/>
          </p:nvPr>
        </p:nvSpPr>
        <p:spPr/>
        <p:txBody>
          <a:bodyPr/>
          <a:lstStyle/>
          <a:p>
            <a:fld id="{DD018918-E19E-7F4C-ABA1-70456C524672}"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2" name="Rounded Rectangular Callout 11"/>
          <p:cNvSpPr/>
          <p:nvPr/>
        </p:nvSpPr>
        <p:spPr>
          <a:xfrm>
            <a:off x="6096000" y="1084767"/>
            <a:ext cx="4376928" cy="529504"/>
          </a:xfrm>
          <a:prstGeom prst="wedgeRoundRectCallout">
            <a:avLst>
              <a:gd name="adj1" fmla="val -141397"/>
              <a:gd name="adj2" fmla="val 70489"/>
              <a:gd name="adj3" fmla="val 16667"/>
            </a:avLst>
          </a:prstGeom>
          <a:solidFill>
            <a:schemeClr val="bg1">
              <a:alpha val="91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sz="2400" dirty="0">
                <a:solidFill>
                  <a:prstClr val="black"/>
                </a:solidFill>
              </a:rPr>
              <a:t>The type of </a:t>
            </a:r>
            <a:r>
              <a:rPr lang="en-US" sz="2400" b="1" dirty="0">
                <a:solidFill>
                  <a:schemeClr val="tx1"/>
                </a:solidFill>
                <a:latin typeface="Consolas" charset="0"/>
                <a:ea typeface="Consolas" charset="0"/>
                <a:cs typeface="Consolas" charset="0"/>
              </a:rPr>
              <a:t>a</a:t>
            </a:r>
            <a:r>
              <a:rPr lang="en-US" sz="2400" dirty="0">
                <a:solidFill>
                  <a:prstClr val="black"/>
                </a:solidFill>
              </a:rPr>
              <a:t> is typically inferred</a:t>
            </a:r>
            <a:endParaRPr lang="en" sz="2400" dirty="0">
              <a:solidFill>
                <a:prstClr val="black"/>
              </a:solidFill>
            </a:endParaRPr>
          </a:p>
        </p:txBody>
      </p:sp>
      <p:grpSp>
        <p:nvGrpSpPr>
          <p:cNvPr id="7" name="Group 6">
            <a:extLst>
              <a:ext uri="{FF2B5EF4-FFF2-40B4-BE49-F238E27FC236}">
                <a16:creationId xmlns:a16="http://schemas.microsoft.com/office/drawing/2014/main" id="{928AA935-3AB0-5B85-2AEB-1FBE151BB49F}"/>
              </a:ext>
            </a:extLst>
          </p:cNvPr>
          <p:cNvGrpSpPr/>
          <p:nvPr/>
        </p:nvGrpSpPr>
        <p:grpSpPr>
          <a:xfrm>
            <a:off x="8523370" y="3691391"/>
            <a:ext cx="2670691" cy="2379937"/>
            <a:chOff x="8514824" y="3492796"/>
            <a:chExt cx="2670691" cy="2379937"/>
          </a:xfrm>
        </p:grpSpPr>
        <p:pic>
          <p:nvPicPr>
            <p:cNvPr id="5" name="Picture 4">
              <a:extLst>
                <a:ext uri="{FF2B5EF4-FFF2-40B4-BE49-F238E27FC236}">
                  <a16:creationId xmlns:a16="http://schemas.microsoft.com/office/drawing/2014/main" id="{11B66919-7DA9-29BC-0337-810D97ECD185}"/>
                </a:ext>
              </a:extLst>
            </p:cNvPr>
            <p:cNvPicPr>
              <a:picLocks noChangeAspect="1"/>
            </p:cNvPicPr>
            <p:nvPr/>
          </p:nvPicPr>
          <p:blipFill>
            <a:blip r:embed="rId3"/>
            <a:stretch>
              <a:fillRect/>
            </a:stretch>
          </p:blipFill>
          <p:spPr>
            <a:xfrm>
              <a:off x="8625920" y="3492796"/>
              <a:ext cx="2082680" cy="2082680"/>
            </a:xfrm>
            <a:prstGeom prst="rect">
              <a:avLst/>
            </a:prstGeom>
          </p:spPr>
        </p:pic>
        <p:sp>
          <p:nvSpPr>
            <p:cNvPr id="6" name="TextBox 5">
              <a:extLst>
                <a:ext uri="{FF2B5EF4-FFF2-40B4-BE49-F238E27FC236}">
                  <a16:creationId xmlns:a16="http://schemas.microsoft.com/office/drawing/2014/main" id="{43639B7F-BE1E-C73D-2F4D-76B0DA79601C}"/>
                </a:ext>
              </a:extLst>
            </p:cNvPr>
            <p:cNvSpPr txBox="1"/>
            <p:nvPr/>
          </p:nvSpPr>
          <p:spPr>
            <a:xfrm>
              <a:off x="8514824" y="5411068"/>
              <a:ext cx="2670691" cy="461665"/>
            </a:xfrm>
            <a:prstGeom prst="rect">
              <a:avLst/>
            </a:prstGeom>
            <a:noFill/>
          </p:spPr>
          <p:txBody>
            <a:bodyPr wrap="square" rtlCol="0">
              <a:spAutoFit/>
            </a:bodyPr>
            <a:lstStyle/>
            <a:p>
              <a:r>
                <a:rPr lang="en-US" sz="2400" dirty="0" err="1"/>
                <a:t>VSCode</a:t>
              </a:r>
              <a:r>
                <a:rPr lang="en-US" sz="2400" dirty="0"/>
                <a:t> transition</a:t>
              </a:r>
            </a:p>
          </p:txBody>
        </p:sp>
      </p:grpSp>
    </p:spTree>
    <p:extLst>
      <p:ext uri="{BB962C8B-B14F-4D97-AF65-F5344CB8AC3E}">
        <p14:creationId xmlns:p14="http://schemas.microsoft.com/office/powerpoint/2010/main" val="82625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Quantifier syntax</a:t>
            </a:r>
            <a:r>
              <a:rPr lang="en-US" dirty="0"/>
              <a:t>: exists</a:t>
            </a:r>
            <a:endParaRPr dirty="0"/>
          </a:p>
        </p:txBody>
      </p:sp>
      <p:sp>
        <p:nvSpPr>
          <p:cNvPr id="179" name="Google Shape;179;p2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US" sz="2600" dirty="0" err="1">
                <a:latin typeface="Consolas"/>
                <a:ea typeface="Consolas"/>
                <a:cs typeface="Consolas"/>
                <a:sym typeface="Consolas"/>
              </a:rPr>
              <a:t>forall’s</a:t>
            </a:r>
            <a:r>
              <a:rPr lang="en-US" dirty="0">
                <a:latin typeface="Consolas"/>
                <a:ea typeface="Consolas"/>
                <a:cs typeface="Consolas"/>
                <a:sym typeface="Consolas"/>
              </a:rPr>
              <a:t> </a:t>
            </a:r>
            <a:r>
              <a:rPr lang="en-US" dirty="0">
                <a:ea typeface="Consolas"/>
                <a:cs typeface="Consolas"/>
                <a:sym typeface="Consolas"/>
              </a:rPr>
              <a:t>evil twin</a:t>
            </a:r>
          </a:p>
          <a:p>
            <a:pPr marL="0" indent="0">
              <a:buNone/>
            </a:pPr>
            <a:endParaRPr lang="en-US" dirty="0">
              <a:latin typeface="Consolas"/>
              <a:ea typeface="Consolas"/>
              <a:cs typeface="Consolas"/>
              <a:sym typeface="Consolas"/>
            </a:endParaRPr>
          </a:p>
          <a:p>
            <a:pPr marL="0" indent="0">
              <a:buNone/>
            </a:pPr>
            <a:r>
              <a:rPr lang="en-US" dirty="0">
                <a:latin typeface="Consolas"/>
                <a:ea typeface="Consolas"/>
                <a:cs typeface="Consolas"/>
                <a:sym typeface="Consolas"/>
              </a:rPr>
              <a:t>exists </a:t>
            </a:r>
            <a:r>
              <a:rPr lang="en" dirty="0">
                <a:latin typeface="Consolas"/>
                <a:ea typeface="Consolas"/>
                <a:cs typeface="Consolas"/>
                <a:sym typeface="Consolas"/>
              </a:rPr>
              <a:t>a :: P(a)</a:t>
            </a:r>
            <a:endParaRPr lang="en-US" dirty="0">
              <a:latin typeface="Consolas"/>
              <a:ea typeface="Consolas"/>
              <a:cs typeface="Consolas"/>
              <a:sym typeface="Consolas"/>
            </a:endParaRPr>
          </a:p>
          <a:p>
            <a:pPr marL="0" indent="0">
              <a:buNone/>
            </a:pPr>
            <a:endParaRPr lang="en-US" dirty="0">
              <a:latin typeface="Consolas"/>
              <a:ea typeface="Consolas"/>
              <a:cs typeface="Consolas"/>
              <a:sym typeface="Consolas"/>
            </a:endParaRPr>
          </a:p>
          <a:p>
            <a:pPr marL="0" indent="0">
              <a:buNone/>
            </a:pPr>
            <a:r>
              <a:rPr lang="en-US" dirty="0">
                <a:ea typeface="Consolas"/>
                <a:cs typeface="Consolas"/>
                <a:sym typeface="Consolas"/>
              </a:rPr>
              <a:t>E.g. exists </a:t>
            </a:r>
            <a:r>
              <a:rPr lang="en-US" dirty="0" err="1">
                <a:ea typeface="Consolas"/>
                <a:cs typeface="Consolas"/>
                <a:sym typeface="Consolas"/>
              </a:rPr>
              <a:t>n:nat</a:t>
            </a:r>
            <a:r>
              <a:rPr lang="en-US" dirty="0">
                <a:ea typeface="Consolas"/>
                <a:cs typeface="Consolas"/>
                <a:sym typeface="Consolas"/>
              </a:rPr>
              <a:t> :: 2*n == 4</a:t>
            </a:r>
          </a:p>
          <a:p>
            <a:pPr marL="0" indent="0">
              <a:buNone/>
            </a:pPr>
            <a:endParaRPr lang="en-US" dirty="0">
              <a:ea typeface="Consolas"/>
              <a:cs typeface="Consolas"/>
              <a:sym typeface="Consolas"/>
            </a:endParaRPr>
          </a:p>
          <a:p>
            <a:pPr marL="0" indent="0">
              <a:buNone/>
            </a:pPr>
            <a:r>
              <a:rPr lang="en-US" dirty="0">
                <a:ea typeface="Consolas"/>
                <a:cs typeface="Consolas"/>
                <a:sym typeface="Consolas"/>
              </a:rPr>
              <a:t>Dafny </a:t>
            </a:r>
            <a:r>
              <a:rPr lang="en-US" dirty="0">
                <a:solidFill>
                  <a:srgbClr val="0000FF"/>
                </a:solidFill>
                <a:ea typeface="Consolas"/>
                <a:cs typeface="Consolas"/>
                <a:sym typeface="Consolas"/>
              </a:rPr>
              <a:t>cannot prove exists</a:t>
            </a:r>
            <a:r>
              <a:rPr lang="en-US" dirty="0">
                <a:ea typeface="Consolas"/>
                <a:cs typeface="Consolas"/>
                <a:sym typeface="Consolas"/>
              </a:rPr>
              <a:t> without a </a:t>
            </a:r>
            <a:r>
              <a:rPr lang="en-US" dirty="0">
                <a:solidFill>
                  <a:srgbClr val="0000FF"/>
                </a:solidFill>
                <a:ea typeface="Consolas"/>
                <a:cs typeface="Consolas"/>
                <a:sym typeface="Consolas"/>
              </a:rPr>
              <a:t>witness</a:t>
            </a:r>
          </a:p>
        </p:txBody>
      </p:sp>
      <p:sp>
        <p:nvSpPr>
          <p:cNvPr id="184" name="Google Shape;184;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34</a:t>
            </a:fld>
            <a:endParaRPr/>
          </a:p>
        </p:txBody>
      </p:sp>
      <p:sp>
        <p:nvSpPr>
          <p:cNvPr id="2" name="Date Placeholder 1"/>
          <p:cNvSpPr>
            <a:spLocks noGrp="1"/>
          </p:cNvSpPr>
          <p:nvPr>
            <p:ph type="dt" sz="half" idx="10"/>
          </p:nvPr>
        </p:nvSpPr>
        <p:spPr/>
        <p:txBody>
          <a:bodyPr/>
          <a:lstStyle/>
          <a:p>
            <a:fld id="{BA97FF37-FD71-594F-BBE9-1DCAD484D1B7}" type="datetime1">
              <a:rPr lang="en-US" smtClean="0"/>
              <a:t>9/3/24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grpSp>
        <p:nvGrpSpPr>
          <p:cNvPr id="4" name="Group 3">
            <a:extLst>
              <a:ext uri="{FF2B5EF4-FFF2-40B4-BE49-F238E27FC236}">
                <a16:creationId xmlns:a16="http://schemas.microsoft.com/office/drawing/2014/main" id="{A7FCF985-548C-E783-375B-2CF5D28E922F}"/>
              </a:ext>
            </a:extLst>
          </p:cNvPr>
          <p:cNvGrpSpPr/>
          <p:nvPr/>
        </p:nvGrpSpPr>
        <p:grpSpPr>
          <a:xfrm>
            <a:off x="8523370" y="3691391"/>
            <a:ext cx="2670691" cy="2379937"/>
            <a:chOff x="8514824" y="3492796"/>
            <a:chExt cx="2670691" cy="2379937"/>
          </a:xfrm>
        </p:grpSpPr>
        <p:pic>
          <p:nvPicPr>
            <p:cNvPr id="5" name="Picture 4">
              <a:extLst>
                <a:ext uri="{FF2B5EF4-FFF2-40B4-BE49-F238E27FC236}">
                  <a16:creationId xmlns:a16="http://schemas.microsoft.com/office/drawing/2014/main" id="{099CC6BC-74F6-CEB1-6E4B-D402707CD790}"/>
                </a:ext>
              </a:extLst>
            </p:cNvPr>
            <p:cNvPicPr>
              <a:picLocks noChangeAspect="1"/>
            </p:cNvPicPr>
            <p:nvPr/>
          </p:nvPicPr>
          <p:blipFill>
            <a:blip r:embed="rId3"/>
            <a:stretch>
              <a:fillRect/>
            </a:stretch>
          </p:blipFill>
          <p:spPr>
            <a:xfrm>
              <a:off x="8625920" y="3492796"/>
              <a:ext cx="2082680" cy="2082680"/>
            </a:xfrm>
            <a:prstGeom prst="rect">
              <a:avLst/>
            </a:prstGeom>
          </p:spPr>
        </p:pic>
        <p:sp>
          <p:nvSpPr>
            <p:cNvPr id="6" name="TextBox 5">
              <a:extLst>
                <a:ext uri="{FF2B5EF4-FFF2-40B4-BE49-F238E27FC236}">
                  <a16:creationId xmlns:a16="http://schemas.microsoft.com/office/drawing/2014/main" id="{E997C936-75F7-E324-B4F7-CDDF4E8838DA}"/>
                </a:ext>
              </a:extLst>
            </p:cNvPr>
            <p:cNvSpPr txBox="1"/>
            <p:nvPr/>
          </p:nvSpPr>
          <p:spPr>
            <a:xfrm>
              <a:off x="8514824" y="5411068"/>
              <a:ext cx="2670691" cy="461665"/>
            </a:xfrm>
            <a:prstGeom prst="rect">
              <a:avLst/>
            </a:prstGeom>
            <a:noFill/>
          </p:spPr>
          <p:txBody>
            <a:bodyPr wrap="square" rtlCol="0">
              <a:spAutoFit/>
            </a:bodyPr>
            <a:lstStyle/>
            <a:p>
              <a:r>
                <a:rPr lang="en-US" sz="2400" dirty="0" err="1"/>
                <a:t>VSCode</a:t>
              </a:r>
              <a:r>
                <a:rPr lang="en-US" sz="2400" dirty="0"/>
                <a:t> transition</a:t>
              </a:r>
            </a:p>
          </p:txBody>
        </p:sp>
      </p:grpSp>
    </p:spTree>
    <p:extLst>
      <p:ext uri="{BB962C8B-B14F-4D97-AF65-F5344CB8AC3E}">
        <p14:creationId xmlns:p14="http://schemas.microsoft.com/office/powerpoint/2010/main" val="180044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153"/>
        <p:cNvGrpSpPr/>
        <p:nvPr/>
      </p:nvGrpSpPr>
      <p:grpSpPr>
        <a:xfrm>
          <a:off x="0" y="0"/>
          <a:ext cx="0" cy="0"/>
          <a:chOff x="0" y="0"/>
          <a:chExt cx="0" cy="0"/>
        </a:xfrm>
      </p:grpSpPr>
      <p:sp>
        <p:nvSpPr>
          <p:cNvPr id="154" name="Google Shape;154;p23"/>
          <p:cNvSpPr txBox="1">
            <a:spLocks noGrp="1"/>
          </p:cNvSpPr>
          <p:nvPr>
            <p:ph type="body" idx="1"/>
          </p:nvPr>
        </p:nvSpPr>
        <p:spPr>
          <a:xfrm>
            <a:off x="326633" y="459600"/>
            <a:ext cx="11360800" cy="5938800"/>
          </a:xfrm>
          <a:prstGeom prst="rect">
            <a:avLst/>
          </a:prstGeom>
        </p:spPr>
        <p:txBody>
          <a:bodyPr spcFirstLastPara="1" vert="horz" wrap="square" lIns="121900" tIns="121900" rIns="121900" bIns="121900" rtlCol="0" anchor="t" anchorCtr="0">
            <a:noAutofit/>
          </a:bodyPr>
          <a:lstStyle/>
          <a:p>
            <a:pPr marL="0" indent="0">
              <a:buNone/>
            </a:pPr>
            <a:r>
              <a:rPr lang="en-US" dirty="0">
                <a:latin typeface="Consolas"/>
                <a:ea typeface="Consolas"/>
                <a:cs typeface="Consolas"/>
                <a:sym typeface="Consolas"/>
              </a:rPr>
              <a:t>ghost</a:t>
            </a:r>
            <a:r>
              <a:rPr lang="en" dirty="0">
                <a:latin typeface="Consolas"/>
                <a:ea typeface="Consolas"/>
                <a:cs typeface="Consolas"/>
                <a:sym typeface="Consolas"/>
              </a:rPr>
              <a:t> predicate Human(a: Thing) // Empty body ==&gt; axiom</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ghost predicate Mortal(a: Thing)</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HumansAreMortal</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ensures </a:t>
            </a:r>
            <a:r>
              <a:rPr lang="en" dirty="0" err="1">
                <a:latin typeface="Consolas"/>
                <a:ea typeface="Consolas"/>
                <a:cs typeface="Consolas"/>
                <a:sym typeface="Consolas"/>
              </a:rPr>
              <a:t>forall</a:t>
            </a:r>
            <a:r>
              <a:rPr lang="en" dirty="0">
                <a:latin typeface="Consolas"/>
                <a:ea typeface="Consolas"/>
                <a:cs typeface="Consolas"/>
                <a:sym typeface="Consolas"/>
              </a:rPr>
              <a:t> a </a:t>
            </a:r>
            <a:r>
              <a:rPr lang="en-US" dirty="0">
                <a:latin typeface="Consolas"/>
                <a:ea typeface="Consolas"/>
                <a:cs typeface="Consolas"/>
                <a:sym typeface="Consolas"/>
              </a:rPr>
              <a:t>|</a:t>
            </a:r>
            <a:r>
              <a:rPr lang="en" dirty="0">
                <a:latin typeface="Consolas"/>
                <a:ea typeface="Consolas"/>
                <a:cs typeface="Consolas"/>
                <a:sym typeface="Consolas"/>
              </a:rPr>
              <a:t> </a:t>
            </a:r>
            <a:r>
              <a:rPr lang="en" dirty="0">
                <a:highlight>
                  <a:srgbClr val="FFFF00"/>
                </a:highlight>
                <a:latin typeface="Consolas"/>
                <a:ea typeface="Consolas"/>
                <a:cs typeface="Consolas"/>
                <a:sym typeface="Consolas"/>
              </a:rPr>
              <a:t>Human(a) </a:t>
            </a:r>
            <a:r>
              <a:rPr lang="en-US" dirty="0">
                <a:highlight>
                  <a:srgbClr val="FFFF00"/>
                </a:highlight>
                <a:latin typeface="Consolas"/>
                <a:ea typeface="Consolas"/>
                <a:cs typeface="Consolas"/>
                <a:sym typeface="Consolas"/>
              </a:rPr>
              <a:t>::</a:t>
            </a:r>
            <a:r>
              <a:rPr lang="en" dirty="0">
                <a:highlight>
                  <a:srgbClr val="FFFF00"/>
                </a:highlight>
                <a:latin typeface="Consolas"/>
                <a:ea typeface="Consolas"/>
                <a:cs typeface="Consolas"/>
                <a:sym typeface="Consolas"/>
              </a:rPr>
              <a:t> Mortal(a)</a:t>
            </a:r>
            <a:r>
              <a:rPr lang="en" dirty="0">
                <a:latin typeface="Consolas"/>
                <a:ea typeface="Consolas"/>
                <a:cs typeface="Consolas"/>
                <a:sym typeface="Consolas"/>
              </a:rPr>
              <a:t>  // axiom</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a:p>
            <a:pPr marL="0" indent="0">
              <a:buNone/>
            </a:pPr>
            <a:r>
              <a:rPr lang="en" dirty="0">
                <a:latin typeface="Consolas"/>
                <a:ea typeface="Consolas"/>
                <a:cs typeface="Consolas"/>
                <a:sym typeface="Consolas"/>
              </a:rPr>
              <a:t>lemma </a:t>
            </a:r>
            <a:r>
              <a:rPr lang="en" dirty="0" err="1">
                <a:latin typeface="Consolas"/>
                <a:ea typeface="Consolas"/>
                <a:cs typeface="Consolas"/>
                <a:sym typeface="Consolas"/>
              </a:rPr>
              <a:t>MortalPhilosopher</a:t>
            </a:r>
            <a:r>
              <a:rPr lang="en" dirty="0">
                <a:latin typeface="Consolas"/>
                <a:ea typeface="Consolas"/>
                <a:cs typeface="Consolas"/>
                <a:sym typeface="Consolas"/>
              </a:rPr>
              <a:t>(</a:t>
            </a:r>
            <a:r>
              <a:rPr lang="en" dirty="0" err="1">
                <a:latin typeface="Consolas"/>
                <a:ea typeface="Consolas"/>
                <a:cs typeface="Consolas"/>
                <a:sym typeface="Consolas"/>
              </a:rPr>
              <a:t>socrates</a:t>
            </a:r>
            <a:r>
              <a:rPr lang="en" dirty="0">
                <a:latin typeface="Consolas"/>
                <a:ea typeface="Consolas"/>
                <a:cs typeface="Consolas"/>
                <a:sym typeface="Consolas"/>
              </a:rPr>
              <a:t>: Thing)</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requires Human(</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ensures Mortal(</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assert Human(</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err="1">
                <a:latin typeface="Consolas"/>
                <a:ea typeface="Consolas"/>
                <a:cs typeface="Consolas"/>
                <a:sym typeface="Consolas"/>
              </a:rPr>
              <a:t>HumansAreMortal</a:t>
            </a: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  assert Mortal(</a:t>
            </a:r>
            <a:r>
              <a:rPr lang="en" dirty="0" err="1">
                <a:latin typeface="Consolas"/>
                <a:ea typeface="Consolas"/>
                <a:cs typeface="Consolas"/>
                <a:sym typeface="Consolas"/>
              </a:rPr>
              <a:t>socrates</a:t>
            </a: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Clr>
                <a:schemeClr val="dk1"/>
              </a:buClr>
              <a:buSzPts val="1100"/>
              <a:buNone/>
            </a:pP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155" name="Google Shape;155;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35</a:t>
            </a:fld>
            <a:endParaRPr/>
          </a:p>
        </p:txBody>
      </p:sp>
      <p:sp>
        <p:nvSpPr>
          <p:cNvPr id="2" name="Date Placeholder 1"/>
          <p:cNvSpPr>
            <a:spLocks noGrp="1"/>
          </p:cNvSpPr>
          <p:nvPr>
            <p:ph type="dt" sz="half" idx="10"/>
          </p:nvPr>
        </p:nvSpPr>
        <p:spPr/>
        <p:txBody>
          <a:bodyPr/>
          <a:lstStyle/>
          <a:p>
            <a:fld id="{31659780-0129-EB4A-A078-2F904F315C1F}"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820811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p2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solidFill>
                  <a:srgbClr val="9900FF"/>
                </a:solidFill>
              </a:rPr>
              <a:t>if</a:t>
            </a:r>
            <a:r>
              <a:rPr lang="en"/>
              <a:t>-</a:t>
            </a:r>
            <a:r>
              <a:rPr lang="en">
                <a:solidFill>
                  <a:srgbClr val="9900FF"/>
                </a:solidFill>
              </a:rPr>
              <a:t>then</a:t>
            </a:r>
            <a:r>
              <a:rPr lang="en"/>
              <a:t>-</a:t>
            </a:r>
            <a:r>
              <a:rPr lang="en">
                <a:solidFill>
                  <a:srgbClr val="9900FF"/>
                </a:solidFill>
              </a:rPr>
              <a:t>else</a:t>
            </a:r>
            <a:r>
              <a:rPr lang="en"/>
              <a:t> expressions</a:t>
            </a:r>
            <a:endParaRPr dirty="0"/>
          </a:p>
        </p:txBody>
      </p:sp>
      <p:sp>
        <p:nvSpPr>
          <p:cNvPr id="170" name="Google Shape;170;p25"/>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a:latin typeface="Consolas"/>
                <a:ea typeface="Consolas"/>
                <a:cs typeface="Consolas"/>
                <a:sym typeface="Consolas"/>
              </a:rPr>
              <a:t>if a &lt; b then P(a) else P(b)</a:t>
            </a:r>
            <a:endParaRPr>
              <a:latin typeface="Consolas"/>
              <a:ea typeface="Consolas"/>
              <a:cs typeface="Consolas"/>
              <a:sym typeface="Consolas"/>
            </a:endParaRPr>
          </a:p>
          <a:p>
            <a:pPr marL="0" indent="0">
              <a:spcBef>
                <a:spcPts val="2133"/>
              </a:spcBef>
              <a:buNone/>
            </a:pPr>
            <a:r>
              <a:rPr lang="en">
                <a:latin typeface="Consolas"/>
                <a:ea typeface="Consolas"/>
                <a:cs typeface="Consolas"/>
                <a:sym typeface="Consolas"/>
              </a:rPr>
              <a:t>     &lt;==&gt;</a:t>
            </a:r>
            <a:endParaRPr>
              <a:latin typeface="Consolas"/>
              <a:ea typeface="Consolas"/>
              <a:cs typeface="Consolas"/>
              <a:sym typeface="Consolas"/>
            </a:endParaRPr>
          </a:p>
          <a:p>
            <a:pPr marL="0" indent="0">
              <a:spcBef>
                <a:spcPts val="2133"/>
              </a:spcBef>
              <a:spcAft>
                <a:spcPts val="2133"/>
              </a:spcAft>
              <a:buNone/>
            </a:pPr>
            <a:r>
              <a:rPr lang="en" sz="2667">
                <a:latin typeface="Consolas"/>
                <a:ea typeface="Consolas"/>
                <a:cs typeface="Consolas"/>
                <a:sym typeface="Consolas"/>
              </a:rPr>
              <a:t>(</a:t>
            </a:r>
            <a:r>
              <a:rPr lang="en">
                <a:latin typeface="Consolas"/>
                <a:ea typeface="Consolas"/>
                <a:cs typeface="Consolas"/>
                <a:sym typeface="Consolas"/>
              </a:rPr>
              <a:t> a &lt; b &amp;&amp; P(a) </a:t>
            </a:r>
            <a:r>
              <a:rPr lang="en" sz="2667">
                <a:latin typeface="Consolas"/>
                <a:ea typeface="Consolas"/>
                <a:cs typeface="Consolas"/>
                <a:sym typeface="Consolas"/>
              </a:rPr>
              <a:t>)</a:t>
            </a:r>
            <a:r>
              <a:rPr lang="en">
                <a:latin typeface="Consolas"/>
                <a:ea typeface="Consolas"/>
                <a:cs typeface="Consolas"/>
                <a:sym typeface="Consolas"/>
              </a:rPr>
              <a:t> || </a:t>
            </a:r>
            <a:r>
              <a:rPr lang="en" sz="2667">
                <a:latin typeface="Consolas"/>
                <a:ea typeface="Consolas"/>
                <a:cs typeface="Consolas"/>
                <a:sym typeface="Consolas"/>
              </a:rPr>
              <a:t>(</a:t>
            </a:r>
            <a:r>
              <a:rPr lang="en">
                <a:latin typeface="Consolas"/>
                <a:ea typeface="Consolas"/>
                <a:cs typeface="Consolas"/>
                <a:sym typeface="Consolas"/>
              </a:rPr>
              <a:t> !(a &lt; b) &amp;&amp; P(b) </a:t>
            </a:r>
            <a:r>
              <a:rPr lang="en" sz="2667">
                <a:latin typeface="Consolas"/>
                <a:ea typeface="Consolas"/>
                <a:cs typeface="Consolas"/>
                <a:sym typeface="Consolas"/>
              </a:rPr>
              <a:t>)</a:t>
            </a:r>
            <a:endParaRPr sz="2667">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2FA8A106-F64E-FD48-BAB4-57D95ECD2C55}"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
        <p:nvSpPr>
          <p:cNvPr id="172" name="Google Shape;172;p2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36</a:t>
            </a:fld>
            <a:endParaRPr/>
          </a:p>
        </p:txBody>
      </p:sp>
      <p:sp>
        <p:nvSpPr>
          <p:cNvPr id="173" name="Google Shape;173;p25"/>
          <p:cNvSpPr txBox="1">
            <a:spLocks noGrp="1"/>
          </p:cNvSpPr>
          <p:nvPr>
            <p:ph type="body" idx="4294967295"/>
          </p:nvPr>
        </p:nvSpPr>
        <p:spPr>
          <a:xfrm>
            <a:off x="926592" y="4002088"/>
            <a:ext cx="9448800" cy="2174875"/>
          </a:xfrm>
          <a:prstGeom prst="rect">
            <a:avLst/>
          </a:prstGeom>
        </p:spPr>
        <p:txBody>
          <a:bodyPr spcFirstLastPara="1" vert="horz" wrap="square" lIns="121900" tIns="121900" rIns="121900" bIns="121900" rtlCol="0" anchor="t" anchorCtr="0">
            <a:noAutofit/>
          </a:bodyPr>
          <a:lstStyle/>
          <a:p>
            <a:pPr marL="0" indent="0">
              <a:buNone/>
            </a:pPr>
            <a:r>
              <a:rPr lang="en" u="sng"/>
              <a:t>If-then-else expressions work with other types:</a:t>
            </a:r>
            <a:endParaRPr u="sng" dirty="0"/>
          </a:p>
          <a:p>
            <a:pPr marL="0" indent="0">
              <a:spcBef>
                <a:spcPts val="2133"/>
              </a:spcBef>
              <a:spcAft>
                <a:spcPts val="2133"/>
              </a:spcAft>
              <a:buNone/>
            </a:pPr>
            <a:r>
              <a:rPr lang="en" dirty="0">
                <a:latin typeface="Consolas"/>
                <a:ea typeface="Consolas"/>
                <a:cs typeface="Consolas"/>
                <a:sym typeface="Consolas"/>
              </a:rPr>
              <a:t>if a &lt; b then a + 1 else b - 3</a:t>
            </a:r>
            <a:endParaRPr sz="2667" dirty="0">
              <a:latin typeface="Consolas"/>
              <a:ea typeface="Consolas"/>
              <a:cs typeface="Consolas"/>
              <a:sym typeface="Consolas"/>
            </a:endParaRPr>
          </a:p>
        </p:txBody>
      </p:sp>
    </p:spTree>
    <p:extLst>
      <p:ext uri="{BB962C8B-B14F-4D97-AF65-F5344CB8AC3E}">
        <p14:creationId xmlns:p14="http://schemas.microsoft.com/office/powerpoint/2010/main" val="144893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Sets</a:t>
            </a:r>
            <a:endParaRPr/>
          </a:p>
        </p:txBody>
      </p:sp>
      <p:sp>
        <p:nvSpPr>
          <p:cNvPr id="223" name="Google Shape;223;p30"/>
          <p:cNvSpPr txBox="1">
            <a:spLocks noGrp="1"/>
          </p:cNvSpPr>
          <p:nvPr>
            <p:ph type="body" idx="1"/>
          </p:nvPr>
        </p:nvSpPr>
        <p:spPr>
          <a:xfrm>
            <a:off x="415600" y="1536633"/>
            <a:ext cx="6436304"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a: set&lt;</a:t>
            </a:r>
            <a:r>
              <a:rPr lang="en" dirty="0" err="1">
                <a:latin typeface="Consolas"/>
                <a:ea typeface="Consolas"/>
                <a:cs typeface="Consolas"/>
                <a:sym typeface="Consolas"/>
              </a:rPr>
              <a:t>int</a:t>
            </a:r>
            <a:r>
              <a:rPr lang="en" dirty="0">
                <a:latin typeface="Consolas"/>
                <a:ea typeface="Consolas"/>
                <a:cs typeface="Consolas"/>
                <a:sym typeface="Consolas"/>
              </a:rPr>
              <a:t>&gt;, b: set&lt;</a:t>
            </a:r>
            <a:r>
              <a:rPr lang="en" dirty="0" err="1">
                <a:latin typeface="Consolas"/>
                <a:ea typeface="Consolas"/>
                <a:cs typeface="Consolas"/>
                <a:sym typeface="Consolas"/>
              </a:rPr>
              <a:t>int</a:t>
            </a:r>
            <a:r>
              <a:rPr lang="en" dirty="0">
                <a:latin typeface="Consolas"/>
                <a:ea typeface="Consolas"/>
                <a:cs typeface="Consolas"/>
                <a:sym typeface="Consolas"/>
              </a:rPr>
              <a:t>&gt;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{1, 3, 5}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7 in 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&lt;=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set x: </a:t>
            </a:r>
            <a:r>
              <a:rPr lang="en" dirty="0" err="1">
                <a:latin typeface="Consolas"/>
                <a:ea typeface="Consolas"/>
                <a:cs typeface="Consolas"/>
                <a:sym typeface="Consolas"/>
              </a:rPr>
              <a:t>nat</a:t>
            </a:r>
            <a:r>
              <a:rPr lang="en" dirty="0">
                <a:latin typeface="Consolas"/>
                <a:ea typeface="Consolas"/>
                <a:cs typeface="Consolas"/>
                <a:sym typeface="Consolas"/>
              </a:rPr>
              <a:t>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x &lt; 100 &amp;&amp; x % 2 == 0</a:t>
            </a:r>
            <a:endParaRPr dirty="0">
              <a:latin typeface="Consolas"/>
              <a:ea typeface="Consolas"/>
              <a:cs typeface="Consolas"/>
              <a:sym typeface="Consolas"/>
            </a:endParaRPr>
          </a:p>
        </p:txBody>
      </p:sp>
      <p:sp>
        <p:nvSpPr>
          <p:cNvPr id="224" name="Google Shape;224;p30"/>
          <p:cNvSpPr txBox="1">
            <a:spLocks noGrp="1"/>
          </p:cNvSpPr>
          <p:nvPr>
            <p:ph type="body" idx="1"/>
          </p:nvPr>
        </p:nvSpPr>
        <p:spPr>
          <a:xfrm>
            <a:off x="5257732" y="1536633"/>
            <a:ext cx="7034400" cy="4555200"/>
          </a:xfrm>
          <a:prstGeom prst="rect">
            <a:avLst/>
          </a:prstGeom>
        </p:spPr>
        <p:txBody>
          <a:bodyPr spcFirstLastPara="1" vert="horz" wrap="square" lIns="121900" tIns="121900" rIns="121900" bIns="121900" rtlCol="0" anchor="t" anchorCtr="0">
            <a:noAutofit/>
          </a:bodyPr>
          <a:lstStyle/>
          <a:p>
            <a:pPr marL="0" indent="0">
              <a:buNone/>
            </a:pPr>
            <a:r>
              <a:rPr lang="en" dirty="0"/>
              <a:t>set is a templated type</a:t>
            </a:r>
            <a:endParaRPr dirty="0"/>
          </a:p>
          <a:p>
            <a:pPr marL="0" indent="0">
              <a:buNone/>
            </a:pPr>
            <a:r>
              <a:rPr lang="en" dirty="0"/>
              <a:t>set literals</a:t>
            </a:r>
            <a:endParaRPr dirty="0"/>
          </a:p>
          <a:p>
            <a:pPr marL="0" indent="0">
              <a:buNone/>
            </a:pPr>
            <a:r>
              <a:rPr lang="en" dirty="0"/>
              <a:t>element membership</a:t>
            </a:r>
            <a:endParaRPr dirty="0"/>
          </a:p>
          <a:p>
            <a:pPr marL="0" indent="0">
              <a:buNone/>
            </a:pPr>
            <a:r>
              <a:rPr lang="en" dirty="0"/>
              <a:t>subset</a:t>
            </a:r>
            <a:endParaRPr dirty="0"/>
          </a:p>
          <a:p>
            <a:pPr marL="0" indent="0">
              <a:buNone/>
            </a:pPr>
            <a:r>
              <a:rPr lang="en" dirty="0"/>
              <a:t>union</a:t>
            </a:r>
            <a:endParaRPr dirty="0"/>
          </a:p>
          <a:p>
            <a:pPr marL="0" indent="0">
              <a:buNone/>
            </a:pPr>
            <a:r>
              <a:rPr lang="en" dirty="0"/>
              <a:t>difference</a:t>
            </a:r>
            <a:endParaRPr dirty="0"/>
          </a:p>
          <a:p>
            <a:pPr marL="0" indent="0">
              <a:buNone/>
            </a:pPr>
            <a:r>
              <a:rPr lang="en" dirty="0"/>
              <a:t>intersection</a:t>
            </a:r>
            <a:endParaRPr dirty="0"/>
          </a:p>
          <a:p>
            <a:pPr marL="0" indent="0">
              <a:buNone/>
            </a:pPr>
            <a:r>
              <a:rPr lang="en" dirty="0"/>
              <a:t>equality </a:t>
            </a:r>
            <a:r>
              <a:rPr lang="en" i="1" dirty="0"/>
              <a:t>(works with all mathematical objects)</a:t>
            </a:r>
            <a:endParaRPr i="1" dirty="0"/>
          </a:p>
          <a:p>
            <a:pPr marL="0" indent="0">
              <a:buNone/>
            </a:pPr>
            <a:r>
              <a:rPr lang="en" dirty="0"/>
              <a:t>set cardinality</a:t>
            </a:r>
            <a:endParaRPr dirty="0"/>
          </a:p>
          <a:p>
            <a:pPr marL="0" indent="0">
              <a:buNone/>
            </a:pPr>
            <a:r>
              <a:rPr lang="en" dirty="0"/>
              <a:t>set comprehension</a:t>
            </a:r>
            <a:endParaRPr dirty="0"/>
          </a:p>
        </p:txBody>
      </p:sp>
      <p:sp>
        <p:nvSpPr>
          <p:cNvPr id="225" name="Google Shape;225;p3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37</a:t>
            </a:fld>
            <a:endParaRPr/>
          </a:p>
        </p:txBody>
      </p:sp>
      <p:sp>
        <p:nvSpPr>
          <p:cNvPr id="2" name="Date Placeholder 1"/>
          <p:cNvSpPr>
            <a:spLocks noGrp="1"/>
          </p:cNvSpPr>
          <p:nvPr>
            <p:ph type="dt" sz="half" idx="10"/>
          </p:nvPr>
        </p:nvSpPr>
        <p:spPr/>
        <p:txBody>
          <a:bodyPr/>
          <a:lstStyle/>
          <a:p>
            <a:fld id="{7B521C7F-954B-0A49-AF4A-3C489282CA82}"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495106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Sequences</a:t>
            </a:r>
            <a:endParaRPr/>
          </a:p>
        </p:txBody>
      </p:sp>
      <p:sp>
        <p:nvSpPr>
          <p:cNvPr id="237" name="Google Shape;237;p32"/>
          <p:cNvSpPr txBox="1">
            <a:spLocks noGrp="1"/>
          </p:cNvSpPr>
          <p:nvPr>
            <p:ph type="body" idx="1"/>
          </p:nvPr>
        </p:nvSpPr>
        <p:spPr>
          <a:xfrm>
            <a:off x="415600" y="1536633"/>
            <a:ext cx="6667952"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a: </a:t>
            </a:r>
            <a:r>
              <a:rPr lang="en" dirty="0" err="1">
                <a:latin typeface="Consolas"/>
                <a:ea typeface="Consolas"/>
                <a:cs typeface="Consolas"/>
                <a:sym typeface="Consolas"/>
              </a:rPr>
              <a:t>seq</a:t>
            </a:r>
            <a:r>
              <a:rPr lang="en" dirty="0">
                <a:latin typeface="Consolas"/>
                <a:ea typeface="Consolas"/>
                <a:cs typeface="Consolas"/>
                <a:sym typeface="Consolas"/>
              </a:rPr>
              <a:t>&lt;</a:t>
            </a:r>
            <a:r>
              <a:rPr lang="en" dirty="0" err="1">
                <a:latin typeface="Consolas"/>
                <a:ea typeface="Consolas"/>
                <a:cs typeface="Consolas"/>
                <a:sym typeface="Consolas"/>
              </a:rPr>
              <a:t>int</a:t>
            </a:r>
            <a:r>
              <a:rPr lang="en" dirty="0">
                <a:latin typeface="Consolas"/>
                <a:ea typeface="Consolas"/>
                <a:cs typeface="Consolas"/>
                <a:sym typeface="Consolas"/>
              </a:rPr>
              <a:t>&gt;, b: </a:t>
            </a:r>
            <a:r>
              <a:rPr lang="en" dirty="0" err="1">
                <a:latin typeface="Consolas"/>
                <a:ea typeface="Consolas"/>
                <a:cs typeface="Consolas"/>
                <a:sym typeface="Consolas"/>
              </a:rPr>
              <a:t>seq</a:t>
            </a:r>
            <a:r>
              <a:rPr lang="en" dirty="0">
                <a:latin typeface="Consolas"/>
                <a:ea typeface="Consolas"/>
                <a:cs typeface="Consolas"/>
                <a:sym typeface="Consolas"/>
              </a:rPr>
              <a:t>&lt;</a:t>
            </a:r>
            <a:r>
              <a:rPr lang="en" dirty="0" err="1">
                <a:latin typeface="Consolas"/>
                <a:ea typeface="Consolas"/>
                <a:cs typeface="Consolas"/>
                <a:sym typeface="Consolas"/>
              </a:rPr>
              <a:t>int</a:t>
            </a:r>
            <a:r>
              <a:rPr lang="en" dirty="0">
                <a:latin typeface="Consolas"/>
                <a:ea typeface="Consolas"/>
                <a:cs typeface="Consolas"/>
                <a:sym typeface="Consolas"/>
              </a:rPr>
              <a:t>&gt;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[1, 3, 5]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7 in 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a[2..5]      a[3..]</a:t>
            </a:r>
            <a:endParaRPr dirty="0">
              <a:latin typeface="Consolas"/>
              <a:ea typeface="Consolas"/>
              <a:cs typeface="Consolas"/>
              <a:sym typeface="Consolas"/>
            </a:endParaRPr>
          </a:p>
          <a:p>
            <a:pPr marL="0" indent="0">
              <a:buNone/>
            </a:pPr>
            <a:r>
              <a:rPr lang="en" dirty="0" err="1">
                <a:latin typeface="Consolas"/>
                <a:ea typeface="Consolas"/>
                <a:cs typeface="Consolas"/>
                <a:sym typeface="Consolas"/>
              </a:rPr>
              <a:t>seq</a:t>
            </a:r>
            <a:r>
              <a:rPr lang="en" dirty="0">
                <a:latin typeface="Consolas"/>
                <a:ea typeface="Consolas"/>
                <a:cs typeface="Consolas"/>
                <a:sym typeface="Consolas"/>
              </a:rPr>
              <a:t>(5, </a:t>
            </a:r>
            <a:r>
              <a:rPr lang="en" dirty="0" err="1">
                <a:latin typeface="Consolas"/>
                <a:ea typeface="Consolas"/>
                <a:cs typeface="Consolas"/>
                <a:sym typeface="Consolas"/>
              </a:rPr>
              <a:t>i</a:t>
            </a:r>
            <a:r>
              <a:rPr lang="en" dirty="0">
                <a:latin typeface="Consolas"/>
                <a:ea typeface="Consolas"/>
                <a:cs typeface="Consolas"/>
                <a:sym typeface="Consolas"/>
              </a:rPr>
              <a:t> =&gt; </a:t>
            </a:r>
            <a:r>
              <a:rPr lang="en" dirty="0" err="1">
                <a:latin typeface="Consolas"/>
                <a:ea typeface="Consolas"/>
                <a:cs typeface="Consolas"/>
                <a:sym typeface="Consolas"/>
              </a:rPr>
              <a:t>i</a:t>
            </a:r>
            <a:r>
              <a:rPr lang="en" dirty="0">
                <a:latin typeface="Consolas"/>
                <a:ea typeface="Consolas"/>
                <a:cs typeface="Consolas"/>
                <a:sym typeface="Consolas"/>
              </a:rPr>
              <a:t> * 2)</a:t>
            </a:r>
            <a:endParaRPr dirty="0">
              <a:latin typeface="Consolas"/>
              <a:ea typeface="Consolas"/>
              <a:cs typeface="Consolas"/>
              <a:sym typeface="Consolas"/>
            </a:endParaRPr>
          </a:p>
          <a:p>
            <a:pPr marL="0" indent="0">
              <a:buNone/>
            </a:pPr>
            <a:r>
              <a:rPr lang="en" dirty="0" err="1">
                <a:latin typeface="Consolas"/>
                <a:ea typeface="Consolas"/>
                <a:cs typeface="Consolas"/>
                <a:sym typeface="Consolas"/>
              </a:rPr>
              <a:t>seq</a:t>
            </a:r>
            <a:r>
              <a:rPr lang="en" dirty="0">
                <a:latin typeface="Consolas"/>
                <a:ea typeface="Consolas"/>
                <a:cs typeface="Consolas"/>
                <a:sym typeface="Consolas"/>
              </a:rPr>
              <a:t>(5, </a:t>
            </a:r>
            <a:r>
              <a:rPr lang="en" dirty="0" err="1">
                <a:latin typeface="Consolas"/>
                <a:ea typeface="Consolas"/>
                <a:cs typeface="Consolas"/>
                <a:sym typeface="Consolas"/>
              </a:rPr>
              <a:t>i</a:t>
            </a:r>
            <a:r>
              <a:rPr lang="en" dirty="0">
                <a:latin typeface="Consolas"/>
                <a:ea typeface="Consolas"/>
                <a:cs typeface="Consolas"/>
                <a:sym typeface="Consolas"/>
              </a:rPr>
              <a:t> requires 0&lt;=</a:t>
            </a:r>
            <a:r>
              <a:rPr lang="en" dirty="0" err="1">
                <a:latin typeface="Consolas"/>
                <a:ea typeface="Consolas"/>
                <a:cs typeface="Consolas"/>
                <a:sym typeface="Consolas"/>
              </a:rPr>
              <a:t>i</a:t>
            </a:r>
            <a:br>
              <a:rPr lang="en" dirty="0">
                <a:latin typeface="Consolas"/>
                <a:ea typeface="Consolas"/>
                <a:cs typeface="Consolas"/>
                <a:sym typeface="Consolas"/>
              </a:rPr>
            </a:br>
            <a:r>
              <a:rPr lang="en" dirty="0">
                <a:latin typeface="Consolas"/>
                <a:ea typeface="Consolas"/>
                <a:cs typeface="Consolas"/>
                <a:sym typeface="Consolas"/>
              </a:rPr>
              <a:t>         =&gt; </a:t>
            </a:r>
            <a:r>
              <a:rPr lang="en" dirty="0" err="1">
                <a:latin typeface="Consolas"/>
                <a:ea typeface="Consolas"/>
                <a:cs typeface="Consolas"/>
                <a:sym typeface="Consolas"/>
              </a:rPr>
              <a:t>sqrt</a:t>
            </a:r>
            <a:r>
              <a:rPr lang="en" dirty="0">
                <a:latin typeface="Consolas"/>
                <a:ea typeface="Consolas"/>
                <a:cs typeface="Consolas"/>
                <a:sym typeface="Consolas"/>
              </a:rPr>
              <a:t>(</a:t>
            </a:r>
            <a:r>
              <a:rPr lang="en" dirty="0" err="1">
                <a:latin typeface="Consolas"/>
                <a:ea typeface="Consolas"/>
                <a:cs typeface="Consolas"/>
                <a:sym typeface="Consolas"/>
              </a:rPr>
              <a:t>i</a:t>
            </a: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38" name="Google Shape;238;p32"/>
          <p:cNvSpPr txBox="1">
            <a:spLocks noGrp="1"/>
          </p:cNvSpPr>
          <p:nvPr>
            <p:ph type="body" idx="1"/>
          </p:nvPr>
        </p:nvSpPr>
        <p:spPr>
          <a:xfrm>
            <a:off x="5221156" y="1536633"/>
            <a:ext cx="7034400" cy="4555200"/>
          </a:xfrm>
          <a:prstGeom prst="rect">
            <a:avLst/>
          </a:prstGeom>
        </p:spPr>
        <p:txBody>
          <a:bodyPr spcFirstLastPara="1" vert="horz" wrap="square" lIns="121900" tIns="121900" rIns="121900" bIns="121900" rtlCol="0" anchor="t" anchorCtr="0">
            <a:noAutofit/>
          </a:bodyPr>
          <a:lstStyle/>
          <a:p>
            <a:pPr marL="0" indent="0">
              <a:buNone/>
            </a:pPr>
            <a:r>
              <a:rPr lang="en" dirty="0" err="1"/>
              <a:t>seq</a:t>
            </a:r>
            <a:r>
              <a:rPr lang="en" dirty="0"/>
              <a:t> is a templated type</a:t>
            </a:r>
            <a:endParaRPr dirty="0"/>
          </a:p>
          <a:p>
            <a:pPr marL="0" indent="0">
              <a:buNone/>
            </a:pPr>
            <a:r>
              <a:rPr lang="en" dirty="0"/>
              <a:t>sequence literal</a:t>
            </a:r>
            <a:endParaRPr dirty="0"/>
          </a:p>
          <a:p>
            <a:pPr marL="0" indent="0">
              <a:buNone/>
            </a:pPr>
            <a:r>
              <a:rPr lang="en" dirty="0"/>
              <a:t>element membership</a:t>
            </a:r>
            <a:endParaRPr dirty="0"/>
          </a:p>
          <a:p>
            <a:pPr marL="0" indent="0">
              <a:buNone/>
            </a:pPr>
            <a:r>
              <a:rPr lang="en" dirty="0"/>
              <a:t>concatenation</a:t>
            </a:r>
            <a:endParaRPr dirty="0"/>
          </a:p>
          <a:p>
            <a:pPr marL="0" indent="0">
              <a:buNone/>
            </a:pPr>
            <a:r>
              <a:rPr lang="en" dirty="0"/>
              <a:t>equality </a:t>
            </a:r>
            <a:r>
              <a:rPr lang="en" i="1" dirty="0"/>
              <a:t>(works with all mathematical objects)</a:t>
            </a:r>
            <a:endParaRPr i="1" dirty="0"/>
          </a:p>
          <a:p>
            <a:pPr marL="0" indent="0">
              <a:buNone/>
            </a:pPr>
            <a:r>
              <a:rPr lang="en" dirty="0"/>
              <a:t>sequence length</a:t>
            </a:r>
            <a:endParaRPr dirty="0"/>
          </a:p>
          <a:p>
            <a:pPr marL="0" indent="0">
              <a:buNone/>
            </a:pPr>
            <a:r>
              <a:rPr lang="en" dirty="0"/>
              <a:t>sequence slice</a:t>
            </a:r>
            <a:endParaRPr dirty="0"/>
          </a:p>
          <a:p>
            <a:pPr marL="0" indent="0">
              <a:buNone/>
            </a:pPr>
            <a:r>
              <a:rPr lang="en" dirty="0"/>
              <a:t>sequence comprehension</a:t>
            </a:r>
            <a:endParaRPr dirty="0"/>
          </a:p>
        </p:txBody>
      </p:sp>
      <p:sp>
        <p:nvSpPr>
          <p:cNvPr id="239" name="Google Shape;239;p32"/>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38</a:t>
            </a:fld>
            <a:endParaRPr/>
          </a:p>
        </p:txBody>
      </p:sp>
      <p:sp>
        <p:nvSpPr>
          <p:cNvPr id="2" name="Date Placeholder 1"/>
          <p:cNvSpPr>
            <a:spLocks noGrp="1"/>
          </p:cNvSpPr>
          <p:nvPr>
            <p:ph type="dt" sz="half" idx="10"/>
          </p:nvPr>
        </p:nvSpPr>
        <p:spPr/>
        <p:txBody>
          <a:bodyPr/>
          <a:lstStyle/>
          <a:p>
            <a:fld id="{130839F2-D047-0646-A457-F2309DF1454B}"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838240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Maps</a:t>
            </a:r>
            <a:endParaRPr/>
          </a:p>
        </p:txBody>
      </p:sp>
      <p:sp>
        <p:nvSpPr>
          <p:cNvPr id="245" name="Google Shape;245;p33"/>
          <p:cNvSpPr txBox="1">
            <a:spLocks noGrp="1"/>
          </p:cNvSpPr>
          <p:nvPr>
            <p:ph type="body" idx="1"/>
          </p:nvPr>
        </p:nvSpPr>
        <p:spPr>
          <a:xfrm>
            <a:off x="415600" y="1536633"/>
            <a:ext cx="6363152"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a: map&lt;</a:t>
            </a:r>
            <a:r>
              <a:rPr lang="en" dirty="0" err="1">
                <a:latin typeface="Consolas"/>
                <a:ea typeface="Consolas"/>
                <a:cs typeface="Consolas"/>
                <a:sym typeface="Consolas"/>
              </a:rPr>
              <a:t>int</a:t>
            </a:r>
            <a:r>
              <a:rPr lang="en" dirty="0">
                <a:latin typeface="Consolas"/>
                <a:ea typeface="Consolas"/>
                <a:cs typeface="Consolas"/>
                <a:sym typeface="Consolas"/>
              </a:rPr>
              <a:t>, set&lt;</a:t>
            </a:r>
            <a:r>
              <a:rPr lang="en" dirty="0" err="1">
                <a:latin typeface="Consolas"/>
                <a:ea typeface="Consolas"/>
                <a:cs typeface="Consolas"/>
                <a:sym typeface="Consolas"/>
              </a:rPr>
              <a:t>int</a:t>
            </a:r>
            <a:r>
              <a:rPr lang="en" dirty="0">
                <a:latin typeface="Consolas"/>
                <a:ea typeface="Consolas"/>
                <a:cs typeface="Consolas"/>
                <a:sym typeface="Consolas"/>
              </a:rPr>
              <a:t>&gt;&gt;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map[2:={2}, 6:={2,3}]</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7 in a</a:t>
            </a:r>
          </a:p>
          <a:p>
            <a:pPr marL="0" indent="0">
              <a:buNone/>
            </a:pPr>
            <a:r>
              <a:rPr lang="en" dirty="0">
                <a:latin typeface="Consolas"/>
                <a:ea typeface="Consolas"/>
                <a:cs typeface="Consolas"/>
                <a:sym typeface="Consolas"/>
              </a:rPr>
              <a:t>7 in </a:t>
            </a:r>
            <a:r>
              <a:rPr lang="en" dirty="0" err="1">
                <a:latin typeface="Consolas"/>
                <a:ea typeface="Consolas"/>
                <a:cs typeface="Consolas"/>
                <a:sym typeface="Consolas"/>
              </a:rPr>
              <a:t>a.Keys</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 == b</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a[5 := {5}]</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map k | k in Evens()</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 k/2</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p:txBody>
      </p:sp>
      <p:sp>
        <p:nvSpPr>
          <p:cNvPr id="246" name="Google Shape;246;p33"/>
          <p:cNvSpPr txBox="1">
            <a:spLocks noGrp="1"/>
          </p:cNvSpPr>
          <p:nvPr>
            <p:ph type="body" idx="1"/>
          </p:nvPr>
        </p:nvSpPr>
        <p:spPr>
          <a:xfrm>
            <a:off x="5157600" y="1546712"/>
            <a:ext cx="7034400" cy="4555200"/>
          </a:xfrm>
          <a:prstGeom prst="rect">
            <a:avLst/>
          </a:prstGeom>
        </p:spPr>
        <p:txBody>
          <a:bodyPr spcFirstLastPara="1" vert="horz" wrap="square" lIns="121900" tIns="121900" rIns="121900" bIns="121900" rtlCol="0" anchor="t" anchorCtr="0">
            <a:noAutofit/>
          </a:bodyPr>
          <a:lstStyle/>
          <a:p>
            <a:pPr marL="0" indent="0">
              <a:buNone/>
            </a:pPr>
            <a:r>
              <a:rPr lang="en" dirty="0"/>
              <a:t>map is a templated type</a:t>
            </a:r>
            <a:endParaRPr dirty="0"/>
          </a:p>
          <a:p>
            <a:pPr marL="0" indent="0">
              <a:buNone/>
            </a:pPr>
            <a:r>
              <a:rPr lang="en" dirty="0"/>
              <a:t>map literal</a:t>
            </a:r>
            <a:endParaRPr dirty="0"/>
          </a:p>
          <a:p>
            <a:pPr marL="0" indent="0">
              <a:buNone/>
            </a:pPr>
            <a:r>
              <a:rPr lang="en" dirty="0"/>
              <a:t>key membership</a:t>
            </a:r>
          </a:p>
          <a:p>
            <a:pPr marL="0" indent="0">
              <a:buNone/>
            </a:pPr>
            <a:r>
              <a:rPr lang="en" dirty="0"/>
              <a:t>alternative form of key membership</a:t>
            </a:r>
            <a:endParaRPr dirty="0"/>
          </a:p>
          <a:p>
            <a:pPr marL="0" indent="0">
              <a:buNone/>
            </a:pPr>
            <a:r>
              <a:rPr lang="en" dirty="0"/>
              <a:t>equality </a:t>
            </a:r>
            <a:r>
              <a:rPr lang="en" i="1" dirty="0"/>
              <a:t>(works with all mathematical objects)</a:t>
            </a:r>
            <a:endParaRPr i="1" dirty="0"/>
          </a:p>
          <a:p>
            <a:pPr marL="0" indent="0">
              <a:buNone/>
            </a:pPr>
            <a:r>
              <a:rPr lang="en" dirty="0"/>
              <a:t>map update </a:t>
            </a:r>
            <a:r>
              <a:rPr lang="en" i="1" dirty="0"/>
              <a:t>(not a mutation)</a:t>
            </a:r>
            <a:endParaRPr i="1" dirty="0"/>
          </a:p>
          <a:p>
            <a:pPr marL="0" indent="0">
              <a:buNone/>
            </a:pPr>
            <a:r>
              <a:rPr lang="en" dirty="0"/>
              <a:t>map comprehension</a:t>
            </a:r>
            <a:endParaRPr dirty="0"/>
          </a:p>
        </p:txBody>
      </p:sp>
      <p:sp>
        <p:nvSpPr>
          <p:cNvPr id="247" name="Google Shape;247;p3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39</a:t>
            </a:fld>
            <a:endParaRPr/>
          </a:p>
        </p:txBody>
      </p:sp>
      <p:sp>
        <p:nvSpPr>
          <p:cNvPr id="2" name="Date Placeholder 1"/>
          <p:cNvSpPr>
            <a:spLocks noGrp="1"/>
          </p:cNvSpPr>
          <p:nvPr>
            <p:ph type="dt" sz="half" idx="10"/>
          </p:nvPr>
        </p:nvSpPr>
        <p:spPr/>
        <p:txBody>
          <a:bodyPr/>
          <a:lstStyle/>
          <a:p>
            <a:fld id="{E44218A2-1A65-EE4E-A12E-D5E4BC646A8C}"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289251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38"/>
          <p:cNvSpPr>
            <a:spLocks noGrp="1"/>
          </p:cNvSpPr>
          <p:nvPr>
            <p:ph type="title"/>
          </p:nvPr>
        </p:nvSpPr>
        <p:spPr>
          <a:prstGeom prst="rect">
            <a:avLst/>
          </a:prstGeom>
        </p:spPr>
        <p:txBody>
          <a:bodyPr/>
          <a:lstStyle>
            <a:lvl1pPr>
              <a:defRPr sz="5800"/>
            </a:lvl1pPr>
          </a:lstStyle>
          <a:p>
            <a:r>
              <a:rPr lang="en-US" sz="3797" dirty="0">
                <a:latin typeface="Calibri Light" panose="020F0302020204030204" pitchFamily="34" charset="0"/>
                <a:cs typeface="Arial" panose="020B0604020202020204" pitchFamily="34" charset="0"/>
              </a:rPr>
              <a:t>      Using Dafny</a:t>
            </a:r>
            <a:endParaRPr sz="3797" dirty="0">
              <a:latin typeface="Calibri Light" panose="020F0302020204030204" pitchFamily="34" charset="0"/>
              <a:cs typeface="Arial" panose="020B0604020202020204" pitchFamily="34" charset="0"/>
            </a:endParaRPr>
          </a:p>
        </p:txBody>
      </p:sp>
      <p:sp>
        <p:nvSpPr>
          <p:cNvPr id="3" name="Text Placeholder 2"/>
          <p:cNvSpPr>
            <a:spLocks noGrp="1"/>
          </p:cNvSpPr>
          <p:nvPr>
            <p:ph idx="1"/>
          </p:nvPr>
        </p:nvSpPr>
        <p:spPr/>
        <p:txBody>
          <a:bodyPr/>
          <a:lstStyle/>
          <a:p>
            <a:pPr marL="401822" indent="-401822">
              <a:lnSpc>
                <a:spcPct val="100000"/>
              </a:lnSpc>
              <a:buFont typeface="Arial" charset="0"/>
              <a:buChar char="•"/>
            </a:pPr>
            <a:r>
              <a:rPr lang="en-US" sz="2531" dirty="0">
                <a:ea typeface="Calibri Light" charset="0"/>
                <a:cs typeface="Calibri Light" charset="0"/>
              </a:rPr>
              <a:t>We will be using Dafny as our verification language</a:t>
            </a:r>
          </a:p>
          <a:p>
            <a:pPr marL="401822" lvl="3" indent="-401822">
              <a:lnSpc>
                <a:spcPct val="100000"/>
              </a:lnSpc>
              <a:buFont typeface="Arial" charset="0"/>
              <a:buChar char="•"/>
            </a:pPr>
            <a:r>
              <a:rPr lang="en-US" sz="2531" dirty="0">
                <a:ea typeface="Calibri Light" charset="0"/>
                <a:cs typeface="Calibri Light" charset="0"/>
              </a:rPr>
              <a:t>Dafny is an </a:t>
            </a:r>
            <a:r>
              <a:rPr lang="en-US" sz="2531" dirty="0">
                <a:solidFill>
                  <a:srgbClr val="0000FF"/>
                </a:solidFill>
                <a:ea typeface="Calibri Light" charset="0"/>
                <a:cs typeface="Calibri Light" charset="0"/>
              </a:rPr>
              <a:t>imperative</a:t>
            </a:r>
            <a:r>
              <a:rPr lang="en-US" sz="2531" b="1" dirty="0">
                <a:solidFill>
                  <a:srgbClr val="0000FF"/>
                </a:solidFill>
                <a:ea typeface="Calibri Light" charset="0"/>
                <a:cs typeface="Calibri Light" charset="0"/>
              </a:rPr>
              <a:t> </a:t>
            </a:r>
            <a:r>
              <a:rPr lang="en-US" sz="2531" dirty="0">
                <a:ea typeface="Calibri Light" charset="0"/>
                <a:cs typeface="Calibri Light" charset="0"/>
              </a:rPr>
              <a:t>language designed with formal verification in mind</a:t>
            </a:r>
          </a:p>
          <a:p>
            <a:pPr marL="859022" lvl="4" indent="-401822">
              <a:lnSpc>
                <a:spcPct val="100000"/>
              </a:lnSpc>
              <a:buFont typeface="Arial" charset="0"/>
              <a:buChar char="•"/>
            </a:pPr>
            <a:r>
              <a:rPr lang="en-US" sz="2531" dirty="0">
                <a:ea typeface="Calibri Light" charset="0"/>
                <a:cs typeface="Calibri Light" charset="0"/>
              </a:rPr>
              <a:t>...and plenty of functional language features</a:t>
            </a:r>
          </a:p>
          <a:p>
            <a:pPr marL="401822" lvl="3" indent="-401822">
              <a:lnSpc>
                <a:spcPct val="100000"/>
              </a:lnSpc>
              <a:buFont typeface="Arial" charset="0"/>
              <a:buChar char="•"/>
            </a:pPr>
            <a:r>
              <a:rPr lang="en-US" sz="2531" dirty="0">
                <a:ea typeface="Calibri Light" charset="0"/>
                <a:cs typeface="Calibri Light" charset="0"/>
              </a:rPr>
              <a:t>Dafny uses an SMT solver (Z3) to automate verification to a large degree</a:t>
            </a:r>
          </a:p>
          <a:p>
            <a:pPr marL="859022" lvl="4" indent="-401822">
              <a:lnSpc>
                <a:spcPct val="100000"/>
              </a:lnSpc>
              <a:buFont typeface="Arial" charset="0"/>
              <a:buChar char="•"/>
            </a:pPr>
            <a:r>
              <a:rPr lang="en-US" sz="2531" dirty="0">
                <a:ea typeface="Calibri Light" charset="0"/>
                <a:cs typeface="Calibri Light" charset="0"/>
              </a:rPr>
              <a:t>...but it needs our help sometimes</a:t>
            </a:r>
          </a:p>
          <a:p>
            <a:pPr marL="401822" lvl="3" indent="-401822">
              <a:lnSpc>
                <a:spcPct val="100000"/>
              </a:lnSpc>
              <a:buFont typeface="Arial" charset="0"/>
              <a:buChar char="•"/>
            </a:pPr>
            <a:r>
              <a:rPr lang="en-US" sz="2531" dirty="0">
                <a:ea typeface="Calibri Light" charset="0"/>
                <a:cs typeface="Calibri Light" charset="0"/>
              </a:rPr>
              <a:t>Most of the high-level skills are transferrable...</a:t>
            </a:r>
          </a:p>
          <a:p>
            <a:pPr marL="669703" lvl="1" indent="-401822">
              <a:lnSpc>
                <a:spcPct val="100000"/>
              </a:lnSpc>
              <a:buFont typeface="Arial" charset="0"/>
              <a:buChar char="•"/>
            </a:pPr>
            <a:r>
              <a:rPr lang="en-US" sz="2531" dirty="0">
                <a:ea typeface="Calibri Light" charset="0"/>
                <a:cs typeface="Calibri Light" charset="0"/>
              </a:rPr>
              <a:t>...but some are specific to Dafny and/or automation</a:t>
            </a:r>
          </a:p>
        </p:txBody>
      </p:sp>
      <p:sp>
        <p:nvSpPr>
          <p:cNvPr id="2" name="Slide Number Placeholder 1"/>
          <p:cNvSpPr>
            <a:spLocks noGrp="1"/>
          </p:cNvSpPr>
          <p:nvPr>
            <p:ph type="sldNum" sz="quarter" idx="12"/>
          </p:nvPr>
        </p:nvSpPr>
        <p:spPr/>
        <p:txBody>
          <a:bodyPr/>
          <a:lstStyle/>
          <a:p>
            <a:fld id="{86CB4B4D-7CA3-9044-876B-883B54F8677D}" type="slidenum">
              <a:rPr lang="uk-UA" smtClean="0"/>
              <a:t>4</a:t>
            </a:fld>
            <a:endParaRPr lang="uk-UA"/>
          </a:p>
        </p:txBody>
      </p:sp>
      <p:pic>
        <p:nvPicPr>
          <p:cNvPr id="1026" name="Picture 2" descr="afny - Visual Studio Marketpl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63" y="393593"/>
            <a:ext cx="1233598" cy="123359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26F7CF5-DEDF-7024-7383-528014E7F030}"/>
              </a:ext>
            </a:extLst>
          </p:cNvPr>
          <p:cNvSpPr>
            <a:spLocks noGrp="1"/>
          </p:cNvSpPr>
          <p:nvPr>
            <p:ph type="dt" sz="half" idx="10"/>
          </p:nvPr>
        </p:nvSpPr>
        <p:spPr/>
        <p:txBody>
          <a:bodyPr/>
          <a:lstStyle/>
          <a:p>
            <a:fld id="{D2548333-3C5E-6D4E-B267-FFF4BB5A5BD4}" type="datetime1">
              <a:rPr lang="en-US" smtClean="0"/>
              <a:t>8/29/24</a:t>
            </a:fld>
            <a:endParaRPr lang="en-US"/>
          </a:p>
        </p:txBody>
      </p:sp>
      <p:sp>
        <p:nvSpPr>
          <p:cNvPr id="5" name="Footer Placeholder 4">
            <a:extLst>
              <a:ext uri="{FF2B5EF4-FFF2-40B4-BE49-F238E27FC236}">
                <a16:creationId xmlns:a16="http://schemas.microsoft.com/office/drawing/2014/main" id="{1E71D539-CE35-6792-818C-44B61B5845EF}"/>
              </a:ext>
            </a:extLst>
          </p:cNvPr>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869414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endParaRPr/>
          </a:p>
        </p:txBody>
      </p:sp>
      <p:sp>
        <p:nvSpPr>
          <p:cNvPr id="253" name="Google Shape;253;p3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dirty="0">
                <a:latin typeface="Consolas"/>
                <a:ea typeface="Consolas"/>
                <a:cs typeface="Consolas"/>
                <a:sym typeface="Consolas"/>
              </a:rPr>
              <a:t>lemma foo()</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err="1">
                <a:solidFill>
                  <a:srgbClr val="9900FF"/>
                </a:solidFill>
                <a:latin typeface="Consolas"/>
                <a:ea typeface="Consolas"/>
                <a:cs typeface="Consolas"/>
                <a:sym typeface="Consolas"/>
              </a:rPr>
              <a:t>var</a:t>
            </a:r>
            <a:r>
              <a:rPr lang="en" dirty="0">
                <a:latin typeface="Consolas"/>
                <a:ea typeface="Consolas"/>
                <a:cs typeface="Consolas"/>
                <a:sym typeface="Consolas"/>
              </a:rPr>
              <a:t> set1 := { 1, 3, 5, 3 };</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t>
            </a:r>
            <a:r>
              <a:rPr lang="en" dirty="0" err="1">
                <a:latin typeface="Consolas"/>
                <a:ea typeface="Consolas"/>
                <a:cs typeface="Consolas"/>
                <a:sym typeface="Consolas"/>
              </a:rPr>
              <a:t>var</a:t>
            </a:r>
            <a:r>
              <a:rPr lang="en" dirty="0">
                <a:latin typeface="Consolas"/>
                <a:ea typeface="Consolas"/>
                <a:cs typeface="Consolas"/>
                <a:sym typeface="Consolas"/>
              </a:rPr>
              <a:t> seq1 := [ 1, 3, 5, 3 ];</a:t>
            </a:r>
            <a:endParaRPr dirty="0">
              <a:latin typeface="Consolas"/>
              <a:ea typeface="Consolas"/>
              <a:cs typeface="Consolas"/>
              <a:sym typeface="Consolas"/>
            </a:endParaRPr>
          </a:p>
          <a:p>
            <a:pPr marL="0" indent="0">
              <a:buNone/>
            </a:pPr>
            <a:endParaRPr dirty="0">
              <a:latin typeface="Consolas"/>
              <a:ea typeface="Consolas"/>
              <a:cs typeface="Consolas"/>
              <a:sym typeface="Consolas"/>
            </a:endParaRPr>
          </a:p>
          <a:p>
            <a:pPr marL="0" indent="0">
              <a:buNone/>
            </a:pPr>
            <a:r>
              <a:rPr lang="en" dirty="0">
                <a:latin typeface="Consolas"/>
                <a:ea typeface="Consolas"/>
                <a:cs typeface="Consolas"/>
                <a:sym typeface="Consolas"/>
              </a:rPr>
              <a:t>  assert </a:t>
            </a:r>
            <a:r>
              <a:rPr lang="en" dirty="0" err="1">
                <a:latin typeface="Consolas"/>
                <a:ea typeface="Consolas"/>
                <a:cs typeface="Consolas"/>
                <a:sym typeface="Consolas"/>
              </a:rPr>
              <a:t>forall</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a:t>
            </a:r>
            <a:r>
              <a:rPr lang="en" dirty="0" err="1">
                <a:latin typeface="Consolas"/>
                <a:ea typeface="Consolas"/>
                <a:cs typeface="Consolas"/>
                <a:sym typeface="Consolas"/>
              </a:rPr>
              <a:t>i</a:t>
            </a:r>
            <a:r>
              <a:rPr lang="en" dirty="0">
                <a:latin typeface="Consolas"/>
                <a:ea typeface="Consolas"/>
                <a:cs typeface="Consolas"/>
                <a:sym typeface="Consolas"/>
              </a:rPr>
              <a:t> in set1 :: </a:t>
            </a:r>
            <a:r>
              <a:rPr lang="en" dirty="0" err="1">
                <a:latin typeface="Consolas"/>
                <a:ea typeface="Consolas"/>
                <a:cs typeface="Consolas"/>
                <a:sym typeface="Consolas"/>
              </a:rPr>
              <a:t>i</a:t>
            </a:r>
            <a:r>
              <a:rPr lang="en" dirty="0">
                <a:latin typeface="Consolas"/>
                <a:ea typeface="Consolas"/>
                <a:cs typeface="Consolas"/>
                <a:sym typeface="Consolas"/>
              </a:rPr>
              <a:t> in seq1;</a:t>
            </a:r>
            <a:br>
              <a:rPr lang="en" dirty="0">
                <a:latin typeface="Consolas"/>
                <a:ea typeface="Consolas"/>
                <a:cs typeface="Consolas"/>
                <a:sym typeface="Consolas"/>
              </a:rPr>
            </a:br>
            <a:r>
              <a:rPr lang="en" dirty="0">
                <a:latin typeface="Consolas"/>
                <a:ea typeface="Consolas"/>
                <a:cs typeface="Consolas"/>
                <a:sym typeface="Consolas"/>
              </a:rPr>
              <a:t>  assert </a:t>
            </a:r>
            <a:r>
              <a:rPr lang="en" dirty="0" err="1">
                <a:latin typeface="Consolas"/>
                <a:ea typeface="Consolas"/>
                <a:cs typeface="Consolas"/>
                <a:sym typeface="Consolas"/>
              </a:rPr>
              <a:t>forall</a:t>
            </a:r>
            <a:r>
              <a:rPr lang="en" dirty="0">
                <a:latin typeface="Consolas"/>
                <a:ea typeface="Consolas"/>
                <a:cs typeface="Consolas"/>
                <a:sym typeface="Consolas"/>
              </a:rPr>
              <a:t> </a:t>
            </a:r>
            <a:r>
              <a:rPr lang="en" dirty="0" err="1">
                <a:latin typeface="Consolas"/>
                <a:ea typeface="Consolas"/>
                <a:cs typeface="Consolas"/>
                <a:sym typeface="Consolas"/>
              </a:rPr>
              <a:t>i</a:t>
            </a:r>
            <a:r>
              <a:rPr lang="en" dirty="0">
                <a:latin typeface="Consolas"/>
                <a:ea typeface="Consolas"/>
                <a:cs typeface="Consolas"/>
                <a:sym typeface="Consolas"/>
              </a:rPr>
              <a:t> | </a:t>
            </a:r>
            <a:r>
              <a:rPr lang="en" dirty="0" err="1">
                <a:latin typeface="Consolas"/>
                <a:ea typeface="Consolas"/>
                <a:cs typeface="Consolas"/>
                <a:sym typeface="Consolas"/>
              </a:rPr>
              <a:t>i</a:t>
            </a:r>
            <a:r>
              <a:rPr lang="en" dirty="0">
                <a:latin typeface="Consolas"/>
                <a:ea typeface="Consolas"/>
                <a:cs typeface="Consolas"/>
                <a:sym typeface="Consolas"/>
              </a:rPr>
              <a:t> in seq1 :: </a:t>
            </a:r>
            <a:r>
              <a:rPr lang="en" dirty="0" err="1">
                <a:latin typeface="Consolas"/>
                <a:ea typeface="Consolas"/>
                <a:cs typeface="Consolas"/>
                <a:sym typeface="Consolas"/>
              </a:rPr>
              <a:t>i</a:t>
            </a:r>
            <a:r>
              <a:rPr lang="en" dirty="0">
                <a:latin typeface="Consolas"/>
                <a:ea typeface="Consolas"/>
                <a:cs typeface="Consolas"/>
                <a:sym typeface="Consolas"/>
              </a:rPr>
              <a:t> in set1;</a:t>
            </a:r>
            <a:endParaRPr dirty="0">
              <a:latin typeface="Consolas"/>
              <a:ea typeface="Consolas"/>
              <a:cs typeface="Consolas"/>
              <a:sym typeface="Consolas"/>
            </a:endParaRPr>
          </a:p>
          <a:p>
            <a:pPr marL="0" indent="0">
              <a:buNone/>
            </a:pPr>
            <a:r>
              <a:rPr lang="en" dirty="0">
                <a:latin typeface="Consolas"/>
                <a:ea typeface="Consolas"/>
                <a:cs typeface="Consolas"/>
                <a:sym typeface="Consolas"/>
              </a:rPr>
              <a:t>  assert |set1| &lt; |seq1|;</a:t>
            </a:r>
            <a:br>
              <a:rPr lang="en" dirty="0">
                <a:latin typeface="Consolas"/>
                <a:ea typeface="Consolas"/>
                <a:cs typeface="Consolas"/>
                <a:sym typeface="Consolas"/>
              </a:rPr>
            </a:br>
            <a:r>
              <a:rPr lang="en" dirty="0">
                <a:latin typeface="Consolas"/>
                <a:ea typeface="Consolas"/>
                <a:cs typeface="Consolas"/>
                <a:sym typeface="Consolas"/>
              </a:rPr>
              <a:t>}</a:t>
            </a:r>
            <a:endParaRPr dirty="0">
              <a:latin typeface="Consolas"/>
              <a:ea typeface="Consolas"/>
              <a:cs typeface="Consolas"/>
              <a:sym typeface="Consolas"/>
            </a:endParaRPr>
          </a:p>
        </p:txBody>
      </p:sp>
      <p:sp>
        <p:nvSpPr>
          <p:cNvPr id="254" name="Google Shape;254;p34"/>
          <p:cNvSpPr/>
          <p:nvPr/>
        </p:nvSpPr>
        <p:spPr>
          <a:xfrm>
            <a:off x="4273750" y="261670"/>
            <a:ext cx="4455721" cy="1426993"/>
          </a:xfrm>
          <a:prstGeom prst="wedgeRoundRectCallout">
            <a:avLst>
              <a:gd name="adj1" fmla="val -123029"/>
              <a:gd name="adj2" fmla="val 102899"/>
              <a:gd name="adj3" fmla="val 0"/>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400" b="1" dirty="0" err="1"/>
              <a:t>var</a:t>
            </a:r>
            <a:r>
              <a:rPr lang="en" sz="2400" dirty="0"/>
              <a:t> is mathematical </a:t>
            </a:r>
            <a:r>
              <a:rPr lang="en" sz="2400" b="1" dirty="0"/>
              <a:t>let.</a:t>
            </a:r>
            <a:endParaRPr sz="2400" b="1" dirty="0"/>
          </a:p>
          <a:p>
            <a:r>
              <a:rPr lang="en" sz="2400" dirty="0"/>
              <a:t>It introduces an equivalent shorthand for another expression.</a:t>
            </a:r>
            <a:endParaRPr sz="2400" dirty="0"/>
          </a:p>
        </p:txBody>
      </p:sp>
      <p:sp>
        <p:nvSpPr>
          <p:cNvPr id="255" name="Google Shape;255;p3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40</a:t>
            </a:fld>
            <a:endParaRPr/>
          </a:p>
        </p:txBody>
      </p:sp>
      <p:sp>
        <p:nvSpPr>
          <p:cNvPr id="2" name="Date Placeholder 1"/>
          <p:cNvSpPr>
            <a:spLocks noGrp="1"/>
          </p:cNvSpPr>
          <p:nvPr>
            <p:ph type="dt" sz="half" idx="10"/>
          </p:nvPr>
        </p:nvSpPr>
        <p:spPr/>
        <p:txBody>
          <a:bodyPr/>
          <a:lstStyle/>
          <a:p>
            <a:fld id="{5A564B18-814B-3A4C-946F-E00CB0888A18}"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669722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body" idx="1"/>
          </p:nvPr>
        </p:nvSpPr>
        <p:spPr>
          <a:xfrm>
            <a:off x="415600" y="5266671"/>
            <a:ext cx="11360800" cy="11768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dirty="0">
                <a:latin typeface="Consolas"/>
                <a:ea typeface="Consolas"/>
                <a:cs typeface="Consolas"/>
                <a:sym typeface="Consolas"/>
              </a:rPr>
              <a:t>datatype Order =   Pizza(</a:t>
            </a:r>
            <a:r>
              <a:rPr lang="en" dirty="0" err="1">
                <a:latin typeface="Consolas"/>
                <a:ea typeface="Consolas"/>
                <a:cs typeface="Consolas"/>
                <a:sym typeface="Consolas"/>
              </a:rPr>
              <a:t>toppings:set</a:t>
            </a:r>
            <a:r>
              <a:rPr lang="en" dirty="0">
                <a:latin typeface="Consolas"/>
                <a:ea typeface="Consolas"/>
                <a:cs typeface="Consolas"/>
                <a:sym typeface="Consolas"/>
              </a:rPr>
              <a:t>&lt;Topping&gt;)</a:t>
            </a:r>
            <a:br>
              <a:rPr lang="en" dirty="0">
                <a:latin typeface="Consolas"/>
                <a:ea typeface="Consolas"/>
                <a:cs typeface="Consolas"/>
                <a:sym typeface="Consolas"/>
              </a:rPr>
            </a:br>
            <a:r>
              <a:rPr lang="en" dirty="0">
                <a:latin typeface="Consolas"/>
                <a:ea typeface="Consolas"/>
                <a:cs typeface="Consolas"/>
                <a:sym typeface="Consolas"/>
              </a:rPr>
              <a:t>                 | Shake(</a:t>
            </a:r>
            <a:r>
              <a:rPr lang="en" dirty="0" err="1">
                <a:latin typeface="Consolas"/>
                <a:ea typeface="Consolas"/>
                <a:cs typeface="Consolas"/>
                <a:sym typeface="Consolas"/>
              </a:rPr>
              <a:t>flavor:Fruit</a:t>
            </a:r>
            <a:r>
              <a:rPr lang="en" dirty="0">
                <a:latin typeface="Consolas"/>
                <a:ea typeface="Consolas"/>
                <a:cs typeface="Consolas"/>
                <a:sym typeface="Consolas"/>
              </a:rPr>
              <a:t>, whip: bool)</a:t>
            </a:r>
            <a:endParaRPr dirty="0">
              <a:latin typeface="Consolas"/>
              <a:ea typeface="Consolas"/>
              <a:cs typeface="Consolas"/>
              <a:sym typeface="Consolas"/>
            </a:endParaRPr>
          </a:p>
          <a:p>
            <a:pPr marL="0" indent="0">
              <a:spcBef>
                <a:spcPts val="2133"/>
              </a:spcBef>
              <a:spcAft>
                <a:spcPts val="2133"/>
              </a:spcAft>
              <a:buNone/>
            </a:pPr>
            <a:endParaRPr dirty="0">
              <a:latin typeface="Consolas"/>
              <a:ea typeface="Consolas"/>
              <a:cs typeface="Consolas"/>
              <a:sym typeface="Consolas"/>
            </a:endParaRPr>
          </a:p>
        </p:txBody>
      </p:sp>
      <p:sp>
        <p:nvSpPr>
          <p:cNvPr id="261" name="Google Shape;261;p3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Algebraic datatypes (“struct” and “union”)</a:t>
            </a:r>
            <a:endParaRPr/>
          </a:p>
        </p:txBody>
      </p:sp>
      <p:sp>
        <p:nvSpPr>
          <p:cNvPr id="262" name="Google Shape;262;p35"/>
          <p:cNvSpPr txBox="1">
            <a:spLocks noGrp="1"/>
          </p:cNvSpPr>
          <p:nvPr>
            <p:ph type="body" idx="1"/>
          </p:nvPr>
        </p:nvSpPr>
        <p:spPr>
          <a:xfrm>
            <a:off x="415600" y="1536632"/>
            <a:ext cx="12312848" cy="5034855"/>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sz="2400" dirty="0">
                <a:solidFill>
                  <a:srgbClr val="9900FF"/>
                </a:solidFill>
                <a:latin typeface="Consolas"/>
                <a:ea typeface="Consolas"/>
                <a:cs typeface="Consolas"/>
                <a:sym typeface="Consolas"/>
              </a:rPr>
              <a:t>datatype</a:t>
            </a:r>
            <a:r>
              <a:rPr lang="en" sz="2400" dirty="0">
                <a:latin typeface="Consolas"/>
                <a:ea typeface="Consolas"/>
                <a:cs typeface="Consolas"/>
                <a:sym typeface="Consolas"/>
              </a:rPr>
              <a:t> </a:t>
            </a:r>
            <a:r>
              <a:rPr lang="en" sz="2400" dirty="0" err="1">
                <a:latin typeface="Consolas"/>
                <a:ea typeface="Consolas"/>
                <a:cs typeface="Consolas"/>
                <a:sym typeface="Consolas"/>
              </a:rPr>
              <a:t>HAlign</a:t>
            </a:r>
            <a:r>
              <a:rPr lang="en" sz="2400" dirty="0">
                <a:latin typeface="Consolas"/>
                <a:ea typeface="Consolas"/>
                <a:cs typeface="Consolas"/>
                <a:sym typeface="Consolas"/>
              </a:rPr>
              <a:t> = Left | Center | Right</a:t>
            </a:r>
            <a:endParaRPr sz="2400" dirty="0">
              <a:latin typeface="Consolas"/>
              <a:ea typeface="Consolas"/>
              <a:cs typeface="Consolas"/>
              <a:sym typeface="Consolas"/>
            </a:endParaRPr>
          </a:p>
          <a:p>
            <a:pPr marL="0" indent="0">
              <a:spcBef>
                <a:spcPts val="2133"/>
              </a:spcBef>
              <a:buNone/>
            </a:pPr>
            <a:br>
              <a:rPr lang="en" sz="2400" dirty="0">
                <a:latin typeface="Consolas"/>
                <a:ea typeface="Consolas"/>
                <a:cs typeface="Consolas"/>
                <a:sym typeface="Consolas"/>
              </a:rPr>
            </a:br>
            <a:endParaRPr sz="2400" dirty="0">
              <a:latin typeface="Consolas"/>
              <a:ea typeface="Consolas"/>
              <a:cs typeface="Consolas"/>
              <a:sym typeface="Consolas"/>
            </a:endParaRPr>
          </a:p>
          <a:p>
            <a:pPr marL="0" indent="0">
              <a:spcBef>
                <a:spcPts val="2133"/>
              </a:spcBef>
              <a:buClr>
                <a:schemeClr val="dk1"/>
              </a:buClr>
              <a:buSzPts val="1100"/>
              <a:buNone/>
            </a:pPr>
            <a:r>
              <a:rPr lang="en" sz="2400" dirty="0">
                <a:latin typeface="Consolas"/>
                <a:ea typeface="Consolas"/>
                <a:cs typeface="Consolas"/>
                <a:sym typeface="Consolas"/>
              </a:rPr>
              <a:t>datatype </a:t>
            </a:r>
            <a:r>
              <a:rPr lang="en" sz="2400" dirty="0" err="1">
                <a:latin typeface="Consolas"/>
                <a:ea typeface="Consolas"/>
                <a:cs typeface="Consolas"/>
                <a:sym typeface="Consolas"/>
              </a:rPr>
              <a:t>VAlign</a:t>
            </a:r>
            <a:r>
              <a:rPr lang="en" sz="2400" dirty="0">
                <a:latin typeface="Consolas"/>
                <a:ea typeface="Consolas"/>
                <a:cs typeface="Consolas"/>
                <a:sym typeface="Consolas"/>
              </a:rPr>
              <a:t> = Top | Middle | Bottom</a:t>
            </a:r>
            <a:endParaRPr sz="2400" dirty="0">
              <a:latin typeface="Consolas"/>
              <a:ea typeface="Consolas"/>
              <a:cs typeface="Consolas"/>
              <a:sym typeface="Consolas"/>
            </a:endParaRPr>
          </a:p>
          <a:p>
            <a:pPr marL="0" indent="0">
              <a:spcBef>
                <a:spcPts val="2133"/>
              </a:spcBef>
              <a:buClr>
                <a:schemeClr val="dk1"/>
              </a:buClr>
              <a:buSzPts val="1100"/>
              <a:buNone/>
            </a:pPr>
            <a:r>
              <a:rPr lang="en" sz="2400" dirty="0">
                <a:latin typeface="Consolas"/>
                <a:ea typeface="Consolas"/>
                <a:cs typeface="Consolas"/>
                <a:sym typeface="Consolas"/>
              </a:rPr>
              <a:t>datatype </a:t>
            </a:r>
            <a:r>
              <a:rPr lang="en" sz="2400" dirty="0" err="1">
                <a:latin typeface="Consolas"/>
                <a:ea typeface="Consolas"/>
                <a:cs typeface="Consolas"/>
                <a:sym typeface="Consolas"/>
              </a:rPr>
              <a:t>TextAlign</a:t>
            </a:r>
            <a:r>
              <a:rPr lang="en" sz="2400" dirty="0">
                <a:latin typeface="Consolas"/>
                <a:ea typeface="Consolas"/>
                <a:cs typeface="Consolas"/>
                <a:sym typeface="Consolas"/>
              </a:rPr>
              <a:t> = </a:t>
            </a:r>
            <a:r>
              <a:rPr lang="en" sz="2400" dirty="0" err="1">
                <a:latin typeface="Consolas"/>
                <a:ea typeface="Consolas"/>
                <a:cs typeface="Consolas"/>
                <a:sym typeface="Consolas"/>
              </a:rPr>
              <a:t>TextAlign</a:t>
            </a:r>
            <a:r>
              <a:rPr lang="en" sz="2400" dirty="0">
                <a:latin typeface="Consolas"/>
                <a:ea typeface="Consolas"/>
                <a:cs typeface="Consolas"/>
                <a:sym typeface="Consolas"/>
              </a:rPr>
              <a:t>(</a:t>
            </a:r>
            <a:r>
              <a:rPr lang="en" sz="2400" dirty="0" err="1">
                <a:latin typeface="Consolas"/>
                <a:ea typeface="Consolas"/>
                <a:cs typeface="Consolas"/>
                <a:sym typeface="Consolas"/>
              </a:rPr>
              <a:t>hAlign:HAlign</a:t>
            </a:r>
            <a:r>
              <a:rPr lang="en" sz="2400" dirty="0">
                <a:latin typeface="Consolas"/>
                <a:ea typeface="Consolas"/>
                <a:cs typeface="Consolas"/>
                <a:sym typeface="Consolas"/>
              </a:rPr>
              <a:t>, </a:t>
            </a:r>
            <a:r>
              <a:rPr lang="en" sz="2400" dirty="0" err="1">
                <a:latin typeface="Consolas"/>
                <a:ea typeface="Consolas"/>
                <a:cs typeface="Consolas"/>
                <a:sym typeface="Consolas"/>
              </a:rPr>
              <a:t>vAlign:VAlign</a:t>
            </a:r>
            <a:r>
              <a:rPr lang="en" sz="2400" dirty="0">
                <a:latin typeface="Consolas"/>
                <a:ea typeface="Consolas"/>
                <a:cs typeface="Consolas"/>
                <a:sym typeface="Consolas"/>
              </a:rPr>
              <a:t>)</a:t>
            </a:r>
            <a:endParaRPr sz="2400" dirty="0">
              <a:latin typeface="Consolas"/>
              <a:ea typeface="Consolas"/>
              <a:cs typeface="Consolas"/>
              <a:sym typeface="Consolas"/>
            </a:endParaRPr>
          </a:p>
          <a:p>
            <a:pPr marL="0" indent="0">
              <a:spcBef>
                <a:spcPts val="2133"/>
              </a:spcBef>
              <a:buClr>
                <a:schemeClr val="dk1"/>
              </a:buClr>
              <a:buSzPts val="1100"/>
              <a:buNone/>
            </a:pPr>
            <a:endParaRPr sz="2400" dirty="0">
              <a:latin typeface="Consolas"/>
              <a:ea typeface="Consolas"/>
              <a:cs typeface="Consolas"/>
              <a:sym typeface="Consolas"/>
            </a:endParaRPr>
          </a:p>
          <a:p>
            <a:pPr marL="0" indent="0">
              <a:spcBef>
                <a:spcPts val="2133"/>
              </a:spcBef>
              <a:spcAft>
                <a:spcPts val="2133"/>
              </a:spcAft>
              <a:buNone/>
            </a:pPr>
            <a:endParaRPr sz="2400" dirty="0">
              <a:latin typeface="Consolas"/>
              <a:ea typeface="Consolas"/>
              <a:cs typeface="Consolas"/>
              <a:sym typeface="Consolas"/>
            </a:endParaRPr>
          </a:p>
        </p:txBody>
      </p:sp>
      <p:sp>
        <p:nvSpPr>
          <p:cNvPr id="264" name="Google Shape;264;p35"/>
          <p:cNvSpPr/>
          <p:nvPr/>
        </p:nvSpPr>
        <p:spPr>
          <a:xfrm rot="-5400000">
            <a:off x="2405371" y="1648533"/>
            <a:ext cx="311600" cy="10636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5" name="Google Shape;265;p35"/>
          <p:cNvSpPr/>
          <p:nvPr/>
        </p:nvSpPr>
        <p:spPr>
          <a:xfrm rot="-5400000">
            <a:off x="5183610" y="391533"/>
            <a:ext cx="311600" cy="35776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sp>
        <p:nvSpPr>
          <p:cNvPr id="266" name="Google Shape;266;p35"/>
          <p:cNvSpPr txBox="1"/>
          <p:nvPr/>
        </p:nvSpPr>
        <p:spPr>
          <a:xfrm>
            <a:off x="1591355" y="2129414"/>
            <a:ext cx="2105194" cy="918580"/>
          </a:xfrm>
          <a:prstGeom prst="rect">
            <a:avLst/>
          </a:prstGeom>
          <a:noFill/>
          <a:ln>
            <a:noFill/>
          </a:ln>
        </p:spPr>
        <p:txBody>
          <a:bodyPr spcFirstLastPara="1" wrap="square" lIns="121900" tIns="121900" rIns="121900" bIns="121900" anchor="t" anchorCtr="0">
            <a:noAutofit/>
          </a:bodyPr>
          <a:lstStyle/>
          <a:p>
            <a:pPr algn="ctr"/>
            <a:r>
              <a:rPr lang="en" sz="2400" dirty="0">
                <a:solidFill>
                  <a:srgbClr val="0000FF"/>
                </a:solidFill>
              </a:rPr>
              <a:t>new name</a:t>
            </a:r>
            <a:endParaRPr sz="2400" dirty="0">
              <a:solidFill>
                <a:srgbClr val="0000FF"/>
              </a:solidFill>
            </a:endParaRPr>
          </a:p>
          <a:p>
            <a:pPr algn="ctr"/>
            <a:r>
              <a:rPr lang="en" sz="2400" dirty="0">
                <a:solidFill>
                  <a:srgbClr val="0000FF"/>
                </a:solidFill>
              </a:rPr>
              <a:t>we’re defining</a:t>
            </a:r>
            <a:endParaRPr sz="2400" dirty="0">
              <a:solidFill>
                <a:srgbClr val="0000FF"/>
              </a:solidFill>
            </a:endParaRPr>
          </a:p>
        </p:txBody>
      </p:sp>
      <p:sp>
        <p:nvSpPr>
          <p:cNvPr id="267" name="Google Shape;267;p35"/>
          <p:cNvSpPr txBox="1"/>
          <p:nvPr/>
        </p:nvSpPr>
        <p:spPr>
          <a:xfrm>
            <a:off x="4314650" y="2129414"/>
            <a:ext cx="2078429" cy="747600"/>
          </a:xfrm>
          <a:prstGeom prst="rect">
            <a:avLst/>
          </a:prstGeom>
          <a:noFill/>
          <a:ln>
            <a:noFill/>
          </a:ln>
        </p:spPr>
        <p:txBody>
          <a:bodyPr spcFirstLastPara="1" wrap="square" lIns="121900" tIns="121900" rIns="121900" bIns="121900" anchor="t" anchorCtr="0">
            <a:noAutofit/>
          </a:bodyPr>
          <a:lstStyle/>
          <a:p>
            <a:pPr algn="ctr"/>
            <a:r>
              <a:rPr lang="en" sz="2400" dirty="0">
                <a:solidFill>
                  <a:srgbClr val="0000FF"/>
                </a:solidFill>
              </a:rPr>
              <a:t>disjoint</a:t>
            </a:r>
            <a:endParaRPr sz="2400" dirty="0">
              <a:solidFill>
                <a:srgbClr val="0000FF"/>
              </a:solidFill>
            </a:endParaRPr>
          </a:p>
          <a:p>
            <a:pPr algn="ctr"/>
            <a:r>
              <a:rPr lang="en" sz="2400" dirty="0">
                <a:solidFill>
                  <a:srgbClr val="0000FF"/>
                </a:solidFill>
              </a:rPr>
              <a:t>constructors</a:t>
            </a:r>
            <a:endParaRPr sz="2400" dirty="0">
              <a:solidFill>
                <a:srgbClr val="0000FF"/>
              </a:solidFill>
            </a:endParaRPr>
          </a:p>
        </p:txBody>
      </p:sp>
      <p:sp>
        <p:nvSpPr>
          <p:cNvPr id="268" name="Google Shape;268;p35"/>
          <p:cNvSpPr/>
          <p:nvPr/>
        </p:nvSpPr>
        <p:spPr>
          <a:xfrm rot="-5400000">
            <a:off x="7154142" y="1002887"/>
            <a:ext cx="311600" cy="6600400"/>
          </a:xfrm>
          <a:prstGeom prst="leftBrace">
            <a:avLst>
              <a:gd name="adj1" fmla="val 50000"/>
              <a:gd name="adj2" fmla="val 50000"/>
            </a:avLst>
          </a:prstGeom>
          <a:noFill/>
          <a:ln w="9525" cap="flat" cmpd="sng">
            <a:solidFill>
              <a:srgbClr val="0000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69" name="Google Shape;269;p35"/>
          <p:cNvSpPr txBox="1"/>
          <p:nvPr/>
        </p:nvSpPr>
        <p:spPr>
          <a:xfrm>
            <a:off x="5887106" y="4391055"/>
            <a:ext cx="2845671" cy="747600"/>
          </a:xfrm>
          <a:prstGeom prst="rect">
            <a:avLst/>
          </a:prstGeom>
          <a:noFill/>
          <a:ln>
            <a:noFill/>
          </a:ln>
        </p:spPr>
        <p:txBody>
          <a:bodyPr spcFirstLastPara="1" wrap="square" lIns="121900" tIns="121900" rIns="121900" bIns="121900" anchor="t" anchorCtr="0">
            <a:noAutofit/>
          </a:bodyPr>
          <a:lstStyle/>
          <a:p>
            <a:pPr algn="ctr"/>
            <a:r>
              <a:rPr lang="en" sz="2400">
                <a:solidFill>
                  <a:srgbClr val="0000FF"/>
                </a:solidFill>
              </a:rPr>
              <a:t>multiplicative</a:t>
            </a:r>
            <a:endParaRPr sz="2400" dirty="0">
              <a:solidFill>
                <a:srgbClr val="0000FF"/>
              </a:solidFill>
            </a:endParaRPr>
          </a:p>
          <a:p>
            <a:pPr algn="ctr"/>
            <a:r>
              <a:rPr lang="en" sz="2400" dirty="0">
                <a:solidFill>
                  <a:srgbClr val="0000FF"/>
                </a:solidFill>
              </a:rPr>
              <a:t>constructor</a:t>
            </a:r>
            <a:endParaRPr sz="2400" dirty="0">
              <a:solidFill>
                <a:srgbClr val="0000FF"/>
              </a:solidFill>
            </a:endParaRPr>
          </a:p>
        </p:txBody>
      </p:sp>
      <p:sp>
        <p:nvSpPr>
          <p:cNvPr id="270" name="Google Shape;270;p3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41</a:t>
            </a:fld>
            <a:endParaRPr/>
          </a:p>
        </p:txBody>
      </p:sp>
      <p:sp>
        <p:nvSpPr>
          <p:cNvPr id="2" name="Date Placeholder 1"/>
          <p:cNvSpPr>
            <a:spLocks noGrp="1"/>
          </p:cNvSpPr>
          <p:nvPr>
            <p:ph type="dt" sz="half" idx="10"/>
          </p:nvPr>
        </p:nvSpPr>
        <p:spPr/>
        <p:txBody>
          <a:bodyPr/>
          <a:lstStyle/>
          <a:p>
            <a:fld id="{56B99CB2-C94A-4043-A1AC-C1924C4F3AEB}"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12784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1000"/>
                                        <p:tgtEl>
                                          <p:spTgt spid="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7"/>
          <p:cNvSpPr txBox="1">
            <a:spLocks noGrp="1"/>
          </p:cNvSpPr>
          <p:nvPr>
            <p:ph type="title"/>
          </p:nvPr>
        </p:nvSpPr>
        <p:spPr>
          <a:xfrm>
            <a:off x="415600" y="98833"/>
            <a:ext cx="11360800" cy="763600"/>
          </a:xfrm>
          <a:prstGeom prst="rect">
            <a:avLst/>
          </a:prstGeom>
        </p:spPr>
        <p:txBody>
          <a:bodyPr spcFirstLastPara="1" vert="horz" wrap="square" lIns="121900" tIns="121900" rIns="121900" bIns="121900" rtlCol="0" anchor="t" anchorCtr="0">
            <a:noAutofit/>
          </a:bodyPr>
          <a:lstStyle/>
          <a:p>
            <a:r>
              <a:rPr lang="en"/>
              <a:t>Hoare logic composition</a:t>
            </a:r>
            <a:endParaRPr/>
          </a:p>
        </p:txBody>
      </p:sp>
      <p:sp>
        <p:nvSpPr>
          <p:cNvPr id="289" name="Google Shape;289;p3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42</a:t>
            </a:fld>
            <a:endParaRPr/>
          </a:p>
        </p:txBody>
      </p:sp>
      <p:sp>
        <p:nvSpPr>
          <p:cNvPr id="290" name="Google Shape;290;p37"/>
          <p:cNvSpPr txBox="1">
            <a:spLocks noGrp="1"/>
          </p:cNvSpPr>
          <p:nvPr>
            <p:ph type="body" idx="1"/>
          </p:nvPr>
        </p:nvSpPr>
        <p:spPr>
          <a:xfrm>
            <a:off x="415600" y="1042100"/>
            <a:ext cx="11360800" cy="4983200"/>
          </a:xfrm>
          <a:prstGeom prst="rect">
            <a:avLst/>
          </a:prstGeom>
        </p:spPr>
        <p:txBody>
          <a:bodyPr spcFirstLastPara="1" vert="horz" wrap="square" lIns="121900" tIns="121900" rIns="121900" bIns="121900" rtlCol="0" anchor="t" anchorCtr="0">
            <a:noAutofit/>
          </a:bodyPr>
          <a:lstStyle/>
          <a:p>
            <a:pPr marL="0" indent="0">
              <a:buNone/>
            </a:pPr>
            <a:r>
              <a:rPr lang="en" sz="2133">
                <a:latin typeface="Consolas"/>
                <a:ea typeface="Consolas"/>
                <a:cs typeface="Consolas"/>
                <a:sym typeface="Consolas"/>
              </a:rPr>
              <a:t>lemma DoggiesAreQuadrupeds(pet: 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requires IsDog(pet)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ensures |Legs(pet)| == 4 { … }</a:t>
            </a:r>
            <a:endParaRPr sz="2133">
              <a:latin typeface="Consolas"/>
              <a:ea typeface="Consolas"/>
              <a:cs typeface="Consolas"/>
              <a:sym typeface="Consolas"/>
            </a:endParaRPr>
          </a:p>
          <a:p>
            <a:pPr marL="0" indent="0">
              <a:buNone/>
            </a:pPr>
            <a:endParaRPr sz="2133">
              <a:latin typeface="Consolas"/>
              <a:ea typeface="Consolas"/>
              <a:cs typeface="Consolas"/>
              <a:sym typeface="Consolas"/>
            </a:endParaRPr>
          </a:p>
          <a:p>
            <a:pPr marL="0" indent="0">
              <a:buNone/>
            </a:pPr>
            <a:r>
              <a:rPr lang="en" sz="2133">
                <a:latin typeface="Consolas"/>
                <a:ea typeface="Consolas"/>
                <a:cs typeface="Consolas"/>
                <a:sym typeface="Consolas"/>
              </a:rPr>
              <a:t>lemma StaticStability(pet: 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requires |Legs(pet)| &gt;= 3</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ensures IsStaticallyStable(pet) { … }</a:t>
            </a:r>
            <a:endParaRPr sz="2133">
              <a:latin typeface="Consolas"/>
              <a:ea typeface="Consolas"/>
              <a:cs typeface="Consolas"/>
              <a:sym typeface="Consolas"/>
            </a:endParaRPr>
          </a:p>
          <a:p>
            <a:pPr marL="0" indent="0">
              <a:buNone/>
            </a:pPr>
            <a:endParaRPr sz="2133">
              <a:latin typeface="Consolas"/>
              <a:ea typeface="Consolas"/>
              <a:cs typeface="Consolas"/>
              <a:sym typeface="Consolas"/>
            </a:endParaRPr>
          </a:p>
          <a:p>
            <a:pPr marL="0" indent="0">
              <a:buNone/>
            </a:pPr>
            <a:r>
              <a:rPr lang="en" sz="2133">
                <a:latin typeface="Consolas"/>
                <a:ea typeface="Consolas"/>
                <a:cs typeface="Consolas"/>
                <a:sym typeface="Consolas"/>
              </a:rPr>
              <a:t>lemma DoggiesAreStaticallyStable(pet: Pet)</a:t>
            </a:r>
            <a:endParaRPr sz="2133">
              <a:latin typeface="Consolas"/>
              <a:ea typeface="Consolas"/>
              <a:cs typeface="Consolas"/>
              <a:sym typeface="Consolas"/>
            </a:endParaRPr>
          </a:p>
          <a:p>
            <a:pPr marL="0" indent="0">
              <a:buClr>
                <a:schemeClr val="dk1"/>
              </a:buClr>
              <a:buSzPts val="1100"/>
              <a:buNone/>
            </a:pPr>
            <a:r>
              <a:rPr lang="en" sz="2133">
                <a:latin typeface="Consolas"/>
                <a:ea typeface="Consolas"/>
                <a:cs typeface="Consolas"/>
                <a:sym typeface="Consolas"/>
              </a:rPr>
              <a:t>  requires IsDog(pet)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ensures IsStaticallyStable(pet)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DoggiesAreQuadrupeds(pet);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  StaticStability(pet);</a:t>
            </a:r>
            <a:endParaRPr sz="2133">
              <a:latin typeface="Consolas"/>
              <a:ea typeface="Consolas"/>
              <a:cs typeface="Consolas"/>
              <a:sym typeface="Consolas"/>
            </a:endParaRPr>
          </a:p>
          <a:p>
            <a:pPr marL="0" indent="0">
              <a:buNone/>
            </a:pPr>
            <a:r>
              <a:rPr lang="en" sz="2133">
                <a:latin typeface="Consolas"/>
                <a:ea typeface="Consolas"/>
                <a:cs typeface="Consolas"/>
                <a:sym typeface="Consolas"/>
              </a:rPr>
              <a:t>}</a:t>
            </a:r>
            <a:endParaRPr sz="2133">
              <a:latin typeface="Consolas"/>
              <a:ea typeface="Consolas"/>
              <a:cs typeface="Consolas"/>
              <a:sym typeface="Consolas"/>
            </a:endParaRPr>
          </a:p>
        </p:txBody>
      </p:sp>
      <p:sp>
        <p:nvSpPr>
          <p:cNvPr id="2" name="Date Placeholder 1"/>
          <p:cNvSpPr>
            <a:spLocks noGrp="1"/>
          </p:cNvSpPr>
          <p:nvPr>
            <p:ph type="dt" sz="half" idx="10"/>
          </p:nvPr>
        </p:nvSpPr>
        <p:spPr/>
        <p:txBody>
          <a:bodyPr/>
          <a:lstStyle/>
          <a:p>
            <a:fld id="{2FBB56C9-683B-1A49-8E4E-E6C73FE1404A}"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4003938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Lemmas can return results</a:t>
            </a:r>
            <a:endParaRPr/>
          </a:p>
        </p:txBody>
      </p:sp>
      <p:sp>
        <p:nvSpPr>
          <p:cNvPr id="296" name="Google Shape;296;p38"/>
          <p:cNvSpPr txBox="1">
            <a:spLocks noGrp="1"/>
          </p:cNvSpPr>
          <p:nvPr>
            <p:ph type="body" idx="1"/>
          </p:nvPr>
        </p:nvSpPr>
        <p:spPr>
          <a:xfrm>
            <a:off x="415600" y="1877233"/>
            <a:ext cx="11360800" cy="4214800"/>
          </a:xfrm>
          <a:prstGeom prst="rect">
            <a:avLst/>
          </a:prstGeom>
        </p:spPr>
        <p:txBody>
          <a:bodyPr spcFirstLastPara="1" vert="horz" wrap="square" lIns="121900" tIns="121900" rIns="121900" bIns="121900" rtlCol="0" anchor="t" anchorCtr="0">
            <a:noAutofit/>
          </a:bodyPr>
          <a:lstStyle/>
          <a:p>
            <a:pPr marL="0" indent="0">
              <a:buNone/>
            </a:pPr>
            <a:r>
              <a:rPr lang="en">
                <a:latin typeface="Consolas"/>
                <a:ea typeface="Consolas"/>
                <a:cs typeface="Consolas"/>
                <a:sym typeface="Consolas"/>
              </a:rPr>
              <a:t>lemma EulerianWalk(g: Graph) returns (p: Path)</a:t>
            </a:r>
            <a:endParaRPr>
              <a:latin typeface="Consolas"/>
              <a:ea typeface="Consolas"/>
              <a:cs typeface="Consolas"/>
              <a:sym typeface="Consolas"/>
            </a:endParaRPr>
          </a:p>
          <a:p>
            <a:pPr marL="0" indent="0">
              <a:buNone/>
            </a:pPr>
            <a:r>
              <a:rPr lang="en">
                <a:latin typeface="Consolas"/>
                <a:ea typeface="Consolas"/>
                <a:cs typeface="Consolas"/>
                <a:sym typeface="Consolas"/>
              </a:rPr>
              <a:t>  requires |NodesWithOddDegree(g)| &lt;= 2</a:t>
            </a:r>
            <a:endParaRPr>
              <a:latin typeface="Consolas"/>
              <a:ea typeface="Consolas"/>
              <a:cs typeface="Consolas"/>
              <a:sym typeface="Consolas"/>
            </a:endParaRPr>
          </a:p>
          <a:p>
            <a:pPr marL="0" indent="0">
              <a:buNone/>
            </a:pPr>
            <a:r>
              <a:rPr lang="en">
                <a:latin typeface="Consolas"/>
                <a:ea typeface="Consolas"/>
                <a:cs typeface="Consolas"/>
                <a:sym typeface="Consolas"/>
              </a:rPr>
              <a:t>  ensures EulerWalk(g, p)</a:t>
            </a:r>
            <a:endParaRPr>
              <a:latin typeface="Consolas"/>
              <a:ea typeface="Consolas"/>
              <a:cs typeface="Consolas"/>
              <a:sym typeface="Consolas"/>
            </a:endParaRPr>
          </a:p>
        </p:txBody>
      </p:sp>
      <p:sp>
        <p:nvSpPr>
          <p:cNvPr id="297" name="Google Shape;297;p3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43</a:t>
            </a:fld>
            <a:endParaRPr/>
          </a:p>
        </p:txBody>
      </p:sp>
      <p:sp>
        <p:nvSpPr>
          <p:cNvPr id="2" name="Date Placeholder 1"/>
          <p:cNvSpPr>
            <a:spLocks noGrp="1"/>
          </p:cNvSpPr>
          <p:nvPr>
            <p:ph type="dt" sz="half" idx="10"/>
          </p:nvPr>
        </p:nvSpPr>
        <p:spPr/>
        <p:txBody>
          <a:bodyPr/>
          <a:lstStyle/>
          <a:p>
            <a:fld id="{C4D8E5A0-1381-6049-9E3D-C2E5842095FC}"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422682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a:t>Detour to Imperativeland</a:t>
            </a:r>
            <a:endParaRPr/>
          </a:p>
          <a:p>
            <a:endParaRPr/>
          </a:p>
        </p:txBody>
      </p:sp>
      <p:sp>
        <p:nvSpPr>
          <p:cNvPr id="303" name="Google Shape;303;p39"/>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100"/>
              <a:buNone/>
            </a:pPr>
            <a:r>
              <a:rPr lang="en">
                <a:latin typeface="Consolas"/>
                <a:ea typeface="Consolas"/>
                <a:cs typeface="Consolas"/>
                <a:sym typeface="Consolas"/>
              </a:rPr>
              <a:t>predicate IsMaxIndex(a:seq&lt;int&gt;, x:int) {</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  &amp;&amp; 0 &lt;= x &lt; |a|</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  &amp;&amp; (forall i :: 0 &lt;= i &lt; |a| ==&gt; a[i] &lt;= a[x])</a:t>
            </a:r>
            <a:endParaRPr>
              <a:latin typeface="Consolas"/>
              <a:ea typeface="Consolas"/>
              <a:cs typeface="Consolas"/>
              <a:sym typeface="Consolas"/>
            </a:endParaRPr>
          </a:p>
          <a:p>
            <a:pPr marL="0" indent="0">
              <a:buClr>
                <a:schemeClr val="dk1"/>
              </a:buClr>
              <a:buSzPts val="1100"/>
              <a:buNone/>
            </a:pPr>
            <a:r>
              <a:rPr lang="en">
                <a:latin typeface="Consolas"/>
                <a:ea typeface="Consolas"/>
                <a:cs typeface="Consolas"/>
                <a:sym typeface="Consolas"/>
              </a:rPr>
              <a:t>}</a:t>
            </a:r>
            <a:endParaRPr>
              <a:latin typeface="Consolas"/>
              <a:ea typeface="Consolas"/>
              <a:cs typeface="Consolas"/>
              <a:sym typeface="Consolas"/>
            </a:endParaRPr>
          </a:p>
          <a:p>
            <a:pPr marL="0" indent="0">
              <a:spcAft>
                <a:spcPts val="2133"/>
              </a:spcAft>
              <a:buNone/>
            </a:pPr>
            <a:endParaRPr>
              <a:latin typeface="Consolas"/>
              <a:ea typeface="Consolas"/>
              <a:cs typeface="Consolas"/>
              <a:sym typeface="Consolas"/>
            </a:endParaRPr>
          </a:p>
        </p:txBody>
      </p:sp>
      <p:sp>
        <p:nvSpPr>
          <p:cNvPr id="304" name="Google Shape;304;p3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44</a:t>
            </a:fld>
            <a:endParaRPr/>
          </a:p>
        </p:txBody>
      </p:sp>
      <p:sp>
        <p:nvSpPr>
          <p:cNvPr id="2" name="Date Placeholder 1"/>
          <p:cNvSpPr>
            <a:spLocks noGrp="1"/>
          </p:cNvSpPr>
          <p:nvPr>
            <p:ph type="dt" sz="half" idx="10"/>
          </p:nvPr>
        </p:nvSpPr>
        <p:spPr/>
        <p:txBody>
          <a:bodyPr/>
          <a:lstStyle/>
          <a:p>
            <a:fld id="{A944E5CB-D48E-DE44-8F96-BC6772D79DBC}"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349094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415600" y="102067"/>
            <a:ext cx="11360800" cy="763600"/>
          </a:xfrm>
          <a:prstGeom prst="rect">
            <a:avLst/>
          </a:prstGeom>
        </p:spPr>
        <p:txBody>
          <a:bodyPr spcFirstLastPara="1" vert="horz" wrap="square" lIns="121900" tIns="121900" rIns="121900" bIns="121900" rtlCol="0" anchor="t" anchorCtr="0">
            <a:noAutofit/>
          </a:bodyPr>
          <a:lstStyle/>
          <a:p>
            <a:r>
              <a:rPr lang="en"/>
              <a:t>Imperativeland</a:t>
            </a:r>
            <a:endParaRPr/>
          </a:p>
          <a:p>
            <a:endParaRPr/>
          </a:p>
        </p:txBody>
      </p:sp>
      <p:sp>
        <p:nvSpPr>
          <p:cNvPr id="310" name="Google Shape;310;p40"/>
          <p:cNvSpPr txBox="1">
            <a:spLocks noGrp="1"/>
          </p:cNvSpPr>
          <p:nvPr>
            <p:ph type="body" idx="1"/>
          </p:nvPr>
        </p:nvSpPr>
        <p:spPr>
          <a:xfrm>
            <a:off x="415600" y="9355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867" b="1" dirty="0">
                <a:latin typeface="Consolas"/>
                <a:ea typeface="Consolas"/>
                <a:cs typeface="Consolas"/>
                <a:sym typeface="Consolas"/>
              </a:rPr>
              <a:t>method</a:t>
            </a:r>
            <a:r>
              <a:rPr lang="en" sz="1867" dirty="0">
                <a:latin typeface="Consolas"/>
                <a:ea typeface="Consolas"/>
                <a:cs typeface="Consolas"/>
                <a:sym typeface="Consolas"/>
              </a:rPr>
              <a:t> </a:t>
            </a:r>
            <a:r>
              <a:rPr lang="en" sz="1867" dirty="0" err="1">
                <a:latin typeface="Consolas"/>
                <a:ea typeface="Consolas"/>
                <a:cs typeface="Consolas"/>
                <a:sym typeface="Consolas"/>
              </a:rPr>
              <a:t>findMaxIndex</a:t>
            </a:r>
            <a:r>
              <a:rPr lang="en" sz="1867" dirty="0">
                <a:latin typeface="Consolas"/>
                <a:ea typeface="Consolas"/>
                <a:cs typeface="Consolas"/>
                <a:sym typeface="Consolas"/>
              </a:rPr>
              <a:t>(</a:t>
            </a:r>
            <a:r>
              <a:rPr lang="en" sz="1867" dirty="0" err="1">
                <a:latin typeface="Consolas"/>
                <a:ea typeface="Consolas"/>
                <a:cs typeface="Consolas"/>
                <a:sym typeface="Consolas"/>
              </a:rPr>
              <a:t>a:seq</a:t>
            </a:r>
            <a:r>
              <a:rPr lang="en" sz="1867" dirty="0">
                <a:latin typeface="Consolas"/>
                <a:ea typeface="Consolas"/>
                <a:cs typeface="Consolas"/>
                <a:sym typeface="Consolas"/>
              </a:rPr>
              <a:t>&lt;</a:t>
            </a:r>
            <a:r>
              <a:rPr lang="en" sz="1867" dirty="0" err="1">
                <a:latin typeface="Consolas"/>
                <a:ea typeface="Consolas"/>
                <a:cs typeface="Consolas"/>
                <a:sym typeface="Consolas"/>
              </a:rPr>
              <a:t>int</a:t>
            </a:r>
            <a:r>
              <a:rPr lang="en" sz="1867" dirty="0">
                <a:latin typeface="Consolas"/>
                <a:ea typeface="Consolas"/>
                <a:cs typeface="Consolas"/>
                <a:sym typeface="Consolas"/>
              </a:rPr>
              <a:t>&gt;) returns (</a:t>
            </a:r>
            <a:r>
              <a:rPr lang="en" sz="1867" dirty="0" err="1">
                <a:latin typeface="Consolas"/>
                <a:ea typeface="Consolas"/>
                <a:cs typeface="Consolas"/>
                <a:sym typeface="Consolas"/>
              </a:rPr>
              <a:t>x:int</a:t>
            </a: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i="1" dirty="0">
                <a:latin typeface="Consolas"/>
                <a:ea typeface="Consolas"/>
                <a:cs typeface="Consolas"/>
                <a:sym typeface="Consolas"/>
              </a:rPr>
              <a:t>requires |a| &gt; 0</a:t>
            </a:r>
            <a:endParaRPr sz="1867" i="1" dirty="0">
              <a:latin typeface="Consolas"/>
              <a:ea typeface="Consolas"/>
              <a:cs typeface="Consolas"/>
              <a:sym typeface="Consolas"/>
            </a:endParaRPr>
          </a:p>
          <a:p>
            <a:pPr marL="0" indent="0">
              <a:buNone/>
            </a:pPr>
            <a:r>
              <a:rPr lang="en" sz="1867" i="1" dirty="0">
                <a:latin typeface="Consolas"/>
                <a:ea typeface="Consolas"/>
                <a:cs typeface="Consolas"/>
                <a:sym typeface="Consolas"/>
              </a:rPr>
              <a:t>  ensures </a:t>
            </a:r>
            <a:r>
              <a:rPr lang="en" sz="1867" i="1" dirty="0" err="1">
                <a:latin typeface="Consolas"/>
                <a:ea typeface="Consolas"/>
                <a:cs typeface="Consolas"/>
                <a:sym typeface="Consolas"/>
              </a:rPr>
              <a:t>IsMaxIndex</a:t>
            </a:r>
            <a:r>
              <a:rPr lang="en" sz="1867" i="1" dirty="0">
                <a:latin typeface="Consolas"/>
                <a:ea typeface="Consolas"/>
                <a:cs typeface="Consolas"/>
                <a:sym typeface="Consolas"/>
              </a:rPr>
              <a:t>(a, x)</a:t>
            </a:r>
            <a:endParaRPr sz="1867" i="1" dirty="0">
              <a:latin typeface="Consolas"/>
              <a:ea typeface="Consolas"/>
              <a:cs typeface="Consolas"/>
              <a:sym typeface="Consolas"/>
            </a:endParaRPr>
          </a:p>
          <a:p>
            <a:pPr marL="0" indent="0">
              <a:buNone/>
            </a:pP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dirty="0" err="1">
                <a:latin typeface="Consolas"/>
                <a:ea typeface="Consolas"/>
                <a:cs typeface="Consolas"/>
                <a:sym typeface="Consolas"/>
              </a:rPr>
              <a:t>var</a:t>
            </a:r>
            <a:r>
              <a:rPr lang="en" sz="1867" dirty="0">
                <a:latin typeface="Consolas"/>
                <a:ea typeface="Consolas"/>
                <a:cs typeface="Consolas"/>
                <a:sym typeface="Consolas"/>
              </a:rPr>
              <a:t> </a:t>
            </a:r>
            <a:r>
              <a:rPr lang="en" sz="1867" dirty="0" err="1">
                <a:latin typeface="Consolas"/>
                <a:ea typeface="Consolas"/>
                <a:cs typeface="Consolas"/>
                <a:sym typeface="Consolas"/>
              </a:rPr>
              <a:t>i</a:t>
            </a:r>
            <a:r>
              <a:rPr lang="en" sz="1867" dirty="0">
                <a:latin typeface="Consolas"/>
                <a:ea typeface="Consolas"/>
                <a:cs typeface="Consolas"/>
                <a:sym typeface="Consolas"/>
              </a:rPr>
              <a:t> := 1;</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dirty="0" err="1">
                <a:latin typeface="Consolas"/>
                <a:ea typeface="Consolas"/>
                <a:cs typeface="Consolas"/>
                <a:sym typeface="Consolas"/>
              </a:rPr>
              <a:t>var</a:t>
            </a:r>
            <a:r>
              <a:rPr lang="en" sz="1867" dirty="0">
                <a:latin typeface="Consolas"/>
                <a:ea typeface="Consolas"/>
                <a:cs typeface="Consolas"/>
                <a:sym typeface="Consolas"/>
              </a:rPr>
              <a:t> ret := 0;</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while(</a:t>
            </a:r>
            <a:r>
              <a:rPr lang="en" sz="1867" dirty="0" err="1">
                <a:latin typeface="Consolas"/>
                <a:ea typeface="Consolas"/>
                <a:cs typeface="Consolas"/>
                <a:sym typeface="Consolas"/>
              </a:rPr>
              <a:t>i</a:t>
            </a:r>
            <a:r>
              <a:rPr lang="en" sz="1867" dirty="0">
                <a:latin typeface="Consolas"/>
                <a:ea typeface="Consolas"/>
                <a:cs typeface="Consolas"/>
                <a:sym typeface="Consolas"/>
              </a:rPr>
              <a:t> &lt; |a|)</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i="1" dirty="0">
                <a:latin typeface="Consolas"/>
                <a:ea typeface="Consolas"/>
                <a:cs typeface="Consolas"/>
                <a:sym typeface="Consolas"/>
              </a:rPr>
              <a:t>invariant 0 &lt;= </a:t>
            </a:r>
            <a:r>
              <a:rPr lang="en" sz="1867" i="1" dirty="0" err="1">
                <a:latin typeface="Consolas"/>
                <a:ea typeface="Consolas"/>
                <a:cs typeface="Consolas"/>
                <a:sym typeface="Consolas"/>
              </a:rPr>
              <a:t>i</a:t>
            </a:r>
            <a:r>
              <a:rPr lang="en" sz="1867" i="1" dirty="0">
                <a:latin typeface="Consolas"/>
                <a:ea typeface="Consolas"/>
                <a:cs typeface="Consolas"/>
                <a:sym typeface="Consolas"/>
              </a:rPr>
              <a:t> &lt;= |a|</a:t>
            </a:r>
            <a:endParaRPr sz="1867" i="1" dirty="0">
              <a:latin typeface="Consolas"/>
              <a:ea typeface="Consolas"/>
              <a:cs typeface="Consolas"/>
              <a:sym typeface="Consolas"/>
            </a:endParaRPr>
          </a:p>
          <a:p>
            <a:pPr marL="0" indent="0">
              <a:buNone/>
            </a:pPr>
            <a:r>
              <a:rPr lang="en" sz="1867" i="1" dirty="0">
                <a:latin typeface="Consolas"/>
                <a:ea typeface="Consolas"/>
                <a:cs typeface="Consolas"/>
                <a:sym typeface="Consolas"/>
              </a:rPr>
              <a:t>    invariant </a:t>
            </a:r>
            <a:r>
              <a:rPr lang="en" sz="1867" i="1" dirty="0" err="1">
                <a:latin typeface="Consolas"/>
                <a:ea typeface="Consolas"/>
                <a:cs typeface="Consolas"/>
                <a:sym typeface="Consolas"/>
              </a:rPr>
              <a:t>IsMaxIndex</a:t>
            </a:r>
            <a:r>
              <a:rPr lang="en" sz="1867" i="1" dirty="0">
                <a:latin typeface="Consolas"/>
                <a:ea typeface="Consolas"/>
                <a:cs typeface="Consolas"/>
                <a:sym typeface="Consolas"/>
              </a:rPr>
              <a:t>(a[..</a:t>
            </a:r>
            <a:r>
              <a:rPr lang="en" sz="1867" i="1" dirty="0" err="1">
                <a:latin typeface="Consolas"/>
                <a:ea typeface="Consolas"/>
                <a:cs typeface="Consolas"/>
                <a:sym typeface="Consolas"/>
              </a:rPr>
              <a:t>i</a:t>
            </a:r>
            <a:r>
              <a:rPr lang="en" sz="1867" i="1" dirty="0">
                <a:latin typeface="Consolas"/>
                <a:ea typeface="Consolas"/>
                <a:cs typeface="Consolas"/>
                <a:sym typeface="Consolas"/>
              </a:rPr>
              <a:t>], ret)</a:t>
            </a:r>
            <a:endParaRPr sz="1867" i="1" dirty="0">
              <a:latin typeface="Consolas"/>
              <a:ea typeface="Consolas"/>
              <a:cs typeface="Consolas"/>
              <a:sym typeface="Consolas"/>
            </a:endParaRPr>
          </a:p>
          <a:p>
            <a:pPr marL="0" indent="0">
              <a:buNone/>
            </a:pPr>
            <a:r>
              <a:rPr lang="en" sz="1867" dirty="0">
                <a:latin typeface="Consolas"/>
                <a:ea typeface="Consolas"/>
                <a:cs typeface="Consolas"/>
                <a:sym typeface="Consolas"/>
              </a:rPr>
              <a: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if(a[</a:t>
            </a:r>
            <a:r>
              <a:rPr lang="en" sz="1867" dirty="0" err="1">
                <a:latin typeface="Consolas"/>
                <a:ea typeface="Consolas"/>
                <a:cs typeface="Consolas"/>
                <a:sym typeface="Consolas"/>
              </a:rPr>
              <a:t>i</a:t>
            </a:r>
            <a:r>
              <a:rPr lang="en" sz="1867" dirty="0">
                <a:latin typeface="Consolas"/>
                <a:ea typeface="Consolas"/>
                <a:cs typeface="Consolas"/>
                <a:sym typeface="Consolas"/>
              </a:rPr>
              <a:t>] &gt; a[ret])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ret := </a:t>
            </a:r>
            <a:r>
              <a:rPr lang="en" sz="1867" dirty="0" err="1">
                <a:latin typeface="Consolas"/>
                <a:ea typeface="Consolas"/>
                <a:cs typeface="Consolas"/>
                <a:sym typeface="Consolas"/>
              </a:rPr>
              <a:t>i</a:t>
            </a: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r>
              <a:rPr lang="en" sz="1867" dirty="0" err="1">
                <a:latin typeface="Consolas"/>
                <a:ea typeface="Consolas"/>
                <a:cs typeface="Consolas"/>
                <a:sym typeface="Consolas"/>
              </a:rPr>
              <a:t>i</a:t>
            </a:r>
            <a:r>
              <a:rPr lang="en" sz="1867" dirty="0">
                <a:latin typeface="Consolas"/>
                <a:ea typeface="Consolas"/>
                <a:cs typeface="Consolas"/>
                <a:sym typeface="Consolas"/>
              </a:rPr>
              <a:t> := </a:t>
            </a:r>
            <a:r>
              <a:rPr lang="en" sz="1867" dirty="0" err="1">
                <a:latin typeface="Consolas"/>
                <a:ea typeface="Consolas"/>
                <a:cs typeface="Consolas"/>
                <a:sym typeface="Consolas"/>
              </a:rPr>
              <a:t>i</a:t>
            </a:r>
            <a:r>
              <a:rPr lang="en" sz="1867" dirty="0">
                <a:latin typeface="Consolas"/>
                <a:ea typeface="Consolas"/>
                <a:cs typeface="Consolas"/>
                <a:sym typeface="Consolas"/>
              </a:rPr>
              <a:t> + 1;</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  return ret;</a:t>
            </a:r>
            <a:endParaRPr sz="1867" dirty="0">
              <a:latin typeface="Consolas"/>
              <a:ea typeface="Consolas"/>
              <a:cs typeface="Consolas"/>
              <a:sym typeface="Consolas"/>
            </a:endParaRPr>
          </a:p>
          <a:p>
            <a:pPr marL="0" indent="0">
              <a:buNone/>
            </a:pPr>
            <a:r>
              <a:rPr lang="en" sz="1867" dirty="0">
                <a:latin typeface="Consolas"/>
                <a:ea typeface="Consolas"/>
                <a:cs typeface="Consolas"/>
                <a:sym typeface="Consolas"/>
              </a:rPr>
              <a:t>}</a:t>
            </a:r>
            <a:endParaRPr sz="1867" dirty="0">
              <a:latin typeface="Consolas"/>
              <a:ea typeface="Consolas"/>
              <a:cs typeface="Consolas"/>
              <a:sym typeface="Consolas"/>
            </a:endParaRPr>
          </a:p>
          <a:p>
            <a:pPr marL="0" indent="0">
              <a:spcAft>
                <a:spcPts val="2133"/>
              </a:spcAft>
              <a:buNone/>
            </a:pPr>
            <a:endParaRPr sz="1867" dirty="0">
              <a:latin typeface="Consolas"/>
              <a:ea typeface="Consolas"/>
              <a:cs typeface="Consolas"/>
              <a:sym typeface="Consolas"/>
            </a:endParaRPr>
          </a:p>
        </p:txBody>
      </p:sp>
      <p:sp>
        <p:nvSpPr>
          <p:cNvPr id="311" name="Google Shape;311;p4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45</a:t>
            </a:fld>
            <a:endParaRPr/>
          </a:p>
        </p:txBody>
      </p:sp>
      <p:sp>
        <p:nvSpPr>
          <p:cNvPr id="312" name="Google Shape;312;p40"/>
          <p:cNvSpPr txBox="1"/>
          <p:nvPr/>
        </p:nvSpPr>
        <p:spPr>
          <a:xfrm>
            <a:off x="5103667" y="4695333"/>
            <a:ext cx="6997600" cy="1588000"/>
          </a:xfrm>
          <a:prstGeom prst="rect">
            <a:avLst/>
          </a:prstGeom>
          <a:solidFill>
            <a:srgbClr val="FCE5CD"/>
          </a:solidFill>
          <a:ln w="19050" cap="flat" cmpd="sng">
            <a:solidFill>
              <a:srgbClr val="B45F06"/>
            </a:solidFill>
            <a:prstDash val="solid"/>
            <a:round/>
            <a:headEnd type="none" w="sm" len="sm"/>
            <a:tailEnd type="none" w="sm" len="sm"/>
          </a:ln>
        </p:spPr>
        <p:txBody>
          <a:bodyPr spcFirstLastPara="1" wrap="square" lIns="121900" tIns="121900" rIns="121900" bIns="121900" anchor="t" anchorCtr="0">
            <a:noAutofit/>
          </a:bodyPr>
          <a:lstStyle/>
          <a:p>
            <a:pPr>
              <a:lnSpc>
                <a:spcPct val="115000"/>
              </a:lnSpc>
              <a:buClr>
                <a:schemeClr val="dk1"/>
              </a:buClr>
              <a:buSzPts val="1100"/>
            </a:pPr>
            <a:r>
              <a:rPr lang="en" sz="2000">
                <a:solidFill>
                  <a:schemeClr val="dk2"/>
                </a:solidFill>
                <a:latin typeface="Consolas"/>
                <a:ea typeface="Consolas"/>
                <a:cs typeface="Consolas"/>
                <a:sym typeface="Consolas"/>
              </a:rPr>
              <a:t>predicate IsMaxIndex(a:seq&lt;int&gt;, x:int) {</a:t>
            </a:r>
            <a:endParaRPr sz="2000">
              <a:solidFill>
                <a:schemeClr val="dk2"/>
              </a:solidFill>
              <a:latin typeface="Consolas"/>
              <a:ea typeface="Consolas"/>
              <a:cs typeface="Consolas"/>
              <a:sym typeface="Consolas"/>
            </a:endParaRPr>
          </a:p>
          <a:p>
            <a:pPr>
              <a:lnSpc>
                <a:spcPct val="115000"/>
              </a:lnSpc>
              <a:buClr>
                <a:schemeClr val="dk1"/>
              </a:buClr>
              <a:buSzPts val="1100"/>
            </a:pPr>
            <a:r>
              <a:rPr lang="en" sz="2000">
                <a:solidFill>
                  <a:schemeClr val="dk2"/>
                </a:solidFill>
                <a:latin typeface="Consolas"/>
                <a:ea typeface="Consolas"/>
                <a:cs typeface="Consolas"/>
                <a:sym typeface="Consolas"/>
              </a:rPr>
              <a:t>  &amp;&amp; 0 &lt;= x &lt; |a|</a:t>
            </a:r>
            <a:endParaRPr sz="2000">
              <a:solidFill>
                <a:schemeClr val="dk2"/>
              </a:solidFill>
              <a:latin typeface="Consolas"/>
              <a:ea typeface="Consolas"/>
              <a:cs typeface="Consolas"/>
              <a:sym typeface="Consolas"/>
            </a:endParaRPr>
          </a:p>
          <a:p>
            <a:pPr>
              <a:lnSpc>
                <a:spcPct val="115000"/>
              </a:lnSpc>
              <a:buClr>
                <a:schemeClr val="dk1"/>
              </a:buClr>
              <a:buSzPts val="1100"/>
            </a:pPr>
            <a:r>
              <a:rPr lang="en" sz="2000">
                <a:solidFill>
                  <a:schemeClr val="dk2"/>
                </a:solidFill>
                <a:latin typeface="Consolas"/>
                <a:ea typeface="Consolas"/>
                <a:cs typeface="Consolas"/>
                <a:sym typeface="Consolas"/>
              </a:rPr>
              <a:t>  &amp;&amp; (forall i :: 0 &lt;= i &lt; |a| ==&gt; a[i] &lt;= a[x])</a:t>
            </a:r>
            <a:endParaRPr sz="2000">
              <a:solidFill>
                <a:schemeClr val="dk2"/>
              </a:solidFill>
              <a:latin typeface="Consolas"/>
              <a:ea typeface="Consolas"/>
              <a:cs typeface="Consolas"/>
              <a:sym typeface="Consolas"/>
            </a:endParaRPr>
          </a:p>
          <a:p>
            <a:pPr>
              <a:lnSpc>
                <a:spcPct val="115000"/>
              </a:lnSpc>
              <a:buClr>
                <a:schemeClr val="dk1"/>
              </a:buClr>
              <a:buSzPts val="1100"/>
            </a:pPr>
            <a:r>
              <a:rPr lang="en" sz="2000">
                <a:solidFill>
                  <a:schemeClr val="dk2"/>
                </a:solidFill>
                <a:latin typeface="Consolas"/>
                <a:ea typeface="Consolas"/>
                <a:cs typeface="Consolas"/>
                <a:sym typeface="Consolas"/>
              </a:rPr>
              <a:t>}</a:t>
            </a:r>
            <a:endParaRPr sz="2000"/>
          </a:p>
        </p:txBody>
      </p:sp>
      <p:sp>
        <p:nvSpPr>
          <p:cNvPr id="2" name="Date Placeholder 1"/>
          <p:cNvSpPr>
            <a:spLocks noGrp="1"/>
          </p:cNvSpPr>
          <p:nvPr>
            <p:ph type="dt" sz="half" idx="10"/>
          </p:nvPr>
        </p:nvSpPr>
        <p:spPr/>
        <p:txBody>
          <a:bodyPr/>
          <a:lstStyle/>
          <a:p>
            <a:fld id="{B89D7465-FFCA-7642-B0E4-DD5BBEF664EA}" type="datetime1">
              <a:rPr lang="en-US" smtClean="0"/>
              <a:t>8/29/24</a:t>
            </a:fld>
            <a:endParaRPr lang="en-US"/>
          </a:p>
        </p:txBody>
      </p:sp>
      <p:sp>
        <p:nvSpPr>
          <p:cNvPr id="3" name="Footer Placeholder 2"/>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187606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38"/>
          <p:cNvSpPr>
            <a:spLocks noGrp="1"/>
          </p:cNvSpPr>
          <p:nvPr>
            <p:ph type="title"/>
          </p:nvPr>
        </p:nvSpPr>
        <p:spPr>
          <a:prstGeom prst="rect">
            <a:avLst/>
          </a:prstGeom>
        </p:spPr>
        <p:txBody>
          <a:bodyPr/>
          <a:lstStyle>
            <a:lvl1pPr>
              <a:defRPr sz="5800"/>
            </a:lvl1pPr>
          </a:lstStyle>
          <a:p>
            <a:r>
              <a:rPr lang="en-US" sz="3797" dirty="0">
                <a:latin typeface="Calibri Light" panose="020F0302020204030204" pitchFamily="34" charset="0"/>
                <a:cs typeface="Arial" panose="020B0604020202020204" pitchFamily="34" charset="0"/>
              </a:rPr>
              <a:t>      Getting started with Dafny</a:t>
            </a:r>
            <a:endParaRPr sz="3797" dirty="0">
              <a:latin typeface="Calibri Light" panose="020F0302020204030204" pitchFamily="34" charset="0"/>
              <a:cs typeface="Arial" panose="020B0604020202020204" pitchFamily="34" charset="0"/>
            </a:endParaRPr>
          </a:p>
        </p:txBody>
      </p:sp>
      <p:sp>
        <p:nvSpPr>
          <p:cNvPr id="3" name="Text Placeholder 2"/>
          <p:cNvSpPr>
            <a:spLocks noGrp="1"/>
          </p:cNvSpPr>
          <p:nvPr>
            <p:ph idx="1"/>
          </p:nvPr>
        </p:nvSpPr>
        <p:spPr/>
        <p:txBody>
          <a:bodyPr/>
          <a:lstStyle/>
          <a:p>
            <a:pPr marL="401822" indent="-401822">
              <a:lnSpc>
                <a:spcPct val="100000"/>
              </a:lnSpc>
              <a:buFont typeface="Arial" charset="0"/>
              <a:buChar char="•"/>
            </a:pPr>
            <a:r>
              <a:rPr lang="en-US" sz="2531" dirty="0">
                <a:ea typeface="Calibri Light" charset="0"/>
                <a:cs typeface="Calibri Light" charset="0"/>
              </a:rPr>
              <a:t>In the lab on Friday, Keshav will go over instructions for installing </a:t>
            </a:r>
            <a:r>
              <a:rPr lang="en-US" sz="2531" dirty="0" err="1">
                <a:ea typeface="Calibri Light" charset="0"/>
                <a:cs typeface="Calibri Light" charset="0"/>
              </a:rPr>
              <a:t>Dafny</a:t>
            </a:r>
            <a:r>
              <a:rPr lang="en-US" sz="2531" dirty="0">
                <a:ea typeface="Calibri Light" charset="0"/>
                <a:cs typeface="Calibri Light" charset="0"/>
              </a:rPr>
              <a:t> 4.4</a:t>
            </a:r>
          </a:p>
          <a:p>
            <a:pPr marL="401822" indent="-401822">
              <a:lnSpc>
                <a:spcPct val="100000"/>
              </a:lnSpc>
              <a:buFont typeface="Arial" charset="0"/>
              <a:buChar char="•"/>
            </a:pPr>
            <a:endParaRPr lang="en-US" sz="2531" dirty="0">
              <a:ea typeface="Calibri Light" charset="0"/>
              <a:cs typeface="Calibri Light" charset="0"/>
            </a:endParaRPr>
          </a:p>
          <a:p>
            <a:pPr marL="401822" indent="-401822">
              <a:lnSpc>
                <a:spcPct val="100000"/>
              </a:lnSpc>
              <a:buFont typeface="Arial" charset="0"/>
              <a:buChar char="•"/>
            </a:pPr>
            <a:r>
              <a:rPr lang="en-US" sz="2531" dirty="0">
                <a:ea typeface="Calibri Light" charset="0"/>
                <a:cs typeface="Calibri Light" charset="0"/>
              </a:rPr>
              <a:t>The simplest way to use </a:t>
            </a:r>
            <a:r>
              <a:rPr lang="en-US" sz="2531" dirty="0" err="1">
                <a:ea typeface="Calibri Light" charset="0"/>
                <a:cs typeface="Calibri Light" charset="0"/>
              </a:rPr>
              <a:t>Dafny</a:t>
            </a:r>
            <a:r>
              <a:rPr lang="en-US" sz="2531" dirty="0">
                <a:ea typeface="Calibri Light" charset="0"/>
                <a:cs typeface="Calibri Light" charset="0"/>
              </a:rPr>
              <a:t> is via the Visual Studio plugin</a:t>
            </a:r>
          </a:p>
          <a:p>
            <a:pPr marL="859022" lvl="1" indent="-401822">
              <a:lnSpc>
                <a:spcPct val="100000"/>
              </a:lnSpc>
              <a:buFont typeface="Arial" charset="0"/>
              <a:buChar char="•"/>
            </a:pPr>
            <a:r>
              <a:rPr lang="en-US" sz="2131" dirty="0">
                <a:ea typeface="Calibri Light" charset="0"/>
                <a:cs typeface="Calibri Light" charset="0"/>
              </a:rPr>
              <a:t>Gives you a nice interface</a:t>
            </a:r>
          </a:p>
          <a:p>
            <a:pPr marL="859022" lvl="1" indent="-401822">
              <a:lnSpc>
                <a:spcPct val="100000"/>
              </a:lnSpc>
              <a:buFont typeface="Arial" charset="0"/>
              <a:buChar char="•"/>
            </a:pPr>
            <a:endParaRPr lang="en-US" sz="2131" dirty="0">
              <a:ea typeface="Calibri Light" charset="0"/>
              <a:cs typeface="Calibri Light" charset="0"/>
            </a:endParaRPr>
          </a:p>
          <a:p>
            <a:pPr marL="401822" indent="-401822">
              <a:lnSpc>
                <a:spcPct val="100000"/>
              </a:lnSpc>
              <a:buFont typeface="Arial" charset="0"/>
              <a:buChar char="•"/>
            </a:pPr>
            <a:r>
              <a:rPr lang="en-US" sz="2531" dirty="0">
                <a:ea typeface="Calibri Light" charset="0"/>
                <a:cs typeface="Calibri Light" charset="0"/>
              </a:rPr>
              <a:t>You can also invoke </a:t>
            </a:r>
            <a:r>
              <a:rPr lang="en-US" sz="2531" dirty="0" err="1">
                <a:ea typeface="Calibri Light" charset="0"/>
                <a:cs typeface="Calibri Light" charset="0"/>
              </a:rPr>
              <a:t>Dafny</a:t>
            </a:r>
            <a:r>
              <a:rPr lang="en-US" sz="2531" dirty="0">
                <a:ea typeface="Calibri Light" charset="0"/>
                <a:cs typeface="Calibri Light" charset="0"/>
              </a:rPr>
              <a:t> on the command line:</a:t>
            </a:r>
          </a:p>
          <a:p>
            <a:pPr marL="859022" lvl="1" indent="-401822">
              <a:lnSpc>
                <a:spcPct val="100000"/>
              </a:lnSpc>
              <a:buFont typeface="Arial" charset="0"/>
              <a:buChar char="•"/>
            </a:pPr>
            <a:r>
              <a:rPr lang="en-US" sz="2131" dirty="0" err="1">
                <a:ea typeface="Calibri Light" charset="0"/>
                <a:cs typeface="Calibri Light" charset="0"/>
              </a:rPr>
              <a:t>dafny</a:t>
            </a:r>
            <a:r>
              <a:rPr lang="en-US" sz="2131" dirty="0">
                <a:ea typeface="Calibri Light" charset="0"/>
                <a:cs typeface="Calibri Light" charset="0"/>
              </a:rPr>
              <a:t> </a:t>
            </a:r>
            <a:r>
              <a:rPr lang="en-US" sz="2131" dirty="0" err="1">
                <a:ea typeface="Calibri Light" charset="0"/>
                <a:cs typeface="Calibri Light" charset="0"/>
              </a:rPr>
              <a:t>myFile.dfy</a:t>
            </a:r>
            <a:endParaRPr lang="en-US" sz="2131" dirty="0">
              <a:ea typeface="Calibri Light" charset="0"/>
              <a:cs typeface="Calibri Light" charset="0"/>
            </a:endParaRPr>
          </a:p>
        </p:txBody>
      </p:sp>
      <p:sp>
        <p:nvSpPr>
          <p:cNvPr id="2" name="Slide Number Placeholder 1"/>
          <p:cNvSpPr>
            <a:spLocks noGrp="1"/>
          </p:cNvSpPr>
          <p:nvPr>
            <p:ph type="sldNum" sz="quarter" idx="12"/>
          </p:nvPr>
        </p:nvSpPr>
        <p:spPr/>
        <p:txBody>
          <a:bodyPr/>
          <a:lstStyle/>
          <a:p>
            <a:fld id="{86CB4B4D-7CA3-9044-876B-883B54F8677D}" type="slidenum">
              <a:rPr lang="uk-UA" smtClean="0"/>
              <a:t>5</a:t>
            </a:fld>
            <a:endParaRPr lang="uk-UA"/>
          </a:p>
        </p:txBody>
      </p:sp>
      <p:pic>
        <p:nvPicPr>
          <p:cNvPr id="1026" name="Picture 2" descr="afny - Visual Studio Marketpl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63" y="393593"/>
            <a:ext cx="1233598" cy="123359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26F7CF5-DEDF-7024-7383-528014E7F030}"/>
              </a:ext>
            </a:extLst>
          </p:cNvPr>
          <p:cNvSpPr>
            <a:spLocks noGrp="1"/>
          </p:cNvSpPr>
          <p:nvPr>
            <p:ph type="dt" sz="half" idx="10"/>
          </p:nvPr>
        </p:nvSpPr>
        <p:spPr/>
        <p:txBody>
          <a:bodyPr/>
          <a:lstStyle/>
          <a:p>
            <a:fld id="{91127503-8580-A04E-89E5-E4441A201194}" type="datetime1">
              <a:rPr lang="en-US" smtClean="0"/>
              <a:t>8/29/24</a:t>
            </a:fld>
            <a:endParaRPr lang="en-US"/>
          </a:p>
        </p:txBody>
      </p:sp>
      <p:sp>
        <p:nvSpPr>
          <p:cNvPr id="5" name="Footer Placeholder 4">
            <a:extLst>
              <a:ext uri="{FF2B5EF4-FFF2-40B4-BE49-F238E27FC236}">
                <a16:creationId xmlns:a16="http://schemas.microsoft.com/office/drawing/2014/main" id="{1E71D539-CE35-6792-818C-44B61B5845EF}"/>
              </a:ext>
            </a:extLst>
          </p:cNvPr>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2817701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Dafny in Docker</a:t>
            </a:r>
          </a:p>
        </p:txBody>
      </p:sp>
      <p:sp>
        <p:nvSpPr>
          <p:cNvPr id="3" name="Content Placeholder 2"/>
          <p:cNvSpPr>
            <a:spLocks noGrp="1"/>
          </p:cNvSpPr>
          <p:nvPr>
            <p:ph idx="1"/>
          </p:nvPr>
        </p:nvSpPr>
        <p:spPr/>
        <p:txBody>
          <a:bodyPr/>
          <a:lstStyle/>
          <a:p>
            <a:r>
              <a:rPr lang="en-US" dirty="0"/>
              <a:t>We provide you with a Docker container that has Dafny pre-installed</a:t>
            </a:r>
          </a:p>
          <a:p>
            <a:pPr lvl="1"/>
            <a:r>
              <a:rPr lang="en-US" dirty="0"/>
              <a:t>Makes it easy to get started</a:t>
            </a:r>
          </a:p>
          <a:p>
            <a:pPr lvl="1"/>
            <a:r>
              <a:rPr lang="en-US" dirty="0"/>
              <a:t>Ensures everyone is using the same Dafny version as the </a:t>
            </a:r>
            <a:r>
              <a:rPr lang="en-US" dirty="0" err="1"/>
              <a:t>autograder</a:t>
            </a:r>
            <a:endParaRPr lang="en-US" dirty="0"/>
          </a:p>
          <a:p>
            <a:pPr lvl="1"/>
            <a:r>
              <a:rPr lang="en-US" dirty="0"/>
              <a:t>Not highly recommended for the bulk of your development</a:t>
            </a:r>
          </a:p>
          <a:p>
            <a:r>
              <a:rPr lang="en-US" dirty="0"/>
              <a:t>Download and run it like this:</a:t>
            </a:r>
          </a:p>
          <a:p>
            <a:pPr lvl="1"/>
            <a:r>
              <a:rPr lang="en-US" sz="1800" dirty="0">
                <a:latin typeface="Courier New" charset="0"/>
                <a:ea typeface="Courier New" charset="0"/>
                <a:cs typeface="Courier New" charset="0"/>
              </a:rPr>
              <a:t>docker pull </a:t>
            </a:r>
            <a:r>
              <a:rPr lang="en-US" sz="1800" dirty="0" err="1">
                <a:latin typeface="Courier New" charset="0"/>
                <a:ea typeface="Courier New" charset="0"/>
                <a:cs typeface="Courier New" charset="0"/>
              </a:rPr>
              <a:t>ekaprits</a:t>
            </a:r>
            <a:r>
              <a:rPr lang="en-US" sz="1800" dirty="0">
                <a:latin typeface="Courier New" charset="0"/>
                <a:ea typeface="Courier New" charset="0"/>
                <a:cs typeface="Courier New" charset="0"/>
              </a:rPr>
              <a:t>/eecs498-009:latest</a:t>
            </a:r>
          </a:p>
          <a:p>
            <a:pPr lvl="1"/>
            <a:r>
              <a:rPr lang="en-US" sz="1800" dirty="0">
                <a:latin typeface="Courier New" charset="0"/>
                <a:ea typeface="Courier New" charset="0"/>
                <a:cs typeface="Courier New" charset="0"/>
              </a:rPr>
              <a:t>docker container run --mount </a:t>
            </a:r>
            <a:r>
              <a:rPr lang="en-US" sz="1800" dirty="0" err="1">
                <a:latin typeface="Courier New" charset="0"/>
                <a:ea typeface="Courier New" charset="0"/>
                <a:cs typeface="Courier New" charset="0"/>
              </a:rPr>
              <a:t>src</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PWD,target</a:t>
            </a:r>
            <a:r>
              <a:rPr lang="en-US" sz="1800" dirty="0">
                <a:latin typeface="Courier New" charset="0"/>
                <a:ea typeface="Courier New" charset="0"/>
                <a:cs typeface="Courier New" charset="0"/>
              </a:rPr>
              <a:t>=/home/</a:t>
            </a:r>
            <a:r>
              <a:rPr lang="en-US" sz="1800" dirty="0" err="1">
                <a:latin typeface="Courier New" charset="0"/>
                <a:ea typeface="Courier New" charset="0"/>
                <a:cs typeface="Courier New" charset="0"/>
              </a:rPr>
              <a:t>autograder</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working_dir,type</a:t>
            </a:r>
            <a:r>
              <a:rPr lang="en-US" sz="1800" dirty="0">
                <a:latin typeface="Courier New" charset="0"/>
                <a:ea typeface="Courier New" charset="0"/>
                <a:cs typeface="Courier New" charset="0"/>
              </a:rPr>
              <a:t>=</a:t>
            </a:r>
            <a:r>
              <a:rPr lang="en-US" sz="1800" dirty="0" err="1">
                <a:latin typeface="Courier New" charset="0"/>
                <a:ea typeface="Courier New" charset="0"/>
                <a:cs typeface="Courier New" charset="0"/>
              </a:rPr>
              <a:t>bind,readonly</a:t>
            </a:r>
            <a:r>
              <a:rPr lang="en-US" sz="1800" dirty="0">
                <a:latin typeface="Courier New" charset="0"/>
                <a:ea typeface="Courier New" charset="0"/>
                <a:cs typeface="Courier New" charset="0"/>
              </a:rPr>
              <a:t> -t -</a:t>
            </a:r>
            <a:r>
              <a:rPr lang="en-US" sz="1800" dirty="0" err="1">
                <a:latin typeface="Courier New" charset="0"/>
                <a:ea typeface="Courier New" charset="0"/>
                <a:cs typeface="Courier New" charset="0"/>
              </a:rPr>
              <a:t>i</a:t>
            </a:r>
            <a:r>
              <a:rPr lang="en-US" sz="1800" dirty="0">
                <a:latin typeface="Courier New" charset="0"/>
                <a:ea typeface="Courier New" charset="0"/>
                <a:cs typeface="Courier New" charset="0"/>
              </a:rPr>
              <a:t> </a:t>
            </a:r>
            <a:r>
              <a:rPr lang="en-US" sz="1800" dirty="0" err="1">
                <a:latin typeface="Courier New" charset="0"/>
                <a:ea typeface="Courier New" charset="0"/>
                <a:cs typeface="Courier New" charset="0"/>
              </a:rPr>
              <a:t>ekaprits</a:t>
            </a:r>
            <a:r>
              <a:rPr lang="en-US" sz="1800" dirty="0">
                <a:latin typeface="Courier New" charset="0"/>
                <a:ea typeface="Courier New" charset="0"/>
                <a:cs typeface="Courier New" charset="0"/>
              </a:rPr>
              <a:t>/eecs498-009:latest</a:t>
            </a:r>
          </a:p>
          <a:p>
            <a:r>
              <a:rPr lang="en-US" dirty="0">
                <a:ea typeface="Courier New" charset="0"/>
                <a:cs typeface="Courier New" charset="0"/>
              </a:rPr>
              <a:t>CAEN machines have some partial support for Docker</a:t>
            </a:r>
          </a:p>
          <a:p>
            <a:pPr lvl="1"/>
            <a:r>
              <a:rPr lang="en-US" dirty="0">
                <a:ea typeface="Courier New" charset="0"/>
                <a:cs typeface="Courier New" charset="0"/>
              </a:rPr>
              <a:t>If you don’t have access to a machine that can run Docker, contact me ASAP</a:t>
            </a:r>
          </a:p>
        </p:txBody>
      </p:sp>
      <p:sp>
        <p:nvSpPr>
          <p:cNvPr id="4" name="Date Placeholder 3"/>
          <p:cNvSpPr>
            <a:spLocks noGrp="1"/>
          </p:cNvSpPr>
          <p:nvPr>
            <p:ph type="dt" sz="half" idx="10"/>
          </p:nvPr>
        </p:nvSpPr>
        <p:spPr/>
        <p:txBody>
          <a:bodyPr/>
          <a:lstStyle/>
          <a:p>
            <a:fld id="{AC0E534C-574D-4743-8E35-1D3C0D9C1E04}" type="datetime1">
              <a:rPr lang="en-US" smtClean="0"/>
              <a:t>8/29/24</a:t>
            </a:fld>
            <a:endParaRPr lang="en-US"/>
          </a:p>
        </p:txBody>
      </p:sp>
      <p:sp>
        <p:nvSpPr>
          <p:cNvPr id="5" name="Footer Placeholder 4"/>
          <p:cNvSpPr>
            <a:spLocks noGrp="1"/>
          </p:cNvSpPr>
          <p:nvPr>
            <p:ph type="ftr" sz="quarter" idx="11"/>
          </p:nvPr>
        </p:nvSpPr>
        <p:spPr/>
        <p:txBody>
          <a:bodyPr/>
          <a:lstStyle/>
          <a:p>
            <a:r>
              <a:rPr lang="en-US"/>
              <a:t>EECS498-003</a:t>
            </a:r>
            <a:endParaRPr lang="en-US" dirty="0"/>
          </a:p>
        </p:txBody>
      </p:sp>
      <p:sp>
        <p:nvSpPr>
          <p:cNvPr id="6" name="Slide Number Placeholder 5"/>
          <p:cNvSpPr>
            <a:spLocks noGrp="1"/>
          </p:cNvSpPr>
          <p:nvPr>
            <p:ph type="sldNum" sz="quarter" idx="12"/>
          </p:nvPr>
        </p:nvSpPr>
        <p:spPr/>
        <p:txBody>
          <a:bodyPr/>
          <a:lstStyle/>
          <a:p>
            <a:fld id="{865EC465-D050-3C49-BA38-BE575A3F0690}" type="slidenum">
              <a:rPr lang="en-US" smtClean="0"/>
              <a:t>6</a:t>
            </a:fld>
            <a:endParaRPr lang="en-US"/>
          </a:p>
        </p:txBody>
      </p:sp>
      <p:grpSp>
        <p:nvGrpSpPr>
          <p:cNvPr id="7" name="Group 6"/>
          <p:cNvGrpSpPr/>
          <p:nvPr/>
        </p:nvGrpSpPr>
        <p:grpSpPr>
          <a:xfrm>
            <a:off x="4526034" y="185738"/>
            <a:ext cx="2167275" cy="1202710"/>
            <a:chOff x="7654359" y="2481980"/>
            <a:chExt cx="3125974" cy="1843775"/>
          </a:xfrm>
        </p:grpSpPr>
        <p:pic>
          <p:nvPicPr>
            <p:cNvPr id="1026" name="Picture 2" descr="ocker - Crunchbase Company Profile &amp; Funding"/>
            <p:cNvPicPr>
              <a:picLocks noChangeAspect="1" noChangeArrowheads="1"/>
            </p:cNvPicPr>
            <p:nvPr/>
          </p:nvPicPr>
          <p:blipFill rotWithShape="1">
            <a:blip r:embed="rId2">
              <a:extLst>
                <a:ext uri="{28A0092B-C50C-407E-A947-70E740481C1C}">
                  <a14:useLocalDpi xmlns:a14="http://schemas.microsoft.com/office/drawing/2010/main" val="0"/>
                </a:ext>
              </a:extLst>
            </a:blip>
            <a:srcRect b="31065"/>
            <a:stretch/>
          </p:blipFill>
          <p:spPr bwMode="auto">
            <a:xfrm>
              <a:off x="7654359" y="2481980"/>
              <a:ext cx="3125974" cy="1843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fny - Visual Studio Marketpl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7690" y="2993231"/>
              <a:ext cx="267758" cy="2677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865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Administrivia</a:t>
            </a:r>
            <a:endParaRPr lang="en-US" dirty="0"/>
          </a:p>
        </p:txBody>
      </p:sp>
      <p:sp>
        <p:nvSpPr>
          <p:cNvPr id="3" name="Content Placeholder 2"/>
          <p:cNvSpPr>
            <a:spLocks noGrp="1"/>
          </p:cNvSpPr>
          <p:nvPr>
            <p:ph idx="1"/>
          </p:nvPr>
        </p:nvSpPr>
        <p:spPr/>
        <p:txBody>
          <a:bodyPr/>
          <a:lstStyle/>
          <a:p>
            <a:r>
              <a:rPr lang="en-US" dirty="0"/>
              <a:t>Please remember to upload your picture, if you haven’t</a:t>
            </a:r>
          </a:p>
          <a:p>
            <a:pPr lvl="1"/>
            <a:r>
              <a:rPr lang="en-US" dirty="0">
                <a:hlinkClick r:id="rId2"/>
              </a:rPr>
              <a:t>https://verification.eecs.umich.edu/self.php</a:t>
            </a:r>
            <a:endParaRPr lang="en-US" dirty="0"/>
          </a:p>
          <a:p>
            <a:pPr lvl="1"/>
            <a:endParaRPr lang="en-US" dirty="0"/>
          </a:p>
          <a:p>
            <a:r>
              <a:rPr lang="en-US" dirty="0"/>
              <a:t>Lab is tomorrow, Friday 9:30-11:30 in GGBL 2147</a:t>
            </a:r>
          </a:p>
          <a:p>
            <a:endParaRPr lang="en-US" dirty="0"/>
          </a:p>
          <a:p>
            <a:r>
              <a:rPr lang="en-US" dirty="0"/>
              <a:t>See Piazza post for a research opportunity on a project with Max New and </a:t>
            </a:r>
            <a:r>
              <a:rPr lang="en-US" dirty="0" err="1"/>
              <a:t>Xinyu</a:t>
            </a:r>
            <a:r>
              <a:rPr lang="en-US" dirty="0"/>
              <a:t> Wang</a:t>
            </a:r>
          </a:p>
        </p:txBody>
      </p:sp>
      <p:sp>
        <p:nvSpPr>
          <p:cNvPr id="4" name="Date Placeholder 3"/>
          <p:cNvSpPr>
            <a:spLocks noGrp="1"/>
          </p:cNvSpPr>
          <p:nvPr>
            <p:ph type="dt" sz="half" idx="10"/>
          </p:nvPr>
        </p:nvSpPr>
        <p:spPr/>
        <p:txBody>
          <a:bodyPr/>
          <a:lstStyle/>
          <a:p>
            <a:fld id="{2EDF5AB3-73E1-6242-B62A-264FC1A5D481}" type="datetime1">
              <a:rPr lang="en-US" smtClean="0"/>
              <a:t>8/29/24</a:t>
            </a:fld>
            <a:endParaRPr lang="en-US"/>
          </a:p>
        </p:txBody>
      </p:sp>
      <p:sp>
        <p:nvSpPr>
          <p:cNvPr id="5" name="Footer Placeholder 4"/>
          <p:cNvSpPr>
            <a:spLocks noGrp="1"/>
          </p:cNvSpPr>
          <p:nvPr>
            <p:ph type="ftr" sz="quarter" idx="11"/>
          </p:nvPr>
        </p:nvSpPr>
        <p:spPr/>
        <p:txBody>
          <a:bodyPr/>
          <a:lstStyle/>
          <a:p>
            <a:r>
              <a:rPr lang="en-US"/>
              <a:t>EECS498-003</a:t>
            </a:r>
            <a:endParaRPr lang="en-US" dirty="0"/>
          </a:p>
        </p:txBody>
      </p:sp>
      <p:sp>
        <p:nvSpPr>
          <p:cNvPr id="6" name="Slide Number Placeholder 5"/>
          <p:cNvSpPr>
            <a:spLocks noGrp="1"/>
          </p:cNvSpPr>
          <p:nvPr>
            <p:ph type="sldNum" sz="quarter" idx="12"/>
          </p:nvPr>
        </p:nvSpPr>
        <p:spPr/>
        <p:txBody>
          <a:bodyPr/>
          <a:lstStyle/>
          <a:p>
            <a:fld id="{865EC465-D050-3C49-BA38-BE575A3F0690}" type="slidenum">
              <a:rPr lang="en-US" smtClean="0"/>
              <a:t>7</a:t>
            </a:fld>
            <a:endParaRPr lang="en-US"/>
          </a:p>
        </p:txBody>
      </p:sp>
    </p:spTree>
    <p:extLst>
      <p:ext uri="{BB962C8B-B14F-4D97-AF65-F5344CB8AC3E}">
        <p14:creationId xmlns:p14="http://schemas.microsoft.com/office/powerpoint/2010/main" val="205159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Learning </a:t>
            </a:r>
            <a:r>
              <a:rPr lang="en" dirty="0"/>
              <a:t>Dafny</a:t>
            </a:r>
            <a:endParaRPr dirty="0"/>
          </a:p>
        </p:txBody>
      </p:sp>
      <p:sp>
        <p:nvSpPr>
          <p:cNvPr id="70" name="Google Shape;70;p15"/>
          <p:cNvSpPr txBox="1">
            <a:spLocks noGrp="1"/>
          </p:cNvSpPr>
          <p:nvPr>
            <p:ph idx="1"/>
          </p:nvPr>
        </p:nvSpPr>
        <p:spPr>
          <a:xfrm>
            <a:off x="838200" y="1825625"/>
            <a:ext cx="10515600" cy="2298903"/>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US" dirty="0">
                <a:ea typeface="Calibri Light" charset="0"/>
                <a:cs typeface="Calibri Light" charset="0"/>
              </a:rPr>
              <a:t>We will be using Dafny as our verification language</a:t>
            </a:r>
            <a:endParaRPr lang="en-US" dirty="0"/>
          </a:p>
          <a:p>
            <a:pPr marL="0" indent="0">
              <a:spcAft>
                <a:spcPts val="2133"/>
              </a:spcAft>
              <a:buNone/>
            </a:pPr>
            <a:r>
              <a:rPr lang="en" dirty="0"/>
              <a:t>Dafny is a programming language</a:t>
            </a:r>
            <a:r>
              <a:rPr lang="el-GR" dirty="0"/>
              <a:t> </a:t>
            </a:r>
            <a:r>
              <a:rPr lang="en-US" dirty="0"/>
              <a:t>built with verification in mind</a:t>
            </a:r>
          </a:p>
          <a:p>
            <a:pPr lvl="1">
              <a:spcAft>
                <a:spcPts val="2133"/>
              </a:spcAft>
              <a:buFont typeface="Arial" charset="0"/>
              <a:buChar char="•"/>
            </a:pPr>
            <a:r>
              <a:rPr lang="en-US" dirty="0"/>
              <a:t>It supports both </a:t>
            </a:r>
            <a:r>
              <a:rPr lang="en-US" dirty="0">
                <a:solidFill>
                  <a:srgbClr val="0000FF"/>
                </a:solidFill>
              </a:rPr>
              <a:t>imperative</a:t>
            </a:r>
            <a:r>
              <a:rPr lang="en-US" dirty="0"/>
              <a:t> and </a:t>
            </a:r>
            <a:r>
              <a:rPr lang="en-US" dirty="0">
                <a:solidFill>
                  <a:srgbClr val="0000FF"/>
                </a:solidFill>
              </a:rPr>
              <a:t>declarative</a:t>
            </a:r>
            <a:r>
              <a:rPr lang="en-US" dirty="0"/>
              <a:t> programming styles</a:t>
            </a:r>
          </a:p>
        </p:txBody>
      </p:sp>
      <p:sp>
        <p:nvSpPr>
          <p:cNvPr id="91" name="Google Shape;91;p1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8</a:t>
            </a:fld>
            <a:endParaRPr/>
          </a:p>
        </p:txBody>
      </p:sp>
      <p:sp>
        <p:nvSpPr>
          <p:cNvPr id="6" name="Date Placeholder 5"/>
          <p:cNvSpPr>
            <a:spLocks noGrp="1"/>
          </p:cNvSpPr>
          <p:nvPr>
            <p:ph type="dt" sz="half" idx="10"/>
          </p:nvPr>
        </p:nvSpPr>
        <p:spPr/>
        <p:txBody>
          <a:bodyPr/>
          <a:lstStyle/>
          <a:p>
            <a:fld id="{00A582DF-5525-204F-8EA1-6131E758905C}" type="datetime1">
              <a:rPr lang="en-US" smtClean="0"/>
              <a:t>8/29/24</a:t>
            </a:fld>
            <a:endParaRPr lang="en-US"/>
          </a:p>
        </p:txBody>
      </p:sp>
      <p:sp>
        <p:nvSpPr>
          <p:cNvPr id="7" name="Footer Placeholder 6"/>
          <p:cNvSpPr>
            <a:spLocks noGrp="1"/>
          </p:cNvSpPr>
          <p:nvPr>
            <p:ph type="ftr" sz="quarter" idx="11"/>
          </p:nvPr>
        </p:nvSpPr>
        <p:spPr/>
        <p:txBody>
          <a:bodyPr/>
          <a:lstStyle/>
          <a:p>
            <a:r>
              <a:rPr lang="en-US"/>
              <a:t>EECS498-003</a:t>
            </a:r>
            <a:endParaRPr lang="en-US" dirty="0"/>
          </a:p>
        </p:txBody>
      </p:sp>
    </p:spTree>
    <p:extLst>
      <p:ext uri="{BB962C8B-B14F-4D97-AF65-F5344CB8AC3E}">
        <p14:creationId xmlns:p14="http://schemas.microsoft.com/office/powerpoint/2010/main" val="210904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9" name="Google Shape;69;p15"/>
          <p:cNvSpPr txBox="1">
            <a:spLocks noGrp="1"/>
          </p:cNvSpPr>
          <p:nvPr>
            <p:ph type="title"/>
          </p:nvPr>
        </p:nvSpPr>
        <p:spPr>
          <a:prstGeom prst="rect">
            <a:avLst/>
          </a:prstGeom>
        </p:spPr>
        <p:txBody>
          <a:bodyPr spcFirstLastPara="1" vert="horz" wrap="square" lIns="121900" tIns="121900" rIns="121900" bIns="121900" rtlCol="0" anchor="ctr" anchorCtr="0">
            <a:noAutofit/>
          </a:bodyPr>
          <a:lstStyle/>
          <a:p>
            <a:r>
              <a:rPr lang="en-US" dirty="0"/>
              <a:t>Imperative vs declarative</a:t>
            </a:r>
            <a:endParaRPr dirty="0"/>
          </a:p>
        </p:txBody>
      </p:sp>
      <p:sp>
        <p:nvSpPr>
          <p:cNvPr id="91" name="Google Shape;91;p15"/>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a:pPr/>
              <a:t>9</a:t>
            </a:fld>
            <a:endParaRPr/>
          </a:p>
        </p:txBody>
      </p:sp>
      <p:sp>
        <p:nvSpPr>
          <p:cNvPr id="5" name="TextBox 4"/>
          <p:cNvSpPr txBox="1"/>
          <p:nvPr/>
        </p:nvSpPr>
        <p:spPr>
          <a:xfrm>
            <a:off x="1192102" y="1690688"/>
            <a:ext cx="4327752" cy="3600986"/>
          </a:xfrm>
          <a:prstGeom prst="rect">
            <a:avLst/>
          </a:prstGeom>
          <a:noFill/>
        </p:spPr>
        <p:txBody>
          <a:bodyPr wrap="square" rtlCol="0">
            <a:spAutoFit/>
          </a:bodyPr>
          <a:lstStyle/>
          <a:p>
            <a:r>
              <a:rPr lang="en-US" sz="2800" b="1" dirty="0"/>
              <a:t>Imperative style</a:t>
            </a:r>
          </a:p>
          <a:p>
            <a:r>
              <a:rPr lang="en-US" sz="2400" dirty="0"/>
              <a:t>Here’s what I want you to </a:t>
            </a:r>
            <a:r>
              <a:rPr lang="en-US" sz="2400" b="1" dirty="0"/>
              <a:t>do</a:t>
            </a:r>
          </a:p>
          <a:p>
            <a:endParaRPr lang="en-US" sz="2000" b="1" dirty="0"/>
          </a:p>
          <a:p>
            <a:r>
              <a:rPr lang="en-US" sz="2000" dirty="0" err="1">
                <a:latin typeface="Courier New" charset="0"/>
                <a:ea typeface="Courier New" charset="0"/>
                <a:cs typeface="Courier New" charset="0"/>
              </a:rPr>
              <a:t>upper_bound</a:t>
            </a:r>
            <a:r>
              <a:rPr lang="en-US" sz="2000" dirty="0">
                <a:latin typeface="Courier New" charset="0"/>
                <a:ea typeface="Courier New" charset="0"/>
                <a:cs typeface="Courier New" charset="0"/>
              </a:rPr>
              <a:t> = 0;</a:t>
            </a:r>
          </a:p>
          <a:p>
            <a:r>
              <a:rPr lang="en-US" sz="2000" dirty="0">
                <a:latin typeface="Courier New" charset="0"/>
                <a:ea typeface="Courier New" charset="0"/>
                <a:cs typeface="Courier New" charset="0"/>
              </a:rPr>
              <a:t>for item in list:</a:t>
            </a:r>
          </a:p>
          <a:p>
            <a:r>
              <a:rPr lang="en-US" sz="2000" dirty="0">
                <a:latin typeface="Courier New" charset="0"/>
                <a:ea typeface="Courier New" charset="0"/>
                <a:cs typeface="Courier New" charset="0"/>
              </a:rPr>
              <a:t>  if item &gt; </a:t>
            </a:r>
            <a:r>
              <a:rPr lang="en-US" sz="2000" dirty="0" err="1">
                <a:latin typeface="Courier New" charset="0"/>
                <a:ea typeface="Courier New" charset="0"/>
                <a:cs typeface="Courier New" charset="0"/>
              </a:rPr>
              <a:t>upper_bound</a:t>
            </a:r>
            <a:r>
              <a:rPr lang="en-US" sz="2000" dirty="0">
                <a:latin typeface="Courier New" charset="0"/>
                <a:ea typeface="Courier New" charset="0"/>
                <a:cs typeface="Courier New" charset="0"/>
              </a:rPr>
              <a:t>:</a:t>
            </a:r>
          </a:p>
          <a:p>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upper_bound</a:t>
            </a:r>
            <a:r>
              <a:rPr lang="en-US" sz="2000" dirty="0">
                <a:latin typeface="Courier New" charset="0"/>
                <a:ea typeface="Courier New" charset="0"/>
                <a:cs typeface="Courier New" charset="0"/>
              </a:rPr>
              <a:t> = item;</a:t>
            </a:r>
          </a:p>
          <a:p>
            <a:r>
              <a:rPr lang="en-US" sz="2000" dirty="0">
                <a:latin typeface="Courier New" charset="0"/>
                <a:ea typeface="Courier New" charset="0"/>
                <a:cs typeface="Courier New" charset="0"/>
              </a:rPr>
              <a:t>return </a:t>
            </a:r>
            <a:r>
              <a:rPr lang="en-US" sz="2000" dirty="0" err="1">
                <a:latin typeface="Courier New" charset="0"/>
                <a:ea typeface="Courier New" charset="0"/>
                <a:cs typeface="Courier New" charset="0"/>
              </a:rPr>
              <a:t>upper_bound</a:t>
            </a:r>
            <a:endParaRPr lang="en-US" sz="2000" dirty="0">
              <a:latin typeface="Courier New" charset="0"/>
              <a:ea typeface="Courier New" charset="0"/>
              <a:cs typeface="Courier New" charset="0"/>
            </a:endParaRPr>
          </a:p>
          <a:p>
            <a:r>
              <a:rPr lang="en-US" sz="2800" dirty="0"/>
              <a:t>	</a:t>
            </a:r>
          </a:p>
          <a:p>
            <a:r>
              <a:rPr lang="en-US" sz="2800" dirty="0"/>
              <a:t>	</a:t>
            </a:r>
          </a:p>
        </p:txBody>
      </p:sp>
      <p:sp>
        <p:nvSpPr>
          <p:cNvPr id="30" name="TextBox 29"/>
          <p:cNvSpPr txBox="1"/>
          <p:nvPr/>
        </p:nvSpPr>
        <p:spPr>
          <a:xfrm>
            <a:off x="5730573" y="1690688"/>
            <a:ext cx="5550604" cy="2431435"/>
          </a:xfrm>
          <a:prstGeom prst="rect">
            <a:avLst/>
          </a:prstGeom>
          <a:noFill/>
        </p:spPr>
        <p:txBody>
          <a:bodyPr wrap="square" rtlCol="0">
            <a:spAutoFit/>
          </a:bodyPr>
          <a:lstStyle/>
          <a:p>
            <a:r>
              <a:rPr lang="en-US" sz="2800" b="1" dirty="0"/>
              <a:t>Declarative style</a:t>
            </a:r>
          </a:p>
          <a:p>
            <a:pPr lvl="0"/>
            <a:r>
              <a:rPr lang="en-US" sz="2400" dirty="0">
                <a:solidFill>
                  <a:prstClr val="black"/>
                </a:solidFill>
              </a:rPr>
              <a:t>Here’s what I want you to </a:t>
            </a:r>
            <a:r>
              <a:rPr lang="en-US" sz="2400" b="1" dirty="0">
                <a:solidFill>
                  <a:prstClr val="black"/>
                </a:solidFill>
              </a:rPr>
              <a:t>return</a:t>
            </a:r>
            <a:endParaRPr lang="en-US" sz="2800" b="1" dirty="0"/>
          </a:p>
          <a:p>
            <a:endParaRPr lang="en-US" sz="2000" dirty="0">
              <a:latin typeface="Courier New" charset="0"/>
              <a:ea typeface="Courier New" charset="0"/>
              <a:cs typeface="Courier New" charset="0"/>
            </a:endParaRPr>
          </a:p>
          <a:p>
            <a:r>
              <a:rPr lang="en-US" sz="2000" dirty="0">
                <a:latin typeface="Courier New" charset="0"/>
                <a:ea typeface="Courier New" charset="0"/>
                <a:cs typeface="Courier New" charset="0"/>
              </a:rPr>
              <a:t>return </a:t>
            </a:r>
            <a:r>
              <a:rPr lang="en-US" sz="2000" dirty="0" err="1">
                <a:latin typeface="Courier New" charset="0"/>
                <a:ea typeface="Courier New" charset="0"/>
                <a:cs typeface="Courier New" charset="0"/>
              </a:rPr>
              <a:t>upper_bound</a:t>
            </a:r>
            <a:r>
              <a:rPr lang="en-US" sz="2000" dirty="0">
                <a:latin typeface="Courier New" charset="0"/>
                <a:ea typeface="Courier New" charset="0"/>
                <a:cs typeface="Courier New" charset="0"/>
              </a:rPr>
              <a:t> such that:</a:t>
            </a:r>
          </a:p>
          <a:p>
            <a:r>
              <a:rPr lang="en-US" sz="2000" dirty="0">
                <a:latin typeface="Courier New" charset="0"/>
                <a:ea typeface="Courier New" charset="0"/>
                <a:cs typeface="Courier New" charset="0"/>
              </a:rPr>
              <a:t>  </a:t>
            </a:r>
            <a:r>
              <a:rPr lang="en-US" sz="2000" dirty="0" err="1">
                <a:latin typeface="Courier New" charset="0"/>
                <a:ea typeface="Courier New" charset="0"/>
                <a:cs typeface="Courier New" charset="0"/>
              </a:rPr>
              <a:t>forall</a:t>
            </a:r>
            <a:r>
              <a:rPr lang="en-US" sz="2000" dirty="0">
                <a:latin typeface="Courier New" charset="0"/>
                <a:ea typeface="Courier New" charset="0"/>
                <a:cs typeface="Courier New" charset="0"/>
              </a:rPr>
              <a:t> item in list</a:t>
            </a:r>
          </a:p>
          <a:p>
            <a:r>
              <a:rPr lang="en-US" sz="2000" dirty="0">
                <a:latin typeface="Courier New" charset="0"/>
                <a:ea typeface="Courier New" charset="0"/>
                <a:cs typeface="Courier New" charset="0"/>
              </a:rPr>
              <a:t>    item &lt;= </a:t>
            </a:r>
            <a:r>
              <a:rPr lang="en-US" sz="2000" dirty="0" err="1">
                <a:latin typeface="Courier New" charset="0"/>
                <a:ea typeface="Courier New" charset="0"/>
                <a:cs typeface="Courier New" charset="0"/>
              </a:rPr>
              <a:t>upper_bound</a:t>
            </a:r>
            <a:endParaRPr lang="en-US" sz="2000" dirty="0">
              <a:latin typeface="Courier New" charset="0"/>
              <a:ea typeface="Courier New" charset="0"/>
              <a:cs typeface="Courier New" charset="0"/>
            </a:endParaRPr>
          </a:p>
          <a:p>
            <a:r>
              <a:rPr lang="en-US" sz="2000" dirty="0">
                <a:latin typeface="Courier New" charset="0"/>
                <a:ea typeface="Courier New" charset="0"/>
                <a:cs typeface="Courier New" charset="0"/>
              </a:rPr>
              <a:t>	</a:t>
            </a:r>
          </a:p>
        </p:txBody>
      </p:sp>
      <p:sp>
        <p:nvSpPr>
          <p:cNvPr id="6" name="Date Placeholder 5"/>
          <p:cNvSpPr>
            <a:spLocks noGrp="1"/>
          </p:cNvSpPr>
          <p:nvPr>
            <p:ph type="dt" sz="half" idx="10"/>
          </p:nvPr>
        </p:nvSpPr>
        <p:spPr/>
        <p:txBody>
          <a:bodyPr/>
          <a:lstStyle/>
          <a:p>
            <a:r>
              <a:rPr lang="en-US"/>
              <a:t>1/22/24</a:t>
            </a:r>
            <a:endParaRPr lang="en-US" dirty="0"/>
          </a:p>
        </p:txBody>
      </p:sp>
      <p:sp>
        <p:nvSpPr>
          <p:cNvPr id="7" name="Footer Placeholder 6"/>
          <p:cNvSpPr>
            <a:spLocks noGrp="1"/>
          </p:cNvSpPr>
          <p:nvPr>
            <p:ph type="ftr" sz="quarter" idx="11"/>
          </p:nvPr>
        </p:nvSpPr>
        <p:spPr/>
        <p:txBody>
          <a:bodyPr/>
          <a:lstStyle/>
          <a:p>
            <a:r>
              <a:rPr lang="en-US"/>
              <a:t>EECS498-008</a:t>
            </a:r>
            <a:endParaRPr lang="en-US" dirty="0"/>
          </a:p>
        </p:txBody>
      </p:sp>
      <p:sp>
        <p:nvSpPr>
          <p:cNvPr id="4" name="TextBox 3">
            <a:extLst>
              <a:ext uri="{FF2B5EF4-FFF2-40B4-BE49-F238E27FC236}">
                <a16:creationId xmlns:a16="http://schemas.microsoft.com/office/drawing/2014/main" id="{FBCD2757-861D-146C-A18A-5A702755A446}"/>
              </a:ext>
            </a:extLst>
          </p:cNvPr>
          <p:cNvSpPr txBox="1"/>
          <p:nvPr/>
        </p:nvSpPr>
        <p:spPr>
          <a:xfrm>
            <a:off x="1192102" y="4355802"/>
            <a:ext cx="4327752" cy="2000548"/>
          </a:xfrm>
          <a:prstGeom prst="rect">
            <a:avLst/>
          </a:prstGeom>
          <a:noFill/>
        </p:spPr>
        <p:txBody>
          <a:bodyPr wrap="square" rtlCol="0">
            <a:spAutoFit/>
          </a:bodyPr>
          <a:lstStyle/>
          <a:p>
            <a:r>
              <a:rPr lang="en-US" sz="2800" b="1" dirty="0"/>
              <a:t>Python (imperative)</a:t>
            </a:r>
            <a:endParaRPr lang="en-US" sz="2000" b="1" dirty="0">
              <a:latin typeface="Courier New" charset="0"/>
              <a:ea typeface="Courier New" charset="0"/>
              <a:cs typeface="Courier New" charset="0"/>
            </a:endParaRPr>
          </a:p>
          <a:p>
            <a:r>
              <a:rPr lang="en-US" sz="2400" dirty="0" err="1">
                <a:effectLst/>
                <a:latin typeface="inherit"/>
              </a:rPr>
              <a:t>small_nums</a:t>
            </a:r>
            <a:r>
              <a:rPr lang="en-US" sz="2400" dirty="0"/>
              <a:t> = [] </a:t>
            </a:r>
          </a:p>
          <a:p>
            <a:r>
              <a:rPr lang="en-US" sz="2400" dirty="0">
                <a:effectLst/>
                <a:latin typeface="inherit"/>
              </a:rPr>
              <a:t>for </a:t>
            </a:r>
            <a:r>
              <a:rPr lang="en-US" sz="2400" dirty="0" err="1">
                <a:effectLst/>
                <a:latin typeface="inherit"/>
              </a:rPr>
              <a:t>i</a:t>
            </a:r>
            <a:r>
              <a:rPr lang="en-US" sz="2400" dirty="0">
                <a:effectLst/>
                <a:latin typeface="inherit"/>
              </a:rPr>
              <a:t> in range(20): </a:t>
            </a:r>
          </a:p>
          <a:p>
            <a:r>
              <a:rPr lang="en-US" sz="2400" dirty="0">
                <a:latin typeface="inherit"/>
              </a:rPr>
              <a:t>  </a:t>
            </a:r>
            <a:r>
              <a:rPr lang="en-US" sz="2400" dirty="0">
                <a:effectLst/>
                <a:latin typeface="inherit"/>
              </a:rPr>
              <a:t>if </a:t>
            </a:r>
            <a:r>
              <a:rPr lang="en-US" sz="2400" dirty="0" err="1">
                <a:effectLst/>
                <a:latin typeface="inherit"/>
              </a:rPr>
              <a:t>i</a:t>
            </a:r>
            <a:r>
              <a:rPr lang="en-US" sz="2400" dirty="0">
                <a:effectLst/>
                <a:latin typeface="inherit"/>
              </a:rPr>
              <a:t> &lt; 5: </a:t>
            </a:r>
          </a:p>
          <a:p>
            <a:r>
              <a:rPr lang="en-US" sz="2400" dirty="0">
                <a:latin typeface="inherit"/>
              </a:rPr>
              <a:t>    </a:t>
            </a:r>
            <a:r>
              <a:rPr lang="en-US" sz="2400" dirty="0" err="1">
                <a:effectLst/>
                <a:latin typeface="inherit"/>
              </a:rPr>
              <a:t>small_nums.append</a:t>
            </a:r>
            <a:r>
              <a:rPr lang="en-US" sz="2400" dirty="0">
                <a:effectLst/>
                <a:latin typeface="inherit"/>
              </a:rPr>
              <a:t>(</a:t>
            </a:r>
            <a:r>
              <a:rPr lang="en-US" sz="2400" dirty="0" err="1">
                <a:effectLst/>
                <a:latin typeface="inherit"/>
              </a:rPr>
              <a:t>i</a:t>
            </a:r>
            <a:r>
              <a:rPr lang="en-US" sz="2400" dirty="0">
                <a:effectLst/>
                <a:latin typeface="inherit"/>
              </a:rPr>
              <a:t>)</a:t>
            </a:r>
            <a:endParaRPr lang="en-US" sz="2400" dirty="0"/>
          </a:p>
        </p:txBody>
      </p:sp>
      <p:sp>
        <p:nvSpPr>
          <p:cNvPr id="8" name="TextBox 7">
            <a:extLst>
              <a:ext uri="{FF2B5EF4-FFF2-40B4-BE49-F238E27FC236}">
                <a16:creationId xmlns:a16="http://schemas.microsoft.com/office/drawing/2014/main" id="{33B12E66-CA43-94A0-137C-463D18398A06}"/>
              </a:ext>
            </a:extLst>
          </p:cNvPr>
          <p:cNvSpPr txBox="1"/>
          <p:nvPr/>
        </p:nvSpPr>
        <p:spPr>
          <a:xfrm>
            <a:off x="5730572" y="4355802"/>
            <a:ext cx="5623227" cy="892552"/>
          </a:xfrm>
          <a:prstGeom prst="rect">
            <a:avLst/>
          </a:prstGeom>
          <a:noFill/>
        </p:spPr>
        <p:txBody>
          <a:bodyPr wrap="square" rtlCol="0">
            <a:spAutoFit/>
          </a:bodyPr>
          <a:lstStyle/>
          <a:p>
            <a:r>
              <a:rPr lang="en-US" sz="2800" b="1" dirty="0"/>
              <a:t>Python (declarative)</a:t>
            </a:r>
            <a:endParaRPr lang="en-US" sz="2000" b="1" dirty="0">
              <a:latin typeface="Courier New" charset="0"/>
              <a:ea typeface="Courier New" charset="0"/>
              <a:cs typeface="Courier New" charset="0"/>
            </a:endParaRPr>
          </a:p>
          <a:p>
            <a:r>
              <a:rPr lang="en-US" sz="2400" dirty="0" err="1"/>
              <a:t>small_nums</a:t>
            </a:r>
            <a:r>
              <a:rPr lang="en-US" sz="2400" dirty="0"/>
              <a:t> = [</a:t>
            </a:r>
            <a:r>
              <a:rPr lang="en-US" sz="2400" dirty="0">
                <a:effectLst/>
                <a:latin typeface="inherit"/>
              </a:rPr>
              <a:t>x for x in range(20) if x &lt; 5]</a:t>
            </a:r>
            <a:endParaRPr lang="en-US" sz="2400" dirty="0"/>
          </a:p>
        </p:txBody>
      </p:sp>
    </p:spTree>
    <p:extLst>
      <p:ext uri="{BB962C8B-B14F-4D97-AF65-F5344CB8AC3E}">
        <p14:creationId xmlns:p14="http://schemas.microsoft.com/office/powerpoint/2010/main" val="281238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ecs498-template" id="{DA77E98E-D022-FA45-992F-2D0DA55B6CD0}" vid="{44C465E8-53DD-E348-BEFB-A5C0044A74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21844</TotalTime>
  <Words>2906</Words>
  <Application>Microsoft Macintosh PowerPoint</Application>
  <PresentationFormat>Widescreen</PresentationFormat>
  <Paragraphs>593</Paragraphs>
  <Slides>45</Slides>
  <Notes>34</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inherit</vt:lpstr>
      <vt:lpstr>Arial</vt:lpstr>
      <vt:lpstr>Calibri</vt:lpstr>
      <vt:lpstr>Calibri Light</vt:lpstr>
      <vt:lpstr>Consolas</vt:lpstr>
      <vt:lpstr>Courier New</vt:lpstr>
      <vt:lpstr>Office Theme</vt:lpstr>
      <vt:lpstr>EECS498-003 Formal Verification of Systems Software</vt:lpstr>
      <vt:lpstr>Statically checking for correctness</vt:lpstr>
      <vt:lpstr>Using a Theorem Prover</vt:lpstr>
      <vt:lpstr>      Using Dafny</vt:lpstr>
      <vt:lpstr>      Getting started with Dafny</vt:lpstr>
      <vt:lpstr>Dafny in Docker</vt:lpstr>
      <vt:lpstr>Administrivia</vt:lpstr>
      <vt:lpstr>Learning Dafny</vt:lpstr>
      <vt:lpstr>Imperative vs declarative</vt:lpstr>
      <vt:lpstr>The Dafny pipeline</vt:lpstr>
      <vt:lpstr>We will use the declarative parts of Dafny</vt:lpstr>
      <vt:lpstr>Installing Dafny</vt:lpstr>
      <vt:lpstr>Running Dafny</vt:lpstr>
      <vt:lpstr>Data constructs</vt:lpstr>
      <vt:lpstr>Procedure-like constructs</vt:lpstr>
      <vt:lpstr>Function syntax</vt:lpstr>
      <vt:lpstr>Lemma syntax</vt:lpstr>
      <vt:lpstr>Pre- and postconditions</vt:lpstr>
      <vt:lpstr>Pre- and postconditions</vt:lpstr>
      <vt:lpstr>Messing with preconditions</vt:lpstr>
      <vt:lpstr>Predicates</vt:lpstr>
      <vt:lpstr>Predicates</vt:lpstr>
      <vt:lpstr>Predicates</vt:lpstr>
      <vt:lpstr>Predicates</vt:lpstr>
      <vt:lpstr>Implications </vt:lpstr>
      <vt:lpstr>Reasoning about false</vt:lpstr>
      <vt:lpstr>Reasoning about true</vt:lpstr>
      <vt:lpstr>Messing with preconditions</vt:lpstr>
      <vt:lpstr>Messing with postconditions</vt:lpstr>
      <vt:lpstr>Opacity</vt:lpstr>
      <vt:lpstr>Opacity</vt:lpstr>
      <vt:lpstr>Boolean operators</vt:lpstr>
      <vt:lpstr>Quantifier syntax: forall</vt:lpstr>
      <vt:lpstr>Quantifier syntax: exists</vt:lpstr>
      <vt:lpstr>PowerPoint Presentation</vt:lpstr>
      <vt:lpstr>if-then-else expressions</vt:lpstr>
      <vt:lpstr>Sets</vt:lpstr>
      <vt:lpstr>Sequences</vt:lpstr>
      <vt:lpstr>Maps</vt:lpstr>
      <vt:lpstr>PowerPoint Presentation</vt:lpstr>
      <vt:lpstr>Algebraic datatypes (“struct” and “union”)</vt:lpstr>
      <vt:lpstr>Hoare logic composition</vt:lpstr>
      <vt:lpstr>Lemmas can return results</vt:lpstr>
      <vt:lpstr>Detour to Imperativeland </vt:lpstr>
      <vt:lpstr>Imperativeland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Kapritsos, Manos</cp:lastModifiedBy>
  <cp:revision>803</cp:revision>
  <dcterms:created xsi:type="dcterms:W3CDTF">2022-08-23T16:51:43Z</dcterms:created>
  <dcterms:modified xsi:type="dcterms:W3CDTF">2024-09-03T16:57:33Z</dcterms:modified>
  <cp:category/>
</cp:coreProperties>
</file>