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.xml" ContentType="application/vnd.openxmlformats-officedocument.presentationml.tags+xml"/>
  <Override PartName="/ppt/notesSlides/notesSlide37.xml" ContentType="application/vnd.openxmlformats-officedocument.presentationml.notesSlide+xml"/>
  <Override PartName="/ppt/tags/tag2.xml" ContentType="application/vnd.openxmlformats-officedocument.presentationml.tags+xml"/>
  <Override PartName="/ppt/notesSlides/notesSlide38.xml" ContentType="application/vnd.openxmlformats-officedocument.presentationml.notesSlide+xml"/>
  <Override PartName="/ppt/tags/tag3.xml" ContentType="application/vnd.openxmlformats-officedocument.presentationml.tags+xml"/>
  <Override PartName="/ppt/notesSlides/notesSlide39.xml" ContentType="application/vnd.openxmlformats-officedocument.presentationml.notesSlide+xml"/>
  <Override PartName="/ppt/tags/tag4.xml" ContentType="application/vnd.openxmlformats-officedocument.presentationml.tags+xml"/>
  <Override PartName="/ppt/notesSlides/notesSlide40.xml" ContentType="application/vnd.openxmlformats-officedocument.presentationml.notesSlide+xml"/>
  <Override PartName="/ppt/tags/tag5.xml" ContentType="application/vnd.openxmlformats-officedocument.presentationml.tags+xml"/>
  <Override PartName="/ppt/notesSlides/notesSlide41.xml" ContentType="application/vnd.openxmlformats-officedocument.presentationml.notesSlide+xml"/>
  <Override PartName="/ppt/tags/tag6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374" r:id="rId3"/>
    <p:sldId id="356" r:id="rId4"/>
    <p:sldId id="257" r:id="rId5"/>
    <p:sldId id="357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276" r:id="rId22"/>
    <p:sldId id="277" r:id="rId23"/>
    <p:sldId id="375" r:id="rId24"/>
    <p:sldId id="266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7" r:id="rId34"/>
    <p:sldId id="268" r:id="rId35"/>
    <p:sldId id="274" r:id="rId36"/>
    <p:sldId id="275" r:id="rId37"/>
    <p:sldId id="278" r:id="rId38"/>
    <p:sldId id="279" r:id="rId39"/>
    <p:sldId id="269" r:id="rId40"/>
    <p:sldId id="284" r:id="rId41"/>
    <p:sldId id="270" r:id="rId42"/>
    <p:sldId id="271" r:id="rId43"/>
    <p:sldId id="272" r:id="rId44"/>
    <p:sldId id="273" r:id="rId45"/>
    <p:sldId id="280" r:id="rId46"/>
    <p:sldId id="281" r:id="rId47"/>
    <p:sldId id="282" r:id="rId48"/>
    <p:sldId id="28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2"/>
    <p:restoredTop sz="95768"/>
  </p:normalViewPr>
  <p:slideViewPr>
    <p:cSldViewPr snapToGrid="0" snapToObjects="1">
      <p:cViewPr varScale="1">
        <p:scale>
          <a:sx n="131" d="100"/>
          <a:sy n="13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2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48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92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25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0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88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1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95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01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54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3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65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60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2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27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8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9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44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67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6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1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48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93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6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093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061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4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658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786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1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2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4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6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5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761B-63AB-9F4B-BBFB-C009EF6C148A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27E098-711B-D441-8E91-9BDA89F52B4C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53129-256E-D445-8605-D4A3423651FA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4F91-2488-0247-8CDF-A2D5A13B7E3D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2BC30E-5644-C747-9D19-89533944DF93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sz="half" idx="1"/>
          </p:nvPr>
        </p:nvSpPr>
        <p:spPr>
          <a:xfrm>
            <a:off x="6334125" y="2241352"/>
            <a:ext cx="5524500" cy="41076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00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2B91B-8B9B-A546-A35E-B95642C427E1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2E2D64-C74E-9A4C-A1BC-5F0B2C63E34D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879E3A-53D5-2842-929C-8087232C8B37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2BDC9-1469-DA48-987F-F5A0A505512A}" type="datetime1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DF7C2-1AF5-CB49-982F-4F8F9D19B590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4B25E-ECD8-574D-A05A-65455B33BA62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0F3C78-D513-A441-8A3A-73D7A805377A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E32C3-C2F6-6347-912C-D8C4269376CE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A698-A0C4-254C-BE10-539E2BFB46D9}" type="datetime1">
              <a:rPr lang="en-US" smtClean="0"/>
              <a:t>11/14/24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14.png"/><Relationship Id="rId4" Type="http://schemas.openxmlformats.org/officeDocument/2006/relationships/image" Target="../media/image1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Local computations can move either way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5419084" y="1952426"/>
            <a:ext cx="500932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x=0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4862681" y="270667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8B8-A425-FA4C-9CDF-DDFD5CEEB270}" type="datetime1">
              <a:rPr lang="en-US" smtClean="0"/>
              <a:t>11/14/24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flipH="1">
            <a:off x="4853553" y="3857196"/>
            <a:ext cx="500932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x=0</a:t>
            </a:r>
          </a:p>
        </p:txBody>
      </p:sp>
      <p:sp>
        <p:nvSpPr>
          <p:cNvPr id="130" name="Rectangle 129"/>
          <p:cNvSpPr/>
          <p:nvPr/>
        </p:nvSpPr>
        <p:spPr>
          <a:xfrm flipH="1">
            <a:off x="5354485" y="461144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8175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Receives are right movers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4889001" y="1952426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5415734" y="270667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484F-FE04-324C-AD3F-97EE35D9249C}" type="datetime1">
              <a:rPr lang="en-US" smtClean="0"/>
              <a:t>11/14/24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flipH="1">
            <a:off x="5371960" y="3857196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30" name="Rectangle 129"/>
          <p:cNvSpPr/>
          <p:nvPr/>
        </p:nvSpPr>
        <p:spPr>
          <a:xfrm flipH="1">
            <a:off x="4853553" y="461144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91178" y="1690688"/>
            <a:ext cx="2406369" cy="3795712"/>
            <a:chOff x="6791178" y="1690688"/>
            <a:chExt cx="2406369" cy="3795712"/>
          </a:xfrm>
        </p:grpSpPr>
        <p:sp>
          <p:nvSpPr>
            <p:cNvPr id="28" name="Rounded Rectangle 27"/>
            <p:cNvSpPr/>
            <p:nvPr/>
          </p:nvSpPr>
          <p:spPr>
            <a:xfrm>
              <a:off x="7578812" y="195242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05016" y="270667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7685747" y="1952426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8212480" y="2706671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55228" y="385719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181432" y="461144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8168706" y="3857196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7650299" y="4611441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791178" y="1690688"/>
              <a:ext cx="0" cy="379571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9646778" y="1690688"/>
            <a:ext cx="2347515" cy="3795712"/>
            <a:chOff x="9646778" y="1690688"/>
            <a:chExt cx="2347515" cy="3795712"/>
          </a:xfrm>
        </p:grpSpPr>
        <p:sp>
          <p:nvSpPr>
            <p:cNvPr id="36" name="Rounded Rectangle 35"/>
            <p:cNvSpPr/>
            <p:nvPr/>
          </p:nvSpPr>
          <p:spPr>
            <a:xfrm>
              <a:off x="10375558" y="195242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001762" y="270667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10482493" y="1952426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1009226" y="2706671"/>
              <a:ext cx="460279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1974" y="385719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78178" y="461144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0965452" y="3857196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10447045" y="4611441"/>
              <a:ext cx="460279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9646778" y="1690688"/>
              <a:ext cx="0" cy="379571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3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Receives are not left movers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5349070" y="1955704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4853552" y="2706671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616C-8657-D542-8F5B-0B0052FA3D42}" type="datetime1">
              <a:rPr lang="en-US" smtClean="0"/>
              <a:t>11/14/24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flipH="1">
            <a:off x="4836484" y="3857196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30" name="Rectangle 129"/>
          <p:cNvSpPr/>
          <p:nvPr/>
        </p:nvSpPr>
        <p:spPr>
          <a:xfrm flipH="1">
            <a:off x="5313831" y="4611441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41157" y="3857196"/>
            <a:ext cx="4707924" cy="1419139"/>
            <a:chOff x="1841157" y="3857196"/>
            <a:chExt cx="4707924" cy="141913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41157" y="3857196"/>
              <a:ext cx="4707924" cy="1419139"/>
            </a:xfrm>
            <a:prstGeom prst="line">
              <a:avLst/>
            </a:prstGeom>
            <a:ln w="412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841157" y="3857196"/>
              <a:ext cx="4707924" cy="1419139"/>
            </a:xfrm>
            <a:prstGeom prst="line">
              <a:avLst/>
            </a:prstGeom>
            <a:ln w="412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2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Sends are left movers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4853552" y="270667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D41-AFBC-4145-B8FC-A84542C370FC}" type="datetime1">
              <a:rPr lang="en-US" smtClean="0"/>
              <a:t>11/14/24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 flipH="1">
            <a:off x="5361293" y="461144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91178" y="1690688"/>
            <a:ext cx="2406369" cy="3795712"/>
            <a:chOff x="6791178" y="1690688"/>
            <a:chExt cx="2406369" cy="3795712"/>
          </a:xfrm>
        </p:grpSpPr>
        <p:sp>
          <p:nvSpPr>
            <p:cNvPr id="28" name="Rounded Rectangle 27"/>
            <p:cNvSpPr/>
            <p:nvPr/>
          </p:nvSpPr>
          <p:spPr>
            <a:xfrm>
              <a:off x="7578812" y="195242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05016" y="270667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7671434" y="2706670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8223389" y="1958857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55228" y="385719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181432" y="461144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8144362" y="4611440"/>
              <a:ext cx="500932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7653095" y="3858342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791178" y="1690688"/>
              <a:ext cx="0" cy="379571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 flipH="1">
            <a:off x="5430202" y="1958857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7" name="Rectangle 46"/>
          <p:cNvSpPr/>
          <p:nvPr/>
        </p:nvSpPr>
        <p:spPr>
          <a:xfrm flipH="1">
            <a:off x="4898689" y="3864706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646778" y="1690688"/>
            <a:ext cx="2347515" cy="3795712"/>
            <a:chOff x="9646778" y="1690688"/>
            <a:chExt cx="2347515" cy="3795712"/>
          </a:xfrm>
        </p:grpSpPr>
        <p:sp>
          <p:nvSpPr>
            <p:cNvPr id="36" name="Rounded Rectangle 35"/>
            <p:cNvSpPr/>
            <p:nvPr/>
          </p:nvSpPr>
          <p:spPr>
            <a:xfrm>
              <a:off x="10375558" y="195242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001762" y="270667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1974" y="3857196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78178" y="4611441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9646778" y="1690688"/>
              <a:ext cx="0" cy="379571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 flipH="1">
              <a:off x="11060104" y="1952061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10515703" y="2710068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flipH="1">
              <a:off x="10539287" y="3853639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 flipH="1">
              <a:off x="10975982" y="4619035"/>
              <a:ext cx="460279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5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Sends are not right movers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5337402" y="2706671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4853552" y="1956575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E79-11E8-DC42-9C60-265AF8475D49}" type="datetime1">
              <a:rPr lang="en-US" smtClean="0"/>
              <a:t>11/14/24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flipH="1">
            <a:off x="4830604" y="4618078"/>
            <a:ext cx="500932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30" name="Rectangle 129"/>
          <p:cNvSpPr/>
          <p:nvPr/>
        </p:nvSpPr>
        <p:spPr>
          <a:xfrm flipH="1">
            <a:off x="5344256" y="3863980"/>
            <a:ext cx="460279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41157" y="3857196"/>
            <a:ext cx="4707924" cy="1419139"/>
            <a:chOff x="1841157" y="3857196"/>
            <a:chExt cx="4707924" cy="141913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41157" y="3857196"/>
              <a:ext cx="4707924" cy="1419139"/>
            </a:xfrm>
            <a:prstGeom prst="line">
              <a:avLst/>
            </a:prstGeom>
            <a:ln w="412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841157" y="3857196"/>
              <a:ext cx="4707924" cy="1419139"/>
            </a:xfrm>
            <a:prstGeom prst="line">
              <a:avLst/>
            </a:prstGeom>
            <a:ln w="412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9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Summary of movers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Local computation moves both ways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Sends move to the left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Receives move to the right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35F8-B1D8-574E-AC6E-8E5DA7485907}" type="datetime1">
              <a:rPr lang="en-US" smtClean="0"/>
              <a:t>11/14/24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1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6001" y="1952426"/>
            <a:ext cx="1618737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706671"/>
            <a:ext cx="1597109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83636" y="2706671"/>
            <a:ext cx="2603164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96201" y="1952426"/>
            <a:ext cx="1752600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Creating the atomic trace</a:t>
            </a:r>
          </a:p>
        </p:txBody>
      </p:sp>
      <p:sp>
        <p:nvSpPr>
          <p:cNvPr id="10" name="Rectangle 9"/>
          <p:cNvSpPr/>
          <p:nvPr/>
        </p:nvSpPr>
        <p:spPr>
          <a:xfrm flipH="1">
            <a:off x="2538284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2765582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 flipH="1">
            <a:off x="5327481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6629400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6934201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4648201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2643317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2948116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18" name="Rectangle 17"/>
          <p:cNvSpPr/>
          <p:nvPr/>
        </p:nvSpPr>
        <p:spPr>
          <a:xfrm flipH="1">
            <a:off x="3481331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4947485" y="196026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5221523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1" name="Rectangle 20"/>
          <p:cNvSpPr/>
          <p:nvPr/>
        </p:nvSpPr>
        <p:spPr>
          <a:xfrm flipH="1">
            <a:off x="6031120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2" name="Rectangle 21"/>
          <p:cNvSpPr/>
          <p:nvPr/>
        </p:nvSpPr>
        <p:spPr>
          <a:xfrm flipH="1">
            <a:off x="8024869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8581768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4" name="Rectangle 23"/>
          <p:cNvSpPr/>
          <p:nvPr/>
        </p:nvSpPr>
        <p:spPr>
          <a:xfrm flipH="1">
            <a:off x="8862883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9163388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6" name="Rectangle 25"/>
          <p:cNvSpPr/>
          <p:nvPr/>
        </p:nvSpPr>
        <p:spPr>
          <a:xfrm flipH="1">
            <a:off x="3202049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3693230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5564425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29" name="Rectangle 28"/>
          <p:cNvSpPr/>
          <p:nvPr/>
        </p:nvSpPr>
        <p:spPr>
          <a:xfrm flipH="1">
            <a:off x="5754015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8439262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 flipH="1">
            <a:off x="7408760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2" name="Rectangle 31"/>
          <p:cNvSpPr/>
          <p:nvPr/>
        </p:nvSpPr>
        <p:spPr>
          <a:xfrm flipH="1">
            <a:off x="7839327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3" name="Rectangle 32"/>
          <p:cNvSpPr/>
          <p:nvPr/>
        </p:nvSpPr>
        <p:spPr>
          <a:xfrm flipH="1">
            <a:off x="8269894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4" name="Rectangle 33"/>
          <p:cNvSpPr/>
          <p:nvPr/>
        </p:nvSpPr>
        <p:spPr>
          <a:xfrm flipH="1">
            <a:off x="5618338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5199203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6" name="Rectangle 35"/>
          <p:cNvSpPr/>
          <p:nvPr/>
        </p:nvSpPr>
        <p:spPr>
          <a:xfrm flipH="1">
            <a:off x="3768392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7" name="Rectangle 36"/>
          <p:cNvSpPr/>
          <p:nvPr/>
        </p:nvSpPr>
        <p:spPr>
          <a:xfrm flipH="1">
            <a:off x="649980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6780922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9" name="Rectangle 38"/>
          <p:cNvSpPr/>
          <p:nvPr/>
        </p:nvSpPr>
        <p:spPr>
          <a:xfrm flipH="1">
            <a:off x="708142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0" name="Rectangle 39"/>
          <p:cNvSpPr/>
          <p:nvPr/>
        </p:nvSpPr>
        <p:spPr>
          <a:xfrm flipH="1">
            <a:off x="757463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5412749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815625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3" name="Rectangle 42"/>
          <p:cNvSpPr/>
          <p:nvPr/>
        </p:nvSpPr>
        <p:spPr>
          <a:xfrm flipH="1">
            <a:off x="4910860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4" name="Rectangle 43"/>
          <p:cNvSpPr/>
          <p:nvPr/>
        </p:nvSpPr>
        <p:spPr>
          <a:xfrm flipH="1">
            <a:off x="344299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5" name="Rectangle 44"/>
          <p:cNvSpPr/>
          <p:nvPr/>
        </p:nvSpPr>
        <p:spPr>
          <a:xfrm flipH="1">
            <a:off x="5071697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46" name="Rectangle 45"/>
          <p:cNvSpPr/>
          <p:nvPr/>
        </p:nvSpPr>
        <p:spPr>
          <a:xfrm flipH="1">
            <a:off x="8254007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7" name="Rectangle 46"/>
          <p:cNvSpPr/>
          <p:nvPr/>
        </p:nvSpPr>
        <p:spPr>
          <a:xfrm flipH="1">
            <a:off x="3202911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8" name="Rectangle 47"/>
          <p:cNvSpPr/>
          <p:nvPr/>
        </p:nvSpPr>
        <p:spPr>
          <a:xfrm flipH="1">
            <a:off x="295902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9" name="Rectangle 48"/>
          <p:cNvSpPr/>
          <p:nvPr/>
        </p:nvSpPr>
        <p:spPr>
          <a:xfrm flipH="1">
            <a:off x="4779176" y="2706669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50" name="Rectangle 49"/>
          <p:cNvSpPr/>
          <p:nvPr/>
        </p:nvSpPr>
        <p:spPr>
          <a:xfrm flipH="1">
            <a:off x="5022426" y="2706669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51" name="Rectangle 50"/>
          <p:cNvSpPr/>
          <p:nvPr/>
        </p:nvSpPr>
        <p:spPr>
          <a:xfrm flipH="1">
            <a:off x="7857782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67" name="Down Arrow 66"/>
          <p:cNvSpPr/>
          <p:nvPr/>
        </p:nvSpPr>
        <p:spPr>
          <a:xfrm>
            <a:off x="5432515" y="1559773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68" name="Down Arrow 67"/>
          <p:cNvSpPr/>
          <p:nvPr/>
        </p:nvSpPr>
        <p:spPr>
          <a:xfrm>
            <a:off x="2971801" y="1559773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69" name="Down Arrow 68"/>
          <p:cNvSpPr/>
          <p:nvPr/>
        </p:nvSpPr>
        <p:spPr>
          <a:xfrm>
            <a:off x="8173891" y="1559773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70" name="Down Arrow 69"/>
          <p:cNvSpPr/>
          <p:nvPr/>
        </p:nvSpPr>
        <p:spPr>
          <a:xfrm flipV="1">
            <a:off x="5071698" y="3312374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71" name="Down Arrow 70"/>
          <p:cNvSpPr/>
          <p:nvPr/>
        </p:nvSpPr>
        <p:spPr>
          <a:xfrm flipV="1">
            <a:off x="3124200" y="3312374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72" name="Down Arrow 71"/>
          <p:cNvSpPr/>
          <p:nvPr/>
        </p:nvSpPr>
        <p:spPr>
          <a:xfrm flipV="1">
            <a:off x="7196157" y="3312374"/>
            <a:ext cx="13191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grpSp>
        <p:nvGrpSpPr>
          <p:cNvPr id="73" name="Group 72"/>
          <p:cNvGrpSpPr/>
          <p:nvPr/>
        </p:nvGrpSpPr>
        <p:grpSpPr>
          <a:xfrm>
            <a:off x="2957648" y="1952426"/>
            <a:ext cx="130075" cy="535061"/>
            <a:chOff x="1083730" y="2776784"/>
            <a:chExt cx="2302202" cy="760976"/>
          </a:xfrm>
        </p:grpSpPr>
        <p:sp>
          <p:nvSpPr>
            <p:cNvPr id="74" name="Rounded Rectangle 73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32700" y="1952426"/>
            <a:ext cx="130075" cy="535061"/>
            <a:chOff x="1083730" y="2776784"/>
            <a:chExt cx="2302202" cy="760976"/>
          </a:xfrm>
        </p:grpSpPr>
        <p:sp>
          <p:nvSpPr>
            <p:cNvPr id="83" name="Rounded Rectangle 82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20403" y="2706669"/>
            <a:ext cx="130075" cy="535061"/>
            <a:chOff x="1083730" y="2776784"/>
            <a:chExt cx="2302202" cy="760976"/>
          </a:xfrm>
        </p:grpSpPr>
        <p:sp>
          <p:nvSpPr>
            <p:cNvPr id="92" name="Rounded Rectangle 91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60836" y="2706669"/>
            <a:ext cx="130075" cy="535061"/>
            <a:chOff x="1083730" y="2776784"/>
            <a:chExt cx="2302202" cy="760976"/>
          </a:xfrm>
        </p:grpSpPr>
        <p:sp>
          <p:nvSpPr>
            <p:cNvPr id="101" name="Rounded Rectangle 100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195066" y="2706912"/>
            <a:ext cx="130075" cy="535061"/>
            <a:chOff x="1083730" y="2776784"/>
            <a:chExt cx="2302202" cy="760976"/>
          </a:xfrm>
        </p:grpSpPr>
        <p:sp>
          <p:nvSpPr>
            <p:cNvPr id="110" name="Rounded Rectangle 109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162600" y="1949172"/>
            <a:ext cx="130075" cy="535061"/>
            <a:chOff x="1083730" y="2776784"/>
            <a:chExt cx="2302202" cy="760976"/>
          </a:xfrm>
        </p:grpSpPr>
        <p:sp>
          <p:nvSpPr>
            <p:cNvPr id="119" name="Rounded Rectangle 118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D5E-C368-5247-AD85-D656EBF9E16A}" type="datetime1">
              <a:rPr lang="en-US" smtClean="0"/>
              <a:t>11/14/24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03529 0.000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0273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01706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-0.01927 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04166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05846 0.0009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6002" y="1952426"/>
            <a:ext cx="1865584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706671"/>
            <a:ext cx="1723923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Creating the atomic trace</a:t>
            </a:r>
          </a:p>
        </p:txBody>
      </p:sp>
      <p:sp>
        <p:nvSpPr>
          <p:cNvPr id="10" name="Rectangle 9"/>
          <p:cNvSpPr/>
          <p:nvPr/>
        </p:nvSpPr>
        <p:spPr>
          <a:xfrm flipH="1">
            <a:off x="2538284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2948116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18" name="Rectangle 17"/>
          <p:cNvSpPr/>
          <p:nvPr/>
        </p:nvSpPr>
        <p:spPr>
          <a:xfrm flipH="1">
            <a:off x="3481331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3693230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6" name="Rectangle 35"/>
          <p:cNvSpPr/>
          <p:nvPr/>
        </p:nvSpPr>
        <p:spPr>
          <a:xfrm flipH="1">
            <a:off x="3875192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4" name="Rectangle 43"/>
          <p:cNvSpPr/>
          <p:nvPr/>
        </p:nvSpPr>
        <p:spPr>
          <a:xfrm flipH="1">
            <a:off x="344299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7" name="Rectangle 46"/>
          <p:cNvSpPr/>
          <p:nvPr/>
        </p:nvSpPr>
        <p:spPr>
          <a:xfrm flipH="1">
            <a:off x="3202644" y="2706670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8" name="Rectangle 47"/>
          <p:cNvSpPr/>
          <p:nvPr/>
        </p:nvSpPr>
        <p:spPr>
          <a:xfrm flipH="1">
            <a:off x="295902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A67-A805-834F-86AB-73851DAC6B63}" type="datetime1">
              <a:rPr lang="en-US" smtClean="0"/>
              <a:t>11/14/24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39409" y="3740087"/>
            <a:ext cx="8932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keep moving individual instructions to the left/right, until the entire action is atomic (i.e. does not interleave with other actions)</a:t>
            </a:r>
          </a:p>
        </p:txBody>
      </p:sp>
    </p:spTree>
    <p:extLst>
      <p:ext uri="{BB962C8B-B14F-4D97-AF65-F5344CB8AC3E}">
        <p14:creationId xmlns:p14="http://schemas.microsoft.com/office/powerpoint/2010/main" val="209776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02487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03554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04167 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0332 -1.85185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03971 3.7037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44" grpId="0" animBg="1"/>
      <p:bldP spid="47" grpId="0" animBg="1"/>
      <p:bldP spid="48" grpId="0" animBg="1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The atomic trace is legal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2948116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57648" y="1952426"/>
            <a:ext cx="130075" cy="535061"/>
            <a:chOff x="1083730" y="2776784"/>
            <a:chExt cx="2302202" cy="760976"/>
          </a:xfrm>
        </p:grpSpPr>
        <p:sp>
          <p:nvSpPr>
            <p:cNvPr id="74" name="Rounded Rectangle 73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32700" y="1952426"/>
            <a:ext cx="130075" cy="535061"/>
            <a:chOff x="1083730" y="2776784"/>
            <a:chExt cx="2302202" cy="760976"/>
          </a:xfrm>
        </p:grpSpPr>
        <p:sp>
          <p:nvSpPr>
            <p:cNvPr id="83" name="Rounded Rectangle 82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20403" y="2706669"/>
            <a:ext cx="130075" cy="535061"/>
            <a:chOff x="1083730" y="2776784"/>
            <a:chExt cx="2302202" cy="760976"/>
          </a:xfrm>
        </p:grpSpPr>
        <p:sp>
          <p:nvSpPr>
            <p:cNvPr id="92" name="Rounded Rectangle 91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60836" y="2706669"/>
            <a:ext cx="130075" cy="535061"/>
            <a:chOff x="1083730" y="2776784"/>
            <a:chExt cx="2302202" cy="760976"/>
          </a:xfrm>
        </p:grpSpPr>
        <p:sp>
          <p:nvSpPr>
            <p:cNvPr id="101" name="Rounded Rectangle 100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195066" y="2706912"/>
            <a:ext cx="130075" cy="535061"/>
            <a:chOff x="1083730" y="2776784"/>
            <a:chExt cx="2302202" cy="760976"/>
          </a:xfrm>
        </p:grpSpPr>
        <p:sp>
          <p:nvSpPr>
            <p:cNvPr id="110" name="Rounded Rectangle 109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162600" y="1949172"/>
            <a:ext cx="130075" cy="535061"/>
            <a:chOff x="1083730" y="2776784"/>
            <a:chExt cx="2302202" cy="760976"/>
          </a:xfrm>
        </p:grpSpPr>
        <p:sp>
          <p:nvSpPr>
            <p:cNvPr id="119" name="Rounded Rectangle 118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352573" y="3724761"/>
            <a:ext cx="7239000" cy="56768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Local event ordering is preserved</a:t>
            </a: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28" name="Vertical Scroll 127"/>
          <p:cNvSpPr/>
          <p:nvPr/>
        </p:nvSpPr>
        <p:spPr>
          <a:xfrm>
            <a:off x="5436332" y="5020117"/>
            <a:ext cx="415686" cy="40417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29" name="Rounded Rectangle 128"/>
          <p:cNvSpPr/>
          <p:nvPr/>
        </p:nvSpPr>
        <p:spPr>
          <a:xfrm>
            <a:off x="2352573" y="4300029"/>
            <a:ext cx="7239000" cy="56768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Packets are never received before they’re sent</a:t>
            </a: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30" name="Vertical Scroll 129"/>
          <p:cNvSpPr/>
          <p:nvPr/>
        </p:nvSpPr>
        <p:spPr>
          <a:xfrm>
            <a:off x="6199047" y="5031273"/>
            <a:ext cx="415686" cy="404170"/>
          </a:xfrm>
          <a:prstGeom prst="verticalScroll">
            <a:avLst/>
          </a:prstGeom>
          <a:solidFill>
            <a:srgbClr val="00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6EB-0D64-E648-81A3-9C93DDF1FF39}" type="datetime1">
              <a:rPr lang="en-US" smtClean="0"/>
              <a:t>11/14/24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2344E-6 -3.22917E-6 L -0.07617 -0.000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9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5313E-6 -8.33333E-7 L 0.06665 -0.000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8" grpId="1" animBg="1"/>
      <p:bldP spid="129" grpId="0" animBg="1"/>
      <p:bldP spid="130" grpId="0" animBg="1"/>
      <p:bldP spid="13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154" name="Rectangle 153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837628" y="1519572"/>
            <a:ext cx="8351561" cy="1904123"/>
            <a:chOff x="446048" y="2161169"/>
            <a:chExt cx="11877775" cy="2708086"/>
          </a:xfrm>
        </p:grpSpPr>
        <p:sp>
          <p:nvSpPr>
            <p:cNvPr id="163" name="Rectangle 162"/>
            <p:cNvSpPr/>
            <p:nvPr/>
          </p:nvSpPr>
          <p:spPr>
            <a:xfrm>
              <a:off x="446048" y="2161169"/>
              <a:ext cx="11877775" cy="27080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Real trace</a:t>
              </a: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083734" y="2776784"/>
              <a:ext cx="2302204" cy="749825"/>
              <a:chOff x="1083734" y="2776784"/>
              <a:chExt cx="2302204" cy="749825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1083734" y="2776784"/>
                <a:ext cx="2302204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 flipH="1">
                <a:off x="1442537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22" name="Rectangle 221"/>
              <p:cNvSpPr/>
              <p:nvPr/>
            </p:nvSpPr>
            <p:spPr>
              <a:xfrm flipH="1">
                <a:off x="176580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 flipH="1">
                <a:off x="1591917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4" name="Rectangle 223"/>
              <p:cNvSpPr/>
              <p:nvPr/>
            </p:nvSpPr>
            <p:spPr>
              <a:xfrm flipH="1">
                <a:off x="2025409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5" name="Rectangle 224"/>
              <p:cNvSpPr/>
              <p:nvPr/>
            </p:nvSpPr>
            <p:spPr>
              <a:xfrm flipH="1">
                <a:off x="278376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 flipH="1">
                <a:off x="2386559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>
              <a:xfrm flipH="1">
                <a:off x="3085127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6484815" y="3849487"/>
              <a:ext cx="3702278" cy="749825"/>
              <a:chOff x="6484815" y="3849487"/>
              <a:chExt cx="3702278" cy="749825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6484815" y="3849487"/>
                <a:ext cx="3702278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7261014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11" name="Rectangle 210"/>
              <p:cNvSpPr/>
              <p:nvPr/>
            </p:nvSpPr>
            <p:spPr>
              <a:xfrm flipH="1">
                <a:off x="76945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>
              <a:xfrm flipH="1">
                <a:off x="8369437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 flipH="1">
                <a:off x="8981799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9594161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707670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6" name="Rectangle 215"/>
              <p:cNvSpPr/>
              <p:nvPr/>
            </p:nvSpPr>
            <p:spPr>
              <a:xfrm flipH="1">
                <a:off x="747651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 flipH="1">
                <a:off x="790389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8" name="Rectangle 217"/>
              <p:cNvSpPr/>
              <p:nvPr/>
            </p:nvSpPr>
            <p:spPr>
              <a:xfrm flipH="1">
                <a:off x="8605347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94325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4633693" y="2776784"/>
              <a:ext cx="2302201" cy="749825"/>
              <a:chOff x="4633693" y="2776784"/>
              <a:chExt cx="2302201" cy="749825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4633693" y="2776784"/>
                <a:ext cx="2302201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 flipH="1">
                <a:off x="540939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 flipH="1">
                <a:off x="48252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525870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6410126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6" name="Rectangle 205"/>
              <p:cNvSpPr/>
              <p:nvPr/>
            </p:nvSpPr>
            <p:spPr>
              <a:xfrm flipH="1">
                <a:off x="574638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07" name="Rectangle 206"/>
              <p:cNvSpPr/>
              <p:nvPr/>
            </p:nvSpPr>
            <p:spPr>
              <a:xfrm flipH="1">
                <a:off x="601602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08" name="Rectangle 207"/>
              <p:cNvSpPr/>
              <p:nvPr/>
            </p:nvSpPr>
            <p:spPr>
              <a:xfrm flipH="1">
                <a:off x="5045614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1517227" y="3849487"/>
              <a:ext cx="2271444" cy="749825"/>
              <a:chOff x="1517227" y="3849487"/>
              <a:chExt cx="2271444" cy="749825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517227" y="3849487"/>
                <a:ext cx="2271444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 flipH="1">
                <a:off x="3192024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8" name="Rectangle 187"/>
              <p:cNvSpPr/>
              <p:nvPr/>
            </p:nvSpPr>
            <p:spPr>
              <a:xfrm flipH="1">
                <a:off x="27292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2387785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204092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4102073" y="3849484"/>
              <a:ext cx="2183580" cy="749828"/>
              <a:chOff x="4102073" y="3849484"/>
              <a:chExt cx="2183580" cy="749828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4102073" y="3849487"/>
                <a:ext cx="2183580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 flipH="1">
                <a:off x="44433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 flipH="1">
                <a:off x="5823058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>
              <a:xfrm flipH="1">
                <a:off x="5226955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 flipH="1">
                <a:off x="553066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3" name="Rectangle 182"/>
              <p:cNvSpPr/>
              <p:nvPr/>
            </p:nvSpPr>
            <p:spPr>
              <a:xfrm flipH="1">
                <a:off x="481686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 flipH="1">
                <a:off x="4629584" y="3849485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 flipH="1">
                <a:off x="4975539" y="38494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778241" y="2776783"/>
              <a:ext cx="2492587" cy="749826"/>
              <a:chOff x="8778241" y="2776783"/>
              <a:chExt cx="2492587" cy="749826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8778241" y="2776784"/>
                <a:ext cx="2492587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924568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0037714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3" name="Rectangle 172"/>
              <p:cNvSpPr/>
              <p:nvPr/>
            </p:nvSpPr>
            <p:spPr>
              <a:xfrm flipH="1">
                <a:off x="10437523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4" name="Rectangle 173"/>
              <p:cNvSpPr/>
              <p:nvPr/>
            </p:nvSpPr>
            <p:spPr>
              <a:xfrm flipH="1">
                <a:off x="108649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>
              <a:xfrm flipH="1">
                <a:off x="9835040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9571565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9008046" y="2776783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</p:grpSp>
      <p:sp>
        <p:nvSpPr>
          <p:cNvPr id="229" name="Rectangle 228"/>
          <p:cNvSpPr/>
          <p:nvPr/>
        </p:nvSpPr>
        <p:spPr>
          <a:xfrm>
            <a:off x="1839080" y="3423695"/>
            <a:ext cx="8351561" cy="190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Reduced trace</a:t>
            </a:r>
          </a:p>
        </p:txBody>
      </p:sp>
      <p:sp>
        <p:nvSpPr>
          <p:cNvPr id="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The atomic trace preserves failures</a:t>
            </a:r>
          </a:p>
        </p:txBody>
      </p:sp>
      <p:sp>
        <p:nvSpPr>
          <p:cNvPr id="135" name="Vertical Scroll 134"/>
          <p:cNvSpPr/>
          <p:nvPr/>
        </p:nvSpPr>
        <p:spPr>
          <a:xfrm>
            <a:off x="7355829" y="2360550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36" name="Vertical Scroll 135"/>
          <p:cNvSpPr/>
          <p:nvPr/>
        </p:nvSpPr>
        <p:spPr>
          <a:xfrm>
            <a:off x="5676436" y="1597223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37" name="Vertical Scroll 136"/>
          <p:cNvSpPr/>
          <p:nvPr/>
        </p:nvSpPr>
        <p:spPr>
          <a:xfrm>
            <a:off x="3649610" y="1598778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38" name="Vertical Scroll 137"/>
          <p:cNvSpPr/>
          <p:nvPr/>
        </p:nvSpPr>
        <p:spPr>
          <a:xfrm>
            <a:off x="7358288" y="4256701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39" name="Vertical Scroll 138"/>
          <p:cNvSpPr/>
          <p:nvPr/>
        </p:nvSpPr>
        <p:spPr>
          <a:xfrm>
            <a:off x="5678895" y="3493373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40" name="Vertical Scroll 139"/>
          <p:cNvSpPr/>
          <p:nvPr/>
        </p:nvSpPr>
        <p:spPr>
          <a:xfrm>
            <a:off x="3652069" y="3494929"/>
            <a:ext cx="259128" cy="304800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grpSp>
        <p:nvGrpSpPr>
          <p:cNvPr id="141" name="Group 140"/>
          <p:cNvGrpSpPr/>
          <p:nvPr/>
        </p:nvGrpSpPr>
        <p:grpSpPr>
          <a:xfrm>
            <a:off x="3064060" y="3852718"/>
            <a:ext cx="130075" cy="535061"/>
            <a:chOff x="1083730" y="2776784"/>
            <a:chExt cx="2302202" cy="760976"/>
          </a:xfrm>
        </p:grpSpPr>
        <p:sp>
          <p:nvSpPr>
            <p:cNvPr id="142" name="Rounded Rectangle 141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237543" y="4605561"/>
            <a:ext cx="125852" cy="527221"/>
            <a:chOff x="1517227" y="3849487"/>
            <a:chExt cx="2271444" cy="749825"/>
          </a:xfrm>
        </p:grpSpPr>
        <p:sp>
          <p:nvSpPr>
            <p:cNvPr id="151" name="Rounded Rectangle 150"/>
            <p:cNvSpPr/>
            <p:nvPr/>
          </p:nvSpPr>
          <p:spPr>
            <a:xfrm>
              <a:off x="1517227" y="3849487"/>
              <a:ext cx="2271444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flipH="1">
              <a:off x="3192024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 flipH="1">
              <a:off x="27292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 flipH="1">
              <a:off x="2387785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 flipH="1">
              <a:off x="204092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5517783" y="3829807"/>
            <a:ext cx="100555" cy="527221"/>
            <a:chOff x="4633693" y="2776784"/>
            <a:chExt cx="2302201" cy="749825"/>
          </a:xfrm>
        </p:grpSpPr>
        <p:sp>
          <p:nvSpPr>
            <p:cNvPr id="196" name="Rounded Rectangle 195"/>
            <p:cNvSpPr/>
            <p:nvPr/>
          </p:nvSpPr>
          <p:spPr>
            <a:xfrm>
              <a:off x="4633693" y="2776784"/>
              <a:ext cx="2302201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 flipH="1">
              <a:off x="540939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 flipH="1">
              <a:off x="48252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 flipH="1">
              <a:off x="525870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 flipH="1">
              <a:off x="6410126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 flipH="1">
              <a:off x="574638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 flipH="1">
              <a:off x="601602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flipH="1">
              <a:off x="5045614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284900" y="4597523"/>
            <a:ext cx="63020" cy="527223"/>
            <a:chOff x="4102073" y="3849484"/>
            <a:chExt cx="2183580" cy="749828"/>
          </a:xfrm>
        </p:grpSpPr>
        <p:sp>
          <p:nvSpPr>
            <p:cNvPr id="294" name="Rounded Rectangle 293"/>
            <p:cNvSpPr/>
            <p:nvPr/>
          </p:nvSpPr>
          <p:spPr>
            <a:xfrm>
              <a:off x="4102073" y="3849487"/>
              <a:ext cx="2183580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 flipH="1">
              <a:off x="44433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 flipH="1">
              <a:off x="5823058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 flipH="1">
              <a:off x="5226955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 flipH="1">
              <a:off x="553066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 flipH="1">
              <a:off x="481686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 flipH="1">
              <a:off x="4629584" y="3849485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 flipH="1">
              <a:off x="4975539" y="38494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206198" y="3847320"/>
            <a:ext cx="132500" cy="527221"/>
            <a:chOff x="8778241" y="2776783"/>
            <a:chExt cx="2492587" cy="749826"/>
          </a:xfrm>
        </p:grpSpPr>
        <p:sp>
          <p:nvSpPr>
            <p:cNvPr id="303" name="Rounded Rectangle 302"/>
            <p:cNvSpPr/>
            <p:nvPr/>
          </p:nvSpPr>
          <p:spPr>
            <a:xfrm>
              <a:off x="8778241" y="2776784"/>
              <a:ext cx="2492587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 flipH="1">
              <a:off x="924568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 flipH="1">
              <a:off x="10037714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 flipH="1">
              <a:off x="10437523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 flipH="1">
              <a:off x="108649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 flipH="1">
              <a:off x="9835040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 flipH="1">
              <a:off x="9571565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 flipH="1">
              <a:off x="9008046" y="2776783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7240544" y="4601083"/>
            <a:ext cx="165875" cy="527221"/>
            <a:chOff x="6484815" y="3849487"/>
            <a:chExt cx="3702278" cy="749825"/>
          </a:xfrm>
        </p:grpSpPr>
        <p:sp>
          <p:nvSpPr>
            <p:cNvPr id="312" name="Rounded Rectangle 311"/>
            <p:cNvSpPr/>
            <p:nvPr/>
          </p:nvSpPr>
          <p:spPr>
            <a:xfrm>
              <a:off x="6484815" y="3849487"/>
              <a:ext cx="3702278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 flipH="1">
              <a:off x="7261014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 flipH="1">
              <a:off x="76945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 flipH="1">
              <a:off x="8369437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 flipH="1">
              <a:off x="8981799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 flipH="1">
              <a:off x="9594161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 flipH="1">
              <a:off x="707670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 flipH="1">
              <a:off x="747651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 flipH="1">
              <a:off x="790389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 flipH="1">
              <a:off x="8605347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 flipH="1">
              <a:off x="94325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835219" y="2756831"/>
            <a:ext cx="457610" cy="518765"/>
            <a:chOff x="6315327" y="1295400"/>
            <a:chExt cx="457610" cy="518765"/>
          </a:xfrm>
          <a:solidFill>
            <a:srgbClr val="00B0F0"/>
          </a:solidFill>
        </p:grpSpPr>
        <p:sp>
          <p:nvSpPr>
            <p:cNvPr id="329" name="Vertical Scroll 328"/>
            <p:cNvSpPr/>
            <p:nvPr/>
          </p:nvSpPr>
          <p:spPr>
            <a:xfrm>
              <a:off x="6315327" y="1295400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30" name="Vertical Scroll 329"/>
            <p:cNvSpPr/>
            <p:nvPr/>
          </p:nvSpPr>
          <p:spPr>
            <a:xfrm>
              <a:off x="6414568" y="1402383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31" name="Vertical Scroll 330"/>
            <p:cNvSpPr/>
            <p:nvPr/>
          </p:nvSpPr>
          <p:spPr>
            <a:xfrm>
              <a:off x="6513809" y="1509365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</p:grpSp>
      <p:pic>
        <p:nvPicPr>
          <p:cNvPr id="332" name="Picture 3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02" y="2791889"/>
            <a:ext cx="485819" cy="484200"/>
          </a:xfrm>
          <a:prstGeom prst="rect">
            <a:avLst/>
          </a:prstGeom>
        </p:spPr>
      </p:pic>
      <p:grpSp>
        <p:nvGrpSpPr>
          <p:cNvPr id="333" name="Group 332"/>
          <p:cNvGrpSpPr/>
          <p:nvPr/>
        </p:nvGrpSpPr>
        <p:grpSpPr>
          <a:xfrm>
            <a:off x="8805175" y="4631895"/>
            <a:ext cx="457610" cy="518765"/>
            <a:chOff x="6315327" y="1295400"/>
            <a:chExt cx="457610" cy="518765"/>
          </a:xfrm>
          <a:solidFill>
            <a:srgbClr val="00B0F0"/>
          </a:solidFill>
        </p:grpSpPr>
        <p:sp>
          <p:nvSpPr>
            <p:cNvPr id="334" name="Vertical Scroll 333"/>
            <p:cNvSpPr/>
            <p:nvPr/>
          </p:nvSpPr>
          <p:spPr>
            <a:xfrm>
              <a:off x="6315327" y="1295400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35" name="Vertical Scroll 334"/>
            <p:cNvSpPr/>
            <p:nvPr/>
          </p:nvSpPr>
          <p:spPr>
            <a:xfrm>
              <a:off x="6414568" y="1402383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36" name="Vertical Scroll 335"/>
            <p:cNvSpPr/>
            <p:nvPr/>
          </p:nvSpPr>
          <p:spPr>
            <a:xfrm>
              <a:off x="6513809" y="1509365"/>
              <a:ext cx="259128" cy="304800"/>
            </a:xfrm>
            <a:prstGeom prst="verticalScrol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</p:grpSp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55" y="4666265"/>
            <a:ext cx="908034" cy="479608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459" y="4666953"/>
            <a:ext cx="485819" cy="484200"/>
          </a:xfrm>
          <a:prstGeom prst="rect">
            <a:avLst/>
          </a:prstGeom>
        </p:spPr>
      </p:pic>
      <p:sp>
        <p:nvSpPr>
          <p:cNvPr id="230" name="Rounded Rectangle 229" hidden="1"/>
          <p:cNvSpPr/>
          <p:nvPr/>
        </p:nvSpPr>
        <p:spPr>
          <a:xfrm>
            <a:off x="2538284" y="3663067"/>
            <a:ext cx="7836323" cy="16179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Constraining the implementation lets us think of the entire distributed system as hosts taking one step at a time.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AF9-2F96-A64D-94FF-DFC8BDE394D6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781E-6 1.71875E-6 L -0.06726 -0.000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9" y="-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4063E-6 4.47917E-6 L -0.02527 -0.0001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" y="-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7969E-6 -3.64583E-6 L -0.01599 0.000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D5AE-CC0A-8AB3-455E-2402E5CE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 in the Field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2C9B-BF80-EC79-E4A7-EA5D0672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B91B-8B9B-A546-A35E-B95642C427E1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15387-57BC-7DCB-7738-2BA9C299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7B8A-A0F8-4767-84B1-34A110AA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C120-B97C-AD2F-B90A-53D7A0122890}"/>
              </a:ext>
            </a:extLst>
          </p:cNvPr>
          <p:cNvSpPr txBox="1"/>
          <p:nvPr/>
        </p:nvSpPr>
        <p:spPr>
          <a:xfrm>
            <a:off x="5165387" y="2042809"/>
            <a:ext cx="2266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Galois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4F162-A01E-8236-4000-8D76BEE022A1}"/>
              </a:ext>
            </a:extLst>
          </p:cNvPr>
          <p:cNvSpPr txBox="1"/>
          <p:nvPr/>
        </p:nvSpPr>
        <p:spPr>
          <a:xfrm>
            <a:off x="1076527" y="2042808"/>
            <a:ext cx="2266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Amazon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3E2EE-3914-6678-EB29-6EDE253F4914}"/>
              </a:ext>
            </a:extLst>
          </p:cNvPr>
          <p:cNvSpPr txBox="1"/>
          <p:nvPr/>
        </p:nvSpPr>
        <p:spPr>
          <a:xfrm>
            <a:off x="716604" y="2926465"/>
            <a:ext cx="31841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Zilla Slab"/>
              </a:rPr>
              <a:t>Cedar: A New Language for Expressive, Fast, Safe, and Analyzable Authorization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B3168-F6D2-CEEE-662C-CF28DC1C37AA}"/>
              </a:ext>
            </a:extLst>
          </p:cNvPr>
          <p:cNvSpPr txBox="1"/>
          <p:nvPr/>
        </p:nvSpPr>
        <p:spPr>
          <a:xfrm>
            <a:off x="716604" y="4610341"/>
            <a:ext cx="33708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“Cedar is used at scale in Amazon Verified Permissions and Amazon Verified Access”</a:t>
            </a:r>
            <a:endParaRPr lang="en-US" sz="2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80F16-68A6-DF8D-F396-35855F1BDCA0}"/>
              </a:ext>
            </a:extLst>
          </p:cNvPr>
          <p:cNvSpPr txBox="1"/>
          <p:nvPr/>
        </p:nvSpPr>
        <p:spPr>
          <a:xfrm>
            <a:off x="9059693" y="2042807"/>
            <a:ext cx="2266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Imandra</a:t>
            </a:r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FE1B4B-F09E-2DF3-BF67-651A9A3C8252}"/>
              </a:ext>
            </a:extLst>
          </p:cNvPr>
          <p:cNvSpPr txBox="1"/>
          <p:nvPr/>
        </p:nvSpPr>
        <p:spPr>
          <a:xfrm>
            <a:off x="8610600" y="2926465"/>
            <a:ext cx="28939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Zilla Slab"/>
              </a:rPr>
              <a:t>Formal Verification of Financial Infrastructure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DE6DB7-DA28-76B7-F45F-16E76653842A}"/>
              </a:ext>
            </a:extLst>
          </p:cNvPr>
          <p:cNvSpPr txBox="1"/>
          <p:nvPr/>
        </p:nvSpPr>
        <p:spPr>
          <a:xfrm>
            <a:off x="8490739" y="4249734"/>
            <a:ext cx="34044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“Firms like Goldman Sachs,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Itiviti</a:t>
            </a:r>
            <a:r>
              <a:rPr lang="en-US" b="0" i="0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OneChronos</a:t>
            </a:r>
            <a:r>
              <a:rPr lang="en-US" b="0" i="0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rely upon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Imandra’s</a:t>
            </a:r>
            <a:r>
              <a:rPr lang="en-US" b="0" i="0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algorithm governance tools for the design, regulation and calibration of many of their most complex algorithms.”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2046C0-38EA-21F4-FBC5-1B44A7D1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816" y="2812248"/>
            <a:ext cx="2966937" cy="34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6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4263083" y="2691489"/>
            <a:ext cx="3665834" cy="1005086"/>
            <a:chOff x="4633693" y="2776784"/>
            <a:chExt cx="2302201" cy="749825"/>
          </a:xfrm>
        </p:grpSpPr>
        <p:sp>
          <p:nvSpPr>
            <p:cNvPr id="191" name="Rounded Rectangle 190"/>
            <p:cNvSpPr/>
            <p:nvPr/>
          </p:nvSpPr>
          <p:spPr>
            <a:xfrm>
              <a:off x="4633693" y="2776784"/>
              <a:ext cx="2302201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 flipH="1">
              <a:off x="5469961" y="2776784"/>
              <a:ext cx="149380" cy="7498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C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 flipH="1">
              <a:off x="48252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04" name="Rectangle 203"/>
            <p:cNvSpPr/>
            <p:nvPr/>
          </p:nvSpPr>
          <p:spPr>
            <a:xfrm flipH="1">
              <a:off x="525870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 flipH="1">
              <a:off x="6410126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 flipH="1">
              <a:off x="574638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 flipH="1">
              <a:off x="601602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08" name="Rectangle 207"/>
            <p:cNvSpPr/>
            <p:nvPr/>
          </p:nvSpPr>
          <p:spPr>
            <a:xfrm flipH="1">
              <a:off x="5045614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</p:grpSp>
      <p:sp>
        <p:nvSpPr>
          <p:cNvPr id="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Reading the clock is a “non-mover”</a:t>
            </a:r>
          </a:p>
        </p:txBody>
      </p:sp>
      <p:sp>
        <p:nvSpPr>
          <p:cNvPr id="230" name="Rounded Rectangle 229" hidden="1"/>
          <p:cNvSpPr/>
          <p:nvPr/>
        </p:nvSpPr>
        <p:spPr>
          <a:xfrm>
            <a:off x="2538284" y="3663067"/>
            <a:ext cx="7836323" cy="16179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Constraining the implementation lets us think of the entire distributed system as hosts taking one step at a time.</a:t>
            </a:r>
          </a:p>
        </p:txBody>
      </p:sp>
      <p:sp>
        <p:nvSpPr>
          <p:cNvPr id="231" name="Rounded Rectangular Callout 230"/>
          <p:cNvSpPr/>
          <p:nvPr/>
        </p:nvSpPr>
        <p:spPr>
          <a:xfrm>
            <a:off x="3887644" y="4494970"/>
            <a:ext cx="4532245" cy="1103398"/>
          </a:xfrm>
          <a:prstGeom prst="wedgeRoundRectCallout">
            <a:avLst>
              <a:gd name="adj1" fmla="val -19650"/>
              <a:gd name="adj2" fmla="val -38151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You can only have one of these, and it must be the “atomic point”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CB5-FF79-AE41-B690-7A5F81D7C733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713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7435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 following actions are amenable to reduction?</a:t>
            </a:r>
          </a:p>
          <a:p>
            <a:endParaRPr lang="en-US" sz="2400" dirty="0"/>
          </a:p>
          <a:p>
            <a:r>
              <a:rPr lang="en-US" sz="2400" dirty="0"/>
              <a:t>A.</a:t>
            </a:r>
          </a:p>
          <a:p>
            <a:endParaRPr lang="en-US" sz="2400" dirty="0"/>
          </a:p>
          <a:p>
            <a:r>
              <a:rPr lang="en-US" sz="2400" dirty="0"/>
              <a:t>B.</a:t>
            </a:r>
          </a:p>
          <a:p>
            <a:endParaRPr lang="en-US" sz="2400" dirty="0"/>
          </a:p>
          <a:p>
            <a:r>
              <a:rPr lang="en-US" sz="2400" dirty="0"/>
              <a:t>C.</a:t>
            </a:r>
          </a:p>
          <a:p>
            <a:endParaRPr lang="en-US" sz="2400" dirty="0"/>
          </a:p>
          <a:p>
            <a:r>
              <a:rPr lang="en-US" sz="2400" dirty="0"/>
              <a:t>D.</a:t>
            </a:r>
          </a:p>
          <a:p>
            <a:endParaRPr lang="en-US" sz="2400" dirty="0"/>
          </a:p>
          <a:p>
            <a:r>
              <a:rPr lang="en-US" sz="2400" dirty="0"/>
              <a:t>E. 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512570" y="1996702"/>
            <a:ext cx="2830830" cy="606834"/>
            <a:chOff x="4633693" y="2776784"/>
            <a:chExt cx="2302201" cy="749825"/>
          </a:xfrm>
        </p:grpSpPr>
        <p:sp>
          <p:nvSpPr>
            <p:cNvPr id="191" name="Rounded Rectangle 190"/>
            <p:cNvSpPr/>
            <p:nvPr/>
          </p:nvSpPr>
          <p:spPr>
            <a:xfrm>
              <a:off x="4633693" y="2776784"/>
              <a:ext cx="2302201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 flipH="1">
              <a:off x="5469961" y="2784629"/>
              <a:ext cx="149380" cy="7344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C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 flipH="1">
              <a:off x="4825208" y="2784629"/>
              <a:ext cx="149380" cy="734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 flipH="1">
              <a:off x="6410126" y="2784629"/>
              <a:ext cx="149380" cy="734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 flipH="1">
              <a:off x="5746382" y="2784629"/>
              <a:ext cx="149380" cy="7344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 flipH="1">
              <a:off x="6016022" y="2784629"/>
              <a:ext cx="149380" cy="7344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C</a:t>
              </a:r>
            </a:p>
          </p:txBody>
        </p:sp>
        <p:sp>
          <p:nvSpPr>
            <p:cNvPr id="208" name="Rectangle 207"/>
            <p:cNvSpPr/>
            <p:nvPr/>
          </p:nvSpPr>
          <p:spPr>
            <a:xfrm flipH="1">
              <a:off x="5045614" y="2784629"/>
              <a:ext cx="149380" cy="7344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</p:grpSp>
      <p:sp>
        <p:nvSpPr>
          <p:cNvPr id="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Reduction quiz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EB5A-A0D8-2746-B2D8-8EB0BC90B043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  <p:sp>
        <p:nvSpPr>
          <p:cNvPr id="230" name="Rounded Rectangle 229" hidden="1"/>
          <p:cNvSpPr/>
          <p:nvPr/>
        </p:nvSpPr>
        <p:spPr>
          <a:xfrm>
            <a:off x="2538284" y="3663067"/>
            <a:ext cx="7836323" cy="16179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Constraining the implementation lets us think of the entire distributed system as hosts taking one step at a time.</a:t>
            </a:r>
          </a:p>
        </p:txBody>
      </p:sp>
      <p:sp>
        <p:nvSpPr>
          <p:cNvPr id="231" name="Rounded Rectangular Callout 230"/>
          <p:cNvSpPr/>
          <p:nvPr/>
        </p:nvSpPr>
        <p:spPr>
          <a:xfrm>
            <a:off x="6755379" y="2449266"/>
            <a:ext cx="4532245" cy="1103398"/>
          </a:xfrm>
          <a:prstGeom prst="wedgeRoundRectCallout">
            <a:avLst>
              <a:gd name="adj1" fmla="val -19650"/>
              <a:gd name="adj2" fmla="val -38151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You can only have one clock read, and it must be the “atomic point”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12570" y="2733980"/>
            <a:ext cx="2830830" cy="606833"/>
            <a:chOff x="1512570" y="3384511"/>
            <a:chExt cx="2830830" cy="606833"/>
          </a:xfrm>
        </p:grpSpPr>
        <p:sp>
          <p:nvSpPr>
            <p:cNvPr id="19" name="Rounded Rectangle 18"/>
            <p:cNvSpPr/>
            <p:nvPr/>
          </p:nvSpPr>
          <p:spPr>
            <a:xfrm>
              <a:off x="1512570" y="3384511"/>
              <a:ext cx="2830830" cy="606833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2240819" y="3393475"/>
              <a:ext cx="183680" cy="594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C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1748060" y="3390150"/>
              <a:ext cx="183680" cy="594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2880753" y="3392424"/>
              <a:ext cx="183680" cy="594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3469485" y="3392424"/>
              <a:ext cx="183680" cy="594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2591101" y="3390125"/>
              <a:ext cx="183680" cy="59436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 flipH="1">
              <a:off x="3205385" y="3391180"/>
              <a:ext cx="183680" cy="594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12570" y="3495478"/>
            <a:ext cx="2830830" cy="606833"/>
            <a:chOff x="1512570" y="3384511"/>
            <a:chExt cx="2830830" cy="606833"/>
          </a:xfrm>
        </p:grpSpPr>
        <p:sp>
          <p:nvSpPr>
            <p:cNvPr id="48" name="Rounded Rectangle 47"/>
            <p:cNvSpPr/>
            <p:nvPr/>
          </p:nvSpPr>
          <p:spPr>
            <a:xfrm>
              <a:off x="1512570" y="3384511"/>
              <a:ext cx="2830830" cy="606833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2583300" y="3393475"/>
              <a:ext cx="183680" cy="594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C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flipH="1">
              <a:off x="1748060" y="3390150"/>
              <a:ext cx="183680" cy="594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1" name="Rectangle 50"/>
            <p:cNvSpPr/>
            <p:nvPr/>
          </p:nvSpPr>
          <p:spPr>
            <a:xfrm flipH="1">
              <a:off x="2880753" y="3392424"/>
              <a:ext cx="183680" cy="594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3469485" y="3392424"/>
              <a:ext cx="183680" cy="594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2032486" y="3390125"/>
              <a:ext cx="183680" cy="59436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3205385" y="3391180"/>
              <a:ext cx="183680" cy="594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512570" y="4239171"/>
            <a:ext cx="2830830" cy="606833"/>
            <a:chOff x="1512570" y="3384511"/>
            <a:chExt cx="2830830" cy="606833"/>
          </a:xfrm>
        </p:grpSpPr>
        <p:sp>
          <p:nvSpPr>
            <p:cNvPr id="56" name="Rounded Rectangle 55"/>
            <p:cNvSpPr/>
            <p:nvPr/>
          </p:nvSpPr>
          <p:spPr>
            <a:xfrm>
              <a:off x="1512570" y="3384511"/>
              <a:ext cx="2830830" cy="606833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2656454" y="3393475"/>
              <a:ext cx="183680" cy="594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C</a:t>
              </a:r>
            </a:p>
          </p:txBody>
        </p:sp>
        <p:sp>
          <p:nvSpPr>
            <p:cNvPr id="58" name="Rectangle 57"/>
            <p:cNvSpPr/>
            <p:nvPr/>
          </p:nvSpPr>
          <p:spPr>
            <a:xfrm flipH="1">
              <a:off x="1748060" y="3390150"/>
              <a:ext cx="183680" cy="594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2880753" y="3392424"/>
              <a:ext cx="183680" cy="594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3469485" y="3392424"/>
              <a:ext cx="183680" cy="594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2032486" y="3390125"/>
              <a:ext cx="183680" cy="59436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3205385" y="3391180"/>
              <a:ext cx="183680" cy="594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 flipH="1">
            <a:off x="2300096" y="3503968"/>
            <a:ext cx="183680" cy="5943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C</a:t>
            </a:r>
          </a:p>
        </p:txBody>
      </p:sp>
      <p:sp>
        <p:nvSpPr>
          <p:cNvPr id="64" name="Rectangle 63"/>
          <p:cNvSpPr/>
          <p:nvPr/>
        </p:nvSpPr>
        <p:spPr>
          <a:xfrm flipH="1">
            <a:off x="2347161" y="4244150"/>
            <a:ext cx="183680" cy="5943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65" y="4153130"/>
            <a:ext cx="685380" cy="685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16" y="2016593"/>
            <a:ext cx="773788" cy="56705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16" y="2798992"/>
            <a:ext cx="773788" cy="56705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61" y="3512303"/>
            <a:ext cx="773788" cy="56705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81EAE8E-6209-C398-D00A-63D05790017A}"/>
              </a:ext>
            </a:extLst>
          </p:cNvPr>
          <p:cNvGrpSpPr/>
          <p:nvPr/>
        </p:nvGrpSpPr>
        <p:grpSpPr>
          <a:xfrm>
            <a:off x="1512570" y="4990939"/>
            <a:ext cx="2830830" cy="606833"/>
            <a:chOff x="1512570" y="3384511"/>
            <a:chExt cx="2830830" cy="60683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6C7F117-ADE2-81DA-05E5-63B9867EA3C2}"/>
                </a:ext>
              </a:extLst>
            </p:cNvPr>
            <p:cNvSpPr/>
            <p:nvPr/>
          </p:nvSpPr>
          <p:spPr>
            <a:xfrm>
              <a:off x="1512570" y="3384511"/>
              <a:ext cx="2830830" cy="606833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90F974-8766-40B8-A2DF-F1F9997FFAD7}"/>
                </a:ext>
              </a:extLst>
            </p:cNvPr>
            <p:cNvSpPr/>
            <p:nvPr/>
          </p:nvSpPr>
          <p:spPr>
            <a:xfrm flipH="1">
              <a:off x="2656454" y="3390372"/>
              <a:ext cx="183680" cy="594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BB6C60-0559-657A-6277-67611371467F}"/>
                </a:ext>
              </a:extLst>
            </p:cNvPr>
            <p:cNvSpPr/>
            <p:nvPr/>
          </p:nvSpPr>
          <p:spPr>
            <a:xfrm flipH="1">
              <a:off x="3530017" y="3390372"/>
              <a:ext cx="183680" cy="594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4A47AD-0960-21A0-8CC2-B355F4EFD90A}"/>
                </a:ext>
              </a:extLst>
            </p:cNvPr>
            <p:cNvSpPr/>
            <p:nvPr/>
          </p:nvSpPr>
          <p:spPr>
            <a:xfrm flipH="1">
              <a:off x="3240962" y="3390372"/>
              <a:ext cx="183680" cy="594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857F50-8AF2-7381-0BFA-1ADAA95C31CF}"/>
                </a:ext>
              </a:extLst>
            </p:cNvPr>
            <p:cNvSpPr/>
            <p:nvPr/>
          </p:nvSpPr>
          <p:spPr>
            <a:xfrm flipH="1">
              <a:off x="2322205" y="3390372"/>
              <a:ext cx="183680" cy="594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D61696-F511-9EA5-841B-277C8598FC02}"/>
                </a:ext>
              </a:extLst>
            </p:cNvPr>
            <p:cNvSpPr/>
            <p:nvPr/>
          </p:nvSpPr>
          <p:spPr>
            <a:xfrm flipH="1">
              <a:off x="2032486" y="3390372"/>
              <a:ext cx="183680" cy="59436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4E734D-6310-C1FA-6862-008BED08F8BF}"/>
                </a:ext>
              </a:extLst>
            </p:cNvPr>
            <p:cNvSpPr/>
            <p:nvPr/>
          </p:nvSpPr>
          <p:spPr>
            <a:xfrm flipH="1">
              <a:off x="2933012" y="3390372"/>
              <a:ext cx="183680" cy="594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5CD7CF4-E8A5-4296-BADF-33E820F9A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03" y="4962291"/>
            <a:ext cx="773788" cy="567051"/>
          </a:xfrm>
          <a:prstGeom prst="rect">
            <a:avLst/>
          </a:prstGeom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E1DE2BE8-FF94-7AEE-6062-FA2C1DFC500E}"/>
              </a:ext>
            </a:extLst>
          </p:cNvPr>
          <p:cNvSpPr/>
          <p:nvPr/>
        </p:nvSpPr>
        <p:spPr>
          <a:xfrm>
            <a:off x="6755379" y="3966030"/>
            <a:ext cx="4532245" cy="1103398"/>
          </a:xfrm>
          <a:prstGeom prst="wedgeRoundRectCallout">
            <a:avLst>
              <a:gd name="adj1" fmla="val -19650"/>
              <a:gd name="adj2" fmla="val -38151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Receives before Clock, 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Sends after Clock</a:t>
            </a:r>
          </a:p>
        </p:txBody>
      </p:sp>
    </p:spTree>
    <p:extLst>
      <p:ext uri="{BB962C8B-B14F-4D97-AF65-F5344CB8AC3E}">
        <p14:creationId xmlns:p14="http://schemas.microsoft.com/office/powerpoint/2010/main" val="1192758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Reduction-enabling obligation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4212-E1CB-9A4E-A2B7-E966A9817E3F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Each action should be of the form:</a:t>
            </a:r>
          </a:p>
          <a:p>
            <a:pPr lvl="1"/>
            <a:r>
              <a:rPr lang="en-US" dirty="0"/>
              <a:t>R* C?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/>
              <a:t>S*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i.e., Receives then Clock then Sends </a:t>
            </a:r>
          </a:p>
          <a:p>
            <a:pPr lvl="2"/>
            <a:r>
              <a:rPr lang="en-US" dirty="0"/>
              <a:t>with local actions interspersed between them</a:t>
            </a:r>
          </a:p>
        </p:txBody>
      </p:sp>
      <p:sp>
        <p:nvSpPr>
          <p:cNvPr id="230" name="Rounded Rectangle 229" hidden="1"/>
          <p:cNvSpPr/>
          <p:nvPr/>
        </p:nvSpPr>
        <p:spPr>
          <a:xfrm>
            <a:off x="2538284" y="3663067"/>
            <a:ext cx="7836323" cy="16179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Constraining the implementation lets us think of the entire distributed system as hosts taking one step at a time.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42792" y="3991539"/>
            <a:ext cx="3665835" cy="1005089"/>
            <a:chOff x="2440358" y="2776779"/>
            <a:chExt cx="2302201" cy="749827"/>
          </a:xfrm>
        </p:grpSpPr>
        <p:sp>
          <p:nvSpPr>
            <p:cNvPr id="27" name="Rounded Rectangle 26"/>
            <p:cNvSpPr/>
            <p:nvPr/>
          </p:nvSpPr>
          <p:spPr>
            <a:xfrm>
              <a:off x="2440358" y="2776780"/>
              <a:ext cx="2302201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3470434" y="2776781"/>
              <a:ext cx="149380" cy="7498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C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3783921" y="2776779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4340383" y="2776780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2852279" y="2776781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 flipH="1">
            <a:off x="2327755" y="3991543"/>
            <a:ext cx="237860" cy="10050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6" name="Rectangle 35"/>
          <p:cNvSpPr/>
          <p:nvPr/>
        </p:nvSpPr>
        <p:spPr>
          <a:xfrm flipH="1">
            <a:off x="2938002" y="3991543"/>
            <a:ext cx="237860" cy="10050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7" name="Rectangle 36"/>
          <p:cNvSpPr/>
          <p:nvPr/>
        </p:nvSpPr>
        <p:spPr>
          <a:xfrm flipH="1">
            <a:off x="4668567" y="3991543"/>
            <a:ext cx="237860" cy="10050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9" name="Rectangle 38"/>
          <p:cNvSpPr/>
          <p:nvPr/>
        </p:nvSpPr>
        <p:spPr>
          <a:xfrm flipH="1">
            <a:off x="2072267" y="3991536"/>
            <a:ext cx="237860" cy="100508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40" name="Rectangle 39"/>
          <p:cNvSpPr/>
          <p:nvPr/>
        </p:nvSpPr>
        <p:spPr>
          <a:xfrm flipH="1">
            <a:off x="3216132" y="3995353"/>
            <a:ext cx="237860" cy="10050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5226036" y="3987726"/>
            <a:ext cx="237860" cy="10050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17753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40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4C55-926D-59F6-D024-C2FA45C3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DED6-1C74-A612-4C1C-DD40389D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PS4 (Chapter 6 – Refinement) is due next week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D880-8C42-74A0-94EF-77ADF691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300-E5D1-9D41-B635-05A432B60434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C622-9700-36FE-070F-46AEF76F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ADA5E-E72F-7341-E16A-352A9AC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53717-CEAA-09E4-D4E3-F82CCDCEFCC6}"/>
              </a:ext>
            </a:extLst>
          </p:cNvPr>
          <p:cNvCxnSpPr>
            <a:cxnSpLocks/>
          </p:cNvCxnSpPr>
          <p:nvPr/>
        </p:nvCxnSpPr>
        <p:spPr>
          <a:xfrm>
            <a:off x="1356589" y="3801726"/>
            <a:ext cx="83703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F789335-DB9D-A2BA-4A8C-93C19E4365E6}"/>
              </a:ext>
            </a:extLst>
          </p:cNvPr>
          <p:cNvSpPr/>
          <p:nvPr/>
        </p:nvSpPr>
        <p:spPr>
          <a:xfrm>
            <a:off x="2448924" y="3757941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DE7E05-3A39-45C8-E1CD-90A1EF466F89}"/>
              </a:ext>
            </a:extLst>
          </p:cNvPr>
          <p:cNvCxnSpPr/>
          <p:nvPr/>
        </p:nvCxnSpPr>
        <p:spPr>
          <a:xfrm>
            <a:off x="2631804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1E14DB-8B73-BE3F-47BA-B709529B1DF3}"/>
              </a:ext>
            </a:extLst>
          </p:cNvPr>
          <p:cNvCxnSpPr/>
          <p:nvPr/>
        </p:nvCxnSpPr>
        <p:spPr>
          <a:xfrm>
            <a:off x="2768964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B9382F-E1A9-0A0D-830D-83CF0288F898}"/>
              </a:ext>
            </a:extLst>
          </p:cNvPr>
          <p:cNvCxnSpPr/>
          <p:nvPr/>
        </p:nvCxnSpPr>
        <p:spPr>
          <a:xfrm>
            <a:off x="2906124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4E1D3-49A4-5400-99A3-EAAE9B2A9415}"/>
              </a:ext>
            </a:extLst>
          </p:cNvPr>
          <p:cNvCxnSpPr/>
          <p:nvPr/>
        </p:nvCxnSpPr>
        <p:spPr>
          <a:xfrm>
            <a:off x="3180444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1732A6-811E-A59A-7D27-D46120678169}"/>
              </a:ext>
            </a:extLst>
          </p:cNvPr>
          <p:cNvCxnSpPr/>
          <p:nvPr/>
        </p:nvCxnSpPr>
        <p:spPr>
          <a:xfrm>
            <a:off x="3043284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63A156-51D6-A77E-5189-E0397E1DB8A6}"/>
              </a:ext>
            </a:extLst>
          </p:cNvPr>
          <p:cNvCxnSpPr/>
          <p:nvPr/>
        </p:nvCxnSpPr>
        <p:spPr>
          <a:xfrm>
            <a:off x="3317604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151A51-4690-8379-3039-DA2248AB61D8}"/>
              </a:ext>
            </a:extLst>
          </p:cNvPr>
          <p:cNvCxnSpPr/>
          <p:nvPr/>
        </p:nvCxnSpPr>
        <p:spPr>
          <a:xfrm>
            <a:off x="2383536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252D9200-93E8-7647-D080-E9D08CA3954E}"/>
              </a:ext>
            </a:extLst>
          </p:cNvPr>
          <p:cNvSpPr/>
          <p:nvPr/>
        </p:nvSpPr>
        <p:spPr>
          <a:xfrm>
            <a:off x="4288821" y="4194361"/>
            <a:ext cx="288778" cy="3815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5F381-0C76-6457-7C18-C3A054C0DEA9}"/>
              </a:ext>
            </a:extLst>
          </p:cNvPr>
          <p:cNvSpPr txBox="1"/>
          <p:nvPr/>
        </p:nvSpPr>
        <p:spPr>
          <a:xfrm>
            <a:off x="3643623" y="4557091"/>
            <a:ext cx="16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ARE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9C539-4A26-2781-BB09-E3AC5DA0649F}"/>
              </a:ext>
            </a:extLst>
          </p:cNvPr>
          <p:cNvSpPr txBox="1"/>
          <p:nvPr/>
        </p:nvSpPr>
        <p:spPr>
          <a:xfrm>
            <a:off x="2193747" y="3826967"/>
            <a:ext cx="782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10/31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43A603-4A69-9A0D-48F8-7412D75A234B}"/>
              </a:ext>
            </a:extLst>
          </p:cNvPr>
          <p:cNvSpPr/>
          <p:nvPr/>
        </p:nvSpPr>
        <p:spPr>
          <a:xfrm>
            <a:off x="1836463" y="3429000"/>
            <a:ext cx="1624374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B161C5-EB47-5FBC-DD30-387DC8B74681}"/>
              </a:ext>
            </a:extLst>
          </p:cNvPr>
          <p:cNvSpPr/>
          <p:nvPr/>
        </p:nvSpPr>
        <p:spPr>
          <a:xfrm>
            <a:off x="3413550" y="3758397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957C5-EE55-AA5B-D1DF-70D3D1F878F5}"/>
              </a:ext>
            </a:extLst>
          </p:cNvPr>
          <p:cNvCxnSpPr/>
          <p:nvPr/>
        </p:nvCxnSpPr>
        <p:spPr>
          <a:xfrm>
            <a:off x="3596430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A0C862-0837-954E-D062-A2E63B75FBF8}"/>
              </a:ext>
            </a:extLst>
          </p:cNvPr>
          <p:cNvCxnSpPr/>
          <p:nvPr/>
        </p:nvCxnSpPr>
        <p:spPr>
          <a:xfrm>
            <a:off x="3733590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5972A5-7EFC-BA3A-F61C-2A7187F372E4}"/>
              </a:ext>
            </a:extLst>
          </p:cNvPr>
          <p:cNvCxnSpPr/>
          <p:nvPr/>
        </p:nvCxnSpPr>
        <p:spPr>
          <a:xfrm>
            <a:off x="3870750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899410-7784-0FD6-A7C8-BFF1018E8B46}"/>
              </a:ext>
            </a:extLst>
          </p:cNvPr>
          <p:cNvCxnSpPr/>
          <p:nvPr/>
        </p:nvCxnSpPr>
        <p:spPr>
          <a:xfrm>
            <a:off x="4145070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97A6D6-F27F-E665-2996-FB66BA0EB112}"/>
              </a:ext>
            </a:extLst>
          </p:cNvPr>
          <p:cNvCxnSpPr/>
          <p:nvPr/>
        </p:nvCxnSpPr>
        <p:spPr>
          <a:xfrm>
            <a:off x="4007910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B53EF7-EF47-C79F-3FDB-F4D5957F3E34}"/>
              </a:ext>
            </a:extLst>
          </p:cNvPr>
          <p:cNvCxnSpPr/>
          <p:nvPr/>
        </p:nvCxnSpPr>
        <p:spPr>
          <a:xfrm>
            <a:off x="4282230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F664764-7ABD-BCF0-56D9-20FE4E10BBDC}"/>
              </a:ext>
            </a:extLst>
          </p:cNvPr>
          <p:cNvSpPr/>
          <p:nvPr/>
        </p:nvSpPr>
        <p:spPr>
          <a:xfrm>
            <a:off x="4376527" y="3757941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90E6DB-30CB-4AD2-73F1-DE93FE3E7B42}"/>
              </a:ext>
            </a:extLst>
          </p:cNvPr>
          <p:cNvCxnSpPr/>
          <p:nvPr/>
        </p:nvCxnSpPr>
        <p:spPr>
          <a:xfrm>
            <a:off x="4559407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F6A52F-B0F5-6A90-1B20-BCCB5A89CC49}"/>
              </a:ext>
            </a:extLst>
          </p:cNvPr>
          <p:cNvCxnSpPr/>
          <p:nvPr/>
        </p:nvCxnSpPr>
        <p:spPr>
          <a:xfrm>
            <a:off x="4696567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AC413F-9952-0129-C6AF-7C626B9410AA}"/>
              </a:ext>
            </a:extLst>
          </p:cNvPr>
          <p:cNvCxnSpPr/>
          <p:nvPr/>
        </p:nvCxnSpPr>
        <p:spPr>
          <a:xfrm>
            <a:off x="4833727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1F36EE-DC26-1EA5-5C2D-948BBBA4CB0C}"/>
              </a:ext>
            </a:extLst>
          </p:cNvPr>
          <p:cNvCxnSpPr/>
          <p:nvPr/>
        </p:nvCxnSpPr>
        <p:spPr>
          <a:xfrm>
            <a:off x="5108047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511AA4-2DE3-AE53-7DFC-17F8D8493BDB}"/>
              </a:ext>
            </a:extLst>
          </p:cNvPr>
          <p:cNvCxnSpPr/>
          <p:nvPr/>
        </p:nvCxnSpPr>
        <p:spPr>
          <a:xfrm>
            <a:off x="4970887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1095E1-C755-76C4-58DB-BB6D72ECD9DF}"/>
              </a:ext>
            </a:extLst>
          </p:cNvPr>
          <p:cNvCxnSpPr/>
          <p:nvPr/>
        </p:nvCxnSpPr>
        <p:spPr>
          <a:xfrm>
            <a:off x="5245207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9B8347-D113-FE38-8A3C-8076B1E43DE8}"/>
              </a:ext>
            </a:extLst>
          </p:cNvPr>
          <p:cNvSpPr/>
          <p:nvPr/>
        </p:nvSpPr>
        <p:spPr>
          <a:xfrm>
            <a:off x="5341153" y="3758397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CABE3-8DF2-7ADE-E2F6-765BC05B557C}"/>
              </a:ext>
            </a:extLst>
          </p:cNvPr>
          <p:cNvCxnSpPr/>
          <p:nvPr/>
        </p:nvCxnSpPr>
        <p:spPr>
          <a:xfrm>
            <a:off x="5524033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E9DFBD-B06D-2A76-B3A7-AF1949D93A89}"/>
              </a:ext>
            </a:extLst>
          </p:cNvPr>
          <p:cNvCxnSpPr/>
          <p:nvPr/>
        </p:nvCxnSpPr>
        <p:spPr>
          <a:xfrm>
            <a:off x="5661193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7C7E5E-D732-20FB-1F4C-E16B08395A95}"/>
              </a:ext>
            </a:extLst>
          </p:cNvPr>
          <p:cNvCxnSpPr/>
          <p:nvPr/>
        </p:nvCxnSpPr>
        <p:spPr>
          <a:xfrm>
            <a:off x="5798353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33155C-ACA5-DAFB-38A2-7C8F3879054A}"/>
              </a:ext>
            </a:extLst>
          </p:cNvPr>
          <p:cNvCxnSpPr/>
          <p:nvPr/>
        </p:nvCxnSpPr>
        <p:spPr>
          <a:xfrm>
            <a:off x="6072673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A05922-BD79-AF5E-9F16-605724790FEA}"/>
              </a:ext>
            </a:extLst>
          </p:cNvPr>
          <p:cNvCxnSpPr/>
          <p:nvPr/>
        </p:nvCxnSpPr>
        <p:spPr>
          <a:xfrm>
            <a:off x="5935513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1938DF-0354-6D82-AF07-09DD25ED68DD}"/>
              </a:ext>
            </a:extLst>
          </p:cNvPr>
          <p:cNvCxnSpPr/>
          <p:nvPr/>
        </p:nvCxnSpPr>
        <p:spPr>
          <a:xfrm>
            <a:off x="6209833" y="377274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731A28-CC42-B4C8-3D48-8A78C45596DF}"/>
              </a:ext>
            </a:extLst>
          </p:cNvPr>
          <p:cNvSpPr txBox="1"/>
          <p:nvPr/>
        </p:nvSpPr>
        <p:spPr>
          <a:xfrm>
            <a:off x="4094999" y="3841669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11/14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EBB360-C184-12DB-7511-193C8186BCCF}"/>
              </a:ext>
            </a:extLst>
          </p:cNvPr>
          <p:cNvSpPr txBox="1"/>
          <p:nvPr/>
        </p:nvSpPr>
        <p:spPr>
          <a:xfrm>
            <a:off x="5073606" y="3840334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11/21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D2962C-4D37-4FC7-C3D9-9795C10F1744}"/>
              </a:ext>
            </a:extLst>
          </p:cNvPr>
          <p:cNvSpPr/>
          <p:nvPr/>
        </p:nvSpPr>
        <p:spPr>
          <a:xfrm>
            <a:off x="6302993" y="3758407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C06FEC-34A6-09AE-CE2A-8C3A4FDFDB12}"/>
              </a:ext>
            </a:extLst>
          </p:cNvPr>
          <p:cNvCxnSpPr/>
          <p:nvPr/>
        </p:nvCxnSpPr>
        <p:spPr>
          <a:xfrm>
            <a:off x="6485873" y="377275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57D299-166B-AFC7-6C1D-223306E1F77E}"/>
              </a:ext>
            </a:extLst>
          </p:cNvPr>
          <p:cNvCxnSpPr/>
          <p:nvPr/>
        </p:nvCxnSpPr>
        <p:spPr>
          <a:xfrm>
            <a:off x="6623033" y="377275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0640D-3748-9081-1F13-AB66037EF47B}"/>
              </a:ext>
            </a:extLst>
          </p:cNvPr>
          <p:cNvCxnSpPr/>
          <p:nvPr/>
        </p:nvCxnSpPr>
        <p:spPr>
          <a:xfrm>
            <a:off x="6760193" y="377275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72B09A-22AC-CA01-B490-25548BCD51E4}"/>
              </a:ext>
            </a:extLst>
          </p:cNvPr>
          <p:cNvCxnSpPr/>
          <p:nvPr/>
        </p:nvCxnSpPr>
        <p:spPr>
          <a:xfrm>
            <a:off x="7034513" y="377275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AD776B-8D18-D84C-1DB9-602F5C73E72D}"/>
              </a:ext>
            </a:extLst>
          </p:cNvPr>
          <p:cNvCxnSpPr/>
          <p:nvPr/>
        </p:nvCxnSpPr>
        <p:spPr>
          <a:xfrm>
            <a:off x="6897353" y="377275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1C8307-DA78-4519-070B-BE71A5C1BBA5}"/>
              </a:ext>
            </a:extLst>
          </p:cNvPr>
          <p:cNvCxnSpPr/>
          <p:nvPr/>
        </p:nvCxnSpPr>
        <p:spPr>
          <a:xfrm>
            <a:off x="7171673" y="3772754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DE0141E-AD0B-F403-04CF-521908ACACC0}"/>
              </a:ext>
            </a:extLst>
          </p:cNvPr>
          <p:cNvSpPr/>
          <p:nvPr/>
        </p:nvSpPr>
        <p:spPr>
          <a:xfrm>
            <a:off x="7267619" y="3758863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E904A6-8A62-6B35-4E85-6BABC016F338}"/>
              </a:ext>
            </a:extLst>
          </p:cNvPr>
          <p:cNvCxnSpPr/>
          <p:nvPr/>
        </p:nvCxnSpPr>
        <p:spPr>
          <a:xfrm>
            <a:off x="7450499" y="377321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198D8E-547E-2845-895C-9D2B11D4F223}"/>
              </a:ext>
            </a:extLst>
          </p:cNvPr>
          <p:cNvCxnSpPr/>
          <p:nvPr/>
        </p:nvCxnSpPr>
        <p:spPr>
          <a:xfrm>
            <a:off x="7587659" y="377321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5A7279-083C-7AE8-445C-FE6424111F8B}"/>
              </a:ext>
            </a:extLst>
          </p:cNvPr>
          <p:cNvCxnSpPr/>
          <p:nvPr/>
        </p:nvCxnSpPr>
        <p:spPr>
          <a:xfrm>
            <a:off x="7724819" y="377321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230EEF-9F64-7B8E-7132-4BC9DDAF6766}"/>
              </a:ext>
            </a:extLst>
          </p:cNvPr>
          <p:cNvCxnSpPr/>
          <p:nvPr/>
        </p:nvCxnSpPr>
        <p:spPr>
          <a:xfrm>
            <a:off x="7999139" y="377321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A65DEE-2FFC-A14D-AF37-1DBC5C5F84F0}"/>
              </a:ext>
            </a:extLst>
          </p:cNvPr>
          <p:cNvCxnSpPr/>
          <p:nvPr/>
        </p:nvCxnSpPr>
        <p:spPr>
          <a:xfrm>
            <a:off x="7861979" y="377321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CD2F18E-6369-BC9C-3606-FA4AA8E85A23}"/>
              </a:ext>
            </a:extLst>
          </p:cNvPr>
          <p:cNvSpPr txBox="1"/>
          <p:nvPr/>
        </p:nvSpPr>
        <p:spPr>
          <a:xfrm>
            <a:off x="6009833" y="3832017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11/28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0EDEFE-C918-47B4-EC34-09DCA1309482}"/>
              </a:ext>
            </a:extLst>
          </p:cNvPr>
          <p:cNvSpPr txBox="1"/>
          <p:nvPr/>
        </p:nvSpPr>
        <p:spPr>
          <a:xfrm>
            <a:off x="6987119" y="3826169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12/5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DE6D596-C13A-4508-8242-5E7B5043C2B4}"/>
              </a:ext>
            </a:extLst>
          </p:cNvPr>
          <p:cNvSpPr/>
          <p:nvPr/>
        </p:nvSpPr>
        <p:spPr>
          <a:xfrm>
            <a:off x="3581400" y="3429000"/>
            <a:ext cx="1816115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PS4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5501D34-B4F4-EFCD-EC9A-29D03BFD7FDC}"/>
              </a:ext>
            </a:extLst>
          </p:cNvPr>
          <p:cNvSpPr/>
          <p:nvPr/>
        </p:nvSpPr>
        <p:spPr>
          <a:xfrm>
            <a:off x="5518078" y="3425610"/>
            <a:ext cx="2764897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04C77-7C33-AA71-7884-B35FF50ED7F4}"/>
              </a:ext>
            </a:extLst>
          </p:cNvPr>
          <p:cNvSpPr txBox="1"/>
          <p:nvPr/>
        </p:nvSpPr>
        <p:spPr>
          <a:xfrm>
            <a:off x="8468279" y="2875591"/>
            <a:ext cx="126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exam on Dec 18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A7974F-AA9D-0233-5765-AAA31BD49E60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9100275" y="3521922"/>
            <a:ext cx="362" cy="2095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B6F519F-7BA5-5C14-71A5-E54A3C6F2F37}"/>
              </a:ext>
            </a:extLst>
          </p:cNvPr>
          <p:cNvSpPr txBox="1"/>
          <p:nvPr/>
        </p:nvSpPr>
        <p:spPr>
          <a:xfrm>
            <a:off x="3158527" y="3817681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11/7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3D40BE-A8D9-EF79-DF4F-3C54DBAC2241}"/>
              </a:ext>
            </a:extLst>
          </p:cNvPr>
          <p:cNvSpPr txBox="1"/>
          <p:nvPr/>
        </p:nvSpPr>
        <p:spPr>
          <a:xfrm>
            <a:off x="7931831" y="3820193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1CB4F5-B408-129B-7DB3-B618A3FA54D5}"/>
              </a:ext>
            </a:extLst>
          </p:cNvPr>
          <p:cNvCxnSpPr/>
          <p:nvPr/>
        </p:nvCxnSpPr>
        <p:spPr>
          <a:xfrm>
            <a:off x="8136299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7AEE54C-6451-A859-A1A9-261A5DE95A9E}"/>
              </a:ext>
            </a:extLst>
          </p:cNvPr>
          <p:cNvSpPr/>
          <p:nvPr/>
        </p:nvSpPr>
        <p:spPr>
          <a:xfrm>
            <a:off x="8236030" y="3760393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71DD759-9FCE-E792-9D0D-C47B4C89056C}"/>
              </a:ext>
            </a:extLst>
          </p:cNvPr>
          <p:cNvCxnSpPr/>
          <p:nvPr/>
        </p:nvCxnSpPr>
        <p:spPr>
          <a:xfrm>
            <a:off x="8414475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8904E6-AAD1-E5CB-D1AB-0853964F59C9}"/>
              </a:ext>
            </a:extLst>
          </p:cNvPr>
          <p:cNvCxnSpPr/>
          <p:nvPr/>
        </p:nvCxnSpPr>
        <p:spPr>
          <a:xfrm>
            <a:off x="8551635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71F293-2CAF-CF0F-A0BF-AAC26BB83C32}"/>
              </a:ext>
            </a:extLst>
          </p:cNvPr>
          <p:cNvCxnSpPr/>
          <p:nvPr/>
        </p:nvCxnSpPr>
        <p:spPr>
          <a:xfrm>
            <a:off x="8688795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75CC0B-5DD8-FC6D-0B8D-AF64AED298D4}"/>
              </a:ext>
            </a:extLst>
          </p:cNvPr>
          <p:cNvCxnSpPr/>
          <p:nvPr/>
        </p:nvCxnSpPr>
        <p:spPr>
          <a:xfrm>
            <a:off x="8963115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1FB43F-C01C-4CF9-EEEB-4F926063AECF}"/>
              </a:ext>
            </a:extLst>
          </p:cNvPr>
          <p:cNvCxnSpPr/>
          <p:nvPr/>
        </p:nvCxnSpPr>
        <p:spPr>
          <a:xfrm>
            <a:off x="8825955" y="377228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C4143B-CF1D-EE6A-7B7D-43CD83B5D75F}"/>
              </a:ext>
            </a:extLst>
          </p:cNvPr>
          <p:cNvCxnSpPr/>
          <p:nvPr/>
        </p:nvCxnSpPr>
        <p:spPr>
          <a:xfrm>
            <a:off x="9100275" y="377136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D0E37F-4B94-147C-1417-8033F80A56D0}"/>
              </a:ext>
            </a:extLst>
          </p:cNvPr>
          <p:cNvSpPr txBox="1"/>
          <p:nvPr/>
        </p:nvSpPr>
        <p:spPr>
          <a:xfrm>
            <a:off x="8933216" y="3817681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</a:t>
            </a:r>
            <a:r>
              <a:rPr lang="el-GR" sz="1600" dirty="0"/>
              <a:t>9</a:t>
            </a:r>
            <a:endParaRPr lang="en-US" sz="16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7B42253-13F7-A8AE-2521-1CEB7DAEB585}"/>
              </a:ext>
            </a:extLst>
          </p:cNvPr>
          <p:cNvSpPr/>
          <p:nvPr/>
        </p:nvSpPr>
        <p:spPr>
          <a:xfrm>
            <a:off x="9237415" y="3757881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8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Synchronous specs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  <p:sp>
        <p:nvSpPr>
          <p:cNvPr id="12" name="Google Shape;123;p16"/>
          <p:cNvSpPr txBox="1"/>
          <p:nvPr/>
        </p:nvSpPr>
        <p:spPr>
          <a:xfrm>
            <a:off x="2093725" y="1893094"/>
            <a:ext cx="9172586" cy="3242828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MapSpec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datatype Variables = Variables(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mapp:map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&lt;Key, Value&gt;)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predicate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InsertOp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key:Key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value:Value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defTabSz="642915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QueryOp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key:Key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output:Value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" name="Group 3"/>
          <p:cNvGrpSpPr/>
          <p:nvPr/>
        </p:nvGrpSpPr>
        <p:grpSpPr>
          <a:xfrm>
            <a:off x="2672900" y="5303178"/>
            <a:ext cx="783869" cy="568105"/>
            <a:chOff x="1633991" y="7857601"/>
            <a:chExt cx="1114836" cy="807971"/>
          </a:xfrm>
        </p:grpSpPr>
        <p:sp>
          <p:nvSpPr>
            <p:cNvPr id="2" name="Oval 1"/>
            <p:cNvSpPr/>
            <p:nvPr/>
          </p:nvSpPr>
          <p:spPr>
            <a:xfrm>
              <a:off x="2191408" y="8418481"/>
              <a:ext cx="252248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33991" y="7857601"/>
              <a:ext cx="1114836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68507" y="5697534"/>
            <a:ext cx="755635" cy="475702"/>
            <a:chOff x="3334409" y="8418481"/>
            <a:chExt cx="1074681" cy="676555"/>
          </a:xfrm>
        </p:grpSpPr>
        <p:sp>
          <p:nvSpPr>
            <p:cNvPr id="7" name="Oval 6"/>
            <p:cNvSpPr/>
            <p:nvPr/>
          </p:nvSpPr>
          <p:spPr>
            <a:xfrm>
              <a:off x="4156842" y="8418481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34409" y="8623202"/>
              <a:ext cx="946130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97785" y="5321661"/>
            <a:ext cx="783869" cy="544120"/>
            <a:chOff x="4513826" y="7883889"/>
            <a:chExt cx="1114836" cy="773859"/>
          </a:xfrm>
        </p:grpSpPr>
        <p:sp>
          <p:nvSpPr>
            <p:cNvPr id="13" name="TextBox 12"/>
            <p:cNvSpPr txBox="1"/>
            <p:nvPr/>
          </p:nvSpPr>
          <p:spPr>
            <a:xfrm>
              <a:off x="4513826" y="7883889"/>
              <a:ext cx="1114836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724400" y="8410657"/>
              <a:ext cx="247091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14155" y="5321676"/>
            <a:ext cx="783869" cy="544136"/>
            <a:chOff x="5817106" y="7883879"/>
            <a:chExt cx="1114836" cy="773879"/>
          </a:xfrm>
        </p:grpSpPr>
        <p:sp>
          <p:nvSpPr>
            <p:cNvPr id="9" name="Oval 8"/>
            <p:cNvSpPr/>
            <p:nvPr/>
          </p:nvSpPr>
          <p:spPr>
            <a:xfrm>
              <a:off x="6122277" y="8410668"/>
              <a:ext cx="252248" cy="247090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7106" y="7883879"/>
              <a:ext cx="1114836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67196" y="5692028"/>
            <a:ext cx="665248" cy="481199"/>
            <a:chOff x="7456991" y="8410662"/>
            <a:chExt cx="946131" cy="684374"/>
          </a:xfrm>
        </p:grpSpPr>
        <p:sp>
          <p:nvSpPr>
            <p:cNvPr id="10" name="Oval 9"/>
            <p:cNvSpPr/>
            <p:nvPr/>
          </p:nvSpPr>
          <p:spPr>
            <a:xfrm>
              <a:off x="7930055" y="8410662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56991" y="8623202"/>
              <a:ext cx="946131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8B9E-8104-494E-B806-1968C951703E}" type="datetime1">
              <a:rPr lang="en-US" smtClean="0"/>
              <a:t>11/14/24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349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>
            <a:off x="5850152" y="2806709"/>
            <a:ext cx="0" cy="291560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70"/>
          <p:cNvCxnSpPr/>
          <p:nvPr/>
        </p:nvCxnSpPr>
        <p:spPr>
          <a:xfrm flipV="1">
            <a:off x="5975565" y="2806709"/>
            <a:ext cx="0" cy="291560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/>
          <p:cNvCxnSpPr/>
          <p:nvPr/>
        </p:nvCxnSpPr>
        <p:spPr>
          <a:xfrm flipH="1">
            <a:off x="4875331" y="3580700"/>
            <a:ext cx="1280" cy="2147891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/>
          <p:cNvCxnSpPr/>
          <p:nvPr/>
        </p:nvCxnSpPr>
        <p:spPr>
          <a:xfrm flipV="1">
            <a:off x="5000745" y="3580701"/>
            <a:ext cx="1280" cy="2147891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/>
          <p:cNvCxnSpPr>
            <a:stCxn id="59" idx="3"/>
            <a:endCxn id="44" idx="1"/>
          </p:cNvCxnSpPr>
          <p:nvPr/>
        </p:nvCxnSpPr>
        <p:spPr>
          <a:xfrm>
            <a:off x="4472754" y="3575276"/>
            <a:ext cx="0" cy="2148142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72"/>
          <p:cNvCxnSpPr>
            <a:stCxn id="44" idx="7"/>
            <a:endCxn id="59" idx="5"/>
          </p:cNvCxnSpPr>
          <p:nvPr/>
        </p:nvCxnSpPr>
        <p:spPr>
          <a:xfrm flipV="1">
            <a:off x="4598168" y="3575276"/>
            <a:ext cx="0" cy="2148142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Synchronous specs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  <p:cxnSp>
        <p:nvCxnSpPr>
          <p:cNvPr id="39" name="Straight Connector 38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/>
          <p:cNvGrpSpPr/>
          <p:nvPr/>
        </p:nvGrpSpPr>
        <p:grpSpPr>
          <a:xfrm>
            <a:off x="2672900" y="5303183"/>
            <a:ext cx="783869" cy="562607"/>
            <a:chOff x="1633991" y="7857601"/>
            <a:chExt cx="1114836" cy="800151"/>
          </a:xfrm>
        </p:grpSpPr>
        <p:sp>
          <p:nvSpPr>
            <p:cNvPr id="42" name="TextBox 41"/>
            <p:cNvSpPr txBox="1"/>
            <p:nvPr/>
          </p:nvSpPr>
          <p:spPr>
            <a:xfrm>
              <a:off x="1633991" y="7857601"/>
              <a:ext cx="1114836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191408" y="8410661"/>
              <a:ext cx="252248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68507" y="5697975"/>
            <a:ext cx="755635" cy="475264"/>
            <a:chOff x="3334409" y="8419104"/>
            <a:chExt cx="1074681" cy="675932"/>
          </a:xfrm>
        </p:grpSpPr>
        <p:sp>
          <p:nvSpPr>
            <p:cNvPr id="44" name="Oval 43"/>
            <p:cNvSpPr/>
            <p:nvPr/>
          </p:nvSpPr>
          <p:spPr>
            <a:xfrm>
              <a:off x="4156842" y="8419104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34409" y="8623202"/>
              <a:ext cx="946130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97785" y="5321669"/>
            <a:ext cx="783869" cy="544135"/>
            <a:chOff x="4513826" y="7883879"/>
            <a:chExt cx="1114836" cy="773878"/>
          </a:xfrm>
        </p:grpSpPr>
        <p:sp>
          <p:nvSpPr>
            <p:cNvPr id="47" name="Oval 46"/>
            <p:cNvSpPr/>
            <p:nvPr/>
          </p:nvSpPr>
          <p:spPr>
            <a:xfrm>
              <a:off x="4724400" y="8410667"/>
              <a:ext cx="252248" cy="247090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13826" y="7883879"/>
              <a:ext cx="1114836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14155" y="5321657"/>
            <a:ext cx="783869" cy="544131"/>
            <a:chOff x="5817106" y="7883879"/>
            <a:chExt cx="1114836" cy="773874"/>
          </a:xfrm>
        </p:grpSpPr>
        <p:sp>
          <p:nvSpPr>
            <p:cNvPr id="51" name="TextBox 50"/>
            <p:cNvSpPr txBox="1"/>
            <p:nvPr/>
          </p:nvSpPr>
          <p:spPr>
            <a:xfrm>
              <a:off x="5817106" y="7883879"/>
              <a:ext cx="1114836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22277" y="8410662"/>
              <a:ext cx="252248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67196" y="5692031"/>
            <a:ext cx="665248" cy="481200"/>
            <a:chOff x="7456991" y="8410661"/>
            <a:chExt cx="946131" cy="684375"/>
          </a:xfrm>
        </p:grpSpPr>
        <p:sp>
          <p:nvSpPr>
            <p:cNvPr id="53" name="Oval 52"/>
            <p:cNvSpPr/>
            <p:nvPr/>
          </p:nvSpPr>
          <p:spPr>
            <a:xfrm>
              <a:off x="7930055" y="8410661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56991" y="8623202"/>
              <a:ext cx="946131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>
            <a:off x="1942525" y="2337263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32685" y="3188171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2</a:t>
            </a:r>
          </a:p>
        </p:txBody>
      </p:sp>
      <p:sp>
        <p:nvSpPr>
          <p:cNvPr id="58" name="Oval 57"/>
          <p:cNvSpPr/>
          <p:nvPr/>
        </p:nvSpPr>
        <p:spPr>
          <a:xfrm>
            <a:off x="3064834" y="2651024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46780" y="342698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845844" y="342698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828725" y="265556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099820" y="3428876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" name="Straight Arrow Connector 3"/>
          <p:cNvCxnSpPr>
            <a:stCxn id="58" idx="3"/>
            <a:endCxn id="41" idx="1"/>
          </p:cNvCxnSpPr>
          <p:nvPr/>
        </p:nvCxnSpPr>
        <p:spPr>
          <a:xfrm>
            <a:off x="3090808" y="2799317"/>
            <a:ext cx="0" cy="291818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/>
          <p:cNvCxnSpPr>
            <a:stCxn id="41" idx="7"/>
            <a:endCxn id="58" idx="5"/>
          </p:cNvCxnSpPr>
          <p:nvPr/>
        </p:nvCxnSpPr>
        <p:spPr>
          <a:xfrm flipV="1">
            <a:off x="3216222" y="2799317"/>
            <a:ext cx="0" cy="291818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7107137" y="3579493"/>
            <a:ext cx="1280" cy="2147891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/>
          <p:cNvCxnSpPr/>
          <p:nvPr/>
        </p:nvCxnSpPr>
        <p:spPr>
          <a:xfrm flipV="1">
            <a:off x="7232551" y="3579493"/>
            <a:ext cx="1280" cy="2147891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BA-B383-BC40-85CE-92BF71D0B044}" type="datetime1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514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in real life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26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/>
          <p:cNvSpPr txBox="1"/>
          <p:nvPr/>
        </p:nvSpPr>
        <p:spPr>
          <a:xfrm>
            <a:off x="1942525" y="2337263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32685" y="3188171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2</a:t>
            </a:r>
          </a:p>
        </p:txBody>
      </p:sp>
      <p:sp>
        <p:nvSpPr>
          <p:cNvPr id="36" name="Oval 35"/>
          <p:cNvSpPr/>
          <p:nvPr/>
        </p:nvSpPr>
        <p:spPr>
          <a:xfrm>
            <a:off x="3064834" y="2651027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69332" y="3426986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26986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</p:cNvCxnSpPr>
          <p:nvPr/>
        </p:nvCxnSpPr>
        <p:spPr>
          <a:xfrm>
            <a:off x="3151702" y="2824763"/>
            <a:ext cx="134808" cy="145251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endCxn id="47" idx="4"/>
          </p:cNvCxnSpPr>
          <p:nvPr/>
        </p:nvCxnSpPr>
        <p:spPr>
          <a:xfrm flipV="1">
            <a:off x="4472896" y="2824763"/>
            <a:ext cx="213943" cy="1452518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4599971" y="2651027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7119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96457" y="3103454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74463" y="3099490"/>
            <a:ext cx="149560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51952" y="3594911"/>
            <a:ext cx="132995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/>
          <p:nvPr/>
        </p:nvCxnSpPr>
        <p:spPr>
          <a:xfrm flipV="1">
            <a:off x="7771333" y="3594911"/>
            <a:ext cx="215757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TextBox 60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E743-112F-464B-BEEB-3EC796495BA9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355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1" grpId="0" animBg="1"/>
      <p:bldP spid="47" grpId="0" animBg="1"/>
      <p:bldP spid="52" grpId="0"/>
      <p:bldP spid="53" grpId="0"/>
      <p:bldP spid="54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/>
          <p:cNvSpPr/>
          <p:nvPr/>
        </p:nvSpPr>
        <p:spPr>
          <a:xfrm>
            <a:off x="3064834" y="265102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69332" y="3426981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26981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</p:cNvCxnSpPr>
          <p:nvPr/>
        </p:nvCxnSpPr>
        <p:spPr>
          <a:xfrm>
            <a:off x="3153515" y="2824758"/>
            <a:ext cx="132995" cy="145251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endCxn id="47" idx="4"/>
          </p:cNvCxnSpPr>
          <p:nvPr/>
        </p:nvCxnSpPr>
        <p:spPr>
          <a:xfrm flipV="1">
            <a:off x="4472896" y="2824758"/>
            <a:ext cx="215756" cy="145251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4599971" y="265102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7119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Receive</a:t>
            </a:r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51952" y="3594911"/>
            <a:ext cx="132995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/>
          <p:nvPr/>
        </p:nvCxnSpPr>
        <p:spPr>
          <a:xfrm flipV="1">
            <a:off x="7771333" y="3594911"/>
            <a:ext cx="215757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3260617" y="4110872"/>
            <a:ext cx="1269579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Insert(x,7)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35051" y="4641605"/>
            <a:ext cx="1096007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Query(x)</a:t>
            </a:r>
          </a:p>
        </p:txBody>
      </p:sp>
      <p:pic>
        <p:nvPicPr>
          <p:cNvPr id="1026" name="Picture 2" descr="rofile photo for Jon Howell (hi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62" y="3114445"/>
            <a:ext cx="661132" cy="6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file photo for Man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8" y="2358266"/>
            <a:ext cx="621574" cy="6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896457" y="3103454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9573" y="309949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12599" y="2739688"/>
            <a:ext cx="705231" cy="780274"/>
            <a:chOff x="5103785" y="3896445"/>
            <a:chExt cx="1002995" cy="1109723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5103785" y="3896445"/>
              <a:ext cx="1002995" cy="1109723"/>
            </a:xfrm>
            <a:prstGeom prst="straightConnector1">
              <a:avLst/>
            </a:prstGeom>
            <a:noFill/>
            <a:ln w="41275" cap="flat">
              <a:solidFill>
                <a:srgbClr val="5A5F5E"/>
              </a:solidFill>
              <a:prstDash val="sysDot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030" name="Picture 6" descr="hone call icon vector image | Free SV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9938" y="4109353"/>
              <a:ext cx="708832" cy="708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20F4-2C6F-394B-83CB-7B8469183D7C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/>
          <p:cNvSpPr/>
          <p:nvPr/>
        </p:nvSpPr>
        <p:spPr>
          <a:xfrm>
            <a:off x="3064834" y="2651027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408979" y="3440717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26986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</p:cNvCxnSpPr>
          <p:nvPr/>
        </p:nvCxnSpPr>
        <p:spPr>
          <a:xfrm>
            <a:off x="3153515" y="2824763"/>
            <a:ext cx="132995" cy="145251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endCxn id="47" idx="4"/>
          </p:cNvCxnSpPr>
          <p:nvPr/>
        </p:nvCxnSpPr>
        <p:spPr>
          <a:xfrm flipV="1">
            <a:off x="6230326" y="2824763"/>
            <a:ext cx="215756" cy="1452517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6357401" y="2651027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74549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491599" y="3608642"/>
            <a:ext cx="132995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/>
          <p:nvPr/>
        </p:nvCxnSpPr>
        <p:spPr>
          <a:xfrm flipV="1">
            <a:off x="7771333" y="3594911"/>
            <a:ext cx="215757" cy="1213023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2809616" y="4198807"/>
            <a:ext cx="1269579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sym typeface="Gill Sans Light"/>
              </a:rPr>
              <a:t>Insert(x,7)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07998" y="4733685"/>
            <a:ext cx="1096007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sym typeface="Gill Sans Light"/>
              </a:rPr>
              <a:t>Query(x)</a:t>
            </a:r>
          </a:p>
        </p:txBody>
      </p:sp>
      <p:pic>
        <p:nvPicPr>
          <p:cNvPr id="1026" name="Picture 2" descr="rofile photo for Jon Howell (hi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62" y="3114445"/>
            <a:ext cx="661132" cy="6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file photo for Man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8" y="2358266"/>
            <a:ext cx="621574" cy="6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936103" y="3117185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9573" y="309949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</a:p>
        </p:txBody>
      </p:sp>
      <p:sp>
        <p:nvSpPr>
          <p:cNvPr id="23" name="Oval 22"/>
          <p:cNvSpPr/>
          <p:nvPr/>
        </p:nvSpPr>
        <p:spPr>
          <a:xfrm>
            <a:off x="5966125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45055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40646" y="5356199"/>
            <a:ext cx="102111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InsertOp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6750" y="5313260"/>
            <a:ext cx="90249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QueryOp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9F74-1F63-2E47-8254-8D1350FC5FEC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61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The limitation of Synchronous specs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  <p:cxnSp>
        <p:nvCxnSpPr>
          <p:cNvPr id="37" name="Straight Connector 36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8" name="Group 37"/>
          <p:cNvGrpSpPr/>
          <p:nvPr/>
        </p:nvGrpSpPr>
        <p:grpSpPr>
          <a:xfrm>
            <a:off x="2672900" y="5303183"/>
            <a:ext cx="783869" cy="562607"/>
            <a:chOff x="1633991" y="7857601"/>
            <a:chExt cx="1114836" cy="800151"/>
          </a:xfrm>
        </p:grpSpPr>
        <p:sp>
          <p:nvSpPr>
            <p:cNvPr id="63" name="TextBox 62"/>
            <p:cNvSpPr txBox="1"/>
            <p:nvPr/>
          </p:nvSpPr>
          <p:spPr>
            <a:xfrm>
              <a:off x="1633991" y="7857601"/>
              <a:ext cx="1114836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2191408" y="8410661"/>
              <a:ext cx="252248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68507" y="5697975"/>
            <a:ext cx="755635" cy="475264"/>
            <a:chOff x="3334409" y="8419104"/>
            <a:chExt cx="1074681" cy="675932"/>
          </a:xfrm>
        </p:grpSpPr>
        <p:sp>
          <p:nvSpPr>
            <p:cNvPr id="67" name="Oval 66"/>
            <p:cNvSpPr/>
            <p:nvPr/>
          </p:nvSpPr>
          <p:spPr>
            <a:xfrm>
              <a:off x="4156842" y="8419104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34409" y="8623202"/>
              <a:ext cx="946130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697785" y="5321669"/>
            <a:ext cx="783869" cy="544135"/>
            <a:chOff x="4513826" y="7883879"/>
            <a:chExt cx="1114836" cy="773878"/>
          </a:xfrm>
        </p:grpSpPr>
        <p:sp>
          <p:nvSpPr>
            <p:cNvPr id="70" name="Oval 69"/>
            <p:cNvSpPr/>
            <p:nvPr/>
          </p:nvSpPr>
          <p:spPr>
            <a:xfrm>
              <a:off x="4724400" y="8410667"/>
              <a:ext cx="252248" cy="247090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13826" y="7883879"/>
              <a:ext cx="1114836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14155" y="5321657"/>
            <a:ext cx="783869" cy="544131"/>
            <a:chOff x="5817106" y="7883879"/>
            <a:chExt cx="1114836" cy="773874"/>
          </a:xfrm>
        </p:grpSpPr>
        <p:sp>
          <p:nvSpPr>
            <p:cNvPr id="73" name="TextBox 72"/>
            <p:cNvSpPr txBox="1"/>
            <p:nvPr/>
          </p:nvSpPr>
          <p:spPr>
            <a:xfrm>
              <a:off x="5817106" y="7883879"/>
              <a:ext cx="1114836" cy="471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Insert</a:t>
              </a:r>
              <a:endParaRPr lang="en-US" sz="1687" dirty="0">
                <a:latin typeface="Consolas" charset="0"/>
                <a:ea typeface="Consolas" charset="0"/>
                <a:cs typeface="Consolas" charset="0"/>
                <a:sym typeface="Gill Sans Light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122277" y="8410662"/>
              <a:ext cx="252248" cy="247091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767196" y="5692031"/>
            <a:ext cx="665248" cy="481200"/>
            <a:chOff x="7456991" y="8410661"/>
            <a:chExt cx="946131" cy="684375"/>
          </a:xfrm>
        </p:grpSpPr>
        <p:sp>
          <p:nvSpPr>
            <p:cNvPr id="76" name="Oval 75"/>
            <p:cNvSpPr/>
            <p:nvPr/>
          </p:nvSpPr>
          <p:spPr>
            <a:xfrm>
              <a:off x="7930055" y="8410661"/>
              <a:ext cx="252248" cy="247092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56991" y="8623202"/>
              <a:ext cx="946131" cy="471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latin typeface="Consolas" charset="0"/>
                  <a:ea typeface="Consolas" charset="0"/>
                  <a:cs typeface="Consolas" charset="0"/>
                  <a:sym typeface="Gill Sans Light"/>
                </a:rPr>
                <a:t>Query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TextBox 79"/>
          <p:cNvSpPr txBox="1"/>
          <p:nvPr/>
        </p:nvSpPr>
        <p:spPr>
          <a:xfrm>
            <a:off x="1942525" y="2337263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32685" y="3188171"/>
            <a:ext cx="73706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Client 2</a:t>
            </a:r>
          </a:p>
        </p:txBody>
      </p:sp>
      <p:sp>
        <p:nvSpPr>
          <p:cNvPr id="82" name="Oval 81"/>
          <p:cNvSpPr/>
          <p:nvPr/>
        </p:nvSpPr>
        <p:spPr>
          <a:xfrm>
            <a:off x="3064834" y="2651024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4446780" y="342698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4845844" y="342698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828725" y="265556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7099820" y="3428876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090808" y="2799317"/>
            <a:ext cx="0" cy="291818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/>
          <p:cNvCxnSpPr/>
          <p:nvPr/>
        </p:nvCxnSpPr>
        <p:spPr>
          <a:xfrm flipV="1">
            <a:off x="3216222" y="2799317"/>
            <a:ext cx="0" cy="291818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TextBox 88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E155-CBA5-8644-B21E-D82B098445FE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780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distributed system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7354" cy="2211450"/>
          </a:xfrm>
        </p:spPr>
        <p:txBody>
          <a:bodyPr/>
          <a:lstStyle/>
          <a:p>
            <a:r>
              <a:rPr lang="en-US" dirty="0"/>
              <a:t>Composite state machine</a:t>
            </a:r>
          </a:p>
          <a:p>
            <a:pPr lvl="1"/>
            <a:r>
              <a:rPr lang="en-US" dirty="0"/>
              <a:t>Hosts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2091-F298-944F-A813-1B6ED0486B10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960291" y="1690688"/>
            <a:ext cx="4393509" cy="2346387"/>
            <a:chOff x="6932216" y="3117954"/>
            <a:chExt cx="4717918" cy="2738194"/>
          </a:xfrm>
        </p:grpSpPr>
        <p:sp>
          <p:nvSpPr>
            <p:cNvPr id="8" name="Rectangle 7"/>
            <p:cNvSpPr/>
            <p:nvPr/>
          </p:nvSpPr>
          <p:spPr>
            <a:xfrm>
              <a:off x="6932216" y="3117954"/>
              <a:ext cx="4717918" cy="273819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Distributed system</a:t>
              </a:r>
              <a:endParaRPr kumimoji="0" 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7664" y="4164368"/>
              <a:ext cx="1260504" cy="142426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32529" y="3817274"/>
              <a:ext cx="2183046" cy="8146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Network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14117" y="3990820"/>
              <a:ext cx="1260504" cy="142426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0569" y="3817273"/>
              <a:ext cx="1260504" cy="142426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32529" y="4724820"/>
              <a:ext cx="2183046" cy="8146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Time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24992" y="5162277"/>
            <a:ext cx="6502488" cy="609600"/>
            <a:chOff x="2010650" y="2886171"/>
            <a:chExt cx="9247983" cy="866987"/>
          </a:xfrm>
        </p:grpSpPr>
        <p:sp>
          <p:nvSpPr>
            <p:cNvPr id="19" name="Rounded Rectangle 18"/>
            <p:cNvSpPr/>
            <p:nvPr/>
          </p:nvSpPr>
          <p:spPr>
            <a:xfrm>
              <a:off x="2010650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84304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157959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231613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305269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 rot="16200000">
              <a:off x="3197865" y="278931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 rot="16200000">
              <a:off x="9418822" y="2789305"/>
              <a:ext cx="650240" cy="1060723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7345168" y="278931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 rot="16200000">
              <a:off x="5271516" y="278930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74291" y="3813083"/>
            <a:ext cx="935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each step of this state machine: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at most one Host takes a step, together with the Network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or Time advances</a:t>
            </a:r>
          </a:p>
        </p:txBody>
      </p:sp>
    </p:spTree>
    <p:extLst>
      <p:ext uri="{BB962C8B-B14F-4D97-AF65-F5344CB8AC3E}">
        <p14:creationId xmlns:p14="http://schemas.microsoft.com/office/powerpoint/2010/main" val="79697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answer: more events!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30</a:t>
            </a:fld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2030865" y="5009907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413418" y="5315760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Oval 23"/>
          <p:cNvSpPr/>
          <p:nvPr/>
        </p:nvSpPr>
        <p:spPr>
          <a:xfrm>
            <a:off x="4036418" y="5232277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4909" y="4893398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5177" y="5232277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52981" y="4893398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61704" y="5232994"/>
            <a:ext cx="177362" cy="173736"/>
          </a:xfrm>
          <a:prstGeom prst="ellipse">
            <a:avLst/>
          </a:prstGeom>
          <a:solidFill>
            <a:srgbClr val="808785">
              <a:alpha val="49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06172" y="4894115"/>
            <a:ext cx="1732847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chemeClr val="tx1">
                    <a:alpha val="49767"/>
                  </a:scheme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ProcessRequest</a:t>
            </a:r>
            <a:endParaRPr lang="en-US" sz="1687" dirty="0">
              <a:solidFill>
                <a:schemeClr val="tx1">
                  <a:alpha val="49767"/>
                </a:scheme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5AC6-4420-D048-9D6F-0146900F4D27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8EF43-61AF-02BD-7CA6-44136D4F8599}"/>
              </a:ext>
            </a:extLst>
          </p:cNvPr>
          <p:cNvSpPr txBox="1"/>
          <p:nvPr/>
        </p:nvSpPr>
        <p:spPr>
          <a:xfrm>
            <a:off x="2030865" y="2940705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977BFB-6FF8-FDEB-D059-42E0B98D5400}"/>
              </a:ext>
            </a:extLst>
          </p:cNvPr>
          <p:cNvCxnSpPr/>
          <p:nvPr/>
        </p:nvCxnSpPr>
        <p:spPr>
          <a:xfrm>
            <a:off x="2413418" y="3246558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F9C57BE-0FF8-F5DC-9CD7-7B4B76C591A7}"/>
              </a:ext>
            </a:extLst>
          </p:cNvPr>
          <p:cNvSpPr/>
          <p:nvPr/>
        </p:nvSpPr>
        <p:spPr>
          <a:xfrm>
            <a:off x="6061704" y="316379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B569C-5354-DEF4-4312-888835E97513}"/>
              </a:ext>
            </a:extLst>
          </p:cNvPr>
          <p:cNvSpPr txBox="1"/>
          <p:nvPr/>
        </p:nvSpPr>
        <p:spPr>
          <a:xfrm>
            <a:off x="5758450" y="2796799"/>
            <a:ext cx="78387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latin typeface="Consolas" charset="0"/>
                <a:ea typeface="Consolas" charset="0"/>
                <a:cs typeface="Consolas" charset="0"/>
                <a:sym typeface="Gill Sans Light"/>
              </a:rPr>
              <a:t>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344FC-2968-488C-E467-A2D22B75AF45}"/>
              </a:ext>
            </a:extLst>
          </p:cNvPr>
          <p:cNvSpPr txBox="1"/>
          <p:nvPr/>
        </p:nvSpPr>
        <p:spPr>
          <a:xfrm>
            <a:off x="838200" y="2189578"/>
            <a:ext cx="264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F81A3-723C-3181-7513-609684475FE8}"/>
              </a:ext>
            </a:extLst>
          </p:cNvPr>
          <p:cNvSpPr txBox="1"/>
          <p:nvPr/>
        </p:nvSpPr>
        <p:spPr>
          <a:xfrm>
            <a:off x="838199" y="4287148"/>
            <a:ext cx="264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this: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DE2A8-C06B-37D3-043F-9464382D064B}"/>
              </a:ext>
            </a:extLst>
          </p:cNvPr>
          <p:cNvSpPr txBox="1"/>
          <p:nvPr/>
        </p:nvSpPr>
        <p:spPr>
          <a:xfrm>
            <a:off x="6061704" y="5824744"/>
            <a:ext cx="293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</a:t>
            </a:r>
            <a:r>
              <a:rPr lang="en-US" dirty="0" err="1"/>
              <a:t>NoOp</a:t>
            </a:r>
            <a:r>
              <a:rPr lang="en-US" dirty="0"/>
              <a:t> event!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C2B7A0-4DA7-F036-3B65-36778B8E4BAE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6213092" y="5381287"/>
            <a:ext cx="384777" cy="50142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50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31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/>
          <p:cNvSpPr/>
          <p:nvPr/>
        </p:nvSpPr>
        <p:spPr>
          <a:xfrm>
            <a:off x="3064834" y="2660523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69332" y="3436482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36482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  <a:endCxn id="28" idx="0"/>
          </p:cNvCxnSpPr>
          <p:nvPr/>
        </p:nvCxnSpPr>
        <p:spPr>
          <a:xfrm>
            <a:off x="3151702" y="2834259"/>
            <a:ext cx="0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34" idx="0"/>
            <a:endCxn id="47" idx="4"/>
          </p:cNvCxnSpPr>
          <p:nvPr/>
        </p:nvCxnSpPr>
        <p:spPr>
          <a:xfrm flipV="1">
            <a:off x="4669285" y="2834259"/>
            <a:ext cx="17554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4599971" y="2660523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7119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Receive</a:t>
            </a:r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57" name="Straight Arrow Connector 56"/>
          <p:cNvCxnSpPr>
            <a:endCxn id="39" idx="0"/>
          </p:cNvCxnSpPr>
          <p:nvPr/>
        </p:nvCxnSpPr>
        <p:spPr>
          <a:xfrm>
            <a:off x="6451952" y="3835982"/>
            <a:ext cx="4248" cy="1865562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>
            <a:stCxn id="40" idx="0"/>
          </p:cNvCxnSpPr>
          <p:nvPr/>
        </p:nvCxnSpPr>
        <p:spPr>
          <a:xfrm flipV="1">
            <a:off x="7982774" y="3835984"/>
            <a:ext cx="4316" cy="186556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1918167" y="4264513"/>
            <a:ext cx="1269579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Insert(x,7)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35321" y="4278448"/>
            <a:ext cx="1096007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>
                <a:sym typeface="Gill Sans Light"/>
              </a:rPr>
              <a:t>Query(x</a:t>
            </a:r>
            <a:r>
              <a:rPr lang="en-US" sz="2250" dirty="0">
                <a:sym typeface="Gill Sans Light"/>
              </a:rPr>
              <a:t>)</a:t>
            </a:r>
          </a:p>
        </p:txBody>
      </p:sp>
      <p:pic>
        <p:nvPicPr>
          <p:cNvPr id="1026" name="Picture 2" descr="rofile photo for Jon Howell (hi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62" y="3114445"/>
            <a:ext cx="661132" cy="6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file photo for Man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8" y="2358266"/>
            <a:ext cx="621574" cy="6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896457" y="3103454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9573" y="309949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</a:p>
        </p:txBody>
      </p:sp>
      <p:sp>
        <p:nvSpPr>
          <p:cNvPr id="28" name="Oval 27"/>
          <p:cNvSpPr/>
          <p:nvPr/>
        </p:nvSpPr>
        <p:spPr>
          <a:xfrm>
            <a:off x="3064834" y="5701544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82417" y="5701544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75664" y="5701544"/>
            <a:ext cx="173736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69332" y="5701544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5906" y="5701544"/>
            <a:ext cx="173736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297101" y="5701544"/>
            <a:ext cx="173736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47033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56862" y="5356199"/>
            <a:ext cx="102111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InsertOp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0855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58361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52183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4396" y="5313260"/>
            <a:ext cx="90249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QueryOp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3" name="Curved Connector 2"/>
          <p:cNvCxnSpPr>
            <a:stCxn id="39" idx="3"/>
            <a:endCxn id="34" idx="5"/>
          </p:cNvCxnSpPr>
          <p:nvPr/>
        </p:nvCxnSpPr>
        <p:spPr>
          <a:xfrm rot="5400000">
            <a:off x="5562743" y="5017805"/>
            <a:ext cx="12700" cy="1664065"/>
          </a:xfrm>
          <a:prstGeom prst="curvedConnector3">
            <a:avLst>
              <a:gd name="adj1" fmla="val 20003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44" idx="3"/>
            <a:endCxn id="39" idx="5"/>
          </p:cNvCxnSpPr>
          <p:nvPr/>
        </p:nvCxnSpPr>
        <p:spPr>
          <a:xfrm rot="5400000">
            <a:off x="6920085" y="5447378"/>
            <a:ext cx="12700" cy="804919"/>
          </a:xfrm>
          <a:prstGeom prst="curvedConnector3">
            <a:avLst>
              <a:gd name="adj1" fmla="val 20003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34" idx="3"/>
            <a:endCxn id="35" idx="5"/>
          </p:cNvCxnSpPr>
          <p:nvPr/>
        </p:nvCxnSpPr>
        <p:spPr>
          <a:xfrm rot="5400000">
            <a:off x="4215909" y="5457886"/>
            <a:ext cx="12700" cy="783903"/>
          </a:xfrm>
          <a:prstGeom prst="curvedConnector3">
            <a:avLst>
              <a:gd name="adj1" fmla="val 20003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372-36EA-CB40-A239-BDCD7025B9F2}" type="datetime1">
              <a:rPr lang="en-US" smtClean="0"/>
              <a:t>11/14/24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831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60" grpId="0"/>
      <p:bldP spid="26" grpId="0"/>
      <p:bldP spid="27" grpId="0"/>
      <p:bldP spid="39" grpId="0" animBg="1"/>
      <p:bldP spid="40" grpId="0" animBg="1"/>
      <p:bldP spid="44" grpId="0" animBg="1"/>
      <p:bldP spid="49" grpId="0"/>
      <p:bldP spid="50" grpId="0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32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/>
          <p:cNvSpPr/>
          <p:nvPr/>
        </p:nvSpPr>
        <p:spPr>
          <a:xfrm>
            <a:off x="3064834" y="265221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711301" y="3419384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28171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  <a:endCxn id="28" idx="0"/>
          </p:cNvCxnSpPr>
          <p:nvPr/>
        </p:nvCxnSpPr>
        <p:spPr>
          <a:xfrm>
            <a:off x="3153515" y="2825948"/>
            <a:ext cx="0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34" idx="0"/>
            <a:endCxn id="47" idx="4"/>
          </p:cNvCxnSpPr>
          <p:nvPr/>
        </p:nvCxnSpPr>
        <p:spPr>
          <a:xfrm flipV="1">
            <a:off x="6487802" y="2825948"/>
            <a:ext cx="17555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6416676" y="265221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3823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Receive</a:t>
            </a:r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57" name="Straight Arrow Connector 56"/>
          <p:cNvCxnSpPr>
            <a:endCxn id="39" idx="0"/>
          </p:cNvCxnSpPr>
          <p:nvPr/>
        </p:nvCxnSpPr>
        <p:spPr>
          <a:xfrm>
            <a:off x="4793921" y="3818883"/>
            <a:ext cx="6061" cy="1865562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>
            <a:stCxn id="40" idx="0"/>
          </p:cNvCxnSpPr>
          <p:nvPr/>
        </p:nvCxnSpPr>
        <p:spPr>
          <a:xfrm flipV="1">
            <a:off x="7984587" y="3827673"/>
            <a:ext cx="2503" cy="186556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1918167" y="4264513"/>
            <a:ext cx="1269579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Insert(x,7)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33378" y="4198391"/>
            <a:ext cx="1096007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Query(x)</a:t>
            </a:r>
          </a:p>
        </p:txBody>
      </p:sp>
      <p:pic>
        <p:nvPicPr>
          <p:cNvPr id="1026" name="Picture 2" descr="rofile photo for Jon Howell (hi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62" y="3114445"/>
            <a:ext cx="661132" cy="6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file photo for Man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8" y="2358266"/>
            <a:ext cx="621574" cy="6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38425" y="3094666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9573" y="309949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</a:p>
        </p:txBody>
      </p:sp>
      <p:sp>
        <p:nvSpPr>
          <p:cNvPr id="28" name="Oval 27"/>
          <p:cNvSpPr/>
          <p:nvPr/>
        </p:nvSpPr>
        <p:spPr>
          <a:xfrm>
            <a:off x="3064834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99121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75664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11301" y="5684445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5906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297101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47033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56862" y="5356199"/>
            <a:ext cx="102111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InsertOp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57559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0330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52183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4396" y="5313260"/>
            <a:ext cx="90249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QueryOp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978A-8587-2946-B25B-D6F1C60EAF1F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1375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33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71321" y="5785023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2171321" y="274400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171321" y="3519962"/>
            <a:ext cx="8004551" cy="0"/>
          </a:xfrm>
          <a:prstGeom prst="line">
            <a:avLst/>
          </a:prstGeom>
          <a:noFill/>
          <a:ln w="38100" cap="flat">
            <a:solidFill>
              <a:srgbClr val="5A5F5E"/>
            </a:solidFill>
            <a:prstDash val="solid"/>
            <a:miter lim="400000"/>
            <a:tailEnd type="stealth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/>
          <p:cNvSpPr/>
          <p:nvPr/>
        </p:nvSpPr>
        <p:spPr>
          <a:xfrm>
            <a:off x="3064834" y="265221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711301" y="3419384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898409" y="3428171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42" name="Straight Arrow Connector 41"/>
          <p:cNvCxnSpPr>
            <a:stCxn id="36" idx="4"/>
            <a:endCxn id="28" idx="0"/>
          </p:cNvCxnSpPr>
          <p:nvPr/>
        </p:nvCxnSpPr>
        <p:spPr>
          <a:xfrm>
            <a:off x="3153515" y="2825948"/>
            <a:ext cx="0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34" idx="0"/>
            <a:endCxn id="47" idx="4"/>
          </p:cNvCxnSpPr>
          <p:nvPr/>
        </p:nvCxnSpPr>
        <p:spPr>
          <a:xfrm flipV="1">
            <a:off x="6487802" y="2825948"/>
            <a:ext cx="17555" cy="2867285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6416676" y="2652212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1945" y="2321640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3823" y="2319217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</a:rPr>
              <a:t>Receive</a:t>
            </a:r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cxnSp>
        <p:nvCxnSpPr>
          <p:cNvPr id="57" name="Straight Arrow Connector 56"/>
          <p:cNvCxnSpPr>
            <a:endCxn id="39" idx="0"/>
          </p:cNvCxnSpPr>
          <p:nvPr/>
        </p:nvCxnSpPr>
        <p:spPr>
          <a:xfrm>
            <a:off x="4793921" y="3818883"/>
            <a:ext cx="6061" cy="1865562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>
            <a:stCxn id="40" idx="0"/>
          </p:cNvCxnSpPr>
          <p:nvPr/>
        </p:nvCxnSpPr>
        <p:spPr>
          <a:xfrm flipV="1">
            <a:off x="7984587" y="3827673"/>
            <a:ext cx="2503" cy="1865560"/>
          </a:xfrm>
          <a:prstGeom prst="straightConnector1">
            <a:avLst/>
          </a:prstGeom>
          <a:noFill/>
          <a:ln w="31750" cap="flat">
            <a:solidFill>
              <a:srgbClr val="5A5F5E">
                <a:alpha val="75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1918167" y="4264513"/>
            <a:ext cx="1269579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Insert(x,7)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33378" y="4198391"/>
            <a:ext cx="1096007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ym typeface="Gill Sans Light"/>
              </a:rPr>
              <a:t>Query(x)</a:t>
            </a:r>
          </a:p>
        </p:txBody>
      </p:sp>
      <p:pic>
        <p:nvPicPr>
          <p:cNvPr id="1026" name="Picture 2" descr="rofile photo for Jon Howell (hi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62" y="3114445"/>
            <a:ext cx="661132" cy="6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file photo for Man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8" y="2358266"/>
            <a:ext cx="621574" cy="6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38425" y="3094666"/>
            <a:ext cx="137698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SendRequest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9573" y="309949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ReceiveReply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88768" y="5479171"/>
            <a:ext cx="63479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535353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Server</a:t>
            </a:r>
          </a:p>
        </p:txBody>
      </p:sp>
      <p:sp>
        <p:nvSpPr>
          <p:cNvPr id="28" name="Oval 27"/>
          <p:cNvSpPr/>
          <p:nvPr/>
        </p:nvSpPr>
        <p:spPr>
          <a:xfrm>
            <a:off x="3064834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99121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057565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11301" y="5684445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5906" y="5693233"/>
            <a:ext cx="177362" cy="17373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289455" y="5693233"/>
            <a:ext cx="177362" cy="173736"/>
          </a:xfrm>
          <a:prstGeom prst="ellipse">
            <a:avLst/>
          </a:prstGeom>
          <a:solidFill>
            <a:srgbClr val="808785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47033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49206" y="5356199"/>
            <a:ext cx="102111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InsertOp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57559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0330" y="6217920"/>
            <a:ext cx="161422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AcceptRequest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52183" y="6217920"/>
            <a:ext cx="149560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latin typeface="Consolas" charset="0"/>
                <a:ea typeface="Consolas" charset="0"/>
                <a:cs typeface="Consolas" charset="0"/>
                <a:sym typeface="Gill Sans Light"/>
              </a:rPr>
              <a:t>DeliverReply</a:t>
            </a:r>
            <a:endParaRPr lang="en-US" sz="1687" dirty="0"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750" y="5313260"/>
            <a:ext cx="90249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 err="1">
                <a:solidFill>
                  <a:srgbClr val="535353">
                    <a:alpha val="50000"/>
                  </a:srgbClr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QueryOp</a:t>
            </a:r>
            <a:endParaRPr lang="en-US" sz="1687" dirty="0">
              <a:solidFill>
                <a:srgbClr val="535353">
                  <a:alpha val="50000"/>
                </a:srgbClr>
              </a:solidFill>
              <a:latin typeface="Consolas" charset="0"/>
              <a:ea typeface="Consolas" charset="0"/>
              <a:cs typeface="Consolas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7B06-6646-D745-BCFF-E7306BE04836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0690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No class this Monday, 04/08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lab </a:t>
            </a:r>
            <a:r>
              <a:rPr lang="en-US"/>
              <a:t>this Friday, </a:t>
            </a:r>
            <a:r>
              <a:rPr lang="en-US" dirty="0"/>
              <a:t>extra OH instead</a:t>
            </a:r>
          </a:p>
          <a:p>
            <a:pPr lvl="1"/>
            <a:r>
              <a:rPr lang="en-US" dirty="0"/>
              <a:t>Keshav will make an announcement with the exact time on Piazza</a:t>
            </a:r>
          </a:p>
          <a:p>
            <a:pPr lvl="1"/>
            <a:endParaRPr lang="en-US" dirty="0"/>
          </a:p>
          <a:p>
            <a:r>
              <a:rPr lang="en-US" dirty="0"/>
              <a:t>Final exam logistics</a:t>
            </a:r>
          </a:p>
          <a:p>
            <a:pPr lvl="1"/>
            <a:r>
              <a:rPr lang="en-US" dirty="0"/>
              <a:t>Time: May 2, 8-10am </a:t>
            </a:r>
          </a:p>
          <a:p>
            <a:pPr lvl="1"/>
            <a:r>
              <a:rPr lang="en-US" dirty="0"/>
              <a:t>Location: This classroom, COOL G906</a:t>
            </a:r>
          </a:p>
          <a:p>
            <a:pPr lvl="1"/>
            <a:r>
              <a:rPr lang="en-US" dirty="0"/>
              <a:t>If you have special accommodations, I will email you about the time/place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34</a:t>
            </a:fld>
            <a:endParaRPr lang="uk-UA"/>
          </a:p>
        </p:txBody>
      </p:sp>
      <p:sp>
        <p:nvSpPr>
          <p:cNvPr id="136" name="Date Placeholder 1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17D6-1A58-4A4A-A76C-6F5A4652DDC4}" type="datetime1">
              <a:rPr lang="en-US" smtClean="0"/>
              <a:t>11/14/24</a:t>
            </a:fld>
            <a:endParaRPr lang="en-US"/>
          </a:p>
        </p:txBody>
      </p:sp>
      <p:sp>
        <p:nvSpPr>
          <p:cNvPr id="137" name="Footer Placeholder 1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53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Dafny: finite set heuristics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7C5B-39EA-764A-9BE9-4EE144EE3CC5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9480" y="1690688"/>
            <a:ext cx="7462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IsEven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x/2*2==x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IsModest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0 &lt;= x &lt; 10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IsThisSetFinite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modestEvens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:= set x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IsModest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(x) &amp;&amp;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IsEven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assert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modestEvens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== {0,2,4,6,8};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6720" y="5107008"/>
            <a:ext cx="702056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Error: the </a:t>
            </a:r>
            <a:r>
              <a:rPr lang="en-US" dirty="0"/>
              <a:t>result of a set comprehension must be finite, but </a:t>
            </a:r>
            <a:r>
              <a:rPr lang="en-US" dirty="0" err="1"/>
              <a:t>Dafny's</a:t>
            </a:r>
            <a:r>
              <a:rPr lang="en-US" dirty="0"/>
              <a:t> heuristics can't figure out how to produce a bounded set of values for 'x'</a:t>
            </a:r>
          </a:p>
        </p:txBody>
      </p:sp>
    </p:spTree>
    <p:extLst>
      <p:ext uri="{BB962C8B-B14F-4D97-AF65-F5344CB8AC3E}">
        <p14:creationId xmlns:p14="http://schemas.microsoft.com/office/powerpoint/2010/main" val="1457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Dafny: finite set heuristics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AEF-1A3F-6C48-8F42-0FD57D31EB07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9480" y="1690688"/>
            <a:ext cx="8478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IsEven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x/2*2==x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IsModest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0 &lt;= x &lt; 10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function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ModestNumbers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: set&lt;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set x | 0 &lt;= x &lt; 10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IsThisSetFinite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modestEvens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:= set x | x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ModestNumbers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&amp;&amp;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IsEven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assert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modestEvens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== {0,2,4,6,8};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416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Refinement (down to an implementation)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313629" y="2351270"/>
            <a:ext cx="979632" cy="931974"/>
            <a:chOff x="3657600" y="1858020"/>
            <a:chExt cx="2076680" cy="1975651"/>
          </a:xfrm>
        </p:grpSpPr>
        <p:grpSp>
          <p:nvGrpSpPr>
            <p:cNvPr id="31" name="Group 30"/>
            <p:cNvGrpSpPr/>
            <p:nvPr/>
          </p:nvGrpSpPr>
          <p:grpSpPr>
            <a:xfrm>
              <a:off x="3657600" y="1944436"/>
              <a:ext cx="2076680" cy="1889235"/>
              <a:chOff x="2109271" y="1659274"/>
              <a:chExt cx="2076680" cy="188923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109271" y="223673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52551" y="223673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427842" y="3015109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798145" y="1659274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52800" y="298201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</p:grpSp>
        <p:sp>
          <p:nvSpPr>
            <p:cNvPr id="40" name="Donut 39"/>
            <p:cNvSpPr/>
            <p:nvPr/>
          </p:nvSpPr>
          <p:spPr>
            <a:xfrm>
              <a:off x="4270275" y="1858020"/>
              <a:ext cx="685799" cy="706232"/>
            </a:xfrm>
            <a:prstGeom prst="donut">
              <a:avLst>
                <a:gd name="adj" fmla="val 7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4300" y="2399721"/>
              <a:ext cx="1354695" cy="1167250"/>
              <a:chOff x="2375971" y="2114559"/>
              <a:chExt cx="1354695" cy="1167250"/>
            </a:xfrm>
          </p:grpSpPr>
          <p:cxnSp>
            <p:nvCxnSpPr>
              <p:cNvPr id="34" name="Straight Arrow Connector 33"/>
              <p:cNvCxnSpPr>
                <a:stCxn id="42" idx="7"/>
                <a:endCxn id="45" idx="3"/>
              </p:cNvCxnSpPr>
              <p:nvPr/>
            </p:nvCxnSpPr>
            <p:spPr>
              <a:xfrm flipV="1">
                <a:off x="2564556" y="2114559"/>
                <a:ext cx="311704" cy="200292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45" idx="5"/>
                <a:endCxn id="43" idx="1"/>
              </p:cNvCxnSpPr>
              <p:nvPr/>
            </p:nvCxnSpPr>
            <p:spPr>
              <a:xfrm>
                <a:off x="3253430" y="2114559"/>
                <a:ext cx="477236" cy="200292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5" idx="4"/>
                <a:endCxn id="46" idx="0"/>
              </p:cNvCxnSpPr>
              <p:nvPr/>
            </p:nvCxnSpPr>
            <p:spPr>
              <a:xfrm>
                <a:off x="3064845" y="2192674"/>
                <a:ext cx="554655" cy="789342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44" idx="7"/>
              </p:cNvCxnSpPr>
              <p:nvPr/>
            </p:nvCxnSpPr>
            <p:spPr>
              <a:xfrm flipH="1">
                <a:off x="2883127" y="2545790"/>
                <a:ext cx="769424" cy="547434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44" idx="6"/>
              </p:cNvCxnSpPr>
              <p:nvPr/>
            </p:nvCxnSpPr>
            <p:spPr>
              <a:xfrm flipH="1">
                <a:off x="2961242" y="3239682"/>
                <a:ext cx="355136" cy="42127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42" idx="4"/>
              </p:cNvCxnSpPr>
              <p:nvPr/>
            </p:nvCxnSpPr>
            <p:spPr>
              <a:xfrm flipH="1" flipV="1">
                <a:off x="2375971" y="2770136"/>
                <a:ext cx="178419" cy="26227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/>
          <p:cNvSpPr txBox="1"/>
          <p:nvPr/>
        </p:nvSpPr>
        <p:spPr>
          <a:xfrm>
            <a:off x="3346349" y="2369969"/>
            <a:ext cx="662361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 Light" panose="020F0302020204030204" pitchFamily="34" charset="0"/>
              </a:rPr>
              <a:t>Spec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18639" y="3581401"/>
            <a:ext cx="1811714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 Light" panose="020F0302020204030204" pitchFamily="34" charset="0"/>
              </a:rPr>
              <a:t>Implementation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254131" y="3733281"/>
            <a:ext cx="998933" cy="1018806"/>
            <a:chOff x="3680750" y="1246374"/>
            <a:chExt cx="1773803" cy="1809092"/>
          </a:xfrm>
        </p:grpSpPr>
        <p:sp>
          <p:nvSpPr>
            <p:cNvPr id="74" name="Oval 73"/>
            <p:cNvSpPr/>
            <p:nvPr/>
          </p:nvSpPr>
          <p:spPr>
            <a:xfrm>
              <a:off x="3680750" y="2003104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057160" y="1971738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862774" y="2658073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298461" y="1314595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4999795" y="2626356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9" name="Donut 78"/>
            <p:cNvSpPr/>
            <p:nvPr/>
          </p:nvSpPr>
          <p:spPr>
            <a:xfrm>
              <a:off x="4235942" y="1246374"/>
              <a:ext cx="510934" cy="526156"/>
            </a:xfrm>
            <a:prstGeom prst="donut">
              <a:avLst>
                <a:gd name="adj" fmla="val 789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80" name="Straight Arrow Connector 79"/>
            <p:cNvCxnSpPr>
              <a:stCxn id="74" idx="7"/>
              <a:endCxn id="77" idx="3"/>
            </p:cNvCxnSpPr>
            <p:nvPr/>
          </p:nvCxnSpPr>
          <p:spPr>
            <a:xfrm flipV="1">
              <a:off x="4019946" y="1653791"/>
              <a:ext cx="336712" cy="40751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1" name="Straight Arrow Connector 80"/>
            <p:cNvCxnSpPr>
              <a:stCxn id="77" idx="5"/>
              <a:endCxn id="75" idx="1"/>
            </p:cNvCxnSpPr>
            <p:nvPr/>
          </p:nvCxnSpPr>
          <p:spPr>
            <a:xfrm>
              <a:off x="4637657" y="1653791"/>
              <a:ext cx="477700" cy="376144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2" name="Straight Arrow Connector 81"/>
            <p:cNvCxnSpPr>
              <a:stCxn id="77" idx="4"/>
              <a:endCxn id="91" idx="0"/>
            </p:cNvCxnSpPr>
            <p:nvPr/>
          </p:nvCxnSpPr>
          <p:spPr>
            <a:xfrm>
              <a:off x="4497158" y="1711988"/>
              <a:ext cx="137479" cy="51697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3" name="Straight Arrow Connector 82"/>
            <p:cNvCxnSpPr>
              <a:stCxn id="77" idx="4"/>
              <a:endCxn id="76" idx="7"/>
            </p:cNvCxnSpPr>
            <p:nvPr/>
          </p:nvCxnSpPr>
          <p:spPr>
            <a:xfrm flipH="1">
              <a:off x="4201970" y="1711988"/>
              <a:ext cx="295188" cy="100428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4" name="Straight Arrow Connector 83"/>
            <p:cNvCxnSpPr>
              <a:stCxn id="91" idx="3"/>
              <a:endCxn id="76" idx="6"/>
            </p:cNvCxnSpPr>
            <p:nvPr/>
          </p:nvCxnSpPr>
          <p:spPr>
            <a:xfrm flipH="1">
              <a:off x="4260167" y="2568159"/>
              <a:ext cx="233970" cy="288611"/>
            </a:xfrm>
            <a:prstGeom prst="straightConnector1">
              <a:avLst/>
            </a:prstGeom>
            <a:ln>
              <a:headEnd type="none" w="lg" len="lg"/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5" name="Straight Arrow Connector 84"/>
            <p:cNvCxnSpPr>
              <a:stCxn id="76" idx="1"/>
              <a:endCxn id="74" idx="4"/>
            </p:cNvCxnSpPr>
            <p:nvPr/>
          </p:nvCxnSpPr>
          <p:spPr>
            <a:xfrm flipH="1" flipV="1">
              <a:off x="3879447" y="2400497"/>
              <a:ext cx="41524" cy="31577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4960855" y="1400112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cxnSp>
          <p:nvCxnSpPr>
            <p:cNvPr id="87" name="Straight Arrow Connector 86"/>
            <p:cNvCxnSpPr>
              <a:stCxn id="77" idx="6"/>
              <a:endCxn id="86" idx="2"/>
            </p:cNvCxnSpPr>
            <p:nvPr/>
          </p:nvCxnSpPr>
          <p:spPr>
            <a:xfrm>
              <a:off x="4695854" y="1513292"/>
              <a:ext cx="265001" cy="85517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8" name="Straight Arrow Connector 87"/>
            <p:cNvCxnSpPr>
              <a:stCxn id="86" idx="4"/>
              <a:endCxn id="75" idx="0"/>
            </p:cNvCxnSpPr>
            <p:nvPr/>
          </p:nvCxnSpPr>
          <p:spPr>
            <a:xfrm>
              <a:off x="5159552" y="1797505"/>
              <a:ext cx="96305" cy="17423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9" name="Straight Arrow Connector 88"/>
            <p:cNvCxnSpPr>
              <a:stCxn id="75" idx="4"/>
              <a:endCxn id="78" idx="0"/>
            </p:cNvCxnSpPr>
            <p:nvPr/>
          </p:nvCxnSpPr>
          <p:spPr>
            <a:xfrm flipH="1">
              <a:off x="5198492" y="2369131"/>
              <a:ext cx="57365" cy="25722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699300" y="1433434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435940" y="2228963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cxnSp>
          <p:nvCxnSpPr>
            <p:cNvPr id="92" name="Straight Arrow Connector 91"/>
            <p:cNvCxnSpPr>
              <a:endCxn id="78" idx="1"/>
            </p:cNvCxnSpPr>
            <p:nvPr/>
          </p:nvCxnSpPr>
          <p:spPr>
            <a:xfrm>
              <a:off x="4826307" y="2498633"/>
              <a:ext cx="231685" cy="18592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3" name="Straight Arrow Connector 92"/>
            <p:cNvCxnSpPr>
              <a:stCxn id="77" idx="2"/>
            </p:cNvCxnSpPr>
            <p:nvPr/>
          </p:nvCxnSpPr>
          <p:spPr>
            <a:xfrm flipH="1">
              <a:off x="4058928" y="1513292"/>
              <a:ext cx="239533" cy="128845"/>
            </a:xfrm>
            <a:prstGeom prst="straightConnector1">
              <a:avLst/>
            </a:prstGeom>
            <a:ln>
              <a:headEnd type="none" w="lg" len="lg"/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4" name="Straight Arrow Connector 93"/>
            <p:cNvCxnSpPr>
              <a:stCxn id="90" idx="4"/>
              <a:endCxn id="74" idx="0"/>
            </p:cNvCxnSpPr>
            <p:nvPr/>
          </p:nvCxnSpPr>
          <p:spPr>
            <a:xfrm flipH="1">
              <a:off x="3879447" y="1830827"/>
              <a:ext cx="18550" cy="172277"/>
            </a:xfrm>
            <a:prstGeom prst="straightConnector1">
              <a:avLst/>
            </a:prstGeom>
            <a:ln>
              <a:headEnd type="none" w="lg" len="lg"/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5" name="Straight Arrow Connector 94"/>
            <p:cNvCxnSpPr>
              <a:endCxn id="76" idx="5"/>
            </p:cNvCxnSpPr>
            <p:nvPr/>
          </p:nvCxnSpPr>
          <p:spPr>
            <a:xfrm flipH="1">
              <a:off x="4201970" y="2871079"/>
              <a:ext cx="797825" cy="1261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632112" y="2685719"/>
            <a:ext cx="6502487" cy="631091"/>
            <a:chOff x="2998204" y="3819689"/>
            <a:chExt cx="9247982" cy="897551"/>
          </a:xfrm>
        </p:grpSpPr>
        <p:sp>
          <p:nvSpPr>
            <p:cNvPr id="97" name="Down Arrow 96"/>
            <p:cNvSpPr/>
            <p:nvPr/>
          </p:nvSpPr>
          <p:spPr>
            <a:xfrm rot="16200000">
              <a:off x="4200893" y="3737903"/>
              <a:ext cx="650240" cy="1091690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998204" y="3850253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071859" y="3825594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145514" y="3838668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9219168" y="3820914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1292823" y="3819689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10" name="Down Arrow 109"/>
            <p:cNvSpPr/>
            <p:nvPr/>
          </p:nvSpPr>
          <p:spPr>
            <a:xfrm rot="16200000">
              <a:off x="8332033" y="3721725"/>
              <a:ext cx="650238" cy="1124031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1" name="Down Arrow 110"/>
            <p:cNvSpPr/>
            <p:nvPr/>
          </p:nvSpPr>
          <p:spPr>
            <a:xfrm rot="16200000">
              <a:off x="6256800" y="3755649"/>
              <a:ext cx="650238" cy="1056183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2" name="Down Arrow 111"/>
            <p:cNvSpPr/>
            <p:nvPr/>
          </p:nvSpPr>
          <p:spPr>
            <a:xfrm rot="16200000">
              <a:off x="10418946" y="3718107"/>
              <a:ext cx="650238" cy="1097515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632113" y="3950733"/>
            <a:ext cx="6502488" cy="609600"/>
            <a:chOff x="2108112" y="3950732"/>
            <a:chExt cx="6502488" cy="609600"/>
          </a:xfrm>
        </p:grpSpPr>
        <p:sp>
          <p:nvSpPr>
            <p:cNvPr id="96" name="Rounded Rectangle 95"/>
            <p:cNvSpPr/>
            <p:nvPr/>
          </p:nvSpPr>
          <p:spPr>
            <a:xfrm>
              <a:off x="2108112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I0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566150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I1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5024189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I2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482227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I3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940266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I4</a:t>
              </a:r>
            </a:p>
          </p:txBody>
        </p:sp>
        <p:sp>
          <p:nvSpPr>
            <p:cNvPr id="116" name="Down Arrow 115"/>
            <p:cNvSpPr/>
            <p:nvPr/>
          </p:nvSpPr>
          <p:spPr>
            <a:xfrm rot="16200000">
              <a:off x="2953758" y="3871743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7" name="Down Arrow 116"/>
            <p:cNvSpPr/>
            <p:nvPr/>
          </p:nvSpPr>
          <p:spPr>
            <a:xfrm rot="16200000">
              <a:off x="7327869" y="3871736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8" name="Down Arrow 117"/>
            <p:cNvSpPr/>
            <p:nvPr/>
          </p:nvSpPr>
          <p:spPr>
            <a:xfrm rot="16200000">
              <a:off x="5869830" y="3871743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9" name="Down Arrow 118"/>
            <p:cNvSpPr/>
            <p:nvPr/>
          </p:nvSpPr>
          <p:spPr>
            <a:xfrm rot="16200000">
              <a:off x="4411794" y="3871736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3967279" y="3316809"/>
            <a:ext cx="0" cy="645591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3" idx="2"/>
          </p:cNvCxnSpPr>
          <p:nvPr/>
        </p:nvCxnSpPr>
        <p:spPr>
          <a:xfrm>
            <a:off x="5425318" y="3299472"/>
            <a:ext cx="2" cy="662929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6883357" y="3308664"/>
            <a:ext cx="1" cy="65373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5" idx="2"/>
          </p:cNvCxnSpPr>
          <p:nvPr/>
        </p:nvCxnSpPr>
        <p:spPr>
          <a:xfrm>
            <a:off x="8341394" y="3296181"/>
            <a:ext cx="3" cy="66622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9799433" y="3316809"/>
            <a:ext cx="0" cy="645591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 hidden="1"/>
          <p:cNvGrpSpPr/>
          <p:nvPr/>
        </p:nvGrpSpPr>
        <p:grpSpPr>
          <a:xfrm>
            <a:off x="6019801" y="4813890"/>
            <a:ext cx="1671786" cy="977310"/>
            <a:chOff x="4495800" y="4813890"/>
            <a:chExt cx="1671786" cy="977310"/>
          </a:xfrm>
        </p:grpSpPr>
        <p:grpSp>
          <p:nvGrpSpPr>
            <p:cNvPr id="162" name="Group 161"/>
            <p:cNvGrpSpPr/>
            <p:nvPr/>
          </p:nvGrpSpPr>
          <p:grpSpPr>
            <a:xfrm>
              <a:off x="5240232" y="5234870"/>
              <a:ext cx="604567" cy="511735"/>
              <a:chOff x="7777433" y="1880300"/>
              <a:chExt cx="604567" cy="511735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7777433" y="1880300"/>
                <a:ext cx="604567" cy="51173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grpSp>
            <p:nvGrpSpPr>
              <p:cNvPr id="164" name="Group 163"/>
              <p:cNvGrpSpPr/>
              <p:nvPr/>
            </p:nvGrpSpPr>
            <p:grpSpPr>
              <a:xfrm>
                <a:off x="7790840" y="1898737"/>
                <a:ext cx="528340" cy="467482"/>
                <a:chOff x="6400800" y="2268872"/>
                <a:chExt cx="1338549" cy="1184366"/>
              </a:xfrm>
            </p:grpSpPr>
            <p:sp>
              <p:nvSpPr>
                <p:cNvPr id="165" name="Vertical Scroll 164"/>
                <p:cNvSpPr/>
                <p:nvPr/>
              </p:nvSpPr>
              <p:spPr>
                <a:xfrm>
                  <a:off x="6400800" y="2268872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9"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66" name="Vertical Scroll 165"/>
                <p:cNvSpPr/>
                <p:nvPr/>
              </p:nvSpPr>
              <p:spPr>
                <a:xfrm>
                  <a:off x="6824949" y="2600031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9"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67" name="Vertical Scroll 166"/>
                <p:cNvSpPr/>
                <p:nvPr/>
              </p:nvSpPr>
              <p:spPr>
                <a:xfrm>
                  <a:off x="7282149" y="2908286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9">
                    <a:latin typeface="Calibri Light" panose="020F0302020204030204" pitchFamily="34" charset="0"/>
                  </a:endParaRPr>
                </a:p>
              </p:txBody>
            </p:sp>
          </p:grpSp>
        </p:grpSp>
        <p:cxnSp>
          <p:nvCxnSpPr>
            <p:cNvPr id="168" name="Straight Connector 167"/>
            <p:cNvCxnSpPr/>
            <p:nvPr/>
          </p:nvCxnSpPr>
          <p:spPr>
            <a:xfrm>
              <a:off x="4495800" y="5145609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4" descr="http://www.clker.com/cliparts/2/k/n/l/C/Q/transparent-green-checkmark-m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198" y="4813890"/>
              <a:ext cx="539388" cy="56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Equal 169"/>
            <p:cNvSpPr/>
            <p:nvPr/>
          </p:nvSpPr>
          <p:spPr>
            <a:xfrm>
              <a:off x="4555727" y="5311062"/>
              <a:ext cx="585659" cy="375208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254130" y="5009519"/>
            <a:ext cx="2014112" cy="3953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969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method Main()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6126957" y="4921046"/>
            <a:ext cx="1671786" cy="977310"/>
            <a:chOff x="4495800" y="4813890"/>
            <a:chExt cx="1671786" cy="97731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240232" y="5234870"/>
              <a:ext cx="604567" cy="511735"/>
              <a:chOff x="7777433" y="1880300"/>
              <a:chExt cx="604567" cy="511735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7777433" y="1880300"/>
                <a:ext cx="604567" cy="51173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00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7790840" y="1898737"/>
                <a:ext cx="528340" cy="467482"/>
                <a:chOff x="6400800" y="2268872"/>
                <a:chExt cx="1338549" cy="1184366"/>
              </a:xfrm>
            </p:grpSpPr>
            <p:sp>
              <p:nvSpPr>
                <p:cNvPr id="133" name="Vertical Scroll 132"/>
                <p:cNvSpPr/>
                <p:nvPr/>
              </p:nvSpPr>
              <p:spPr>
                <a:xfrm>
                  <a:off x="6400800" y="2268872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  <p:sp>
              <p:nvSpPr>
                <p:cNvPr id="134" name="Vertical Scroll 133"/>
                <p:cNvSpPr/>
                <p:nvPr/>
              </p:nvSpPr>
              <p:spPr>
                <a:xfrm>
                  <a:off x="6824949" y="2600031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  <p:sp>
              <p:nvSpPr>
                <p:cNvPr id="135" name="Vertical Scroll 134"/>
                <p:cNvSpPr/>
                <p:nvPr/>
              </p:nvSpPr>
              <p:spPr>
                <a:xfrm>
                  <a:off x="7282149" y="2908286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</p:grpSp>
        </p:grpSp>
        <p:cxnSp>
          <p:nvCxnSpPr>
            <p:cNvPr id="128" name="Straight Connector 127"/>
            <p:cNvCxnSpPr/>
            <p:nvPr/>
          </p:nvCxnSpPr>
          <p:spPr>
            <a:xfrm>
              <a:off x="4495800" y="5145609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4" descr="http://www.clker.com/cliparts/2/k/n/l/C/Q/transparent-green-checkmark-m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198" y="4813890"/>
              <a:ext cx="539388" cy="56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Equal 129"/>
            <p:cNvSpPr/>
            <p:nvPr/>
          </p:nvSpPr>
          <p:spPr>
            <a:xfrm>
              <a:off x="4555727" y="5311062"/>
              <a:ext cx="585659" cy="375208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>
                <a:solidFill>
                  <a:schemeClr val="tx1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0C74-12AA-A24E-AF49-65D3C6B16A15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7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1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133600" y="1707425"/>
            <a:ext cx="6637139" cy="304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35" name="Rectangle 34"/>
          <p:cNvSpPr/>
          <p:nvPr/>
        </p:nvSpPr>
        <p:spPr>
          <a:xfrm>
            <a:off x="2117924" y="2173807"/>
            <a:ext cx="4740077" cy="1152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36" name="Rectangle 35"/>
          <p:cNvSpPr/>
          <p:nvPr/>
        </p:nvSpPr>
        <p:spPr>
          <a:xfrm>
            <a:off x="2110427" y="3400442"/>
            <a:ext cx="4905331" cy="1528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Example: Map spec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237339" y="2173807"/>
            <a:ext cx="2076680" cy="1889235"/>
            <a:chOff x="2109271" y="1659274"/>
            <a:chExt cx="2076680" cy="1889235"/>
          </a:xfrm>
        </p:grpSpPr>
        <p:sp>
          <p:nvSpPr>
            <p:cNvPr id="12" name="Oval 11"/>
            <p:cNvSpPr/>
            <p:nvPr/>
          </p:nvSpPr>
          <p:spPr>
            <a:xfrm>
              <a:off x="2109271" y="223673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13" name="Oval 12"/>
            <p:cNvSpPr/>
            <p:nvPr/>
          </p:nvSpPr>
          <p:spPr>
            <a:xfrm>
              <a:off x="3652551" y="223673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14" name="Oval 13"/>
            <p:cNvSpPr/>
            <p:nvPr/>
          </p:nvSpPr>
          <p:spPr>
            <a:xfrm>
              <a:off x="2427842" y="3015109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15" name="Oval 14"/>
            <p:cNvSpPr/>
            <p:nvPr/>
          </p:nvSpPr>
          <p:spPr>
            <a:xfrm>
              <a:off x="2798145" y="1659274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16" name="Oval 15"/>
            <p:cNvSpPr/>
            <p:nvPr/>
          </p:nvSpPr>
          <p:spPr>
            <a:xfrm>
              <a:off x="3352800" y="298201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</p:grpSp>
      <p:sp>
        <p:nvSpPr>
          <p:cNvPr id="19" name="Donut 18"/>
          <p:cNvSpPr/>
          <p:nvPr/>
        </p:nvSpPr>
        <p:spPr>
          <a:xfrm>
            <a:off x="8850013" y="2087390"/>
            <a:ext cx="685800" cy="706232"/>
          </a:xfrm>
          <a:prstGeom prst="donut">
            <a:avLst>
              <a:gd name="adj" fmla="val 7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504040" y="2629091"/>
            <a:ext cx="1354695" cy="1247632"/>
            <a:chOff x="2375971" y="2114559"/>
            <a:chExt cx="1354695" cy="12476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64556" y="2114559"/>
              <a:ext cx="311704" cy="200292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253430" y="2114559"/>
              <a:ext cx="477236" cy="200292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64845" y="2192674"/>
              <a:ext cx="554655" cy="789342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883127" y="2545790"/>
              <a:ext cx="769424" cy="5474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939986" y="3329098"/>
              <a:ext cx="391558" cy="33093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2375971" y="2770136"/>
              <a:ext cx="178419" cy="262275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661948" y="4284342"/>
            <a:ext cx="1338549" cy="841129"/>
            <a:chOff x="6400800" y="2268872"/>
            <a:chExt cx="1338549" cy="841129"/>
          </a:xfrm>
        </p:grpSpPr>
        <p:sp>
          <p:nvSpPr>
            <p:cNvPr id="31" name="Vertical Scroll 30"/>
            <p:cNvSpPr/>
            <p:nvPr/>
          </p:nvSpPr>
          <p:spPr>
            <a:xfrm>
              <a:off x="6400800" y="2268872"/>
              <a:ext cx="457200" cy="544952"/>
            </a:xfrm>
            <a:prstGeom prst="verticalScrol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2" name="Vertical Scroll 31"/>
            <p:cNvSpPr/>
            <p:nvPr/>
          </p:nvSpPr>
          <p:spPr>
            <a:xfrm>
              <a:off x="6824949" y="2416960"/>
              <a:ext cx="457200" cy="544952"/>
            </a:xfrm>
            <a:prstGeom prst="verticalScrol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3" name="Vertical Scroll 32"/>
            <p:cNvSpPr/>
            <p:nvPr/>
          </p:nvSpPr>
          <p:spPr>
            <a:xfrm>
              <a:off x="7282149" y="2565049"/>
              <a:ext cx="457200" cy="544952"/>
            </a:xfrm>
            <a:prstGeom prst="verticalScrol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13279" y="3386893"/>
            <a:ext cx="401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SpecNext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v:Variables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v’:Variables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||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InsertOp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||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QueryOp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12992" y="2175280"/>
            <a:ext cx="40110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SpecInit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v:Variables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 == map[]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97380" y="1704112"/>
            <a:ext cx="680186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sz="1687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nsolas"/>
              </a:rPr>
              <a:t>Variables(</a:t>
            </a:r>
            <a:r>
              <a:rPr lang="en" sz="1687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nsolas"/>
              </a:rPr>
              <a:t>mapp:map</a:t>
            </a:r>
            <a:r>
              <a:rPr lang="en" sz="1687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nsolas"/>
              </a:rPr>
              <a:t>&lt;Key, Value&gt;)</a:t>
            </a:r>
            <a:endParaRPr lang="en-US" sz="1687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  <a:sym typeface="Consola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579-B63E-684C-8BAB-47761DDC297B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9" grpId="0" animBg="1"/>
      <p:bldP spid="29" grpId="0"/>
      <p:bldP spid="38" grpId="0"/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Implementation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3906" y="1893424"/>
            <a:ext cx="1526755" cy="1452479"/>
            <a:chOff x="3657600" y="1858020"/>
            <a:chExt cx="2076680" cy="1975651"/>
          </a:xfrm>
        </p:grpSpPr>
        <p:grpSp>
          <p:nvGrpSpPr>
            <p:cNvPr id="39" name="Group 38"/>
            <p:cNvGrpSpPr/>
            <p:nvPr/>
          </p:nvGrpSpPr>
          <p:grpSpPr>
            <a:xfrm>
              <a:off x="3657600" y="1944436"/>
              <a:ext cx="2076680" cy="1889235"/>
              <a:chOff x="2109271" y="1659274"/>
              <a:chExt cx="2076680" cy="188923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109271" y="223673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652551" y="223673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427842" y="3015109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98145" y="1659274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52800" y="298201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</p:grpSp>
        <p:sp>
          <p:nvSpPr>
            <p:cNvPr id="13" name="Donut 12"/>
            <p:cNvSpPr/>
            <p:nvPr/>
          </p:nvSpPr>
          <p:spPr>
            <a:xfrm>
              <a:off x="4270274" y="1858020"/>
              <a:ext cx="685801" cy="706232"/>
            </a:xfrm>
            <a:prstGeom prst="donut">
              <a:avLst>
                <a:gd name="adj" fmla="val 7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924300" y="2399721"/>
              <a:ext cx="1354695" cy="1167250"/>
              <a:chOff x="2375971" y="2114559"/>
              <a:chExt cx="1354695" cy="1167250"/>
            </a:xfrm>
          </p:grpSpPr>
          <p:cxnSp>
            <p:nvCxnSpPr>
              <p:cNvPr id="16" name="Straight Arrow Connector 15"/>
              <p:cNvCxnSpPr>
                <a:stCxn id="7" idx="7"/>
                <a:endCxn id="8" idx="3"/>
              </p:cNvCxnSpPr>
              <p:nvPr/>
            </p:nvCxnSpPr>
            <p:spPr>
              <a:xfrm flipV="1">
                <a:off x="2564556" y="2114559"/>
                <a:ext cx="311704" cy="200292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8" idx="5"/>
                <a:endCxn id="9" idx="1"/>
              </p:cNvCxnSpPr>
              <p:nvPr/>
            </p:nvCxnSpPr>
            <p:spPr>
              <a:xfrm>
                <a:off x="3253430" y="2114559"/>
                <a:ext cx="477236" cy="200292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10" idx="0"/>
              </p:cNvCxnSpPr>
              <p:nvPr/>
            </p:nvCxnSpPr>
            <p:spPr>
              <a:xfrm>
                <a:off x="3064845" y="2192674"/>
                <a:ext cx="554655" cy="789342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11" idx="7"/>
              </p:cNvCxnSpPr>
              <p:nvPr/>
            </p:nvCxnSpPr>
            <p:spPr>
              <a:xfrm flipH="1">
                <a:off x="2883127" y="2545790"/>
                <a:ext cx="769424" cy="547434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0" idx="2"/>
                <a:endCxn id="11" idx="6"/>
              </p:cNvCxnSpPr>
              <p:nvPr/>
            </p:nvCxnSpPr>
            <p:spPr>
              <a:xfrm flipH="1">
                <a:off x="2961242" y="3248716"/>
                <a:ext cx="391557" cy="33093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7" idx="4"/>
              </p:cNvCxnSpPr>
              <p:nvPr/>
            </p:nvCxnSpPr>
            <p:spPr>
              <a:xfrm flipH="1" flipV="1">
                <a:off x="2375971" y="2770136"/>
                <a:ext cx="178419" cy="26227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Donut 45"/>
          <p:cNvSpPr/>
          <p:nvPr/>
        </p:nvSpPr>
        <p:spPr>
          <a:xfrm>
            <a:off x="8229601" y="2272716"/>
            <a:ext cx="510934" cy="526156"/>
          </a:xfrm>
          <a:prstGeom prst="donut">
            <a:avLst>
              <a:gd name="adj" fmla="val 78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9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8286372" y="1833092"/>
            <a:ext cx="1553581" cy="1477903"/>
            <a:chOff x="6762371" y="1833092"/>
            <a:chExt cx="1553581" cy="1477903"/>
          </a:xfrm>
        </p:grpSpPr>
        <p:sp>
          <p:nvSpPr>
            <p:cNvPr id="48" name="Oval 47"/>
            <p:cNvSpPr/>
            <p:nvPr/>
          </p:nvSpPr>
          <p:spPr>
            <a:xfrm>
              <a:off x="6762371" y="2337096"/>
              <a:ext cx="397393" cy="397393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918559" y="2324474"/>
              <a:ext cx="397393" cy="397393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985702" y="2913602"/>
              <a:ext cx="397393" cy="397393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096294" y="1833092"/>
              <a:ext cx="397393" cy="397393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652960" y="2913602"/>
              <a:ext cx="397393" cy="397393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645715" y="1839822"/>
              <a:ext cx="397393" cy="397393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85068" y="2007151"/>
            <a:ext cx="1156188" cy="1105149"/>
            <a:chOff x="6961068" y="2007150"/>
            <a:chExt cx="1156188" cy="1105149"/>
          </a:xfrm>
        </p:grpSpPr>
        <p:cxnSp>
          <p:nvCxnSpPr>
            <p:cNvPr id="34" name="Straight Arrow Connector 33"/>
            <p:cNvCxnSpPr>
              <a:stCxn id="48" idx="7"/>
              <a:endCxn id="51" idx="3"/>
            </p:cNvCxnSpPr>
            <p:nvPr/>
          </p:nvCxnSpPr>
          <p:spPr>
            <a:xfrm flipV="1">
              <a:off x="7101567" y="2172288"/>
              <a:ext cx="52924" cy="22300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1" idx="5"/>
              <a:endCxn id="49" idx="1"/>
            </p:cNvCxnSpPr>
            <p:nvPr/>
          </p:nvCxnSpPr>
          <p:spPr>
            <a:xfrm>
              <a:off x="7435490" y="2172288"/>
              <a:ext cx="541266" cy="2103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1" idx="4"/>
              <a:endCxn id="52" idx="0"/>
            </p:cNvCxnSpPr>
            <p:nvPr/>
          </p:nvCxnSpPr>
          <p:spPr>
            <a:xfrm>
              <a:off x="7294990" y="2230485"/>
              <a:ext cx="556666" cy="68311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51" idx="4"/>
              <a:endCxn id="50" idx="7"/>
            </p:cNvCxnSpPr>
            <p:nvPr/>
          </p:nvCxnSpPr>
          <p:spPr>
            <a:xfrm>
              <a:off x="7294990" y="2230485"/>
              <a:ext cx="29907" cy="7413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52" idx="2"/>
              <a:endCxn id="50" idx="6"/>
            </p:cNvCxnSpPr>
            <p:nvPr/>
          </p:nvCxnSpPr>
          <p:spPr>
            <a:xfrm flipH="1">
              <a:off x="7383095" y="3112299"/>
              <a:ext cx="26986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8" idx="4"/>
            </p:cNvCxnSpPr>
            <p:nvPr/>
          </p:nvCxnSpPr>
          <p:spPr>
            <a:xfrm flipH="1" flipV="1">
              <a:off x="6961068" y="2734489"/>
              <a:ext cx="118915" cy="1920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3" idx="2"/>
            </p:cNvCxnSpPr>
            <p:nvPr/>
          </p:nvCxnSpPr>
          <p:spPr>
            <a:xfrm>
              <a:off x="7493687" y="2007150"/>
              <a:ext cx="152028" cy="313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9" idx="0"/>
            </p:cNvCxnSpPr>
            <p:nvPr/>
          </p:nvCxnSpPr>
          <p:spPr>
            <a:xfrm>
              <a:off x="7967093" y="2168792"/>
              <a:ext cx="150162" cy="155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9" idx="4"/>
              <a:endCxn id="52" idx="7"/>
            </p:cNvCxnSpPr>
            <p:nvPr/>
          </p:nvCxnSpPr>
          <p:spPr>
            <a:xfrm flipH="1">
              <a:off x="7992156" y="2721867"/>
              <a:ext cx="125100" cy="2499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114" descr="3d1itajn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828" y="3456186"/>
            <a:ext cx="945747" cy="74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6344545" y="1886694"/>
            <a:ext cx="1610351" cy="1477903"/>
            <a:chOff x="6114806" y="1768057"/>
            <a:chExt cx="2161491" cy="1983713"/>
          </a:xfrm>
        </p:grpSpPr>
        <p:sp>
          <p:nvSpPr>
            <p:cNvPr id="71" name="Oval 70"/>
            <p:cNvSpPr/>
            <p:nvPr/>
          </p:nvSpPr>
          <p:spPr>
            <a:xfrm>
              <a:off x="6191006" y="2444556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742897" y="2427614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490771" y="3218370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639213" y="1768057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386397" y="3218370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6" name="Donut 75"/>
            <p:cNvSpPr/>
            <p:nvPr/>
          </p:nvSpPr>
          <p:spPr>
            <a:xfrm>
              <a:off x="6114806" y="2358140"/>
              <a:ext cx="685800" cy="706232"/>
            </a:xfrm>
            <a:prstGeom prst="donut">
              <a:avLst>
                <a:gd name="adj" fmla="val 78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78" name="Straight Arrow Connector 77"/>
            <p:cNvCxnSpPr>
              <a:stCxn id="71" idx="7"/>
              <a:endCxn id="74" idx="3"/>
            </p:cNvCxnSpPr>
            <p:nvPr/>
          </p:nvCxnSpPr>
          <p:spPr>
            <a:xfrm flipV="1">
              <a:off x="6646291" y="2223342"/>
              <a:ext cx="71037" cy="29932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4" idx="5"/>
              <a:endCxn id="72" idx="1"/>
            </p:cNvCxnSpPr>
            <p:nvPr/>
          </p:nvCxnSpPr>
          <p:spPr>
            <a:xfrm>
              <a:off x="7094498" y="2223342"/>
              <a:ext cx="726514" cy="2823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4"/>
              <a:endCxn id="75" idx="0"/>
            </p:cNvCxnSpPr>
            <p:nvPr/>
          </p:nvCxnSpPr>
          <p:spPr>
            <a:xfrm>
              <a:off x="6905913" y="2301457"/>
              <a:ext cx="747184" cy="91691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4"/>
              <a:endCxn id="73" idx="7"/>
            </p:cNvCxnSpPr>
            <p:nvPr/>
          </p:nvCxnSpPr>
          <p:spPr>
            <a:xfrm>
              <a:off x="6905913" y="2301457"/>
              <a:ext cx="40143" cy="995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5" idx="2"/>
              <a:endCxn id="73" idx="6"/>
            </p:cNvCxnSpPr>
            <p:nvPr/>
          </p:nvCxnSpPr>
          <p:spPr>
            <a:xfrm flipH="1">
              <a:off x="7024171" y="3485070"/>
              <a:ext cx="36222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1" idx="4"/>
            </p:cNvCxnSpPr>
            <p:nvPr/>
          </p:nvCxnSpPr>
          <p:spPr>
            <a:xfrm flipH="1" flipV="1">
              <a:off x="6457706" y="2977956"/>
              <a:ext cx="159614" cy="25771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7376672" y="1777091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cxnSp>
          <p:nvCxnSpPr>
            <p:cNvPr id="85" name="Straight Arrow Connector 84"/>
            <p:cNvCxnSpPr>
              <a:endCxn id="84" idx="2"/>
            </p:cNvCxnSpPr>
            <p:nvPr/>
          </p:nvCxnSpPr>
          <p:spPr>
            <a:xfrm>
              <a:off x="7172613" y="2001686"/>
              <a:ext cx="204059" cy="421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72" idx="0"/>
            </p:cNvCxnSpPr>
            <p:nvPr/>
          </p:nvCxnSpPr>
          <p:spPr>
            <a:xfrm>
              <a:off x="7808042" y="2218650"/>
              <a:ext cx="201555" cy="2089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2" idx="4"/>
              <a:endCxn id="75" idx="7"/>
            </p:cNvCxnSpPr>
            <p:nvPr/>
          </p:nvCxnSpPr>
          <p:spPr>
            <a:xfrm flipH="1">
              <a:off x="7841682" y="2961014"/>
              <a:ext cx="167915" cy="33547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490822" y="1919030"/>
            <a:ext cx="1610351" cy="1477903"/>
            <a:chOff x="6114806" y="1768057"/>
            <a:chExt cx="2161491" cy="1983713"/>
          </a:xfrm>
        </p:grpSpPr>
        <p:sp>
          <p:nvSpPr>
            <p:cNvPr id="89" name="Oval 88"/>
            <p:cNvSpPr/>
            <p:nvPr/>
          </p:nvSpPr>
          <p:spPr>
            <a:xfrm>
              <a:off x="6191006" y="2444556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7742897" y="2427614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490771" y="3218370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6639213" y="1768057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386397" y="3218370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94" name="Donut 93"/>
            <p:cNvSpPr/>
            <p:nvPr/>
          </p:nvSpPr>
          <p:spPr>
            <a:xfrm>
              <a:off x="6114806" y="2358140"/>
              <a:ext cx="685800" cy="706232"/>
            </a:xfrm>
            <a:prstGeom prst="donut">
              <a:avLst>
                <a:gd name="adj" fmla="val 78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96" name="Straight Arrow Connector 95"/>
            <p:cNvCxnSpPr>
              <a:stCxn id="89" idx="7"/>
              <a:endCxn id="92" idx="3"/>
            </p:cNvCxnSpPr>
            <p:nvPr/>
          </p:nvCxnSpPr>
          <p:spPr>
            <a:xfrm flipV="1">
              <a:off x="6646291" y="2223342"/>
              <a:ext cx="71037" cy="29932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2" idx="5"/>
              <a:endCxn id="90" idx="1"/>
            </p:cNvCxnSpPr>
            <p:nvPr/>
          </p:nvCxnSpPr>
          <p:spPr>
            <a:xfrm>
              <a:off x="7094498" y="2223342"/>
              <a:ext cx="726514" cy="2823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4"/>
              <a:endCxn id="93" idx="0"/>
            </p:cNvCxnSpPr>
            <p:nvPr/>
          </p:nvCxnSpPr>
          <p:spPr>
            <a:xfrm>
              <a:off x="6905913" y="2301457"/>
              <a:ext cx="747184" cy="91691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2" idx="4"/>
              <a:endCxn id="91" idx="7"/>
            </p:cNvCxnSpPr>
            <p:nvPr/>
          </p:nvCxnSpPr>
          <p:spPr>
            <a:xfrm>
              <a:off x="6905913" y="2301457"/>
              <a:ext cx="40143" cy="995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3" idx="2"/>
              <a:endCxn id="91" idx="6"/>
            </p:cNvCxnSpPr>
            <p:nvPr/>
          </p:nvCxnSpPr>
          <p:spPr>
            <a:xfrm flipH="1">
              <a:off x="7024171" y="3485070"/>
              <a:ext cx="36222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89" idx="4"/>
            </p:cNvCxnSpPr>
            <p:nvPr/>
          </p:nvCxnSpPr>
          <p:spPr>
            <a:xfrm flipH="1" flipV="1">
              <a:off x="6457706" y="2977956"/>
              <a:ext cx="159614" cy="25771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7376672" y="1777091"/>
              <a:ext cx="533400" cy="533400"/>
            </a:xfrm>
            <a:prstGeom prst="ellipse">
              <a:avLst/>
            </a:prstGeom>
            <a:solidFill>
              <a:srgbClr val="C0504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cxnSp>
          <p:nvCxnSpPr>
            <p:cNvPr id="103" name="Straight Arrow Connector 102"/>
            <p:cNvCxnSpPr>
              <a:endCxn id="102" idx="2"/>
            </p:cNvCxnSpPr>
            <p:nvPr/>
          </p:nvCxnSpPr>
          <p:spPr>
            <a:xfrm>
              <a:off x="7172613" y="2001686"/>
              <a:ext cx="204059" cy="421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90" idx="0"/>
            </p:cNvCxnSpPr>
            <p:nvPr/>
          </p:nvCxnSpPr>
          <p:spPr>
            <a:xfrm>
              <a:off x="7808042" y="2218650"/>
              <a:ext cx="201555" cy="2089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0" idx="4"/>
              <a:endCxn id="93" idx="7"/>
            </p:cNvCxnSpPr>
            <p:nvPr/>
          </p:nvCxnSpPr>
          <p:spPr>
            <a:xfrm flipH="1">
              <a:off x="7841682" y="2961014"/>
              <a:ext cx="167915" cy="33547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114" descr="3d1itajn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83" y="3479058"/>
            <a:ext cx="945747" cy="74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14" descr="3d1itajn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03" y="3511664"/>
            <a:ext cx="945747" cy="74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004657" y="3690352"/>
            <a:ext cx="4075554" cy="2516586"/>
            <a:chOff x="1004657" y="3690352"/>
            <a:chExt cx="4075554" cy="2516586"/>
          </a:xfrm>
        </p:grpSpPr>
        <p:sp>
          <p:nvSpPr>
            <p:cNvPr id="69" name="TextBox 68"/>
            <p:cNvSpPr txBox="1"/>
            <p:nvPr/>
          </p:nvSpPr>
          <p:spPr>
            <a:xfrm>
              <a:off x="1004657" y="3690352"/>
              <a:ext cx="4075554" cy="2516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969" b="1" dirty="0">
                  <a:solidFill>
                    <a:srgbClr val="0000FF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method</a:t>
              </a:r>
              <a:r>
                <a:rPr lang="en-US" sz="1969" b="1" dirty="0">
                  <a:latin typeface="Calibri Light" panose="020F03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1969" b="1" dirty="0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Main()</a:t>
              </a:r>
            </a:p>
            <a:p>
              <a:pPr algn="l"/>
              <a:r>
                <a:rPr lang="en-US" sz="1969" b="1" dirty="0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{</a:t>
              </a:r>
            </a:p>
            <a:p>
              <a:pPr algn="l"/>
              <a:r>
                <a:rPr lang="en-US" sz="1969" b="1" dirty="0">
                  <a:latin typeface="Calibri Light" panose="020F03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en-US" sz="1969" b="1" dirty="0" err="1">
                  <a:solidFill>
                    <a:srgbClr val="0000FF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var</a:t>
              </a:r>
              <a:r>
                <a:rPr lang="en-US" sz="1969" b="1" dirty="0">
                  <a:solidFill>
                    <a:srgbClr val="0070C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1969" b="1" dirty="0" err="1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v:</a:t>
              </a:r>
              <a:r>
                <a:rPr lang="en-US" sz="1969" b="1" dirty="0" err="1">
                  <a:solidFill>
                    <a:srgbClr val="C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ImplVariables</a:t>
              </a:r>
              <a:r>
                <a:rPr lang="en-US" sz="1969" b="1" dirty="0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sz="1969" b="1" dirty="0">
                  <a:latin typeface="Calibri Light" panose="020F03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en-US" sz="1969" b="1" dirty="0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v := </a:t>
              </a:r>
              <a:r>
                <a:rPr lang="en-US" sz="1969" b="1" dirty="0" err="1">
                  <a:solidFill>
                    <a:srgbClr val="C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ImplInit</a:t>
              </a:r>
              <a:r>
                <a:rPr lang="en-US" sz="1969" b="1" dirty="0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();</a:t>
              </a:r>
            </a:p>
            <a:p>
              <a:pPr algn="l"/>
              <a:r>
                <a:rPr lang="en-US" sz="1969" b="1" dirty="0">
                  <a:latin typeface="Calibri Light" panose="020F03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en-US" sz="1969" b="1" dirty="0">
                  <a:solidFill>
                    <a:srgbClr val="0000FF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while</a:t>
              </a:r>
              <a:r>
                <a:rPr lang="en-US" sz="1969" b="1" dirty="0">
                  <a:latin typeface="Calibri Light" panose="020F03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1969" b="1" dirty="0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(</a:t>
              </a:r>
              <a:r>
                <a:rPr lang="en-US" sz="1969" b="1" dirty="0">
                  <a:solidFill>
                    <a:srgbClr val="0000FF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true</a:t>
              </a:r>
              <a:r>
                <a:rPr lang="en-US" sz="1969" b="1" dirty="0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) {</a:t>
              </a:r>
            </a:p>
            <a:p>
              <a:pPr algn="l"/>
              <a:r>
                <a:rPr lang="en-US" sz="1969" b="1" dirty="0">
                  <a:latin typeface="Calibri Light" panose="020F0302020204030204" pitchFamily="34" charset="0"/>
                  <a:cs typeface="Courier New" panose="02070309020205020404" pitchFamily="49" charset="0"/>
                </a:rPr>
                <a:t>        </a:t>
              </a:r>
              <a:r>
                <a:rPr lang="en-US" sz="1969" b="1" dirty="0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v :=</a:t>
              </a:r>
              <a:r>
                <a:rPr lang="en-US" sz="1969" b="1" dirty="0">
                  <a:latin typeface="Calibri Light" panose="020F03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1969" b="1" dirty="0" err="1">
                  <a:solidFill>
                    <a:srgbClr val="C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EventHandler</a:t>
              </a:r>
              <a:r>
                <a:rPr lang="en-US" sz="1969" b="1" dirty="0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(v);</a:t>
              </a:r>
            </a:p>
            <a:p>
              <a:pPr algn="l"/>
              <a:r>
                <a:rPr lang="en-US" sz="1969" b="1" dirty="0">
                  <a:latin typeface="Calibri Light" panose="020F03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en-US" sz="1969" b="1" dirty="0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}</a:t>
              </a:r>
            </a:p>
            <a:p>
              <a:pPr algn="l"/>
              <a:r>
                <a:rPr lang="en-US" sz="1969" b="1" dirty="0">
                  <a:solidFill>
                    <a:srgbClr val="000000"/>
                  </a:solidFill>
                  <a:latin typeface="Calibri Light" panose="020F0302020204030204" pitchFamily="34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874484" y="4350233"/>
              <a:ext cx="1352003" cy="298126"/>
            </a:xfrm>
            <a:prstGeom prst="round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 i="1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646327" y="4683482"/>
              <a:ext cx="995969" cy="265912"/>
            </a:xfrm>
            <a:prstGeom prst="round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 i="1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911847" y="5250296"/>
              <a:ext cx="1689022" cy="260092"/>
            </a:xfrm>
            <a:prstGeom prst="round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 i="1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>
          <a:xfrm>
            <a:off x="5382311" y="4942775"/>
            <a:ext cx="3787403" cy="817945"/>
          </a:xfrm>
          <a:prstGeom prst="wedgeRoundRectCallout">
            <a:avLst>
              <a:gd name="adj1" fmla="val -43515"/>
              <a:gd name="adj2" fmla="val -2705"/>
              <a:gd name="adj3" fmla="val 16667"/>
            </a:avLst>
          </a:prstGeom>
          <a:solidFill>
            <a:srgbClr val="8087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9" dirty="0">
                <a:solidFill>
                  <a:srgbClr val="FFFFFF"/>
                </a:solidFill>
                <a:latin typeface="Calibri" panose="020F0502020204030204" pitchFamily="34" charset="0"/>
              </a:rPr>
              <a:t>Host implementation is a single-threaded event-handler loop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604-77F6-8F4E-B191-C68615147710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Are the steps </a:t>
            </a:r>
            <a:r>
              <a:rPr lang="en-US" sz="4500" i="1" dirty="0">
                <a:latin typeface="Calibri Light" panose="020F0302020204030204" pitchFamily="34" charset="0"/>
              </a:rPr>
              <a:t>really</a:t>
            </a:r>
            <a:r>
              <a:rPr lang="en-US" sz="4500" dirty="0">
                <a:latin typeface="Calibri Light" panose="020F0302020204030204" pitchFamily="34" charset="0"/>
              </a:rPr>
              <a:t> atomic?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21340" y="4518820"/>
            <a:ext cx="7162801" cy="1289218"/>
            <a:chOff x="762000" y="1755918"/>
            <a:chExt cx="7162801" cy="1289218"/>
          </a:xfrm>
        </p:grpSpPr>
        <p:sp>
          <p:nvSpPr>
            <p:cNvPr id="33" name="Rounded Rectangle 32"/>
            <p:cNvSpPr/>
            <p:nvPr/>
          </p:nvSpPr>
          <p:spPr>
            <a:xfrm>
              <a:off x="762000" y="1755918"/>
              <a:ext cx="1618737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Host A Step 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258065" y="1755918"/>
              <a:ext cx="1618735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Host A Step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66800" y="2505972"/>
              <a:ext cx="1597109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Host B Step 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84270" y="2517915"/>
              <a:ext cx="1535330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Host B Step 2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559636" y="2505972"/>
              <a:ext cx="2603164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Host B Step 3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72201" y="1755918"/>
              <a:ext cx="1752600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Host A Step 3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81400" y="3246840"/>
            <a:ext cx="5549503" cy="10123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000000"/>
                </a:solidFill>
                <a:cs typeface="Courier New" panose="02070309020205020404" pitchFamily="49" charset="0"/>
              </a:rPr>
              <a:t>Hosts are single-threaded, but we need to </a:t>
            </a:r>
          </a:p>
          <a:p>
            <a:pPr algn="ctr"/>
            <a:r>
              <a:rPr lang="en-US" sz="2250" dirty="0">
                <a:solidFill>
                  <a:srgbClr val="000000"/>
                </a:solidFill>
                <a:cs typeface="Courier New" panose="02070309020205020404" pitchFamily="49" charset="0"/>
              </a:rPr>
              <a:t>reason about concurrency among hosts</a:t>
            </a:r>
            <a:endParaRPr lang="en-US" sz="225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55307" y="1909285"/>
            <a:ext cx="6502488" cy="609600"/>
            <a:chOff x="2010650" y="2886171"/>
            <a:chExt cx="9247983" cy="866987"/>
          </a:xfrm>
        </p:grpSpPr>
        <p:sp>
          <p:nvSpPr>
            <p:cNvPr id="11" name="Rounded Rectangle 10"/>
            <p:cNvSpPr/>
            <p:nvPr/>
          </p:nvSpPr>
          <p:spPr>
            <a:xfrm>
              <a:off x="2010650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084304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57959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231613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05269" y="2886171"/>
              <a:ext cx="953364" cy="866987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rgbClr val="FFFF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7" name="Down Arrow 16"/>
            <p:cNvSpPr/>
            <p:nvPr/>
          </p:nvSpPr>
          <p:spPr>
            <a:xfrm rot="16200000">
              <a:off x="3197865" y="278931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 rot="16200000">
              <a:off x="9418822" y="2789305"/>
              <a:ext cx="650240" cy="1060723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 rot="16200000">
              <a:off x="7345168" y="278931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 rot="16200000">
              <a:off x="5271516" y="2789305"/>
              <a:ext cx="650240" cy="106072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B934-475D-034E-AA19-600585853A57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696887" y="2719774"/>
            <a:ext cx="5549503" cy="66100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000000"/>
                </a:solidFill>
                <a:cs typeface="Courier New" panose="02070309020205020404" pitchFamily="49" charset="0"/>
              </a:rPr>
              <a:t>There is </a:t>
            </a:r>
            <a:r>
              <a:rPr lang="en-US" sz="2250" b="1" dirty="0">
                <a:solidFill>
                  <a:srgbClr val="000000"/>
                </a:solidFill>
                <a:cs typeface="Courier New" panose="02070309020205020404" pitchFamily="49" charset="0"/>
              </a:rPr>
              <a:t>some</a:t>
            </a:r>
            <a:r>
              <a:rPr lang="en-US" sz="2250" dirty="0">
                <a:solidFill>
                  <a:srgbClr val="000000"/>
                </a:solidFill>
                <a:cs typeface="Courier New" panose="02070309020205020404" pitchFamily="49" charset="0"/>
              </a:rPr>
              <a:t> concurrency to worry about</a:t>
            </a:r>
            <a:endParaRPr lang="en-US" sz="225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437" y="1855287"/>
            <a:ext cx="186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25" y="4731699"/>
            <a:ext cx="186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Reality: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10242" y="-244929"/>
            <a:ext cx="13111842" cy="749481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67" r="100000">
                        <a14:foregroundMark x1="64333" y1="1500" x2="64333" y2="1500"/>
                        <a14:foregroundMark x1="75333" y1="1167" x2="75333" y2="1167"/>
                        <a14:foregroundMark x1="41000" y1="60167" x2="41000" y2="60167"/>
                        <a14:foregroundMark x1="46167" y1="54167" x2="46167" y2="54167"/>
                        <a14:foregroundMark x1="94667" y1="21833" x2="94667" y2="21833"/>
                        <a14:foregroundMark x1="46833" y1="20000" x2="46833" y2="20000"/>
                        <a14:foregroundMark x1="46333" y1="25333" x2="46333" y2="25333"/>
                        <a14:foregroundMark x1="47500" y1="21000" x2="47500" y2="21000"/>
                        <a14:foregroundMark x1="59833" y1="47500" x2="59833" y2="47500"/>
                        <a14:backgroundMark x1="73833" y1="24000" x2="73833" y2="24000"/>
                        <a14:backgroundMark x1="67667" y1="32833" x2="67667" y2="32833"/>
                        <a14:backgroundMark x1="63000" y1="37833" x2="58500" y2="17333"/>
                        <a14:backgroundMark x1="88000" y1="18833" x2="84167" y2="40833"/>
                        <a14:backgroundMark x1="70000" y1="43000" x2="70000" y2="43000"/>
                        <a14:backgroundMark x1="56000" y1="37833" x2="51500" y2="23833"/>
                        <a14:backgroundMark x1="55167" y1="14833" x2="63667" y2="10333"/>
                        <a14:backgroundMark x1="84000" y1="11833" x2="77833" y2="41333"/>
                        <a14:backgroundMark x1="87333" y1="41333" x2="55667" y2="38833"/>
                        <a14:backgroundMark x1="77500" y1="9167" x2="63500" y2="8667"/>
                        <a14:backgroundMark x1="68667" y1="49667" x2="68667" y2="4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72692" flipH="1" flipV="1">
            <a:off x="3807228" y="2279356"/>
            <a:ext cx="7387226" cy="7387226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4717405" y="45117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3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/>
          <p:cNvSpPr/>
          <p:nvPr/>
        </p:nvSpPr>
        <p:spPr>
          <a:xfrm flipH="1">
            <a:off x="4168028" y="4253947"/>
            <a:ext cx="206915" cy="103882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9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31" name="Rectangle 30"/>
          <p:cNvSpPr/>
          <p:nvPr/>
        </p:nvSpPr>
        <p:spPr>
          <a:xfrm flipH="1">
            <a:off x="4670209" y="4253947"/>
            <a:ext cx="206915" cy="1038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  <a:endParaRPr lang="en-US" sz="1969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flipH="1">
            <a:off x="5970091" y="4253947"/>
            <a:ext cx="206915" cy="10388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9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39" name="Rectangle 38"/>
          <p:cNvSpPr/>
          <p:nvPr/>
        </p:nvSpPr>
        <p:spPr>
          <a:xfrm flipH="1">
            <a:off x="5485633" y="4253947"/>
            <a:ext cx="206915" cy="1038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  <a:endParaRPr lang="en-US" sz="1969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flipH="1">
            <a:off x="6685542" y="4253947"/>
            <a:ext cx="206915" cy="1038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  <a:endParaRPr lang="en-US" sz="1969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63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 animBg="1"/>
      <p:bldP spid="27" grpId="0" animBg="1"/>
      <p:bldP spid="27" grpId="1" animBg="1"/>
      <p:bldP spid="30" grpId="0" animBg="1"/>
      <p:bldP spid="31" grpId="0" animBg="1"/>
      <p:bldP spid="32" grpId="0" animBg="1"/>
      <p:bldP spid="39" grpId="0" animBg="1"/>
      <p:bldP spid="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We could do direct refinement, but…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313629" y="2351270"/>
            <a:ext cx="979632" cy="931974"/>
            <a:chOff x="3657600" y="1858020"/>
            <a:chExt cx="2076680" cy="1975651"/>
          </a:xfrm>
        </p:grpSpPr>
        <p:grpSp>
          <p:nvGrpSpPr>
            <p:cNvPr id="31" name="Group 30"/>
            <p:cNvGrpSpPr/>
            <p:nvPr/>
          </p:nvGrpSpPr>
          <p:grpSpPr>
            <a:xfrm>
              <a:off x="3657600" y="1944436"/>
              <a:ext cx="2076680" cy="1889235"/>
              <a:chOff x="2109271" y="1659274"/>
              <a:chExt cx="2076680" cy="188923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109271" y="223673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52551" y="223673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427842" y="3015109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798145" y="1659274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52800" y="298201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</p:grpSp>
        <p:sp>
          <p:nvSpPr>
            <p:cNvPr id="40" name="Donut 39"/>
            <p:cNvSpPr/>
            <p:nvPr/>
          </p:nvSpPr>
          <p:spPr>
            <a:xfrm>
              <a:off x="4270275" y="1858020"/>
              <a:ext cx="685799" cy="706232"/>
            </a:xfrm>
            <a:prstGeom prst="donut">
              <a:avLst>
                <a:gd name="adj" fmla="val 7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4300" y="2399721"/>
              <a:ext cx="1354695" cy="1167250"/>
              <a:chOff x="2375971" y="2114559"/>
              <a:chExt cx="1354695" cy="1167250"/>
            </a:xfrm>
          </p:grpSpPr>
          <p:cxnSp>
            <p:nvCxnSpPr>
              <p:cNvPr id="34" name="Straight Arrow Connector 33"/>
              <p:cNvCxnSpPr>
                <a:stCxn id="42" idx="7"/>
                <a:endCxn id="45" idx="3"/>
              </p:cNvCxnSpPr>
              <p:nvPr/>
            </p:nvCxnSpPr>
            <p:spPr>
              <a:xfrm flipV="1">
                <a:off x="2564556" y="2114559"/>
                <a:ext cx="311704" cy="200292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45" idx="5"/>
                <a:endCxn id="43" idx="1"/>
              </p:cNvCxnSpPr>
              <p:nvPr/>
            </p:nvCxnSpPr>
            <p:spPr>
              <a:xfrm>
                <a:off x="3253430" y="2114559"/>
                <a:ext cx="477236" cy="200292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5" idx="4"/>
                <a:endCxn id="46" idx="0"/>
              </p:cNvCxnSpPr>
              <p:nvPr/>
            </p:nvCxnSpPr>
            <p:spPr>
              <a:xfrm>
                <a:off x="3064845" y="2192674"/>
                <a:ext cx="554655" cy="789342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44" idx="7"/>
              </p:cNvCxnSpPr>
              <p:nvPr/>
            </p:nvCxnSpPr>
            <p:spPr>
              <a:xfrm flipH="1">
                <a:off x="2883127" y="2545790"/>
                <a:ext cx="769424" cy="547434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44" idx="6"/>
              </p:cNvCxnSpPr>
              <p:nvPr/>
            </p:nvCxnSpPr>
            <p:spPr>
              <a:xfrm flipH="1">
                <a:off x="2961242" y="3239682"/>
                <a:ext cx="355136" cy="42127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42" idx="4"/>
              </p:cNvCxnSpPr>
              <p:nvPr/>
            </p:nvCxnSpPr>
            <p:spPr>
              <a:xfrm flipH="1" flipV="1">
                <a:off x="2375971" y="2770136"/>
                <a:ext cx="178419" cy="26227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/>
          <p:cNvSpPr txBox="1"/>
          <p:nvPr/>
        </p:nvSpPr>
        <p:spPr>
          <a:xfrm>
            <a:off x="3346349" y="2369969"/>
            <a:ext cx="662361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 Light" panose="020F0302020204030204" pitchFamily="34" charset="0"/>
              </a:rPr>
              <a:t>Spec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18639" y="3581401"/>
            <a:ext cx="1811714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 Light" panose="020F0302020204030204" pitchFamily="34" charset="0"/>
              </a:rPr>
              <a:t>Implementation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254131" y="3733281"/>
            <a:ext cx="998933" cy="1018806"/>
            <a:chOff x="3680750" y="1246374"/>
            <a:chExt cx="1773803" cy="1809092"/>
          </a:xfrm>
        </p:grpSpPr>
        <p:sp>
          <p:nvSpPr>
            <p:cNvPr id="74" name="Oval 73"/>
            <p:cNvSpPr/>
            <p:nvPr/>
          </p:nvSpPr>
          <p:spPr>
            <a:xfrm>
              <a:off x="3680750" y="2003104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057160" y="1971738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862774" y="2658073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298461" y="1314595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4999795" y="2626356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79" name="Donut 78"/>
            <p:cNvSpPr/>
            <p:nvPr/>
          </p:nvSpPr>
          <p:spPr>
            <a:xfrm>
              <a:off x="4235942" y="1246374"/>
              <a:ext cx="510934" cy="526156"/>
            </a:xfrm>
            <a:prstGeom prst="donut">
              <a:avLst>
                <a:gd name="adj" fmla="val 789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80" name="Straight Arrow Connector 79"/>
            <p:cNvCxnSpPr>
              <a:stCxn id="74" idx="7"/>
              <a:endCxn id="77" idx="3"/>
            </p:cNvCxnSpPr>
            <p:nvPr/>
          </p:nvCxnSpPr>
          <p:spPr>
            <a:xfrm flipV="1">
              <a:off x="4019946" y="1653791"/>
              <a:ext cx="336712" cy="40751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1" name="Straight Arrow Connector 80"/>
            <p:cNvCxnSpPr>
              <a:stCxn id="77" idx="5"/>
              <a:endCxn id="75" idx="1"/>
            </p:cNvCxnSpPr>
            <p:nvPr/>
          </p:nvCxnSpPr>
          <p:spPr>
            <a:xfrm>
              <a:off x="4637657" y="1653791"/>
              <a:ext cx="477700" cy="376144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2" name="Straight Arrow Connector 81"/>
            <p:cNvCxnSpPr>
              <a:stCxn id="77" idx="4"/>
              <a:endCxn id="91" idx="0"/>
            </p:cNvCxnSpPr>
            <p:nvPr/>
          </p:nvCxnSpPr>
          <p:spPr>
            <a:xfrm>
              <a:off x="4497158" y="1711988"/>
              <a:ext cx="137479" cy="51697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3" name="Straight Arrow Connector 82"/>
            <p:cNvCxnSpPr>
              <a:stCxn id="77" idx="4"/>
              <a:endCxn id="76" idx="7"/>
            </p:cNvCxnSpPr>
            <p:nvPr/>
          </p:nvCxnSpPr>
          <p:spPr>
            <a:xfrm flipH="1">
              <a:off x="4201970" y="1711988"/>
              <a:ext cx="295188" cy="100428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4" name="Straight Arrow Connector 83"/>
            <p:cNvCxnSpPr>
              <a:stCxn id="91" idx="3"/>
              <a:endCxn id="76" idx="6"/>
            </p:cNvCxnSpPr>
            <p:nvPr/>
          </p:nvCxnSpPr>
          <p:spPr>
            <a:xfrm flipH="1">
              <a:off x="4260167" y="2568159"/>
              <a:ext cx="233970" cy="288611"/>
            </a:xfrm>
            <a:prstGeom prst="straightConnector1">
              <a:avLst/>
            </a:prstGeom>
            <a:ln>
              <a:headEnd type="none" w="lg" len="lg"/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5" name="Straight Arrow Connector 84"/>
            <p:cNvCxnSpPr>
              <a:stCxn id="76" idx="1"/>
              <a:endCxn id="74" idx="4"/>
            </p:cNvCxnSpPr>
            <p:nvPr/>
          </p:nvCxnSpPr>
          <p:spPr>
            <a:xfrm flipH="1" flipV="1">
              <a:off x="3879447" y="2400497"/>
              <a:ext cx="41524" cy="31577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4960855" y="1400112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cxnSp>
          <p:nvCxnSpPr>
            <p:cNvPr id="87" name="Straight Arrow Connector 86"/>
            <p:cNvCxnSpPr>
              <a:stCxn id="77" idx="6"/>
              <a:endCxn id="86" idx="2"/>
            </p:cNvCxnSpPr>
            <p:nvPr/>
          </p:nvCxnSpPr>
          <p:spPr>
            <a:xfrm>
              <a:off x="4695854" y="1513292"/>
              <a:ext cx="265001" cy="85517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8" name="Straight Arrow Connector 87"/>
            <p:cNvCxnSpPr>
              <a:stCxn id="86" idx="4"/>
              <a:endCxn id="75" idx="0"/>
            </p:cNvCxnSpPr>
            <p:nvPr/>
          </p:nvCxnSpPr>
          <p:spPr>
            <a:xfrm>
              <a:off x="5159552" y="1797505"/>
              <a:ext cx="96305" cy="17423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9" name="Straight Arrow Connector 88"/>
            <p:cNvCxnSpPr>
              <a:stCxn id="75" idx="4"/>
              <a:endCxn id="78" idx="0"/>
            </p:cNvCxnSpPr>
            <p:nvPr/>
          </p:nvCxnSpPr>
          <p:spPr>
            <a:xfrm flipH="1">
              <a:off x="5198492" y="2369131"/>
              <a:ext cx="57365" cy="25722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699300" y="1433434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435940" y="2228963"/>
              <a:ext cx="397393" cy="397393"/>
            </a:xfrm>
            <a:prstGeom prst="ellipse">
              <a:avLst/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cxnSp>
          <p:nvCxnSpPr>
            <p:cNvPr id="92" name="Straight Arrow Connector 91"/>
            <p:cNvCxnSpPr>
              <a:endCxn id="78" idx="1"/>
            </p:cNvCxnSpPr>
            <p:nvPr/>
          </p:nvCxnSpPr>
          <p:spPr>
            <a:xfrm>
              <a:off x="4826307" y="2498633"/>
              <a:ext cx="231685" cy="18592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3" name="Straight Arrow Connector 92"/>
            <p:cNvCxnSpPr>
              <a:stCxn id="77" idx="2"/>
            </p:cNvCxnSpPr>
            <p:nvPr/>
          </p:nvCxnSpPr>
          <p:spPr>
            <a:xfrm flipH="1">
              <a:off x="4058928" y="1513292"/>
              <a:ext cx="239533" cy="128845"/>
            </a:xfrm>
            <a:prstGeom prst="straightConnector1">
              <a:avLst/>
            </a:prstGeom>
            <a:ln>
              <a:headEnd type="none" w="lg" len="lg"/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4" name="Straight Arrow Connector 93"/>
            <p:cNvCxnSpPr>
              <a:stCxn id="90" idx="4"/>
              <a:endCxn id="74" idx="0"/>
            </p:cNvCxnSpPr>
            <p:nvPr/>
          </p:nvCxnSpPr>
          <p:spPr>
            <a:xfrm flipH="1">
              <a:off x="3879447" y="1830827"/>
              <a:ext cx="18550" cy="172277"/>
            </a:xfrm>
            <a:prstGeom prst="straightConnector1">
              <a:avLst/>
            </a:prstGeom>
            <a:ln>
              <a:headEnd type="none" w="lg" len="lg"/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5" name="Straight Arrow Connector 94"/>
            <p:cNvCxnSpPr>
              <a:endCxn id="76" idx="5"/>
            </p:cNvCxnSpPr>
            <p:nvPr/>
          </p:nvCxnSpPr>
          <p:spPr>
            <a:xfrm flipH="1">
              <a:off x="4201970" y="2871079"/>
              <a:ext cx="797825" cy="1261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632112" y="2685719"/>
            <a:ext cx="6502487" cy="631091"/>
            <a:chOff x="2998204" y="3819689"/>
            <a:chExt cx="9247982" cy="897551"/>
          </a:xfrm>
        </p:grpSpPr>
        <p:sp>
          <p:nvSpPr>
            <p:cNvPr id="97" name="Down Arrow 96"/>
            <p:cNvSpPr/>
            <p:nvPr/>
          </p:nvSpPr>
          <p:spPr>
            <a:xfrm rot="16200000">
              <a:off x="4200893" y="3737903"/>
              <a:ext cx="650240" cy="1091690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998204" y="3850253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071859" y="3825594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145514" y="3838668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9219168" y="3820914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1292823" y="3819689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10" name="Down Arrow 109"/>
            <p:cNvSpPr/>
            <p:nvPr/>
          </p:nvSpPr>
          <p:spPr>
            <a:xfrm rot="16200000">
              <a:off x="8332033" y="3721725"/>
              <a:ext cx="650238" cy="1124031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1" name="Down Arrow 110"/>
            <p:cNvSpPr/>
            <p:nvPr/>
          </p:nvSpPr>
          <p:spPr>
            <a:xfrm rot="16200000">
              <a:off x="6256800" y="3755649"/>
              <a:ext cx="650238" cy="1056183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2" name="Down Arrow 111"/>
            <p:cNvSpPr/>
            <p:nvPr/>
          </p:nvSpPr>
          <p:spPr>
            <a:xfrm rot="16200000">
              <a:off x="10418946" y="3718107"/>
              <a:ext cx="650238" cy="1097515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632113" y="3950733"/>
            <a:ext cx="6502488" cy="609600"/>
            <a:chOff x="2108112" y="3950732"/>
            <a:chExt cx="6502488" cy="609600"/>
          </a:xfrm>
        </p:grpSpPr>
        <p:sp>
          <p:nvSpPr>
            <p:cNvPr id="96" name="Rounded Rectangle 95"/>
            <p:cNvSpPr/>
            <p:nvPr/>
          </p:nvSpPr>
          <p:spPr>
            <a:xfrm>
              <a:off x="2108112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I0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566150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I1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5024189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I2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482227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I3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940266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I4</a:t>
              </a:r>
            </a:p>
          </p:txBody>
        </p:sp>
        <p:sp>
          <p:nvSpPr>
            <p:cNvPr id="116" name="Down Arrow 115"/>
            <p:cNvSpPr/>
            <p:nvPr/>
          </p:nvSpPr>
          <p:spPr>
            <a:xfrm rot="16200000">
              <a:off x="2953758" y="3871743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7" name="Down Arrow 116"/>
            <p:cNvSpPr/>
            <p:nvPr/>
          </p:nvSpPr>
          <p:spPr>
            <a:xfrm rot="16200000">
              <a:off x="7327869" y="3871736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8" name="Down Arrow 117"/>
            <p:cNvSpPr/>
            <p:nvPr/>
          </p:nvSpPr>
          <p:spPr>
            <a:xfrm rot="16200000">
              <a:off x="5869830" y="3871743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9" name="Down Arrow 118"/>
            <p:cNvSpPr/>
            <p:nvPr/>
          </p:nvSpPr>
          <p:spPr>
            <a:xfrm rot="16200000">
              <a:off x="4411794" y="3871736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3967279" y="3316809"/>
            <a:ext cx="0" cy="645591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3" idx="2"/>
          </p:cNvCxnSpPr>
          <p:nvPr/>
        </p:nvCxnSpPr>
        <p:spPr>
          <a:xfrm>
            <a:off x="5425318" y="3299472"/>
            <a:ext cx="2" cy="662929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6883357" y="3308664"/>
            <a:ext cx="1" cy="65373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5" idx="2"/>
          </p:cNvCxnSpPr>
          <p:nvPr/>
        </p:nvCxnSpPr>
        <p:spPr>
          <a:xfrm>
            <a:off x="8341394" y="3296181"/>
            <a:ext cx="3" cy="66622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9799433" y="3316809"/>
            <a:ext cx="0" cy="645591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 hidden="1"/>
          <p:cNvGrpSpPr/>
          <p:nvPr/>
        </p:nvGrpSpPr>
        <p:grpSpPr>
          <a:xfrm>
            <a:off x="6019801" y="4813890"/>
            <a:ext cx="1671786" cy="977310"/>
            <a:chOff x="4495800" y="4813890"/>
            <a:chExt cx="1671786" cy="977310"/>
          </a:xfrm>
        </p:grpSpPr>
        <p:grpSp>
          <p:nvGrpSpPr>
            <p:cNvPr id="162" name="Group 161"/>
            <p:cNvGrpSpPr/>
            <p:nvPr/>
          </p:nvGrpSpPr>
          <p:grpSpPr>
            <a:xfrm>
              <a:off x="5240232" y="5234870"/>
              <a:ext cx="604567" cy="511735"/>
              <a:chOff x="7777433" y="1880300"/>
              <a:chExt cx="604567" cy="511735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7777433" y="1880300"/>
                <a:ext cx="604567" cy="51173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latin typeface="Calibri Light" panose="020F0302020204030204" pitchFamily="34" charset="0"/>
                </a:endParaRPr>
              </a:p>
            </p:txBody>
          </p:sp>
          <p:grpSp>
            <p:nvGrpSpPr>
              <p:cNvPr id="164" name="Group 163"/>
              <p:cNvGrpSpPr/>
              <p:nvPr/>
            </p:nvGrpSpPr>
            <p:grpSpPr>
              <a:xfrm>
                <a:off x="7790840" y="1898737"/>
                <a:ext cx="528340" cy="467482"/>
                <a:chOff x="6400800" y="2268872"/>
                <a:chExt cx="1338549" cy="1184366"/>
              </a:xfrm>
            </p:grpSpPr>
            <p:sp>
              <p:nvSpPr>
                <p:cNvPr id="165" name="Vertical Scroll 164"/>
                <p:cNvSpPr/>
                <p:nvPr/>
              </p:nvSpPr>
              <p:spPr>
                <a:xfrm>
                  <a:off x="6400800" y="2268872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9"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66" name="Vertical Scroll 165"/>
                <p:cNvSpPr/>
                <p:nvPr/>
              </p:nvSpPr>
              <p:spPr>
                <a:xfrm>
                  <a:off x="6824949" y="2600031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9"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67" name="Vertical Scroll 166"/>
                <p:cNvSpPr/>
                <p:nvPr/>
              </p:nvSpPr>
              <p:spPr>
                <a:xfrm>
                  <a:off x="7282149" y="2908286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9">
                    <a:latin typeface="Calibri Light" panose="020F0302020204030204" pitchFamily="34" charset="0"/>
                  </a:endParaRPr>
                </a:p>
              </p:txBody>
            </p:sp>
          </p:grpSp>
        </p:grpSp>
        <p:cxnSp>
          <p:nvCxnSpPr>
            <p:cNvPr id="168" name="Straight Connector 167"/>
            <p:cNvCxnSpPr/>
            <p:nvPr/>
          </p:nvCxnSpPr>
          <p:spPr>
            <a:xfrm>
              <a:off x="4495800" y="5145609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4" descr="http://www.clker.com/cliparts/2/k/n/l/C/Q/transparent-green-checkmark-m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198" y="4813890"/>
              <a:ext cx="539388" cy="56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Equal 169"/>
            <p:cNvSpPr/>
            <p:nvPr/>
          </p:nvSpPr>
          <p:spPr>
            <a:xfrm>
              <a:off x="4555727" y="5311062"/>
              <a:ext cx="585659" cy="375208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254130" y="5009519"/>
            <a:ext cx="2014112" cy="3953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969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method Main()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6126957" y="4921046"/>
            <a:ext cx="1671786" cy="977310"/>
            <a:chOff x="4495800" y="4813890"/>
            <a:chExt cx="1671786" cy="97731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240232" y="5234870"/>
              <a:ext cx="604567" cy="511735"/>
              <a:chOff x="7777433" y="1880300"/>
              <a:chExt cx="604567" cy="511735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7777433" y="1880300"/>
                <a:ext cx="604567" cy="51173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00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7790840" y="1898737"/>
                <a:ext cx="528340" cy="467482"/>
                <a:chOff x="6400800" y="2268872"/>
                <a:chExt cx="1338549" cy="1184366"/>
              </a:xfrm>
            </p:grpSpPr>
            <p:sp>
              <p:nvSpPr>
                <p:cNvPr id="133" name="Vertical Scroll 132"/>
                <p:cNvSpPr/>
                <p:nvPr/>
              </p:nvSpPr>
              <p:spPr>
                <a:xfrm>
                  <a:off x="6400800" y="2268872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  <p:sp>
              <p:nvSpPr>
                <p:cNvPr id="134" name="Vertical Scroll 133"/>
                <p:cNvSpPr/>
                <p:nvPr/>
              </p:nvSpPr>
              <p:spPr>
                <a:xfrm>
                  <a:off x="6824949" y="2600031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  <p:sp>
              <p:nvSpPr>
                <p:cNvPr id="135" name="Vertical Scroll 134"/>
                <p:cNvSpPr/>
                <p:nvPr/>
              </p:nvSpPr>
              <p:spPr>
                <a:xfrm>
                  <a:off x="7282149" y="2908286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</p:grpSp>
        </p:grpSp>
        <p:cxnSp>
          <p:nvCxnSpPr>
            <p:cNvPr id="128" name="Straight Connector 127"/>
            <p:cNvCxnSpPr/>
            <p:nvPr/>
          </p:nvCxnSpPr>
          <p:spPr>
            <a:xfrm>
              <a:off x="4495800" y="5145609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4" descr="http://www.clker.com/cliparts/2/k/n/l/C/Q/transparent-green-checkmark-m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198" y="4813890"/>
              <a:ext cx="539388" cy="56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Equal 129"/>
            <p:cNvSpPr/>
            <p:nvPr/>
          </p:nvSpPr>
          <p:spPr>
            <a:xfrm>
              <a:off x="4555727" y="5311062"/>
              <a:ext cx="585659" cy="375208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>
                <a:solidFill>
                  <a:schemeClr val="tx1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14B6-C257-C949-953E-A532895C8996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9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419339" y="1720032"/>
            <a:ext cx="2944654" cy="1115994"/>
          </a:xfrm>
          <a:prstGeom prst="roundRect">
            <a:avLst/>
          </a:prstGeom>
          <a:solidFill>
            <a:srgbClr val="80878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prstClr val="white"/>
                </a:solidFill>
                <a:latin typeface="Calibri"/>
              </a:rPr>
              <a:t>Subtleties of distributed protocols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28056" y="1720032"/>
            <a:ext cx="2941720" cy="1115994"/>
          </a:xfrm>
          <a:prstGeom prst="roundRect">
            <a:avLst/>
          </a:prstGeom>
          <a:solidFill>
            <a:srgbClr val="80878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prstClr val="white"/>
                </a:solidFill>
                <a:latin typeface="Calibri"/>
              </a:rPr>
              <a:t>Complexities of implementation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19339" y="3039887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Maintaining global invariants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19339" y="4106043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Dealing with hosts acting concurrently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19339" y="5172199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Ensuring progress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728056" y="3039887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Using efficient data  structures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28056" y="4106043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Memory management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728056" y="5172199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Avoiding integer overflow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72" y="1972705"/>
            <a:ext cx="4102047" cy="232449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C-8328-8F49-8ACE-F2BB475F7920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419339" y="1720032"/>
            <a:ext cx="2944654" cy="1115994"/>
          </a:xfrm>
          <a:prstGeom prst="roundRect">
            <a:avLst/>
          </a:prstGeom>
          <a:solidFill>
            <a:srgbClr val="80878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prstClr val="white"/>
                </a:solidFill>
                <a:latin typeface="Calibri"/>
              </a:rPr>
              <a:t>Subtleties of distributed protocols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28056" y="1720032"/>
            <a:ext cx="2941720" cy="1115994"/>
          </a:xfrm>
          <a:prstGeom prst="roundRect">
            <a:avLst/>
          </a:prstGeom>
          <a:solidFill>
            <a:srgbClr val="80878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prstClr val="white"/>
                </a:solidFill>
                <a:latin typeface="Calibri"/>
              </a:rPr>
              <a:t>Complexities of implementation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19339" y="3039887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Maintaining global invariants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19339" y="4106043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Dealing with hosts acting concurrently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19339" y="5172199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Ensuring progress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728056" y="3039887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Using efficient data  structures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28056" y="4106043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Memory management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728056" y="5172199"/>
            <a:ext cx="2944654" cy="93225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642915">
              <a:defRPr/>
            </a:pPr>
            <a:r>
              <a:rPr lang="en-US" sz="225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Avoiding integer overflow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57122" y="1677260"/>
            <a:ext cx="369000" cy="4508130"/>
            <a:chOff x="5892042" y="1914292"/>
            <a:chExt cx="524800" cy="6411562"/>
          </a:xfrm>
        </p:grpSpPr>
        <p:sp>
          <p:nvSpPr>
            <p:cNvPr id="20" name="Rectangle 19"/>
            <p:cNvSpPr/>
            <p:nvPr/>
          </p:nvSpPr>
          <p:spPr>
            <a:xfrm>
              <a:off x="5896215" y="1914292"/>
              <a:ext cx="520627" cy="6411562"/>
            </a:xfrm>
            <a:prstGeom prst="rect">
              <a:avLst/>
            </a:prstGeom>
            <a:pattFill prst="horzBrick">
              <a:fgClr>
                <a:srgbClr val="1F497D"/>
              </a:fgClr>
              <a:bgClr>
                <a:sysClr val="window" lastClr="FFFFFF"/>
              </a:bgClr>
            </a:patt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42915">
                <a:defRPr/>
              </a:pPr>
              <a:endParaRPr lang="en-US" sz="1266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92042" y="1914292"/>
              <a:ext cx="507831" cy="6398361"/>
            </a:xfrm>
            <a:prstGeom prst="rect">
              <a:avLst/>
            </a:prstGeom>
            <a:solidFill>
              <a:srgbClr val="F90F0F">
                <a:alpha val="6800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sp>
        <p:nvSpPr>
          <p:cNvPr id="23" name="Shape 1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500" dirty="0">
                <a:latin typeface="Calibri Light" panose="020F0302020204030204" pitchFamily="34" charset="0"/>
              </a:rPr>
              <a:t>Separation of concerns</a:t>
            </a:r>
            <a:endParaRPr sz="4500" dirty="0">
              <a:latin typeface="Calibri Light" panose="020F03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B84D-9024-604B-B00E-6C28D53EE8CF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Two-level refinement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3">
              <a:defRPr/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</a:rPr>
              <a:pPr defTabSz="914353">
                <a:defRPr/>
              </a:pPr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3262" y="3442448"/>
            <a:ext cx="7880470" cy="1170686"/>
            <a:chOff x="730130" y="3581400"/>
            <a:chExt cx="7880470" cy="1170686"/>
          </a:xfrm>
        </p:grpSpPr>
        <p:grpSp>
          <p:nvGrpSpPr>
            <p:cNvPr id="73" name="Group 72"/>
            <p:cNvGrpSpPr/>
            <p:nvPr/>
          </p:nvGrpSpPr>
          <p:grpSpPr>
            <a:xfrm>
              <a:off x="730130" y="3733280"/>
              <a:ext cx="998933" cy="1018806"/>
              <a:chOff x="3680750" y="1246374"/>
              <a:chExt cx="1773803" cy="1809092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680750" y="2003104"/>
                <a:ext cx="397393" cy="397393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057160" y="1971738"/>
                <a:ext cx="397393" cy="397393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862774" y="2658073"/>
                <a:ext cx="397393" cy="397393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298461" y="1314595"/>
                <a:ext cx="397393" cy="397393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999795" y="2626356"/>
                <a:ext cx="397393" cy="397393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79" name="Donut 78"/>
              <p:cNvSpPr/>
              <p:nvPr/>
            </p:nvSpPr>
            <p:spPr>
              <a:xfrm>
                <a:off x="4235942" y="1246374"/>
                <a:ext cx="510934" cy="526156"/>
              </a:xfrm>
              <a:prstGeom prst="donut">
                <a:avLst>
                  <a:gd name="adj" fmla="val 789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black"/>
                  </a:solidFill>
                  <a:latin typeface="Calibri Light" panose="020F0302020204030204" pitchFamily="34" charset="0"/>
                </a:endParaRPr>
              </a:p>
            </p:txBody>
          </p:sp>
          <p:cxnSp>
            <p:nvCxnSpPr>
              <p:cNvPr id="80" name="Straight Arrow Connector 79"/>
              <p:cNvCxnSpPr>
                <a:stCxn id="74" idx="7"/>
                <a:endCxn id="77" idx="3"/>
              </p:cNvCxnSpPr>
              <p:nvPr/>
            </p:nvCxnSpPr>
            <p:spPr>
              <a:xfrm flipV="1">
                <a:off x="4019946" y="1653791"/>
                <a:ext cx="336712" cy="40751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1" name="Straight Arrow Connector 80"/>
              <p:cNvCxnSpPr>
                <a:stCxn id="77" idx="5"/>
                <a:endCxn id="75" idx="1"/>
              </p:cNvCxnSpPr>
              <p:nvPr/>
            </p:nvCxnSpPr>
            <p:spPr>
              <a:xfrm>
                <a:off x="4637657" y="1653791"/>
                <a:ext cx="477700" cy="376144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2" name="Straight Arrow Connector 81"/>
              <p:cNvCxnSpPr>
                <a:stCxn id="77" idx="4"/>
                <a:endCxn id="91" idx="0"/>
              </p:cNvCxnSpPr>
              <p:nvPr/>
            </p:nvCxnSpPr>
            <p:spPr>
              <a:xfrm>
                <a:off x="4497158" y="1711988"/>
                <a:ext cx="137479" cy="516975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3" name="Straight Arrow Connector 82"/>
              <p:cNvCxnSpPr>
                <a:stCxn id="77" idx="4"/>
                <a:endCxn id="76" idx="7"/>
              </p:cNvCxnSpPr>
              <p:nvPr/>
            </p:nvCxnSpPr>
            <p:spPr>
              <a:xfrm flipH="1">
                <a:off x="4201970" y="1711988"/>
                <a:ext cx="295188" cy="1004282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4" name="Straight Arrow Connector 83"/>
              <p:cNvCxnSpPr>
                <a:stCxn id="91" idx="3"/>
                <a:endCxn id="76" idx="6"/>
              </p:cNvCxnSpPr>
              <p:nvPr/>
            </p:nvCxnSpPr>
            <p:spPr>
              <a:xfrm flipH="1">
                <a:off x="4260167" y="2568159"/>
                <a:ext cx="233970" cy="288611"/>
              </a:xfrm>
              <a:prstGeom prst="straightConnector1">
                <a:avLst/>
              </a:prstGeom>
              <a:ln>
                <a:headEnd type="none" w="lg" len="lg"/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5" name="Straight Arrow Connector 84"/>
              <p:cNvCxnSpPr>
                <a:stCxn id="76" idx="1"/>
                <a:endCxn id="74" idx="4"/>
              </p:cNvCxnSpPr>
              <p:nvPr/>
            </p:nvCxnSpPr>
            <p:spPr>
              <a:xfrm flipH="1" flipV="1">
                <a:off x="3879447" y="2400497"/>
                <a:ext cx="41524" cy="315773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4960855" y="1400112"/>
                <a:ext cx="397393" cy="397393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cxnSp>
            <p:nvCxnSpPr>
              <p:cNvPr id="87" name="Straight Arrow Connector 86"/>
              <p:cNvCxnSpPr>
                <a:stCxn id="77" idx="6"/>
                <a:endCxn id="86" idx="2"/>
              </p:cNvCxnSpPr>
              <p:nvPr/>
            </p:nvCxnSpPr>
            <p:spPr>
              <a:xfrm>
                <a:off x="4695854" y="1513292"/>
                <a:ext cx="265001" cy="8551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8" name="Straight Arrow Connector 87"/>
              <p:cNvCxnSpPr>
                <a:stCxn id="86" idx="4"/>
                <a:endCxn id="75" idx="0"/>
              </p:cNvCxnSpPr>
              <p:nvPr/>
            </p:nvCxnSpPr>
            <p:spPr>
              <a:xfrm>
                <a:off x="5159552" y="1797505"/>
                <a:ext cx="96305" cy="174233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9" name="Straight Arrow Connector 88"/>
              <p:cNvCxnSpPr>
                <a:stCxn id="75" idx="4"/>
                <a:endCxn id="78" idx="0"/>
              </p:cNvCxnSpPr>
              <p:nvPr/>
            </p:nvCxnSpPr>
            <p:spPr>
              <a:xfrm flipH="1">
                <a:off x="5198492" y="2369131"/>
                <a:ext cx="57365" cy="257225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3699300" y="1433434"/>
                <a:ext cx="397393" cy="397393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435940" y="2228963"/>
                <a:ext cx="397393" cy="397393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cxnSp>
            <p:nvCxnSpPr>
              <p:cNvPr id="92" name="Straight Arrow Connector 91"/>
              <p:cNvCxnSpPr>
                <a:endCxn id="78" idx="1"/>
              </p:cNvCxnSpPr>
              <p:nvPr/>
            </p:nvCxnSpPr>
            <p:spPr>
              <a:xfrm>
                <a:off x="4826307" y="2498633"/>
                <a:ext cx="231685" cy="18592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3" name="Straight Arrow Connector 92"/>
              <p:cNvCxnSpPr>
                <a:stCxn id="77" idx="2"/>
              </p:cNvCxnSpPr>
              <p:nvPr/>
            </p:nvCxnSpPr>
            <p:spPr>
              <a:xfrm flipH="1">
                <a:off x="4058928" y="1513292"/>
                <a:ext cx="239533" cy="128845"/>
              </a:xfrm>
              <a:prstGeom prst="straightConnector1">
                <a:avLst/>
              </a:prstGeom>
              <a:ln>
                <a:headEnd type="none" w="lg" len="lg"/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4" name="Straight Arrow Connector 93"/>
              <p:cNvCxnSpPr>
                <a:stCxn id="90" idx="4"/>
                <a:endCxn id="74" idx="0"/>
              </p:cNvCxnSpPr>
              <p:nvPr/>
            </p:nvCxnSpPr>
            <p:spPr>
              <a:xfrm flipH="1">
                <a:off x="3879447" y="1830827"/>
                <a:ext cx="18550" cy="172277"/>
              </a:xfrm>
              <a:prstGeom prst="straightConnector1">
                <a:avLst/>
              </a:prstGeom>
              <a:ln>
                <a:headEnd type="none" w="lg" len="lg"/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5" name="Straight Arrow Connector 94"/>
              <p:cNvCxnSpPr>
                <a:endCxn id="76" idx="5"/>
              </p:cNvCxnSpPr>
              <p:nvPr/>
            </p:nvCxnSpPr>
            <p:spPr>
              <a:xfrm flipH="1">
                <a:off x="4201970" y="2871079"/>
                <a:ext cx="797825" cy="12619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2108112" y="3950732"/>
              <a:ext cx="6502488" cy="609600"/>
              <a:chOff x="2108112" y="3950732"/>
              <a:chExt cx="6502488" cy="60960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2108112" y="3950732"/>
                <a:ext cx="670334" cy="6096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353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I0</a:t>
                </a: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566150" y="3950732"/>
                <a:ext cx="670334" cy="6096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353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I1</a:t>
                </a: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5024189" y="3950732"/>
                <a:ext cx="670334" cy="6096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353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I2</a:t>
                </a: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6482227" y="3950732"/>
                <a:ext cx="670334" cy="6096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353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I3</a:t>
                </a: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7940266" y="3950732"/>
                <a:ext cx="670334" cy="6096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353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I4</a:t>
                </a:r>
              </a:p>
            </p:txBody>
          </p:sp>
          <p:sp>
            <p:nvSpPr>
              <p:cNvPr id="116" name="Down Arrow 115"/>
              <p:cNvSpPr/>
              <p:nvPr/>
            </p:nvSpPr>
            <p:spPr>
              <a:xfrm rot="16200000">
                <a:off x="2953758" y="3871743"/>
                <a:ext cx="457200" cy="767594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17" name="Down Arrow 116"/>
              <p:cNvSpPr/>
              <p:nvPr/>
            </p:nvSpPr>
            <p:spPr>
              <a:xfrm rot="16200000">
                <a:off x="7327869" y="3871736"/>
                <a:ext cx="457200" cy="767594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18" name="Down Arrow 117"/>
              <p:cNvSpPr/>
              <p:nvPr/>
            </p:nvSpPr>
            <p:spPr>
              <a:xfrm rot="16200000">
                <a:off x="5869830" y="3871743"/>
                <a:ext cx="457200" cy="767594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19" name="Down Arrow 118"/>
              <p:cNvSpPr/>
              <p:nvPr/>
            </p:nvSpPr>
            <p:spPr>
              <a:xfrm rot="16200000">
                <a:off x="4411794" y="3871736"/>
                <a:ext cx="457200" cy="767594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828800" y="3581400"/>
              <a:ext cx="1669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dirty="0">
                  <a:solidFill>
                    <a:prstClr val="black"/>
                  </a:solidFill>
                  <a:latin typeface="Calibri Light" panose="020F0302020204030204" pitchFamily="34" charset="0"/>
                </a:rPr>
                <a:t>Implementation</a:t>
              </a: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3558914" y="2244808"/>
            <a:ext cx="6499486" cy="73050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3200" i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558914" y="3676446"/>
            <a:ext cx="6499486" cy="74967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3200" i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2179034" y="2713284"/>
            <a:ext cx="7983645" cy="1665084"/>
            <a:chOff x="614689" y="2649184"/>
            <a:chExt cx="7983645" cy="1665084"/>
          </a:xfrm>
        </p:grpSpPr>
        <p:sp>
          <p:nvSpPr>
            <p:cNvPr id="129" name="Rounded Rectangle 128"/>
            <p:cNvSpPr/>
            <p:nvPr/>
          </p:nvSpPr>
          <p:spPr>
            <a:xfrm>
              <a:off x="2095846" y="3043453"/>
              <a:ext cx="670334" cy="609600"/>
            </a:xfrm>
            <a:prstGeom prst="roundRect">
              <a:avLst/>
            </a:prstGeom>
            <a:solidFill>
              <a:srgbClr val="4F81BD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P0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553884" y="3043453"/>
              <a:ext cx="670334" cy="609600"/>
            </a:xfrm>
            <a:prstGeom prst="roundRect">
              <a:avLst/>
            </a:prstGeom>
            <a:solidFill>
              <a:srgbClr val="4F81BD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5011923" y="3043453"/>
              <a:ext cx="670334" cy="609600"/>
            </a:xfrm>
            <a:prstGeom prst="roundRect">
              <a:avLst/>
            </a:prstGeom>
            <a:solidFill>
              <a:srgbClr val="4F81BD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6469961" y="3043453"/>
              <a:ext cx="670334" cy="609600"/>
            </a:xfrm>
            <a:prstGeom prst="roundRect">
              <a:avLst/>
            </a:prstGeom>
            <a:solidFill>
              <a:srgbClr val="4F81BD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P3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928000" y="3043453"/>
              <a:ext cx="670334" cy="609600"/>
            </a:xfrm>
            <a:prstGeom prst="roundRect">
              <a:avLst/>
            </a:prstGeom>
            <a:solidFill>
              <a:srgbClr val="4F81BD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P4</a:t>
              </a:r>
            </a:p>
          </p:txBody>
        </p:sp>
        <p:sp>
          <p:nvSpPr>
            <p:cNvPr id="134" name="Down Arrow 133"/>
            <p:cNvSpPr/>
            <p:nvPr/>
          </p:nvSpPr>
          <p:spPr>
            <a:xfrm rot="16200000">
              <a:off x="2941492" y="2964464"/>
              <a:ext cx="457200" cy="76759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5" name="Down Arrow 134"/>
            <p:cNvSpPr/>
            <p:nvPr/>
          </p:nvSpPr>
          <p:spPr>
            <a:xfrm rot="16200000">
              <a:off x="7315603" y="2964457"/>
              <a:ext cx="457200" cy="76759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6" name="Down Arrow 135"/>
            <p:cNvSpPr/>
            <p:nvPr/>
          </p:nvSpPr>
          <p:spPr>
            <a:xfrm rot="16200000">
              <a:off x="5857564" y="2964464"/>
              <a:ext cx="457200" cy="76759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7" name="Down Arrow 136"/>
            <p:cNvSpPr/>
            <p:nvPr/>
          </p:nvSpPr>
          <p:spPr>
            <a:xfrm rot="16200000">
              <a:off x="4399528" y="2964457"/>
              <a:ext cx="457200" cy="767594"/>
            </a:xfrm>
            <a:prstGeom prst="downArrow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8274673" y="3668677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878352" y="3668677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343792" y="3668677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6809232" y="3668677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412912" y="3668677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614689" y="2698968"/>
              <a:ext cx="1205132" cy="1158697"/>
              <a:chOff x="-1235057" y="783472"/>
              <a:chExt cx="1205132" cy="11586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-1182990" y="783472"/>
                <a:ext cx="1102878" cy="1127325"/>
                <a:chOff x="3680750" y="1246374"/>
                <a:chExt cx="1773803" cy="1813121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3680750" y="2171618"/>
                  <a:ext cx="397394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5057160" y="1971738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4292713" y="1310756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494253" y="2662102"/>
                  <a:ext cx="397394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224" name="Donut 223"/>
                <p:cNvSpPr/>
                <p:nvPr/>
              </p:nvSpPr>
              <p:spPr>
                <a:xfrm>
                  <a:off x="4235942" y="1246374"/>
                  <a:ext cx="510934" cy="526156"/>
                </a:xfrm>
                <a:prstGeom prst="donut">
                  <a:avLst>
                    <a:gd name="adj" fmla="val 789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black"/>
                    </a:solidFill>
                    <a:latin typeface="Calibri Light" panose="020F0302020204030204" pitchFamily="34" charset="0"/>
                  </a:endParaRPr>
                </a:p>
              </p:txBody>
            </p:sp>
            <p:cxnSp>
              <p:nvCxnSpPr>
                <p:cNvPr id="225" name="Straight Arrow Connector 224"/>
                <p:cNvCxnSpPr>
                  <a:stCxn id="180" idx="7"/>
                  <a:endCxn id="222" idx="3"/>
                </p:cNvCxnSpPr>
                <p:nvPr/>
              </p:nvCxnSpPr>
              <p:spPr>
                <a:xfrm flipV="1">
                  <a:off x="4019947" y="1649953"/>
                  <a:ext cx="330963" cy="57986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6" name="Straight Arrow Connector 225"/>
                <p:cNvCxnSpPr>
                  <a:stCxn id="222" idx="5"/>
                  <a:endCxn id="220" idx="1"/>
                </p:cNvCxnSpPr>
                <p:nvPr/>
              </p:nvCxnSpPr>
              <p:spPr>
                <a:xfrm>
                  <a:off x="4631909" y="1649952"/>
                  <a:ext cx="483448" cy="37998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7" name="Straight Arrow Connector 226"/>
                <p:cNvCxnSpPr>
                  <a:stCxn id="222" idx="4"/>
                  <a:endCxn id="236" idx="0"/>
                </p:cNvCxnSpPr>
                <p:nvPr/>
              </p:nvCxnSpPr>
              <p:spPr>
                <a:xfrm>
                  <a:off x="4491411" y="1708149"/>
                  <a:ext cx="76842" cy="316555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31" name="Oval 230"/>
                <p:cNvSpPr/>
                <p:nvPr/>
              </p:nvSpPr>
              <p:spPr>
                <a:xfrm>
                  <a:off x="4960855" y="1400112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cxnSp>
              <p:nvCxnSpPr>
                <p:cNvPr id="232" name="Straight Arrow Connector 231"/>
                <p:cNvCxnSpPr>
                  <a:stCxn id="222" idx="6"/>
                  <a:endCxn id="231" idx="2"/>
                </p:cNvCxnSpPr>
                <p:nvPr/>
              </p:nvCxnSpPr>
              <p:spPr>
                <a:xfrm>
                  <a:off x="4690106" y="1509453"/>
                  <a:ext cx="270749" cy="89356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3" name="Straight Arrow Connector 232"/>
                <p:cNvCxnSpPr>
                  <a:stCxn id="231" idx="4"/>
                  <a:endCxn id="220" idx="0"/>
                </p:cNvCxnSpPr>
                <p:nvPr/>
              </p:nvCxnSpPr>
              <p:spPr>
                <a:xfrm>
                  <a:off x="5159552" y="1797505"/>
                  <a:ext cx="96305" cy="17423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4" name="Straight Arrow Connector 233"/>
                <p:cNvCxnSpPr>
                  <a:stCxn id="220" idx="4"/>
                  <a:endCxn id="223" idx="0"/>
                </p:cNvCxnSpPr>
                <p:nvPr/>
              </p:nvCxnSpPr>
              <p:spPr>
                <a:xfrm flipH="1">
                  <a:off x="4692951" y="2369131"/>
                  <a:ext cx="562906" cy="29297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35" name="Oval 234"/>
                <p:cNvSpPr/>
                <p:nvPr/>
              </p:nvSpPr>
              <p:spPr>
                <a:xfrm>
                  <a:off x="3699300" y="1433434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236" name="Oval 235"/>
                <p:cNvSpPr/>
                <p:nvPr/>
              </p:nvSpPr>
              <p:spPr>
                <a:xfrm>
                  <a:off x="4369555" y="2024704"/>
                  <a:ext cx="397394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cxnSp>
              <p:nvCxnSpPr>
                <p:cNvPr id="237" name="Straight Arrow Connector 236"/>
                <p:cNvCxnSpPr>
                  <a:stCxn id="178" idx="2"/>
                  <a:endCxn id="174" idx="0"/>
                </p:cNvCxnSpPr>
                <p:nvPr/>
              </p:nvCxnSpPr>
              <p:spPr>
                <a:xfrm>
                  <a:off x="4563709" y="2461640"/>
                  <a:ext cx="18866" cy="227336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8" name="Straight Arrow Connector 237"/>
                <p:cNvCxnSpPr>
                  <a:stCxn id="222" idx="2"/>
                </p:cNvCxnSpPr>
                <p:nvPr/>
              </p:nvCxnSpPr>
              <p:spPr>
                <a:xfrm flipH="1">
                  <a:off x="4058929" y="1509453"/>
                  <a:ext cx="233784" cy="13268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lg" len="lg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" name="Straight Arrow Connector 238"/>
                <p:cNvCxnSpPr>
                  <a:stCxn id="235" idx="4"/>
                  <a:endCxn id="180" idx="0"/>
                </p:cNvCxnSpPr>
                <p:nvPr/>
              </p:nvCxnSpPr>
              <p:spPr>
                <a:xfrm flipH="1">
                  <a:off x="3879448" y="1830827"/>
                  <a:ext cx="18551" cy="34079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lg" len="lg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0" name="Straight Arrow Connector 239"/>
                <p:cNvCxnSpPr>
                  <a:stCxn id="174" idx="2"/>
                  <a:endCxn id="180" idx="5"/>
                </p:cNvCxnSpPr>
                <p:nvPr/>
              </p:nvCxnSpPr>
              <p:spPr>
                <a:xfrm flipH="1" flipV="1">
                  <a:off x="4019947" y="2510815"/>
                  <a:ext cx="562628" cy="41623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-806651" y="1260963"/>
                <a:ext cx="326482" cy="278112"/>
                <a:chOff x="7696220" y="4693763"/>
                <a:chExt cx="372342" cy="280467"/>
              </a:xfrm>
            </p:grpSpPr>
            <p:pic>
              <p:nvPicPr>
                <p:cNvPr id="177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20" y="4710237"/>
                  <a:ext cx="190428" cy="1492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8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906" y="4824952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9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8134" y="4693763"/>
                  <a:ext cx="190428" cy="1492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9" name="Group 148"/>
              <p:cNvGrpSpPr/>
              <p:nvPr/>
            </p:nvGrpSpPr>
            <p:grpSpPr>
              <a:xfrm>
                <a:off x="-705759" y="1664089"/>
                <a:ext cx="326482" cy="278080"/>
                <a:chOff x="7399298" y="4860267"/>
                <a:chExt cx="372342" cy="280435"/>
              </a:xfrm>
            </p:grpSpPr>
            <p:pic>
              <p:nvPicPr>
                <p:cNvPr id="174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99298" y="4876739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5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00984" y="4991424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6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81212" y="4860267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0" name="Group 149"/>
              <p:cNvGrpSpPr/>
              <p:nvPr/>
            </p:nvGrpSpPr>
            <p:grpSpPr>
              <a:xfrm>
                <a:off x="-416745" y="863356"/>
                <a:ext cx="326482" cy="278080"/>
                <a:chOff x="7746914" y="4821843"/>
                <a:chExt cx="372342" cy="280435"/>
              </a:xfrm>
            </p:grpSpPr>
            <p:pic>
              <p:nvPicPr>
                <p:cNvPr id="171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46914" y="4838315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2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8600" y="4953000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8828" y="4821843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1" name="Group 150"/>
              <p:cNvGrpSpPr/>
              <p:nvPr/>
            </p:nvGrpSpPr>
            <p:grpSpPr>
              <a:xfrm>
                <a:off x="-831525" y="801489"/>
                <a:ext cx="326482" cy="278080"/>
                <a:chOff x="7746914" y="4821843"/>
                <a:chExt cx="372342" cy="280435"/>
              </a:xfrm>
            </p:grpSpPr>
            <p:pic>
              <p:nvPicPr>
                <p:cNvPr id="168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46914" y="4838315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9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8600" y="4953000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8828" y="4821843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2" name="Group 151"/>
              <p:cNvGrpSpPr/>
              <p:nvPr/>
            </p:nvGrpSpPr>
            <p:grpSpPr>
              <a:xfrm>
                <a:off x="-356403" y="1240180"/>
                <a:ext cx="326478" cy="278080"/>
                <a:chOff x="7786266" y="4734853"/>
                <a:chExt cx="372338" cy="280435"/>
              </a:xfrm>
            </p:grpSpPr>
            <p:pic>
              <p:nvPicPr>
                <p:cNvPr id="165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86266" y="4751325"/>
                  <a:ext cx="190429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6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7952" y="4866010"/>
                  <a:ext cx="190429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68176" y="4734853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4" name="Group 153"/>
              <p:cNvGrpSpPr/>
              <p:nvPr/>
            </p:nvGrpSpPr>
            <p:grpSpPr>
              <a:xfrm>
                <a:off x="-1201658" y="882169"/>
                <a:ext cx="326482" cy="278080"/>
                <a:chOff x="7746914" y="4821843"/>
                <a:chExt cx="372342" cy="280435"/>
              </a:xfrm>
            </p:grpSpPr>
            <p:pic>
              <p:nvPicPr>
                <p:cNvPr id="159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46914" y="4838315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8600" y="4953000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160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8828" y="4821843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5" name="Group 154"/>
              <p:cNvGrpSpPr/>
              <p:nvPr/>
            </p:nvGrpSpPr>
            <p:grpSpPr>
              <a:xfrm>
                <a:off x="-1235057" y="1353307"/>
                <a:ext cx="326482" cy="278080"/>
                <a:chOff x="7746914" y="4930711"/>
                <a:chExt cx="372342" cy="280435"/>
              </a:xfrm>
            </p:grpSpPr>
            <p:pic>
              <p:nvPicPr>
                <p:cNvPr id="156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46914" y="4947183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114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8600" y="5061868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Picture 157" descr="3d1itajn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8828" y="4930711"/>
                  <a:ext cx="190428" cy="149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46" name="TextBox 145"/>
            <p:cNvSpPr txBox="1"/>
            <p:nvPr/>
          </p:nvSpPr>
          <p:spPr>
            <a:xfrm>
              <a:off x="1751166" y="2649184"/>
              <a:ext cx="956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dirty="0">
                  <a:solidFill>
                    <a:prstClr val="black"/>
                  </a:solidFill>
                  <a:latin typeface="Calibri Light" panose="020F0302020204030204" pitchFamily="34" charset="0"/>
                </a:rPr>
                <a:t>Protocol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52234" y="2038316"/>
            <a:ext cx="7799186" cy="1621855"/>
            <a:chOff x="1587505" y="6665768"/>
            <a:chExt cx="11092175" cy="2306640"/>
          </a:xfrm>
        </p:grpSpPr>
        <p:grpSp>
          <p:nvGrpSpPr>
            <p:cNvPr id="30" name="Group 29"/>
            <p:cNvGrpSpPr/>
            <p:nvPr/>
          </p:nvGrpSpPr>
          <p:grpSpPr>
            <a:xfrm>
              <a:off x="1587505" y="6665768"/>
              <a:ext cx="1393254" cy="1325474"/>
              <a:chOff x="3657600" y="1858020"/>
              <a:chExt cx="2076680" cy="1975651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657600" y="1944436"/>
                <a:ext cx="2076680" cy="1889235"/>
                <a:chOff x="2109271" y="1659274"/>
                <a:chExt cx="2076680" cy="1889235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2109271" y="2236736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652551" y="2236736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427842" y="3015109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2798145" y="1659274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52800" y="2982016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</p:grpSp>
          <p:sp>
            <p:nvSpPr>
              <p:cNvPr id="40" name="Donut 39"/>
              <p:cNvSpPr/>
              <p:nvPr/>
            </p:nvSpPr>
            <p:spPr>
              <a:xfrm>
                <a:off x="4270275" y="1858020"/>
                <a:ext cx="685799" cy="706232"/>
              </a:xfrm>
              <a:prstGeom prst="donut">
                <a:avLst>
                  <a:gd name="adj" fmla="val 789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black"/>
                  </a:solidFill>
                  <a:latin typeface="Calibri Light" panose="020F0302020204030204" pitchFamily="34" charset="0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924300" y="2399721"/>
                <a:ext cx="1354695" cy="1167250"/>
                <a:chOff x="2375971" y="2114559"/>
                <a:chExt cx="1354695" cy="1167250"/>
              </a:xfrm>
            </p:grpSpPr>
            <p:cxnSp>
              <p:nvCxnSpPr>
                <p:cNvPr id="34" name="Straight Arrow Connector 33"/>
                <p:cNvCxnSpPr>
                  <a:stCxn id="42" idx="7"/>
                  <a:endCxn id="45" idx="3"/>
                </p:cNvCxnSpPr>
                <p:nvPr/>
              </p:nvCxnSpPr>
              <p:spPr>
                <a:xfrm flipV="1">
                  <a:off x="2564556" y="2114559"/>
                  <a:ext cx="311704" cy="200292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45" idx="5"/>
                  <a:endCxn id="43" idx="1"/>
                </p:cNvCxnSpPr>
                <p:nvPr/>
              </p:nvCxnSpPr>
              <p:spPr>
                <a:xfrm>
                  <a:off x="3253430" y="2114559"/>
                  <a:ext cx="477236" cy="200292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5" idx="4"/>
                  <a:endCxn id="46" idx="0"/>
                </p:cNvCxnSpPr>
                <p:nvPr/>
              </p:nvCxnSpPr>
              <p:spPr>
                <a:xfrm>
                  <a:off x="3064845" y="2192674"/>
                  <a:ext cx="554655" cy="789342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endCxn id="44" idx="7"/>
                </p:cNvCxnSpPr>
                <p:nvPr/>
              </p:nvCxnSpPr>
              <p:spPr>
                <a:xfrm flipH="1">
                  <a:off x="2883127" y="2545790"/>
                  <a:ext cx="769424" cy="547434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endCxn id="44" idx="6"/>
                </p:cNvCxnSpPr>
                <p:nvPr/>
              </p:nvCxnSpPr>
              <p:spPr>
                <a:xfrm flipH="1">
                  <a:off x="2961242" y="3239682"/>
                  <a:ext cx="355136" cy="42127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endCxn id="42" idx="4"/>
                </p:cNvCxnSpPr>
                <p:nvPr/>
              </p:nvCxnSpPr>
              <p:spPr>
                <a:xfrm flipH="1" flipV="1">
                  <a:off x="2375971" y="2770136"/>
                  <a:ext cx="178419" cy="262275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TextBox 69"/>
            <p:cNvSpPr txBox="1"/>
            <p:nvPr/>
          </p:nvSpPr>
          <p:spPr>
            <a:xfrm>
              <a:off x="3042835" y="6692361"/>
              <a:ext cx="882749" cy="525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dirty="0">
                  <a:solidFill>
                    <a:prstClr val="black"/>
                  </a:solidFill>
                  <a:latin typeface="Calibri Light" panose="020F0302020204030204" pitchFamily="34" charset="0"/>
                </a:rPr>
                <a:t>Spec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39363" y="8038979"/>
              <a:ext cx="0" cy="918174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940668" y="8043015"/>
              <a:ext cx="3430" cy="929393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014323" y="8043018"/>
              <a:ext cx="23910" cy="91883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0087977" y="8043018"/>
              <a:ext cx="5835" cy="91883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2233982" y="8038979"/>
              <a:ext cx="0" cy="918174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/>
            <p:cNvGrpSpPr/>
            <p:nvPr/>
          </p:nvGrpSpPr>
          <p:grpSpPr>
            <a:xfrm>
              <a:off x="3431698" y="7081162"/>
              <a:ext cx="9247982" cy="897551"/>
              <a:chOff x="2998204" y="3819689"/>
              <a:chExt cx="9247982" cy="897551"/>
            </a:xfrm>
          </p:grpSpPr>
          <p:sp>
            <p:nvSpPr>
              <p:cNvPr id="182" name="Down Arrow 181"/>
              <p:cNvSpPr/>
              <p:nvPr/>
            </p:nvSpPr>
            <p:spPr>
              <a:xfrm rot="16200000">
                <a:off x="4200893" y="3737903"/>
                <a:ext cx="650240" cy="1091690"/>
              </a:xfrm>
              <a:prstGeom prst="downArrow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2998204" y="3850253"/>
                <a:ext cx="953363" cy="866987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969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S0</a:t>
                </a:r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5071859" y="3825594"/>
                <a:ext cx="953363" cy="866987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969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7145514" y="3838668"/>
                <a:ext cx="953363" cy="866987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969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9219168" y="3820914"/>
                <a:ext cx="953363" cy="866987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969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11292823" y="3819689"/>
                <a:ext cx="953363" cy="866987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969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88" name="Down Arrow 187"/>
              <p:cNvSpPr/>
              <p:nvPr/>
            </p:nvSpPr>
            <p:spPr>
              <a:xfrm rot="16200000">
                <a:off x="8332033" y="3721725"/>
                <a:ext cx="650238" cy="1124031"/>
              </a:xfrm>
              <a:prstGeom prst="downArrow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89" name="Down Arrow 188"/>
              <p:cNvSpPr/>
              <p:nvPr/>
            </p:nvSpPr>
            <p:spPr>
              <a:xfrm rot="16200000">
                <a:off x="6256800" y="3755649"/>
                <a:ext cx="650238" cy="1056183"/>
              </a:xfrm>
              <a:prstGeom prst="downArrow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90" name="Down Arrow 189"/>
              <p:cNvSpPr/>
              <p:nvPr/>
            </p:nvSpPr>
            <p:spPr>
              <a:xfrm rot="16200000">
                <a:off x="10418946" y="3718107"/>
                <a:ext cx="650238" cy="1097515"/>
              </a:xfrm>
              <a:prstGeom prst="downArrow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9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D501-530B-8B4C-A51D-F14E90433369}" type="datetime1">
              <a:rPr lang="en-US" smtClean="0"/>
              <a:t>11/14/24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1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0.12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00078 -0.1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5" grpId="1" animBg="1"/>
      <p:bldP spid="1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Protocol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3">
              <a:defRPr/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53">
                <a:defRPr/>
              </a:pPr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71373" y="4276132"/>
            <a:ext cx="2192010" cy="2234241"/>
            <a:chOff x="6543023" y="3854909"/>
            <a:chExt cx="2430189" cy="2477009"/>
          </a:xfrm>
        </p:grpSpPr>
        <p:grpSp>
          <p:nvGrpSpPr>
            <p:cNvPr id="70" name="Group 69"/>
            <p:cNvGrpSpPr/>
            <p:nvPr/>
          </p:nvGrpSpPr>
          <p:grpSpPr>
            <a:xfrm>
              <a:off x="6806799" y="3854909"/>
              <a:ext cx="1610351" cy="1477905"/>
              <a:chOff x="6114806" y="1768055"/>
              <a:chExt cx="2161491" cy="1983715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6191006" y="2444556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742897" y="2427614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490771" y="3218370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639213" y="1768055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7386397" y="3218370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Donut 75"/>
              <p:cNvSpPr/>
              <p:nvPr/>
            </p:nvSpPr>
            <p:spPr>
              <a:xfrm>
                <a:off x="6114806" y="2358140"/>
                <a:ext cx="685800" cy="706232"/>
              </a:xfrm>
              <a:prstGeom prst="donut">
                <a:avLst>
                  <a:gd name="adj" fmla="val 789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8" name="Straight Arrow Connector 77"/>
              <p:cNvCxnSpPr>
                <a:stCxn id="71" idx="7"/>
                <a:endCxn id="74" idx="3"/>
              </p:cNvCxnSpPr>
              <p:nvPr/>
            </p:nvCxnSpPr>
            <p:spPr>
              <a:xfrm flipV="1">
                <a:off x="6646291" y="2223342"/>
                <a:ext cx="71037" cy="299329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5"/>
                <a:endCxn id="72" idx="1"/>
              </p:cNvCxnSpPr>
              <p:nvPr/>
            </p:nvCxnSpPr>
            <p:spPr>
              <a:xfrm>
                <a:off x="7094498" y="2223342"/>
                <a:ext cx="726514" cy="28238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4" idx="4"/>
                <a:endCxn id="75" idx="0"/>
              </p:cNvCxnSpPr>
              <p:nvPr/>
            </p:nvCxnSpPr>
            <p:spPr>
              <a:xfrm>
                <a:off x="6905913" y="2301457"/>
                <a:ext cx="747184" cy="91691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4" idx="4"/>
                <a:endCxn id="73" idx="7"/>
              </p:cNvCxnSpPr>
              <p:nvPr/>
            </p:nvCxnSpPr>
            <p:spPr>
              <a:xfrm>
                <a:off x="6905913" y="2301457"/>
                <a:ext cx="40143" cy="9950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5" idx="2"/>
                <a:endCxn id="73" idx="6"/>
              </p:cNvCxnSpPr>
              <p:nvPr/>
            </p:nvCxnSpPr>
            <p:spPr>
              <a:xfrm flipH="1">
                <a:off x="7024171" y="3485070"/>
                <a:ext cx="36222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endCxn id="71" idx="4"/>
              </p:cNvCxnSpPr>
              <p:nvPr/>
            </p:nvCxnSpPr>
            <p:spPr>
              <a:xfrm flipH="1" flipV="1">
                <a:off x="6457706" y="2977956"/>
                <a:ext cx="159614" cy="25771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7376672" y="1777091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" name="Straight Arrow Connector 84"/>
              <p:cNvCxnSpPr>
                <a:endCxn id="84" idx="2"/>
              </p:cNvCxnSpPr>
              <p:nvPr/>
            </p:nvCxnSpPr>
            <p:spPr>
              <a:xfrm>
                <a:off x="7172613" y="2001686"/>
                <a:ext cx="204059" cy="4210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72" idx="0"/>
              </p:cNvCxnSpPr>
              <p:nvPr/>
            </p:nvCxnSpPr>
            <p:spPr>
              <a:xfrm>
                <a:off x="7808042" y="2218650"/>
                <a:ext cx="201555" cy="20896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2" idx="4"/>
                <a:endCxn id="75" idx="7"/>
              </p:cNvCxnSpPr>
              <p:nvPr/>
            </p:nvCxnSpPr>
            <p:spPr>
              <a:xfrm flipH="1">
                <a:off x="7841682" y="2961014"/>
                <a:ext cx="167915" cy="33547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/>
            <p:cNvSpPr txBox="1"/>
            <p:nvPr/>
          </p:nvSpPr>
          <p:spPr>
            <a:xfrm>
              <a:off x="6543023" y="5410627"/>
              <a:ext cx="2430189" cy="921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Implementation</a:t>
              </a:r>
            </a:p>
            <a:p>
              <a:pPr algn="ctr" defTabSz="914353"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(methods)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27803" y="4642719"/>
            <a:ext cx="1592033" cy="510617"/>
            <a:chOff x="5326267" y="4751545"/>
            <a:chExt cx="1592033" cy="510617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5326267" y="5262162"/>
              <a:ext cx="159203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53315" y="4751545"/>
              <a:ext cx="1098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Refines</a:t>
              </a: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2286000" y="2507895"/>
            <a:ext cx="7766869" cy="369332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defTabSz="914353">
              <a:defRPr/>
            </a:pP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ProtocolNext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v:HostState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v’: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HostState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286000" y="2882125"/>
            <a:ext cx="7766870" cy="369332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defTabSz="914353">
              <a:defRPr/>
            </a:pP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v:HostState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returns (v’: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HostState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181024" y="1931351"/>
            <a:ext cx="1976823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pPr defTabSz="914353">
              <a:defRPr/>
            </a:pP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array&lt;uint64&gt;</a:t>
            </a:r>
            <a:endParaRPr lang="en-US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5181024" y="1553673"/>
            <a:ext cx="1976823" cy="369332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defTabSz="914353">
              <a:defRPr/>
            </a:pP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354930" y="3430147"/>
            <a:ext cx="7629012" cy="369332"/>
          </a:xfrm>
          <a:prstGeom prst="rect">
            <a:avLst/>
          </a:prstGeom>
          <a:solidFill>
            <a:srgbClr val="4F81BD"/>
          </a:solidFill>
        </p:spPr>
        <p:txBody>
          <a:bodyPr wrap="none" rtlCol="0">
            <a:spAutoFit/>
          </a:bodyPr>
          <a:lstStyle/>
          <a:p>
            <a:pPr defTabSz="914353">
              <a:defRPr/>
            </a:pP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Message = 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MessageRequest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| 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MessageReply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| ...</a:t>
            </a:r>
            <a:endParaRPr lang="en-US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354929" y="3807541"/>
            <a:ext cx="7629012" cy="369332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defTabSz="914353">
              <a:defRPr/>
            </a:pP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Packet = array&lt;byte&gt;</a:t>
            </a:r>
            <a:endParaRPr lang="en-US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968714" y="4350210"/>
            <a:ext cx="1949380" cy="2170333"/>
            <a:chOff x="3404447" y="4028741"/>
            <a:chExt cx="2474527" cy="2755004"/>
          </a:xfrm>
        </p:grpSpPr>
        <p:grpSp>
          <p:nvGrpSpPr>
            <p:cNvPr id="4" name="Group 3"/>
            <p:cNvGrpSpPr/>
            <p:nvPr/>
          </p:nvGrpSpPr>
          <p:grpSpPr>
            <a:xfrm>
              <a:off x="3598093" y="4028741"/>
              <a:ext cx="1854530" cy="1624078"/>
              <a:chOff x="3892709" y="3791609"/>
              <a:chExt cx="1854530" cy="1624078"/>
            </a:xfrm>
          </p:grpSpPr>
          <p:grpSp>
            <p:nvGrpSpPr>
              <p:cNvPr id="206" name="Group 205"/>
              <p:cNvGrpSpPr/>
              <p:nvPr/>
            </p:nvGrpSpPr>
            <p:grpSpPr>
              <a:xfrm>
                <a:off x="3892709" y="3791609"/>
                <a:ext cx="1854530" cy="1624078"/>
                <a:chOff x="6114806" y="1768057"/>
                <a:chExt cx="2161491" cy="1983713"/>
              </a:xfrm>
            </p:grpSpPr>
            <p:sp>
              <p:nvSpPr>
                <p:cNvPr id="207" name="Oval 206"/>
                <p:cNvSpPr/>
                <p:nvPr/>
              </p:nvSpPr>
              <p:spPr>
                <a:xfrm>
                  <a:off x="6191006" y="2444556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7742897" y="2427614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490771" y="3218370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6639213" y="1768057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7386397" y="3218370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2" name="Donut 211"/>
                <p:cNvSpPr/>
                <p:nvPr/>
              </p:nvSpPr>
              <p:spPr>
                <a:xfrm>
                  <a:off x="6114806" y="2358140"/>
                  <a:ext cx="685800" cy="706232"/>
                </a:xfrm>
                <a:prstGeom prst="donut">
                  <a:avLst>
                    <a:gd name="adj" fmla="val 78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213" name="Straight Arrow Connector 212"/>
                <p:cNvCxnSpPr>
                  <a:stCxn id="207" idx="7"/>
                  <a:endCxn id="210" idx="3"/>
                </p:cNvCxnSpPr>
                <p:nvPr/>
              </p:nvCxnSpPr>
              <p:spPr>
                <a:xfrm flipV="1">
                  <a:off x="6646291" y="2223342"/>
                  <a:ext cx="71037" cy="299329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4" name="Straight Arrow Connector 213"/>
                <p:cNvCxnSpPr>
                  <a:stCxn id="210" idx="5"/>
                  <a:endCxn id="208" idx="1"/>
                </p:cNvCxnSpPr>
                <p:nvPr/>
              </p:nvCxnSpPr>
              <p:spPr>
                <a:xfrm>
                  <a:off x="7094498" y="2223342"/>
                  <a:ext cx="726514" cy="282387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5" name="Straight Arrow Connector 214"/>
                <p:cNvCxnSpPr>
                  <a:stCxn id="210" idx="4"/>
                  <a:endCxn id="211" idx="0"/>
                </p:cNvCxnSpPr>
                <p:nvPr/>
              </p:nvCxnSpPr>
              <p:spPr>
                <a:xfrm>
                  <a:off x="6905913" y="2301457"/>
                  <a:ext cx="747184" cy="916913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6" name="Straight Arrow Connector 215"/>
                <p:cNvCxnSpPr>
                  <a:stCxn id="210" idx="4"/>
                  <a:endCxn id="209" idx="7"/>
                </p:cNvCxnSpPr>
                <p:nvPr/>
              </p:nvCxnSpPr>
              <p:spPr>
                <a:xfrm>
                  <a:off x="6905913" y="2301457"/>
                  <a:ext cx="40143" cy="995028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7" name="Straight Arrow Connector 216"/>
                <p:cNvCxnSpPr>
                  <a:stCxn id="211" idx="2"/>
                  <a:endCxn id="209" idx="6"/>
                </p:cNvCxnSpPr>
                <p:nvPr/>
              </p:nvCxnSpPr>
              <p:spPr>
                <a:xfrm flipH="1">
                  <a:off x="7024171" y="3485070"/>
                  <a:ext cx="362226" cy="0"/>
                </a:xfrm>
                <a:prstGeom prst="straightConnector1">
                  <a:avLst/>
                </a:prstGeom>
                <a:ln>
                  <a:headEnd type="none" w="lg" len="lg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8" name="Straight Arrow Connector 217"/>
                <p:cNvCxnSpPr>
                  <a:endCxn id="207" idx="4"/>
                </p:cNvCxnSpPr>
                <p:nvPr/>
              </p:nvCxnSpPr>
              <p:spPr>
                <a:xfrm flipH="1" flipV="1">
                  <a:off x="6457706" y="2977956"/>
                  <a:ext cx="159614" cy="257717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19" name="Oval 218"/>
                <p:cNvSpPr/>
                <p:nvPr/>
              </p:nvSpPr>
              <p:spPr>
                <a:xfrm>
                  <a:off x="7376672" y="1777091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220" name="Straight Arrow Connector 219"/>
                <p:cNvCxnSpPr>
                  <a:endCxn id="219" idx="2"/>
                </p:cNvCxnSpPr>
                <p:nvPr/>
              </p:nvCxnSpPr>
              <p:spPr>
                <a:xfrm>
                  <a:off x="7172613" y="2001686"/>
                  <a:ext cx="204059" cy="42105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1" name="Straight Arrow Connector 220"/>
                <p:cNvCxnSpPr>
                  <a:endCxn id="208" idx="0"/>
                </p:cNvCxnSpPr>
                <p:nvPr/>
              </p:nvCxnSpPr>
              <p:spPr>
                <a:xfrm>
                  <a:off x="7808042" y="2218650"/>
                  <a:ext cx="201555" cy="208964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2" name="Straight Arrow Connector 221"/>
                <p:cNvCxnSpPr>
                  <a:stCxn id="208" idx="4"/>
                  <a:endCxn id="211" idx="7"/>
                </p:cNvCxnSpPr>
                <p:nvPr/>
              </p:nvCxnSpPr>
              <p:spPr>
                <a:xfrm flipH="1">
                  <a:off x="7841682" y="2961014"/>
                  <a:ext cx="167915" cy="335471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pic>
            <p:nvPicPr>
              <p:cNvPr id="106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967" y="5110414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819" y="4466758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710" y="3922486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1737" y="3904857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5328" y="4454398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6735" y="5089613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6" name="TextBox 245"/>
            <p:cNvSpPr txBox="1"/>
            <p:nvPr/>
          </p:nvSpPr>
          <p:spPr>
            <a:xfrm>
              <a:off x="3404447" y="5728884"/>
              <a:ext cx="2474527" cy="1054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sz="2400">
                  <a:solidFill>
                    <a:prstClr val="black"/>
                  </a:solidFill>
                </a:rPr>
                <a:t>Protocol steps</a:t>
              </a:r>
              <a:endParaRPr lang="en-US" sz="2400" dirty="0">
                <a:solidFill>
                  <a:prstClr val="black"/>
                </a:solidFill>
              </a:endParaRPr>
            </a:p>
            <a:p>
              <a:pPr algn="ctr" defTabSz="914353"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(predicates)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EE6E-A84E-9A4B-AF68-608C03A3C8B0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41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From Implementation to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3">
              <a:defRPr/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53">
                <a:defRPr/>
              </a:pPr>
              <a:t>45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89400" y="4537839"/>
            <a:ext cx="2663447" cy="1978509"/>
            <a:chOff x="5753702" y="3854910"/>
            <a:chExt cx="2663448" cy="1978509"/>
          </a:xfrm>
        </p:grpSpPr>
        <p:grpSp>
          <p:nvGrpSpPr>
            <p:cNvPr id="70" name="Group 69"/>
            <p:cNvGrpSpPr/>
            <p:nvPr/>
          </p:nvGrpSpPr>
          <p:grpSpPr>
            <a:xfrm>
              <a:off x="6806799" y="3854910"/>
              <a:ext cx="1610351" cy="1477903"/>
              <a:chOff x="6114806" y="1768057"/>
              <a:chExt cx="2161491" cy="1983713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6191006" y="2444556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742897" y="2427614"/>
                <a:ext cx="533400" cy="533400"/>
              </a:xfrm>
              <a:prstGeom prst="ellipse">
                <a:avLst/>
              </a:prstGeom>
              <a:solidFill>
                <a:srgbClr val="C2504B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490771" y="3218370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639213" y="1768057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7386397" y="3218370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Donut 75"/>
              <p:cNvSpPr/>
              <p:nvPr/>
            </p:nvSpPr>
            <p:spPr>
              <a:xfrm>
                <a:off x="6114806" y="2358140"/>
                <a:ext cx="685800" cy="706232"/>
              </a:xfrm>
              <a:prstGeom prst="donut">
                <a:avLst>
                  <a:gd name="adj" fmla="val 789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8" name="Straight Arrow Connector 77"/>
              <p:cNvCxnSpPr>
                <a:stCxn id="71" idx="7"/>
                <a:endCxn id="74" idx="3"/>
              </p:cNvCxnSpPr>
              <p:nvPr/>
            </p:nvCxnSpPr>
            <p:spPr>
              <a:xfrm flipV="1">
                <a:off x="6646291" y="2223342"/>
                <a:ext cx="71037" cy="299329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5"/>
                <a:endCxn id="72" idx="1"/>
              </p:cNvCxnSpPr>
              <p:nvPr/>
            </p:nvCxnSpPr>
            <p:spPr>
              <a:xfrm>
                <a:off x="7094498" y="2223342"/>
                <a:ext cx="726514" cy="28238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4" idx="4"/>
                <a:endCxn id="75" idx="0"/>
              </p:cNvCxnSpPr>
              <p:nvPr/>
            </p:nvCxnSpPr>
            <p:spPr>
              <a:xfrm>
                <a:off x="6905913" y="2301457"/>
                <a:ext cx="747184" cy="91691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4" idx="4"/>
                <a:endCxn id="73" idx="7"/>
              </p:cNvCxnSpPr>
              <p:nvPr/>
            </p:nvCxnSpPr>
            <p:spPr>
              <a:xfrm>
                <a:off x="6905913" y="2301457"/>
                <a:ext cx="40143" cy="9950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5" idx="2"/>
                <a:endCxn id="73" idx="6"/>
              </p:cNvCxnSpPr>
              <p:nvPr/>
            </p:nvCxnSpPr>
            <p:spPr>
              <a:xfrm flipH="1">
                <a:off x="7024171" y="3485070"/>
                <a:ext cx="36222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endCxn id="71" idx="4"/>
              </p:cNvCxnSpPr>
              <p:nvPr/>
            </p:nvCxnSpPr>
            <p:spPr>
              <a:xfrm flipH="1" flipV="1">
                <a:off x="6457706" y="2977956"/>
                <a:ext cx="159614" cy="25771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7376672" y="1777091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" name="Straight Arrow Connector 84"/>
              <p:cNvCxnSpPr>
                <a:endCxn id="84" idx="2"/>
              </p:cNvCxnSpPr>
              <p:nvPr/>
            </p:nvCxnSpPr>
            <p:spPr>
              <a:xfrm>
                <a:off x="7172613" y="2001686"/>
                <a:ext cx="204059" cy="4210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72" idx="0"/>
              </p:cNvCxnSpPr>
              <p:nvPr/>
            </p:nvCxnSpPr>
            <p:spPr>
              <a:xfrm>
                <a:off x="7808042" y="2218650"/>
                <a:ext cx="201555" cy="20896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2" idx="4"/>
                <a:endCxn id="75" idx="7"/>
              </p:cNvCxnSpPr>
              <p:nvPr/>
            </p:nvCxnSpPr>
            <p:spPr>
              <a:xfrm flipH="1">
                <a:off x="7841682" y="2961014"/>
                <a:ext cx="167915" cy="33547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/>
            <p:cNvSpPr txBox="1"/>
            <p:nvPr/>
          </p:nvSpPr>
          <p:spPr>
            <a:xfrm>
              <a:off x="5753702" y="5351620"/>
              <a:ext cx="2272546" cy="481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sz="2531" dirty="0">
                  <a:solidFill>
                    <a:prstClr val="black"/>
                  </a:solidFill>
                  <a:latin typeface="Calibri Light" panose="020F0302020204030204" pitchFamily="34" charset="0"/>
                </a:rPr>
                <a:t>Implementation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87602" y="3646564"/>
            <a:ext cx="1167321" cy="682121"/>
            <a:chOff x="1931245" y="3546174"/>
            <a:chExt cx="1167321" cy="682121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3094655" y="3546174"/>
              <a:ext cx="3911" cy="65928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31245" y="3746496"/>
              <a:ext cx="1132554" cy="481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31" dirty="0">
                  <a:latin typeface="Calibri Light" panose="020F0302020204030204" pitchFamily="34" charset="0"/>
                </a:rPr>
                <a:t>Refines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38328" y="1589024"/>
            <a:ext cx="2690341" cy="1765592"/>
            <a:chOff x="2762284" y="3887227"/>
            <a:chExt cx="2690339" cy="1765592"/>
          </a:xfrm>
        </p:grpSpPr>
        <p:grpSp>
          <p:nvGrpSpPr>
            <p:cNvPr id="4" name="Group 3"/>
            <p:cNvGrpSpPr/>
            <p:nvPr/>
          </p:nvGrpSpPr>
          <p:grpSpPr>
            <a:xfrm>
              <a:off x="3598093" y="4028741"/>
              <a:ext cx="1854530" cy="1624078"/>
              <a:chOff x="3892709" y="3791609"/>
              <a:chExt cx="1854530" cy="1624078"/>
            </a:xfrm>
          </p:grpSpPr>
          <p:grpSp>
            <p:nvGrpSpPr>
              <p:cNvPr id="206" name="Group 205"/>
              <p:cNvGrpSpPr/>
              <p:nvPr/>
            </p:nvGrpSpPr>
            <p:grpSpPr>
              <a:xfrm>
                <a:off x="3892709" y="3791609"/>
                <a:ext cx="1854530" cy="1624078"/>
                <a:chOff x="6114806" y="1768057"/>
                <a:chExt cx="2161491" cy="1983713"/>
              </a:xfrm>
            </p:grpSpPr>
            <p:sp>
              <p:nvSpPr>
                <p:cNvPr id="207" name="Oval 206"/>
                <p:cNvSpPr/>
                <p:nvPr/>
              </p:nvSpPr>
              <p:spPr>
                <a:xfrm>
                  <a:off x="6191006" y="2444556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7742897" y="2427614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490771" y="3218370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6639213" y="1768057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7386397" y="3218370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2" name="Donut 211"/>
                <p:cNvSpPr/>
                <p:nvPr/>
              </p:nvSpPr>
              <p:spPr>
                <a:xfrm>
                  <a:off x="6114806" y="2358140"/>
                  <a:ext cx="685800" cy="706232"/>
                </a:xfrm>
                <a:prstGeom prst="donut">
                  <a:avLst>
                    <a:gd name="adj" fmla="val 78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213" name="Straight Arrow Connector 212"/>
                <p:cNvCxnSpPr>
                  <a:stCxn id="207" idx="7"/>
                  <a:endCxn id="210" idx="3"/>
                </p:cNvCxnSpPr>
                <p:nvPr/>
              </p:nvCxnSpPr>
              <p:spPr>
                <a:xfrm flipV="1">
                  <a:off x="6646291" y="2223342"/>
                  <a:ext cx="71037" cy="299329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4" name="Straight Arrow Connector 213"/>
                <p:cNvCxnSpPr>
                  <a:stCxn id="210" idx="5"/>
                  <a:endCxn id="208" idx="1"/>
                </p:cNvCxnSpPr>
                <p:nvPr/>
              </p:nvCxnSpPr>
              <p:spPr>
                <a:xfrm>
                  <a:off x="7094498" y="2223342"/>
                  <a:ext cx="726514" cy="282387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5" name="Straight Arrow Connector 214"/>
                <p:cNvCxnSpPr>
                  <a:stCxn id="210" idx="4"/>
                  <a:endCxn id="211" idx="0"/>
                </p:cNvCxnSpPr>
                <p:nvPr/>
              </p:nvCxnSpPr>
              <p:spPr>
                <a:xfrm>
                  <a:off x="6905913" y="2301457"/>
                  <a:ext cx="747184" cy="916913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6" name="Straight Arrow Connector 215"/>
                <p:cNvCxnSpPr>
                  <a:stCxn id="210" idx="4"/>
                  <a:endCxn id="209" idx="7"/>
                </p:cNvCxnSpPr>
                <p:nvPr/>
              </p:nvCxnSpPr>
              <p:spPr>
                <a:xfrm>
                  <a:off x="6905913" y="2301457"/>
                  <a:ext cx="40143" cy="995028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7" name="Straight Arrow Connector 216"/>
                <p:cNvCxnSpPr>
                  <a:stCxn id="211" idx="2"/>
                  <a:endCxn id="209" idx="6"/>
                </p:cNvCxnSpPr>
                <p:nvPr/>
              </p:nvCxnSpPr>
              <p:spPr>
                <a:xfrm flipH="1">
                  <a:off x="7024171" y="3485070"/>
                  <a:ext cx="362226" cy="0"/>
                </a:xfrm>
                <a:prstGeom prst="straightConnector1">
                  <a:avLst/>
                </a:prstGeom>
                <a:ln>
                  <a:headEnd type="none" w="lg" len="lg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8" name="Straight Arrow Connector 217"/>
                <p:cNvCxnSpPr>
                  <a:endCxn id="207" idx="4"/>
                </p:cNvCxnSpPr>
                <p:nvPr/>
              </p:nvCxnSpPr>
              <p:spPr>
                <a:xfrm flipH="1" flipV="1">
                  <a:off x="6457706" y="2977956"/>
                  <a:ext cx="159614" cy="257717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19" name="Oval 218"/>
                <p:cNvSpPr/>
                <p:nvPr/>
              </p:nvSpPr>
              <p:spPr>
                <a:xfrm>
                  <a:off x="7376672" y="1777091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220" name="Straight Arrow Connector 219"/>
                <p:cNvCxnSpPr>
                  <a:endCxn id="219" idx="2"/>
                </p:cNvCxnSpPr>
                <p:nvPr/>
              </p:nvCxnSpPr>
              <p:spPr>
                <a:xfrm>
                  <a:off x="7172613" y="2001686"/>
                  <a:ext cx="204059" cy="42105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1" name="Straight Arrow Connector 220"/>
                <p:cNvCxnSpPr>
                  <a:endCxn id="208" idx="0"/>
                </p:cNvCxnSpPr>
                <p:nvPr/>
              </p:nvCxnSpPr>
              <p:spPr>
                <a:xfrm>
                  <a:off x="7808042" y="2218650"/>
                  <a:ext cx="201555" cy="208964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2" name="Straight Arrow Connector 221"/>
                <p:cNvCxnSpPr>
                  <a:stCxn id="208" idx="4"/>
                  <a:endCxn id="211" idx="7"/>
                </p:cNvCxnSpPr>
                <p:nvPr/>
              </p:nvCxnSpPr>
              <p:spPr>
                <a:xfrm flipH="1">
                  <a:off x="7841682" y="2961014"/>
                  <a:ext cx="167915" cy="335471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pic>
            <p:nvPicPr>
              <p:cNvPr id="106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967" y="5110414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819" y="4466758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710" y="3922486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1737" y="3904857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5328" y="4454398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6735" y="5089613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6" name="TextBox 245"/>
            <p:cNvSpPr txBox="1"/>
            <p:nvPr/>
          </p:nvSpPr>
          <p:spPr>
            <a:xfrm>
              <a:off x="2762284" y="3887227"/>
              <a:ext cx="1274130" cy="481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sz="2531">
                  <a:solidFill>
                    <a:prstClr val="black"/>
                  </a:solidFill>
                  <a:latin typeface="Calibri Light" panose="020F0302020204030204" pitchFamily="34" charset="0"/>
                </a:rPr>
                <a:t>Protocol</a:t>
              </a:r>
              <a:endParaRPr lang="en-US" sz="253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4792043" y="1697932"/>
            <a:ext cx="6561756" cy="1570238"/>
          </a:xfrm>
          <a:prstGeom prst="rect">
            <a:avLst/>
          </a:prstGeom>
          <a:solidFill>
            <a:srgbClr val="4F81BE"/>
          </a:solidFill>
          <a:ln w="1905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datatype Variables = Variables(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y:int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266" dirty="0">
              <a:solidFill>
                <a:srgbClr val="FFFF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v.x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== 0;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v.y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== 5;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92043" y="4305851"/>
            <a:ext cx="6561757" cy="1872377"/>
          </a:xfrm>
          <a:prstGeom prst="rect">
            <a:avLst/>
          </a:prstGeom>
          <a:solidFill>
            <a:srgbClr val="A61702"/>
          </a:solidFill>
          <a:ln w="1905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ImplVariables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ImplVariables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(x:uint64, y:uint64)</a:t>
            </a:r>
          </a:p>
          <a:p>
            <a:pPr algn="l"/>
            <a:endParaRPr lang="en-US" sz="1406" dirty="0">
              <a:solidFill>
                <a:srgbClr val="FFFF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method 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InitImpl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v:ImplVariables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ensures 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(Abstraction(v))</a:t>
            </a: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v.x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:= 0;</a:t>
            </a: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v.y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:= 5;</a:t>
            </a: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92044" y="3354616"/>
            <a:ext cx="6561756" cy="842936"/>
          </a:xfrm>
          <a:prstGeom prst="rect">
            <a:avLst/>
          </a:prstGeom>
          <a:solidFill>
            <a:srgbClr val="B7DEE8"/>
          </a:solidFill>
          <a:ln w="15875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function Abstraction(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impl:ImplVariables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Variables</a:t>
            </a:r>
          </a:p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Variables(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impl.x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impl.y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363-F5B1-0349-ACBD-2F491DB39986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3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From Implementation to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3">
              <a:defRPr/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53">
                <a:defRPr/>
              </a:pPr>
              <a:t>46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89400" y="4537839"/>
            <a:ext cx="2663447" cy="1978509"/>
            <a:chOff x="5753702" y="3854910"/>
            <a:chExt cx="2663448" cy="1978509"/>
          </a:xfrm>
        </p:grpSpPr>
        <p:grpSp>
          <p:nvGrpSpPr>
            <p:cNvPr id="70" name="Group 69"/>
            <p:cNvGrpSpPr/>
            <p:nvPr/>
          </p:nvGrpSpPr>
          <p:grpSpPr>
            <a:xfrm>
              <a:off x="6806799" y="3854910"/>
              <a:ext cx="1610351" cy="1477903"/>
              <a:chOff x="6114806" y="1768057"/>
              <a:chExt cx="2161491" cy="1983713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6191006" y="2444556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742897" y="2427614"/>
                <a:ext cx="533400" cy="533400"/>
              </a:xfrm>
              <a:prstGeom prst="ellipse">
                <a:avLst/>
              </a:prstGeom>
              <a:solidFill>
                <a:srgbClr val="C2504B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490771" y="3218370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639213" y="1768057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7386397" y="3218370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Donut 75"/>
              <p:cNvSpPr/>
              <p:nvPr/>
            </p:nvSpPr>
            <p:spPr>
              <a:xfrm>
                <a:off x="6114806" y="2358140"/>
                <a:ext cx="685800" cy="706232"/>
              </a:xfrm>
              <a:prstGeom prst="donut">
                <a:avLst>
                  <a:gd name="adj" fmla="val 789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8" name="Straight Arrow Connector 77"/>
              <p:cNvCxnSpPr>
                <a:stCxn id="71" idx="7"/>
                <a:endCxn id="74" idx="3"/>
              </p:cNvCxnSpPr>
              <p:nvPr/>
            </p:nvCxnSpPr>
            <p:spPr>
              <a:xfrm flipV="1">
                <a:off x="6646291" y="2223342"/>
                <a:ext cx="71037" cy="299329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5"/>
                <a:endCxn id="72" idx="1"/>
              </p:cNvCxnSpPr>
              <p:nvPr/>
            </p:nvCxnSpPr>
            <p:spPr>
              <a:xfrm>
                <a:off x="7094498" y="2223342"/>
                <a:ext cx="726514" cy="28238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4" idx="4"/>
                <a:endCxn id="75" idx="0"/>
              </p:cNvCxnSpPr>
              <p:nvPr/>
            </p:nvCxnSpPr>
            <p:spPr>
              <a:xfrm>
                <a:off x="6905913" y="2301457"/>
                <a:ext cx="747184" cy="91691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4" idx="4"/>
                <a:endCxn id="73" idx="7"/>
              </p:cNvCxnSpPr>
              <p:nvPr/>
            </p:nvCxnSpPr>
            <p:spPr>
              <a:xfrm>
                <a:off x="6905913" y="2301457"/>
                <a:ext cx="40143" cy="9950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5" idx="2"/>
                <a:endCxn id="73" idx="6"/>
              </p:cNvCxnSpPr>
              <p:nvPr/>
            </p:nvCxnSpPr>
            <p:spPr>
              <a:xfrm flipH="1">
                <a:off x="7024171" y="3485070"/>
                <a:ext cx="36222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endCxn id="71" idx="4"/>
              </p:cNvCxnSpPr>
              <p:nvPr/>
            </p:nvCxnSpPr>
            <p:spPr>
              <a:xfrm flipH="1" flipV="1">
                <a:off x="6457706" y="2977956"/>
                <a:ext cx="159614" cy="25771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7376672" y="1777091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" name="Straight Arrow Connector 84"/>
              <p:cNvCxnSpPr>
                <a:endCxn id="84" idx="2"/>
              </p:cNvCxnSpPr>
              <p:nvPr/>
            </p:nvCxnSpPr>
            <p:spPr>
              <a:xfrm>
                <a:off x="7172613" y="2001686"/>
                <a:ext cx="204059" cy="4210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72" idx="0"/>
              </p:cNvCxnSpPr>
              <p:nvPr/>
            </p:nvCxnSpPr>
            <p:spPr>
              <a:xfrm>
                <a:off x="7808042" y="2218650"/>
                <a:ext cx="201555" cy="20896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2" idx="4"/>
                <a:endCxn id="75" idx="7"/>
              </p:cNvCxnSpPr>
              <p:nvPr/>
            </p:nvCxnSpPr>
            <p:spPr>
              <a:xfrm flipH="1">
                <a:off x="7841682" y="2961014"/>
                <a:ext cx="167915" cy="33547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/>
            <p:cNvSpPr txBox="1"/>
            <p:nvPr/>
          </p:nvSpPr>
          <p:spPr>
            <a:xfrm>
              <a:off x="5753702" y="5351620"/>
              <a:ext cx="2272546" cy="481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sz="2531" dirty="0">
                  <a:solidFill>
                    <a:prstClr val="black"/>
                  </a:solidFill>
                  <a:latin typeface="Calibri Light" panose="020F0302020204030204" pitchFamily="34" charset="0"/>
                </a:rPr>
                <a:t>Implementation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87602" y="3646564"/>
            <a:ext cx="1167321" cy="682121"/>
            <a:chOff x="1931245" y="3546174"/>
            <a:chExt cx="1167321" cy="682121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3094655" y="3546174"/>
              <a:ext cx="3911" cy="65928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31245" y="3746496"/>
              <a:ext cx="1132554" cy="481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31" dirty="0">
                  <a:latin typeface="Calibri Light" panose="020F0302020204030204" pitchFamily="34" charset="0"/>
                </a:rPr>
                <a:t>Refines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38328" y="1589024"/>
            <a:ext cx="2690341" cy="1765592"/>
            <a:chOff x="2762284" y="3887227"/>
            <a:chExt cx="2690339" cy="1765592"/>
          </a:xfrm>
        </p:grpSpPr>
        <p:grpSp>
          <p:nvGrpSpPr>
            <p:cNvPr id="4" name="Group 3"/>
            <p:cNvGrpSpPr/>
            <p:nvPr/>
          </p:nvGrpSpPr>
          <p:grpSpPr>
            <a:xfrm>
              <a:off x="3598093" y="4028741"/>
              <a:ext cx="1854530" cy="1624078"/>
              <a:chOff x="3892709" y="3791609"/>
              <a:chExt cx="1854530" cy="1624078"/>
            </a:xfrm>
          </p:grpSpPr>
          <p:grpSp>
            <p:nvGrpSpPr>
              <p:cNvPr id="206" name="Group 205"/>
              <p:cNvGrpSpPr/>
              <p:nvPr/>
            </p:nvGrpSpPr>
            <p:grpSpPr>
              <a:xfrm>
                <a:off x="3892709" y="3791609"/>
                <a:ext cx="1854530" cy="1624078"/>
                <a:chOff x="6114806" y="1768057"/>
                <a:chExt cx="2161491" cy="1983713"/>
              </a:xfrm>
            </p:grpSpPr>
            <p:sp>
              <p:nvSpPr>
                <p:cNvPr id="207" name="Oval 206"/>
                <p:cNvSpPr/>
                <p:nvPr/>
              </p:nvSpPr>
              <p:spPr>
                <a:xfrm>
                  <a:off x="6191006" y="2444556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7742897" y="2427614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490771" y="3218370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6639213" y="1768057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7386397" y="3218370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2" name="Donut 211"/>
                <p:cNvSpPr/>
                <p:nvPr/>
              </p:nvSpPr>
              <p:spPr>
                <a:xfrm>
                  <a:off x="6114806" y="2358140"/>
                  <a:ext cx="685800" cy="706232"/>
                </a:xfrm>
                <a:prstGeom prst="donut">
                  <a:avLst>
                    <a:gd name="adj" fmla="val 78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213" name="Straight Arrow Connector 212"/>
                <p:cNvCxnSpPr>
                  <a:stCxn id="207" idx="7"/>
                  <a:endCxn id="210" idx="3"/>
                </p:cNvCxnSpPr>
                <p:nvPr/>
              </p:nvCxnSpPr>
              <p:spPr>
                <a:xfrm flipV="1">
                  <a:off x="6646291" y="2223342"/>
                  <a:ext cx="71037" cy="299329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4" name="Straight Arrow Connector 213"/>
                <p:cNvCxnSpPr>
                  <a:stCxn id="210" idx="5"/>
                  <a:endCxn id="208" idx="1"/>
                </p:cNvCxnSpPr>
                <p:nvPr/>
              </p:nvCxnSpPr>
              <p:spPr>
                <a:xfrm>
                  <a:off x="7094498" y="2223342"/>
                  <a:ext cx="726514" cy="282387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5" name="Straight Arrow Connector 214"/>
                <p:cNvCxnSpPr>
                  <a:stCxn id="210" idx="4"/>
                  <a:endCxn id="211" idx="0"/>
                </p:cNvCxnSpPr>
                <p:nvPr/>
              </p:nvCxnSpPr>
              <p:spPr>
                <a:xfrm>
                  <a:off x="6905913" y="2301457"/>
                  <a:ext cx="747184" cy="916913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6" name="Straight Arrow Connector 215"/>
                <p:cNvCxnSpPr>
                  <a:stCxn id="210" idx="4"/>
                  <a:endCxn id="209" idx="7"/>
                </p:cNvCxnSpPr>
                <p:nvPr/>
              </p:nvCxnSpPr>
              <p:spPr>
                <a:xfrm>
                  <a:off x="6905913" y="2301457"/>
                  <a:ext cx="40143" cy="995028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7" name="Straight Arrow Connector 216"/>
                <p:cNvCxnSpPr>
                  <a:stCxn id="211" idx="2"/>
                  <a:endCxn id="209" idx="6"/>
                </p:cNvCxnSpPr>
                <p:nvPr/>
              </p:nvCxnSpPr>
              <p:spPr>
                <a:xfrm flipH="1">
                  <a:off x="7024171" y="3485070"/>
                  <a:ext cx="362226" cy="0"/>
                </a:xfrm>
                <a:prstGeom prst="straightConnector1">
                  <a:avLst/>
                </a:prstGeom>
                <a:ln>
                  <a:headEnd type="none" w="lg" len="lg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8" name="Straight Arrow Connector 217"/>
                <p:cNvCxnSpPr>
                  <a:endCxn id="207" idx="4"/>
                </p:cNvCxnSpPr>
                <p:nvPr/>
              </p:nvCxnSpPr>
              <p:spPr>
                <a:xfrm flipH="1" flipV="1">
                  <a:off x="6457706" y="2977956"/>
                  <a:ext cx="159614" cy="257717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19" name="Oval 218"/>
                <p:cNvSpPr/>
                <p:nvPr/>
              </p:nvSpPr>
              <p:spPr>
                <a:xfrm>
                  <a:off x="7376672" y="1777091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220" name="Straight Arrow Connector 219"/>
                <p:cNvCxnSpPr>
                  <a:endCxn id="219" idx="2"/>
                </p:cNvCxnSpPr>
                <p:nvPr/>
              </p:nvCxnSpPr>
              <p:spPr>
                <a:xfrm>
                  <a:off x="7172613" y="2001686"/>
                  <a:ext cx="204059" cy="42105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1" name="Straight Arrow Connector 220"/>
                <p:cNvCxnSpPr>
                  <a:endCxn id="208" idx="0"/>
                </p:cNvCxnSpPr>
                <p:nvPr/>
              </p:nvCxnSpPr>
              <p:spPr>
                <a:xfrm>
                  <a:off x="7808042" y="2218650"/>
                  <a:ext cx="201555" cy="208964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2" name="Straight Arrow Connector 221"/>
                <p:cNvCxnSpPr>
                  <a:stCxn id="208" idx="4"/>
                  <a:endCxn id="211" idx="7"/>
                </p:cNvCxnSpPr>
                <p:nvPr/>
              </p:nvCxnSpPr>
              <p:spPr>
                <a:xfrm flipH="1">
                  <a:off x="7841682" y="2961014"/>
                  <a:ext cx="167915" cy="335471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pic>
            <p:nvPicPr>
              <p:cNvPr id="106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967" y="5110414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819" y="4466758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710" y="3922486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1737" y="3904857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5328" y="4454398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6735" y="5089613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6" name="TextBox 245"/>
            <p:cNvSpPr txBox="1"/>
            <p:nvPr/>
          </p:nvSpPr>
          <p:spPr>
            <a:xfrm>
              <a:off x="2762284" y="3887227"/>
              <a:ext cx="1274130" cy="481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sz="2531">
                  <a:solidFill>
                    <a:prstClr val="black"/>
                  </a:solidFill>
                  <a:latin typeface="Calibri Light" panose="020F0302020204030204" pitchFamily="34" charset="0"/>
                </a:rPr>
                <a:t>Protocol</a:t>
              </a:r>
              <a:endParaRPr lang="en-US" sz="253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4774227" y="1697932"/>
            <a:ext cx="6579572" cy="1570238"/>
          </a:xfrm>
          <a:prstGeom prst="rect">
            <a:avLst/>
          </a:prstGeom>
          <a:solidFill>
            <a:srgbClr val="4F81BE"/>
          </a:solidFill>
          <a:ln w="1905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datatype Variables = Variables(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y:int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266" dirty="0">
              <a:solidFill>
                <a:srgbClr val="FFFF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MoveNorth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tr-TR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v'.x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v.x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tr-TR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v'.y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v.y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+ 1;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74227" y="4305851"/>
            <a:ext cx="6579574" cy="2050499"/>
          </a:xfrm>
          <a:prstGeom prst="rect">
            <a:avLst/>
          </a:prstGeom>
          <a:solidFill>
            <a:srgbClr val="A61702"/>
          </a:solidFill>
          <a:ln w="1905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ImplVariables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ImplVariables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(x:uint64, y:uint64)</a:t>
            </a:r>
          </a:p>
          <a:p>
            <a:pPr algn="l"/>
            <a:endParaRPr lang="en-US" sz="1406" dirty="0">
              <a:solidFill>
                <a:srgbClr val="FFFF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method 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MoveNorthImpl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v:ImplVariables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) returns (v’: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ImplVariables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ensures 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MoveNorth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(Abstraction(v), Abstraction(v’))</a:t>
            </a: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tr-TR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v'.x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:= 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v.x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tr-TR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v'.y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:= </a:t>
            </a:r>
            <a:r>
              <a:rPr lang="en-US" sz="140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v.y</a:t>
            </a:r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+ 1;</a:t>
            </a:r>
          </a:p>
          <a:p>
            <a:pPr algn="l"/>
            <a:r>
              <a:rPr lang="en-US" sz="140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74228" y="3354616"/>
            <a:ext cx="6579572" cy="842936"/>
          </a:xfrm>
          <a:prstGeom prst="rect">
            <a:avLst/>
          </a:prstGeom>
          <a:solidFill>
            <a:srgbClr val="B7DEE8"/>
          </a:solidFill>
          <a:ln w="15875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function Abstraction(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impl:ImplVariables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Variables</a:t>
            </a:r>
          </a:p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Variables(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impl.x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impl.y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734" y="3469468"/>
            <a:ext cx="1463719" cy="115413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3018-29C4-1A43-873E-839DF360FC49}" type="datetime1">
              <a:rPr lang="en-US" smtClean="0"/>
              <a:t>11/14/24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01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From Implementation to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3">
              <a:defRPr/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53">
                <a:defRPr/>
              </a:pPr>
              <a:t>47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89400" y="4537839"/>
            <a:ext cx="2663447" cy="1978509"/>
            <a:chOff x="5753702" y="3854910"/>
            <a:chExt cx="2663448" cy="1978509"/>
          </a:xfrm>
        </p:grpSpPr>
        <p:grpSp>
          <p:nvGrpSpPr>
            <p:cNvPr id="70" name="Group 69"/>
            <p:cNvGrpSpPr/>
            <p:nvPr/>
          </p:nvGrpSpPr>
          <p:grpSpPr>
            <a:xfrm>
              <a:off x="6806799" y="3854910"/>
              <a:ext cx="1610351" cy="1477903"/>
              <a:chOff x="6114806" y="1768057"/>
              <a:chExt cx="2161491" cy="1983713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6191006" y="2444556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742897" y="2427614"/>
                <a:ext cx="533400" cy="533400"/>
              </a:xfrm>
              <a:prstGeom prst="ellipse">
                <a:avLst/>
              </a:prstGeom>
              <a:solidFill>
                <a:srgbClr val="C2504B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490771" y="3218370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639213" y="1768057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7386397" y="3218370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Donut 75"/>
              <p:cNvSpPr/>
              <p:nvPr/>
            </p:nvSpPr>
            <p:spPr>
              <a:xfrm>
                <a:off x="6114806" y="2358140"/>
                <a:ext cx="685800" cy="706232"/>
              </a:xfrm>
              <a:prstGeom prst="donut">
                <a:avLst>
                  <a:gd name="adj" fmla="val 789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8" name="Straight Arrow Connector 77"/>
              <p:cNvCxnSpPr>
                <a:stCxn id="71" idx="7"/>
                <a:endCxn id="74" idx="3"/>
              </p:cNvCxnSpPr>
              <p:nvPr/>
            </p:nvCxnSpPr>
            <p:spPr>
              <a:xfrm flipV="1">
                <a:off x="6646291" y="2223342"/>
                <a:ext cx="71037" cy="299329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5"/>
                <a:endCxn id="72" idx="1"/>
              </p:cNvCxnSpPr>
              <p:nvPr/>
            </p:nvCxnSpPr>
            <p:spPr>
              <a:xfrm>
                <a:off x="7094498" y="2223342"/>
                <a:ext cx="726514" cy="28238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4" idx="4"/>
                <a:endCxn id="75" idx="0"/>
              </p:cNvCxnSpPr>
              <p:nvPr/>
            </p:nvCxnSpPr>
            <p:spPr>
              <a:xfrm>
                <a:off x="6905913" y="2301457"/>
                <a:ext cx="747184" cy="91691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4" idx="4"/>
                <a:endCxn id="73" idx="7"/>
              </p:cNvCxnSpPr>
              <p:nvPr/>
            </p:nvCxnSpPr>
            <p:spPr>
              <a:xfrm>
                <a:off x="6905913" y="2301457"/>
                <a:ext cx="40143" cy="9950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5" idx="2"/>
                <a:endCxn id="73" idx="6"/>
              </p:cNvCxnSpPr>
              <p:nvPr/>
            </p:nvCxnSpPr>
            <p:spPr>
              <a:xfrm flipH="1">
                <a:off x="7024171" y="3485070"/>
                <a:ext cx="36222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endCxn id="71" idx="4"/>
              </p:cNvCxnSpPr>
              <p:nvPr/>
            </p:nvCxnSpPr>
            <p:spPr>
              <a:xfrm flipH="1" flipV="1">
                <a:off x="6457706" y="2977956"/>
                <a:ext cx="159614" cy="25771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7376672" y="1777091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" name="Straight Arrow Connector 84"/>
              <p:cNvCxnSpPr>
                <a:endCxn id="84" idx="2"/>
              </p:cNvCxnSpPr>
              <p:nvPr/>
            </p:nvCxnSpPr>
            <p:spPr>
              <a:xfrm>
                <a:off x="7172613" y="2001686"/>
                <a:ext cx="204059" cy="4210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72" idx="0"/>
              </p:cNvCxnSpPr>
              <p:nvPr/>
            </p:nvCxnSpPr>
            <p:spPr>
              <a:xfrm>
                <a:off x="7808042" y="2218650"/>
                <a:ext cx="201555" cy="20896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2" idx="4"/>
                <a:endCxn id="75" idx="7"/>
              </p:cNvCxnSpPr>
              <p:nvPr/>
            </p:nvCxnSpPr>
            <p:spPr>
              <a:xfrm flipH="1">
                <a:off x="7841682" y="2961014"/>
                <a:ext cx="167915" cy="33547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/>
            <p:cNvSpPr txBox="1"/>
            <p:nvPr/>
          </p:nvSpPr>
          <p:spPr>
            <a:xfrm>
              <a:off x="5753702" y="5351620"/>
              <a:ext cx="2272546" cy="481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sz="2531" dirty="0">
                  <a:solidFill>
                    <a:prstClr val="black"/>
                  </a:solidFill>
                  <a:latin typeface="Calibri Light" panose="020F0302020204030204" pitchFamily="34" charset="0"/>
                </a:rPr>
                <a:t>Implementation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87602" y="3646564"/>
            <a:ext cx="1167321" cy="682121"/>
            <a:chOff x="1931245" y="3546174"/>
            <a:chExt cx="1167321" cy="682121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3094655" y="3546174"/>
              <a:ext cx="3911" cy="65928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31245" y="3746496"/>
              <a:ext cx="1132554" cy="481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31" dirty="0">
                  <a:latin typeface="Calibri Light" panose="020F0302020204030204" pitchFamily="34" charset="0"/>
                </a:rPr>
                <a:t>Refines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38328" y="1589024"/>
            <a:ext cx="2690341" cy="1765592"/>
            <a:chOff x="2762284" y="3887227"/>
            <a:chExt cx="2690339" cy="1765592"/>
          </a:xfrm>
        </p:grpSpPr>
        <p:grpSp>
          <p:nvGrpSpPr>
            <p:cNvPr id="4" name="Group 3"/>
            <p:cNvGrpSpPr/>
            <p:nvPr/>
          </p:nvGrpSpPr>
          <p:grpSpPr>
            <a:xfrm>
              <a:off x="3598093" y="4028741"/>
              <a:ext cx="1854530" cy="1624078"/>
              <a:chOff x="3892709" y="3791609"/>
              <a:chExt cx="1854530" cy="1624078"/>
            </a:xfrm>
          </p:grpSpPr>
          <p:grpSp>
            <p:nvGrpSpPr>
              <p:cNvPr id="206" name="Group 205"/>
              <p:cNvGrpSpPr/>
              <p:nvPr/>
            </p:nvGrpSpPr>
            <p:grpSpPr>
              <a:xfrm>
                <a:off x="3892709" y="3791609"/>
                <a:ext cx="1854530" cy="1624078"/>
                <a:chOff x="6114806" y="1768057"/>
                <a:chExt cx="2161491" cy="1983713"/>
              </a:xfrm>
            </p:grpSpPr>
            <p:sp>
              <p:nvSpPr>
                <p:cNvPr id="207" name="Oval 206"/>
                <p:cNvSpPr/>
                <p:nvPr/>
              </p:nvSpPr>
              <p:spPr>
                <a:xfrm>
                  <a:off x="6191006" y="2444556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7742897" y="2427614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490771" y="3218370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6639213" y="1768057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7386397" y="3218370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2" name="Donut 211"/>
                <p:cNvSpPr/>
                <p:nvPr/>
              </p:nvSpPr>
              <p:spPr>
                <a:xfrm>
                  <a:off x="6114806" y="2358140"/>
                  <a:ext cx="685800" cy="706232"/>
                </a:xfrm>
                <a:prstGeom prst="donut">
                  <a:avLst>
                    <a:gd name="adj" fmla="val 78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213" name="Straight Arrow Connector 212"/>
                <p:cNvCxnSpPr>
                  <a:stCxn id="207" idx="7"/>
                  <a:endCxn id="210" idx="3"/>
                </p:cNvCxnSpPr>
                <p:nvPr/>
              </p:nvCxnSpPr>
              <p:spPr>
                <a:xfrm flipV="1">
                  <a:off x="6646291" y="2223342"/>
                  <a:ext cx="71037" cy="299329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4" name="Straight Arrow Connector 213"/>
                <p:cNvCxnSpPr>
                  <a:stCxn id="210" idx="5"/>
                  <a:endCxn id="208" idx="1"/>
                </p:cNvCxnSpPr>
                <p:nvPr/>
              </p:nvCxnSpPr>
              <p:spPr>
                <a:xfrm>
                  <a:off x="7094498" y="2223342"/>
                  <a:ext cx="726514" cy="282387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5" name="Straight Arrow Connector 214"/>
                <p:cNvCxnSpPr>
                  <a:stCxn id="210" idx="4"/>
                  <a:endCxn id="211" idx="0"/>
                </p:cNvCxnSpPr>
                <p:nvPr/>
              </p:nvCxnSpPr>
              <p:spPr>
                <a:xfrm>
                  <a:off x="6905913" y="2301457"/>
                  <a:ext cx="747184" cy="916913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6" name="Straight Arrow Connector 215"/>
                <p:cNvCxnSpPr>
                  <a:stCxn id="210" idx="4"/>
                  <a:endCxn id="209" idx="7"/>
                </p:cNvCxnSpPr>
                <p:nvPr/>
              </p:nvCxnSpPr>
              <p:spPr>
                <a:xfrm>
                  <a:off x="6905913" y="2301457"/>
                  <a:ext cx="40143" cy="995028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7" name="Straight Arrow Connector 216"/>
                <p:cNvCxnSpPr>
                  <a:stCxn id="211" idx="2"/>
                  <a:endCxn id="209" idx="6"/>
                </p:cNvCxnSpPr>
                <p:nvPr/>
              </p:nvCxnSpPr>
              <p:spPr>
                <a:xfrm flipH="1">
                  <a:off x="7024171" y="3485070"/>
                  <a:ext cx="362226" cy="0"/>
                </a:xfrm>
                <a:prstGeom prst="straightConnector1">
                  <a:avLst/>
                </a:prstGeom>
                <a:ln>
                  <a:headEnd type="none" w="lg" len="lg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8" name="Straight Arrow Connector 217"/>
                <p:cNvCxnSpPr>
                  <a:endCxn id="207" idx="4"/>
                </p:cNvCxnSpPr>
                <p:nvPr/>
              </p:nvCxnSpPr>
              <p:spPr>
                <a:xfrm flipH="1" flipV="1">
                  <a:off x="6457706" y="2977956"/>
                  <a:ext cx="159614" cy="257717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19" name="Oval 218"/>
                <p:cNvSpPr/>
                <p:nvPr/>
              </p:nvSpPr>
              <p:spPr>
                <a:xfrm>
                  <a:off x="7376672" y="1777091"/>
                  <a:ext cx="533400" cy="533400"/>
                </a:xfrm>
                <a:prstGeom prst="ellipse">
                  <a:avLst/>
                </a:prstGeom>
                <a:solidFill>
                  <a:srgbClr val="4F81B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220" name="Straight Arrow Connector 219"/>
                <p:cNvCxnSpPr>
                  <a:endCxn id="219" idx="2"/>
                </p:cNvCxnSpPr>
                <p:nvPr/>
              </p:nvCxnSpPr>
              <p:spPr>
                <a:xfrm>
                  <a:off x="7172613" y="2001686"/>
                  <a:ext cx="204059" cy="42105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1" name="Straight Arrow Connector 220"/>
                <p:cNvCxnSpPr>
                  <a:endCxn id="208" idx="0"/>
                </p:cNvCxnSpPr>
                <p:nvPr/>
              </p:nvCxnSpPr>
              <p:spPr>
                <a:xfrm>
                  <a:off x="7808042" y="2218650"/>
                  <a:ext cx="201555" cy="208964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2" name="Straight Arrow Connector 221"/>
                <p:cNvCxnSpPr>
                  <a:stCxn id="208" idx="4"/>
                  <a:endCxn id="211" idx="7"/>
                </p:cNvCxnSpPr>
                <p:nvPr/>
              </p:nvCxnSpPr>
              <p:spPr>
                <a:xfrm flipH="1">
                  <a:off x="7841682" y="2961014"/>
                  <a:ext cx="167915" cy="335471"/>
                </a:xfrm>
                <a:prstGeom prst="straightConnector1">
                  <a:avLst/>
                </a:prstGeom>
                <a:ln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pic>
            <p:nvPicPr>
              <p:cNvPr id="106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967" y="5110414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819" y="4466758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710" y="3922486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1737" y="3904857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5328" y="4454398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6735" y="5089613"/>
                <a:ext cx="279150" cy="218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6" name="TextBox 245"/>
            <p:cNvSpPr txBox="1"/>
            <p:nvPr/>
          </p:nvSpPr>
          <p:spPr>
            <a:xfrm>
              <a:off x="2762284" y="3887227"/>
              <a:ext cx="1274130" cy="481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sz="2531">
                  <a:solidFill>
                    <a:prstClr val="black"/>
                  </a:solidFill>
                  <a:latin typeface="Calibri Light" panose="020F0302020204030204" pitchFamily="34" charset="0"/>
                </a:rPr>
                <a:t>Protocol</a:t>
              </a:r>
              <a:endParaRPr lang="en-US" sz="253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4613426" y="1697690"/>
            <a:ext cx="6279364" cy="1438577"/>
          </a:xfrm>
          <a:prstGeom prst="rect">
            <a:avLst/>
          </a:prstGeom>
          <a:solidFill>
            <a:srgbClr val="4F81BE"/>
          </a:solidFill>
          <a:ln w="1905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datatype Variables = Variables(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y:int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266" dirty="0">
              <a:solidFill>
                <a:srgbClr val="FFFF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MoveNorth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tr-TR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v'.x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v.x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tr-TR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v'.y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v.y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+ 1;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602277" y="4100467"/>
            <a:ext cx="6290513" cy="2614658"/>
          </a:xfrm>
          <a:prstGeom prst="rect">
            <a:avLst/>
          </a:prstGeom>
          <a:solidFill>
            <a:srgbClr val="A61702"/>
          </a:solidFill>
          <a:ln w="1905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ImplVariables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ImplVariables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(x:uint64, y:uint64)</a:t>
            </a:r>
          </a:p>
          <a:p>
            <a:pPr algn="l"/>
            <a:endParaRPr lang="en-US" sz="1266" dirty="0">
              <a:solidFill>
                <a:srgbClr val="FFFF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method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MoveNorthImpl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v:ImplVariables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) returns (v’: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ImplVariables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ensures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MoveNorth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(Abstraction(v), Abstraction(v’)) 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		// or stutter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if(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v.y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&lt; 0xFFFF_FFFF_FFFF_FFFF) {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tr-TR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v'.x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:=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v.x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tr-TR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v'.y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:= </a:t>
            </a:r>
            <a:r>
              <a:rPr lang="en-US" sz="1266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v.y</a:t>
            </a:r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+ 1;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} else {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	v’ := v;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algn="l"/>
            <a:r>
              <a:rPr lang="en-US" sz="1266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593346" y="3210370"/>
            <a:ext cx="6299444" cy="842936"/>
          </a:xfrm>
          <a:prstGeom prst="rect">
            <a:avLst/>
          </a:prstGeom>
          <a:solidFill>
            <a:srgbClr val="B7DEE8"/>
          </a:solidFill>
          <a:ln w="15875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function Abstraction(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impl:ImplVariables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Variables</a:t>
            </a:r>
          </a:p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Variables(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impl.x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66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impl.y</a:t>
            </a:r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algn="l"/>
            <a:r>
              <a:rPr lang="en-US" sz="1266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90D6-81D1-B941-A6CA-9859DA71B1D0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451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 145"/>
          <p:cNvSpPr/>
          <p:nvPr/>
        </p:nvSpPr>
        <p:spPr>
          <a:xfrm>
            <a:off x="6728001" y="2563554"/>
            <a:ext cx="274256" cy="452084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3200" i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The big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3">
              <a:defRPr/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</a:rPr>
              <a:pPr defTabSz="914353">
                <a:defRPr/>
              </a:pPr>
              <a:t>48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92293" y="1736400"/>
            <a:ext cx="1526755" cy="2108671"/>
            <a:chOff x="855874" y="1395878"/>
            <a:chExt cx="1526755" cy="2108671"/>
          </a:xfrm>
        </p:grpSpPr>
        <p:grpSp>
          <p:nvGrpSpPr>
            <p:cNvPr id="3" name="Group 2"/>
            <p:cNvGrpSpPr/>
            <p:nvPr/>
          </p:nvGrpSpPr>
          <p:grpSpPr>
            <a:xfrm>
              <a:off x="855874" y="1395878"/>
              <a:ext cx="1526755" cy="1452479"/>
              <a:chOff x="3657600" y="1858020"/>
              <a:chExt cx="2076680" cy="197565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657600" y="1944436"/>
                <a:ext cx="2076680" cy="1889235"/>
                <a:chOff x="2109271" y="1659274"/>
                <a:chExt cx="2076680" cy="1889235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2109271" y="2236736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652551" y="2236736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427842" y="3015109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798145" y="1659274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352800" y="2982016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</p:grpSp>
          <p:sp>
            <p:nvSpPr>
              <p:cNvPr id="13" name="Donut 12"/>
              <p:cNvSpPr/>
              <p:nvPr/>
            </p:nvSpPr>
            <p:spPr>
              <a:xfrm>
                <a:off x="4270274" y="1858020"/>
                <a:ext cx="685801" cy="706232"/>
              </a:xfrm>
              <a:prstGeom prst="donut">
                <a:avLst>
                  <a:gd name="adj" fmla="val 789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black"/>
                  </a:solidFill>
                  <a:latin typeface="Calibri Light" panose="020F030202020403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924300" y="2399721"/>
                <a:ext cx="1354695" cy="1167250"/>
                <a:chOff x="2375971" y="2114559"/>
                <a:chExt cx="1354695" cy="1167250"/>
              </a:xfrm>
            </p:grpSpPr>
            <p:cxnSp>
              <p:nvCxnSpPr>
                <p:cNvPr id="16" name="Straight Arrow Connector 15"/>
                <p:cNvCxnSpPr>
                  <a:stCxn id="7" idx="7"/>
                  <a:endCxn id="8" idx="3"/>
                </p:cNvCxnSpPr>
                <p:nvPr/>
              </p:nvCxnSpPr>
              <p:spPr>
                <a:xfrm flipV="1">
                  <a:off x="2564556" y="2114559"/>
                  <a:ext cx="311704" cy="200292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8" idx="5"/>
                  <a:endCxn id="9" idx="1"/>
                </p:cNvCxnSpPr>
                <p:nvPr/>
              </p:nvCxnSpPr>
              <p:spPr>
                <a:xfrm>
                  <a:off x="3253430" y="2114559"/>
                  <a:ext cx="477236" cy="200292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8" idx="4"/>
                  <a:endCxn id="10" idx="0"/>
                </p:cNvCxnSpPr>
                <p:nvPr/>
              </p:nvCxnSpPr>
              <p:spPr>
                <a:xfrm>
                  <a:off x="3064845" y="2192674"/>
                  <a:ext cx="554655" cy="789342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11" idx="7"/>
                </p:cNvCxnSpPr>
                <p:nvPr/>
              </p:nvCxnSpPr>
              <p:spPr>
                <a:xfrm flipH="1">
                  <a:off x="2883127" y="2545790"/>
                  <a:ext cx="769424" cy="547434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endCxn id="11" idx="6"/>
                </p:cNvCxnSpPr>
                <p:nvPr/>
              </p:nvCxnSpPr>
              <p:spPr>
                <a:xfrm flipH="1">
                  <a:off x="2961242" y="3239682"/>
                  <a:ext cx="355136" cy="42127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endCxn id="7" idx="4"/>
                </p:cNvCxnSpPr>
                <p:nvPr/>
              </p:nvCxnSpPr>
              <p:spPr>
                <a:xfrm flipH="1" flipV="1">
                  <a:off x="2375971" y="2770136"/>
                  <a:ext cx="178419" cy="262275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6" name="TextBox 275"/>
            <p:cNvSpPr txBox="1"/>
            <p:nvPr/>
          </p:nvSpPr>
          <p:spPr>
            <a:xfrm>
              <a:off x="1154105" y="3042884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Spec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70805" y="4029545"/>
            <a:ext cx="2192010" cy="2470263"/>
            <a:chOff x="6570688" y="3854910"/>
            <a:chExt cx="2192010" cy="2470262"/>
          </a:xfrm>
        </p:grpSpPr>
        <p:grpSp>
          <p:nvGrpSpPr>
            <p:cNvPr id="70" name="Group 69"/>
            <p:cNvGrpSpPr/>
            <p:nvPr/>
          </p:nvGrpSpPr>
          <p:grpSpPr>
            <a:xfrm>
              <a:off x="6806799" y="3854910"/>
              <a:ext cx="1610351" cy="1477903"/>
              <a:chOff x="6114806" y="1768057"/>
              <a:chExt cx="2161491" cy="1983713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6191006" y="2444556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742897" y="2427614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490771" y="3218370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639213" y="1768057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7386397" y="3218370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76" name="Donut 75"/>
              <p:cNvSpPr/>
              <p:nvPr/>
            </p:nvSpPr>
            <p:spPr>
              <a:xfrm>
                <a:off x="6114806" y="2358140"/>
                <a:ext cx="685800" cy="706232"/>
              </a:xfrm>
              <a:prstGeom prst="donut">
                <a:avLst>
                  <a:gd name="adj" fmla="val 789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black"/>
                  </a:solidFill>
                  <a:latin typeface="Calibri Light" panose="020F0302020204030204" pitchFamily="34" charset="0"/>
                </a:endParaRPr>
              </a:p>
            </p:txBody>
          </p:sp>
          <p:cxnSp>
            <p:nvCxnSpPr>
              <p:cNvPr id="78" name="Straight Arrow Connector 77"/>
              <p:cNvCxnSpPr>
                <a:stCxn id="71" idx="7"/>
                <a:endCxn id="74" idx="3"/>
              </p:cNvCxnSpPr>
              <p:nvPr/>
            </p:nvCxnSpPr>
            <p:spPr>
              <a:xfrm flipV="1">
                <a:off x="6646291" y="2223342"/>
                <a:ext cx="71037" cy="299329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5"/>
                <a:endCxn id="72" idx="1"/>
              </p:cNvCxnSpPr>
              <p:nvPr/>
            </p:nvCxnSpPr>
            <p:spPr>
              <a:xfrm>
                <a:off x="7094498" y="2223342"/>
                <a:ext cx="726514" cy="28238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4" idx="4"/>
                <a:endCxn id="75" idx="0"/>
              </p:cNvCxnSpPr>
              <p:nvPr/>
            </p:nvCxnSpPr>
            <p:spPr>
              <a:xfrm>
                <a:off x="6905913" y="2301457"/>
                <a:ext cx="747184" cy="91691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4" idx="4"/>
                <a:endCxn id="73" idx="7"/>
              </p:cNvCxnSpPr>
              <p:nvPr/>
            </p:nvCxnSpPr>
            <p:spPr>
              <a:xfrm>
                <a:off x="6905913" y="2301457"/>
                <a:ext cx="40143" cy="9950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5" idx="2"/>
                <a:endCxn id="73" idx="6"/>
              </p:cNvCxnSpPr>
              <p:nvPr/>
            </p:nvCxnSpPr>
            <p:spPr>
              <a:xfrm flipH="1">
                <a:off x="7024171" y="3485070"/>
                <a:ext cx="36222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endCxn id="71" idx="4"/>
              </p:cNvCxnSpPr>
              <p:nvPr/>
            </p:nvCxnSpPr>
            <p:spPr>
              <a:xfrm flipH="1" flipV="1">
                <a:off x="6457706" y="2977956"/>
                <a:ext cx="159614" cy="25771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7376672" y="1777091"/>
                <a:ext cx="533400" cy="533400"/>
              </a:xfrm>
              <a:prstGeom prst="ellipse">
                <a:avLst/>
              </a:prstGeom>
              <a:solidFill>
                <a:srgbClr val="C0504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cxnSp>
            <p:nvCxnSpPr>
              <p:cNvPr id="85" name="Straight Arrow Connector 84"/>
              <p:cNvCxnSpPr>
                <a:endCxn id="84" idx="2"/>
              </p:cNvCxnSpPr>
              <p:nvPr/>
            </p:nvCxnSpPr>
            <p:spPr>
              <a:xfrm>
                <a:off x="7172613" y="2001686"/>
                <a:ext cx="204059" cy="4210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72" idx="0"/>
              </p:cNvCxnSpPr>
              <p:nvPr/>
            </p:nvCxnSpPr>
            <p:spPr>
              <a:xfrm>
                <a:off x="7808042" y="2218650"/>
                <a:ext cx="201555" cy="20896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2" idx="4"/>
                <a:endCxn id="75" idx="7"/>
              </p:cNvCxnSpPr>
              <p:nvPr/>
            </p:nvCxnSpPr>
            <p:spPr>
              <a:xfrm flipH="1">
                <a:off x="7841682" y="2961014"/>
                <a:ext cx="167915" cy="33547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/>
            <p:cNvSpPr txBox="1"/>
            <p:nvPr/>
          </p:nvSpPr>
          <p:spPr>
            <a:xfrm>
              <a:off x="6570688" y="5494175"/>
              <a:ext cx="21920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53"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Implementation</a:t>
              </a:r>
            </a:p>
            <a:p>
              <a:pPr algn="ctr" defTabSz="914353"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(methods)</a:t>
              </a:r>
            </a:p>
          </p:txBody>
        </p:sp>
      </p:grpSp>
      <p:sp>
        <p:nvSpPr>
          <p:cNvPr id="171" name="Rounded Rectangle 170"/>
          <p:cNvSpPr/>
          <p:nvPr/>
        </p:nvSpPr>
        <p:spPr>
          <a:xfrm>
            <a:off x="6538635" y="4819280"/>
            <a:ext cx="274256" cy="452084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3200" i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18178" y="3962467"/>
            <a:ext cx="1949380" cy="2544200"/>
            <a:chOff x="3888793" y="3791609"/>
            <a:chExt cx="1949380" cy="25442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3892709" y="3791609"/>
              <a:ext cx="1854530" cy="1624078"/>
              <a:chOff x="6114806" y="1768057"/>
              <a:chExt cx="2161491" cy="1983713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191006" y="2444556"/>
                <a:ext cx="533400" cy="533400"/>
              </a:xfrm>
              <a:prstGeom prst="ellipse">
                <a:avLst/>
              </a:prstGeom>
              <a:solidFill>
                <a:srgbClr val="4F81B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7742897" y="2427614"/>
                <a:ext cx="533400" cy="533400"/>
              </a:xfrm>
              <a:prstGeom prst="ellipse">
                <a:avLst/>
              </a:prstGeom>
              <a:solidFill>
                <a:srgbClr val="4F81B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6490771" y="3218370"/>
                <a:ext cx="533400" cy="533400"/>
              </a:xfrm>
              <a:prstGeom prst="ellipse">
                <a:avLst/>
              </a:prstGeom>
              <a:solidFill>
                <a:srgbClr val="4F81B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639213" y="1768057"/>
                <a:ext cx="533400" cy="533400"/>
              </a:xfrm>
              <a:prstGeom prst="ellipse">
                <a:avLst/>
              </a:prstGeom>
              <a:solidFill>
                <a:srgbClr val="4F81B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7386397" y="3218370"/>
                <a:ext cx="533400" cy="533400"/>
              </a:xfrm>
              <a:prstGeom prst="ellipse">
                <a:avLst/>
              </a:prstGeom>
              <a:solidFill>
                <a:srgbClr val="4F81B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12" name="Donut 211"/>
              <p:cNvSpPr/>
              <p:nvPr/>
            </p:nvSpPr>
            <p:spPr>
              <a:xfrm>
                <a:off x="6114806" y="2358140"/>
                <a:ext cx="685800" cy="706232"/>
              </a:xfrm>
              <a:prstGeom prst="donut">
                <a:avLst>
                  <a:gd name="adj" fmla="val 78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black"/>
                  </a:solidFill>
                  <a:latin typeface="Calibri Light" panose="020F0302020204030204" pitchFamily="34" charset="0"/>
                </a:endParaRPr>
              </a:p>
            </p:txBody>
          </p:sp>
          <p:cxnSp>
            <p:nvCxnSpPr>
              <p:cNvPr id="213" name="Straight Arrow Connector 212"/>
              <p:cNvCxnSpPr>
                <a:stCxn id="207" idx="7"/>
                <a:endCxn id="210" idx="3"/>
              </p:cNvCxnSpPr>
              <p:nvPr/>
            </p:nvCxnSpPr>
            <p:spPr>
              <a:xfrm flipV="1">
                <a:off x="6646291" y="2223342"/>
                <a:ext cx="71037" cy="299329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Straight Arrow Connector 213"/>
              <p:cNvCxnSpPr>
                <a:stCxn id="210" idx="5"/>
                <a:endCxn id="208" idx="1"/>
              </p:cNvCxnSpPr>
              <p:nvPr/>
            </p:nvCxnSpPr>
            <p:spPr>
              <a:xfrm>
                <a:off x="7094498" y="2223342"/>
                <a:ext cx="726514" cy="28238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Straight Arrow Connector 214"/>
              <p:cNvCxnSpPr>
                <a:stCxn id="210" idx="4"/>
                <a:endCxn id="211" idx="0"/>
              </p:cNvCxnSpPr>
              <p:nvPr/>
            </p:nvCxnSpPr>
            <p:spPr>
              <a:xfrm>
                <a:off x="6905913" y="2301457"/>
                <a:ext cx="747184" cy="916913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Straight Arrow Connector 215"/>
              <p:cNvCxnSpPr>
                <a:stCxn id="210" idx="4"/>
                <a:endCxn id="209" idx="7"/>
              </p:cNvCxnSpPr>
              <p:nvPr/>
            </p:nvCxnSpPr>
            <p:spPr>
              <a:xfrm>
                <a:off x="6905913" y="2301457"/>
                <a:ext cx="40143" cy="995028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Straight Arrow Connector 216"/>
              <p:cNvCxnSpPr>
                <a:stCxn id="211" idx="2"/>
                <a:endCxn id="209" idx="6"/>
              </p:cNvCxnSpPr>
              <p:nvPr/>
            </p:nvCxnSpPr>
            <p:spPr>
              <a:xfrm flipH="1">
                <a:off x="7024171" y="3485070"/>
                <a:ext cx="362226" cy="0"/>
              </a:xfrm>
              <a:prstGeom prst="straightConnector1">
                <a:avLst/>
              </a:prstGeom>
              <a:ln>
                <a:headEnd type="none" w="lg" len="lg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8" name="Straight Arrow Connector 217"/>
              <p:cNvCxnSpPr>
                <a:endCxn id="207" idx="4"/>
              </p:cNvCxnSpPr>
              <p:nvPr/>
            </p:nvCxnSpPr>
            <p:spPr>
              <a:xfrm flipH="1" flipV="1">
                <a:off x="6457706" y="2977956"/>
                <a:ext cx="159614" cy="25771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9" name="Oval 218"/>
              <p:cNvSpPr/>
              <p:nvPr/>
            </p:nvSpPr>
            <p:spPr>
              <a:xfrm>
                <a:off x="7376672" y="1777091"/>
                <a:ext cx="533400" cy="533400"/>
              </a:xfrm>
              <a:prstGeom prst="ellipse">
                <a:avLst/>
              </a:prstGeom>
              <a:solidFill>
                <a:srgbClr val="4F81B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</a:endParaRPr>
              </a:p>
            </p:txBody>
          </p:sp>
          <p:cxnSp>
            <p:nvCxnSpPr>
              <p:cNvPr id="220" name="Straight Arrow Connector 219"/>
              <p:cNvCxnSpPr>
                <a:endCxn id="219" idx="2"/>
              </p:cNvCxnSpPr>
              <p:nvPr/>
            </p:nvCxnSpPr>
            <p:spPr>
              <a:xfrm>
                <a:off x="7172613" y="2001686"/>
                <a:ext cx="204059" cy="42105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1" name="Straight Arrow Connector 220"/>
              <p:cNvCxnSpPr>
                <a:endCxn id="208" idx="0"/>
              </p:cNvCxnSpPr>
              <p:nvPr/>
            </p:nvCxnSpPr>
            <p:spPr>
              <a:xfrm>
                <a:off x="7808042" y="2218650"/>
                <a:ext cx="201555" cy="208964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Straight Arrow Connector 221"/>
              <p:cNvCxnSpPr>
                <a:stCxn id="208" idx="4"/>
                <a:endCxn id="211" idx="7"/>
              </p:cNvCxnSpPr>
              <p:nvPr/>
            </p:nvCxnSpPr>
            <p:spPr>
              <a:xfrm flipH="1">
                <a:off x="7841682" y="2961014"/>
                <a:ext cx="167915" cy="335471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pic>
          <p:nvPicPr>
            <p:cNvPr id="106" name="Picture 114" descr="3d1itajn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967" y="5110414"/>
              <a:ext cx="279150" cy="21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114" descr="3d1itajn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819" y="4466758"/>
              <a:ext cx="279150" cy="21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114" descr="3d1itajn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710" y="3922486"/>
              <a:ext cx="279150" cy="21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14" descr="3d1itajn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737" y="3904857"/>
              <a:ext cx="279150" cy="21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114" descr="3d1itajn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328" y="4454398"/>
              <a:ext cx="279150" cy="21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114" descr="3d1itajn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735" y="5089613"/>
              <a:ext cx="279150" cy="21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TextBox 135"/>
            <p:cNvSpPr txBox="1"/>
            <p:nvPr/>
          </p:nvSpPr>
          <p:spPr>
            <a:xfrm>
              <a:off x="3888793" y="5504813"/>
              <a:ext cx="19493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3"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Protocol steps</a:t>
              </a:r>
            </a:p>
            <a:p>
              <a:pPr algn="ctr" defTabSz="914353"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(predicates)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74840" y="1570941"/>
            <a:ext cx="3419334" cy="2208708"/>
            <a:chOff x="3050840" y="1233792"/>
            <a:chExt cx="3419334" cy="2208708"/>
          </a:xfrm>
        </p:grpSpPr>
        <p:grpSp>
          <p:nvGrpSpPr>
            <p:cNvPr id="12" name="Group 11"/>
            <p:cNvGrpSpPr/>
            <p:nvPr/>
          </p:nvGrpSpPr>
          <p:grpSpPr>
            <a:xfrm>
              <a:off x="3050840" y="1233792"/>
              <a:ext cx="3419334" cy="2208708"/>
              <a:chOff x="3050840" y="1233792"/>
              <a:chExt cx="3419334" cy="2208708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3788797" y="1233792"/>
                <a:ext cx="1773803" cy="1809092"/>
                <a:chOff x="3680750" y="1246374"/>
                <a:chExt cx="1773803" cy="1809092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3680750" y="2003104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5057160" y="1971738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3862774" y="2658073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292713" y="1310756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999795" y="2626356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52" name="Donut 151"/>
                <p:cNvSpPr/>
                <p:nvPr/>
              </p:nvSpPr>
              <p:spPr>
                <a:xfrm>
                  <a:off x="4235942" y="1246374"/>
                  <a:ext cx="510934" cy="526156"/>
                </a:xfrm>
                <a:prstGeom prst="donut">
                  <a:avLst>
                    <a:gd name="adj" fmla="val 789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black"/>
                    </a:solidFill>
                    <a:latin typeface="Calibri Light" panose="020F0302020204030204" pitchFamily="34" charset="0"/>
                  </a:endParaRPr>
                </a:p>
              </p:txBody>
            </p:sp>
            <p:cxnSp>
              <p:nvCxnSpPr>
                <p:cNvPr id="153" name="Straight Arrow Connector 152"/>
                <p:cNvCxnSpPr>
                  <a:stCxn id="147" idx="7"/>
                  <a:endCxn id="150" idx="3"/>
                </p:cNvCxnSpPr>
                <p:nvPr/>
              </p:nvCxnSpPr>
              <p:spPr>
                <a:xfrm flipV="1">
                  <a:off x="4019946" y="1649952"/>
                  <a:ext cx="330964" cy="411349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4" name="Straight Arrow Connector 153"/>
                <p:cNvCxnSpPr>
                  <a:stCxn id="150" idx="5"/>
                  <a:endCxn id="148" idx="1"/>
                </p:cNvCxnSpPr>
                <p:nvPr/>
              </p:nvCxnSpPr>
              <p:spPr>
                <a:xfrm>
                  <a:off x="4631909" y="1649952"/>
                  <a:ext cx="483448" cy="37998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5" name="Straight Arrow Connector 154"/>
                <p:cNvCxnSpPr>
                  <a:stCxn id="150" idx="4"/>
                  <a:endCxn id="164" idx="0"/>
                </p:cNvCxnSpPr>
                <p:nvPr/>
              </p:nvCxnSpPr>
              <p:spPr>
                <a:xfrm>
                  <a:off x="4491410" y="1708149"/>
                  <a:ext cx="143227" cy="52081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6" name="Straight Arrow Connector 155"/>
                <p:cNvCxnSpPr>
                  <a:stCxn id="150" idx="4"/>
                  <a:endCxn id="149" idx="7"/>
                </p:cNvCxnSpPr>
                <p:nvPr/>
              </p:nvCxnSpPr>
              <p:spPr>
                <a:xfrm flipH="1">
                  <a:off x="4201970" y="1708149"/>
                  <a:ext cx="289440" cy="100812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7" name="Straight Arrow Connector 156"/>
                <p:cNvCxnSpPr>
                  <a:stCxn id="164" idx="3"/>
                  <a:endCxn id="149" idx="6"/>
                </p:cNvCxnSpPr>
                <p:nvPr/>
              </p:nvCxnSpPr>
              <p:spPr>
                <a:xfrm flipH="1">
                  <a:off x="4260167" y="2568159"/>
                  <a:ext cx="233970" cy="28861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lg" len="lg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8" name="Straight Arrow Connector 157"/>
                <p:cNvCxnSpPr>
                  <a:stCxn id="149" idx="1"/>
                  <a:endCxn id="147" idx="4"/>
                </p:cNvCxnSpPr>
                <p:nvPr/>
              </p:nvCxnSpPr>
              <p:spPr>
                <a:xfrm flipH="1" flipV="1">
                  <a:off x="3879447" y="2400497"/>
                  <a:ext cx="41524" cy="31577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9" name="Oval 158"/>
                <p:cNvSpPr/>
                <p:nvPr/>
              </p:nvSpPr>
              <p:spPr>
                <a:xfrm>
                  <a:off x="4960855" y="1400112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cxnSp>
              <p:nvCxnSpPr>
                <p:cNvPr id="160" name="Straight Arrow Connector 159"/>
                <p:cNvCxnSpPr>
                  <a:stCxn id="150" idx="6"/>
                  <a:endCxn id="159" idx="2"/>
                </p:cNvCxnSpPr>
                <p:nvPr/>
              </p:nvCxnSpPr>
              <p:spPr>
                <a:xfrm>
                  <a:off x="4690106" y="1509453"/>
                  <a:ext cx="270749" cy="89356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Straight Arrow Connector 160"/>
                <p:cNvCxnSpPr>
                  <a:stCxn id="159" idx="4"/>
                  <a:endCxn id="148" idx="0"/>
                </p:cNvCxnSpPr>
                <p:nvPr/>
              </p:nvCxnSpPr>
              <p:spPr>
                <a:xfrm>
                  <a:off x="5159552" y="1797505"/>
                  <a:ext cx="96305" cy="17423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2" name="Straight Arrow Connector 161"/>
                <p:cNvCxnSpPr>
                  <a:stCxn id="148" idx="4"/>
                  <a:endCxn id="151" idx="0"/>
                </p:cNvCxnSpPr>
                <p:nvPr/>
              </p:nvCxnSpPr>
              <p:spPr>
                <a:xfrm flipH="1">
                  <a:off x="5198492" y="2369131"/>
                  <a:ext cx="57365" cy="257225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3" name="Oval 162"/>
                <p:cNvSpPr/>
                <p:nvPr/>
              </p:nvSpPr>
              <p:spPr>
                <a:xfrm>
                  <a:off x="3699300" y="1433434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4435940" y="2228963"/>
                  <a:ext cx="397393" cy="39739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14353">
                    <a:defRPr/>
                  </a:pPr>
                  <a:endParaRPr lang="en-US">
                    <a:solidFill>
                      <a:prstClr val="white"/>
                    </a:solidFill>
                    <a:latin typeface="Calibri Light" panose="020F0302020204030204" pitchFamily="34" charset="0"/>
                  </a:endParaRPr>
                </a:p>
              </p:txBody>
            </p:sp>
            <p:cxnSp>
              <p:nvCxnSpPr>
                <p:cNvPr id="165" name="Straight Arrow Connector 164"/>
                <p:cNvCxnSpPr>
                  <a:endCxn id="151" idx="1"/>
                </p:cNvCxnSpPr>
                <p:nvPr/>
              </p:nvCxnSpPr>
              <p:spPr>
                <a:xfrm>
                  <a:off x="4826307" y="2498633"/>
                  <a:ext cx="231685" cy="18592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Straight Arrow Connector 165"/>
                <p:cNvCxnSpPr>
                  <a:stCxn id="150" idx="2"/>
                </p:cNvCxnSpPr>
                <p:nvPr/>
              </p:nvCxnSpPr>
              <p:spPr>
                <a:xfrm flipH="1">
                  <a:off x="4058929" y="1509453"/>
                  <a:ext cx="233784" cy="13268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lg" len="lg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7" name="Straight Arrow Connector 166"/>
                <p:cNvCxnSpPr>
                  <a:stCxn id="163" idx="4"/>
                  <a:endCxn id="147" idx="0"/>
                </p:cNvCxnSpPr>
                <p:nvPr/>
              </p:nvCxnSpPr>
              <p:spPr>
                <a:xfrm flipH="1">
                  <a:off x="3879447" y="1830827"/>
                  <a:ext cx="18550" cy="17227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lg" len="lg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8" name="Straight Arrow Connector 167"/>
                <p:cNvCxnSpPr>
                  <a:endCxn id="149" idx="5"/>
                </p:cNvCxnSpPr>
                <p:nvPr/>
              </p:nvCxnSpPr>
              <p:spPr>
                <a:xfrm flipH="1">
                  <a:off x="4201970" y="2871079"/>
                  <a:ext cx="797825" cy="12619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86" name="TextBox 185"/>
              <p:cNvSpPr txBox="1"/>
              <p:nvPr/>
            </p:nvSpPr>
            <p:spPr>
              <a:xfrm>
                <a:off x="3050840" y="2980835"/>
                <a:ext cx="3419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53"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Distributed System Model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204001" y="2036197"/>
              <a:ext cx="326482" cy="278080"/>
              <a:chOff x="7746914" y="4821843"/>
              <a:chExt cx="372342" cy="280435"/>
            </a:xfrm>
          </p:grpSpPr>
          <p:pic>
            <p:nvPicPr>
              <p:cNvPr id="96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6914" y="4838315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4953000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8828" y="4821843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5097557" y="1459678"/>
              <a:ext cx="326482" cy="278080"/>
              <a:chOff x="7746914" y="4821843"/>
              <a:chExt cx="372342" cy="280435"/>
            </a:xfrm>
          </p:grpSpPr>
          <p:pic>
            <p:nvPicPr>
              <p:cNvPr id="100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6914" y="4838315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4953000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8828" y="4821843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4444682" y="1382916"/>
              <a:ext cx="326482" cy="278080"/>
              <a:chOff x="7746914" y="4821843"/>
              <a:chExt cx="372342" cy="280435"/>
            </a:xfrm>
          </p:grpSpPr>
          <p:pic>
            <p:nvPicPr>
              <p:cNvPr id="104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6914" y="4838315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4953000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8828" y="4821843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8" name="Group 107"/>
            <p:cNvGrpSpPr/>
            <p:nvPr/>
          </p:nvGrpSpPr>
          <p:grpSpPr>
            <a:xfrm>
              <a:off x="4580894" y="2280595"/>
              <a:ext cx="326482" cy="278080"/>
              <a:chOff x="7746914" y="4821843"/>
              <a:chExt cx="372342" cy="280435"/>
            </a:xfrm>
          </p:grpSpPr>
          <p:pic>
            <p:nvPicPr>
              <p:cNvPr id="109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6914" y="4838315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4953000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8828" y="4821843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2" name="Group 111"/>
            <p:cNvGrpSpPr/>
            <p:nvPr/>
          </p:nvGrpSpPr>
          <p:grpSpPr>
            <a:xfrm>
              <a:off x="4016918" y="2719457"/>
              <a:ext cx="326482" cy="278080"/>
              <a:chOff x="7746914" y="4821843"/>
              <a:chExt cx="372342" cy="280435"/>
            </a:xfrm>
          </p:grpSpPr>
          <p:pic>
            <p:nvPicPr>
              <p:cNvPr id="113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6914" y="4838315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4953000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8828" y="4821843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3831522" y="2050330"/>
              <a:ext cx="326482" cy="278080"/>
              <a:chOff x="7746914" y="4821843"/>
              <a:chExt cx="372342" cy="280435"/>
            </a:xfrm>
          </p:grpSpPr>
          <p:pic>
            <p:nvPicPr>
              <p:cNvPr id="117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6914" y="4838315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4953000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118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8828" y="4821843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0" name="Group 119"/>
            <p:cNvGrpSpPr/>
            <p:nvPr/>
          </p:nvGrpSpPr>
          <p:grpSpPr>
            <a:xfrm>
              <a:off x="3836978" y="1495015"/>
              <a:ext cx="326482" cy="278080"/>
              <a:chOff x="7746914" y="4821843"/>
              <a:chExt cx="372342" cy="280435"/>
            </a:xfrm>
          </p:grpSpPr>
          <p:pic>
            <p:nvPicPr>
              <p:cNvPr id="121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6914" y="4838315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4953000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122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8828" y="4821843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 181"/>
            <p:cNvGrpSpPr/>
            <p:nvPr/>
          </p:nvGrpSpPr>
          <p:grpSpPr>
            <a:xfrm>
              <a:off x="5143297" y="2694987"/>
              <a:ext cx="326482" cy="278080"/>
              <a:chOff x="7746914" y="4821843"/>
              <a:chExt cx="372342" cy="280435"/>
            </a:xfrm>
          </p:grpSpPr>
          <p:pic>
            <p:nvPicPr>
              <p:cNvPr id="183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6914" y="4838315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4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4953000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5" name="Picture 114" descr="3d1itajn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8828" y="4821843"/>
                <a:ext cx="190428" cy="149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" name="Group 25"/>
          <p:cNvGrpSpPr/>
          <p:nvPr/>
        </p:nvGrpSpPr>
        <p:grpSpPr>
          <a:xfrm>
            <a:off x="6850268" y="4685273"/>
            <a:ext cx="1592033" cy="510617"/>
            <a:chOff x="5326267" y="4751545"/>
            <a:chExt cx="1592033" cy="510617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5326267" y="5262162"/>
              <a:ext cx="159203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53315" y="4751545"/>
              <a:ext cx="1098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Refines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21457" y="3853005"/>
            <a:ext cx="1601468" cy="2105739"/>
            <a:chOff x="1597456" y="3515854"/>
            <a:chExt cx="1601468" cy="2105739"/>
          </a:xfrm>
        </p:grpSpPr>
        <p:sp>
          <p:nvSpPr>
            <p:cNvPr id="131" name="TextBox 130"/>
            <p:cNvSpPr txBox="1"/>
            <p:nvPr/>
          </p:nvSpPr>
          <p:spPr>
            <a:xfrm>
              <a:off x="1597456" y="4429920"/>
              <a:ext cx="1520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Is Part Of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196084" y="3515854"/>
              <a:ext cx="2840" cy="210573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641011" y="2384053"/>
            <a:ext cx="1592033" cy="510617"/>
            <a:chOff x="5326267" y="4751545"/>
            <a:chExt cx="1592033" cy="510617"/>
          </a:xfrm>
        </p:grpSpPr>
        <p:cxnSp>
          <p:nvCxnSpPr>
            <p:cNvPr id="141" name="Straight Arrow Connector 140"/>
            <p:cNvCxnSpPr/>
            <p:nvPr/>
          </p:nvCxnSpPr>
          <p:spPr>
            <a:xfrm flipH="1">
              <a:off x="5326267" y="5262162"/>
              <a:ext cx="159203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5653315" y="4751545"/>
              <a:ext cx="1098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Refines</a:t>
              </a:r>
            </a:p>
          </p:txBody>
        </p:sp>
      </p:grpSp>
      <p:pic>
        <p:nvPicPr>
          <p:cNvPr id="135" name="Picture 13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26904" y="2405061"/>
            <a:ext cx="1715316" cy="482744"/>
          </a:xfrm>
          <a:prstGeom prst="rect">
            <a:avLst/>
          </a:prstGeom>
        </p:spPr>
      </p:pic>
      <p:pic>
        <p:nvPicPr>
          <p:cNvPr id="143" name="Picture 14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70290" y="4718766"/>
            <a:ext cx="1715316" cy="48274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4DEF-C36F-F640-A8B7-CF8B3551518D}" type="datetime1">
              <a:rPr lang="en-US" smtClean="0"/>
              <a:t>11/14/24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2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71" grpId="0" animBg="1"/>
      <p:bldP spid="135" grpId="0" animBg="1" advAuto="0"/>
      <p:bldP spid="14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286001" y="1952426"/>
            <a:ext cx="1618737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590800" y="2706671"/>
            <a:ext cx="1597109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083636" y="2706671"/>
            <a:ext cx="2603164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96201" y="1952426"/>
            <a:ext cx="1752600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A distributed execution in real life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2538284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2765582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1" name="Rectangle 20"/>
          <p:cNvSpPr/>
          <p:nvPr/>
        </p:nvSpPr>
        <p:spPr>
          <a:xfrm flipH="1">
            <a:off x="5327481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2" name="Rectangle 21"/>
          <p:cNvSpPr/>
          <p:nvPr/>
        </p:nvSpPr>
        <p:spPr>
          <a:xfrm flipH="1">
            <a:off x="6629400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6934201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4" name="Rectangle 23"/>
          <p:cNvSpPr/>
          <p:nvPr/>
        </p:nvSpPr>
        <p:spPr>
          <a:xfrm flipH="1">
            <a:off x="4648201" y="2706671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2643317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6" name="Rectangle 25"/>
          <p:cNvSpPr/>
          <p:nvPr/>
        </p:nvSpPr>
        <p:spPr>
          <a:xfrm flipH="1">
            <a:off x="2948116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3481331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4916724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29" name="Rectangle 28"/>
          <p:cNvSpPr/>
          <p:nvPr/>
        </p:nvSpPr>
        <p:spPr>
          <a:xfrm flipH="1">
            <a:off x="5221523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6031120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1" name="Rectangle 30"/>
          <p:cNvSpPr/>
          <p:nvPr/>
        </p:nvSpPr>
        <p:spPr>
          <a:xfrm flipH="1">
            <a:off x="8024869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2" name="Rectangle 31"/>
          <p:cNvSpPr/>
          <p:nvPr/>
        </p:nvSpPr>
        <p:spPr>
          <a:xfrm flipH="1">
            <a:off x="8581768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39" name="Rectangle 38"/>
          <p:cNvSpPr/>
          <p:nvPr/>
        </p:nvSpPr>
        <p:spPr>
          <a:xfrm flipH="1">
            <a:off x="8862883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0" name="Rectangle 39"/>
          <p:cNvSpPr/>
          <p:nvPr/>
        </p:nvSpPr>
        <p:spPr>
          <a:xfrm flipH="1">
            <a:off x="9163388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45" name="Rectangle 44"/>
          <p:cNvSpPr/>
          <p:nvPr/>
        </p:nvSpPr>
        <p:spPr>
          <a:xfrm flipH="1">
            <a:off x="3202049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6" name="Rectangle 45"/>
          <p:cNvSpPr/>
          <p:nvPr/>
        </p:nvSpPr>
        <p:spPr>
          <a:xfrm flipH="1">
            <a:off x="3693230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7" name="Rectangle 46"/>
          <p:cNvSpPr/>
          <p:nvPr/>
        </p:nvSpPr>
        <p:spPr>
          <a:xfrm flipH="1">
            <a:off x="5564425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8" name="Rectangle 47"/>
          <p:cNvSpPr/>
          <p:nvPr/>
        </p:nvSpPr>
        <p:spPr>
          <a:xfrm flipH="1">
            <a:off x="5754015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49" name="Rectangle 48"/>
          <p:cNvSpPr/>
          <p:nvPr/>
        </p:nvSpPr>
        <p:spPr>
          <a:xfrm flipH="1">
            <a:off x="8439262" y="1952426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0" name="Rectangle 49"/>
          <p:cNvSpPr/>
          <p:nvPr/>
        </p:nvSpPr>
        <p:spPr>
          <a:xfrm flipH="1">
            <a:off x="7408760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1" name="Rectangle 50"/>
          <p:cNvSpPr/>
          <p:nvPr/>
        </p:nvSpPr>
        <p:spPr>
          <a:xfrm flipH="1">
            <a:off x="7839327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2" name="Rectangle 51"/>
          <p:cNvSpPr/>
          <p:nvPr/>
        </p:nvSpPr>
        <p:spPr>
          <a:xfrm flipH="1">
            <a:off x="8269894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3" name="Rectangle 52"/>
          <p:cNvSpPr/>
          <p:nvPr/>
        </p:nvSpPr>
        <p:spPr>
          <a:xfrm flipH="1">
            <a:off x="5618338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4" name="Rectangle 53"/>
          <p:cNvSpPr/>
          <p:nvPr/>
        </p:nvSpPr>
        <p:spPr>
          <a:xfrm flipH="1">
            <a:off x="5199203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5" name="Rectangle 54"/>
          <p:cNvSpPr/>
          <p:nvPr/>
        </p:nvSpPr>
        <p:spPr>
          <a:xfrm flipH="1">
            <a:off x="3768392" y="2706671"/>
            <a:ext cx="105033" cy="527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Calibri Light" panose="020F0302020204030204" pitchFamily="34" charset="0"/>
              </a:rPr>
              <a:t>S</a:t>
            </a:r>
          </a:p>
        </p:txBody>
      </p:sp>
      <p:sp>
        <p:nvSpPr>
          <p:cNvPr id="56" name="Rectangle 55"/>
          <p:cNvSpPr/>
          <p:nvPr/>
        </p:nvSpPr>
        <p:spPr>
          <a:xfrm flipH="1">
            <a:off x="649980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57" name="Rectangle 56"/>
          <p:cNvSpPr/>
          <p:nvPr/>
        </p:nvSpPr>
        <p:spPr>
          <a:xfrm flipH="1">
            <a:off x="6780922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708142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59" name="Rectangle 58"/>
          <p:cNvSpPr/>
          <p:nvPr/>
        </p:nvSpPr>
        <p:spPr>
          <a:xfrm flipH="1">
            <a:off x="757463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0" name="Rectangle 59"/>
          <p:cNvSpPr/>
          <p:nvPr/>
        </p:nvSpPr>
        <p:spPr>
          <a:xfrm flipH="1">
            <a:off x="5412749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1" name="Rectangle 60"/>
          <p:cNvSpPr/>
          <p:nvPr/>
        </p:nvSpPr>
        <p:spPr>
          <a:xfrm flipH="1">
            <a:off x="8156255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2" name="Rectangle 61"/>
          <p:cNvSpPr/>
          <p:nvPr/>
        </p:nvSpPr>
        <p:spPr>
          <a:xfrm flipH="1">
            <a:off x="4910860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3" name="Rectangle 62"/>
          <p:cNvSpPr/>
          <p:nvPr/>
        </p:nvSpPr>
        <p:spPr>
          <a:xfrm flipH="1">
            <a:off x="344299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4" name="Rectangle 63"/>
          <p:cNvSpPr/>
          <p:nvPr/>
        </p:nvSpPr>
        <p:spPr>
          <a:xfrm flipH="1">
            <a:off x="5071697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65" name="Rectangle 64"/>
          <p:cNvSpPr/>
          <p:nvPr/>
        </p:nvSpPr>
        <p:spPr>
          <a:xfrm flipH="1">
            <a:off x="8254007" y="1952426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6" name="Rectangle 65"/>
          <p:cNvSpPr/>
          <p:nvPr/>
        </p:nvSpPr>
        <p:spPr>
          <a:xfrm flipH="1">
            <a:off x="3202911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 flipH="1">
            <a:off x="2959027" y="2706671"/>
            <a:ext cx="105033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L</a:t>
            </a:r>
          </a:p>
        </p:txBody>
      </p:sp>
      <p:sp>
        <p:nvSpPr>
          <p:cNvPr id="80" name="Rectangle 79"/>
          <p:cNvSpPr/>
          <p:nvPr/>
        </p:nvSpPr>
        <p:spPr>
          <a:xfrm flipH="1">
            <a:off x="4779176" y="2706669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81" name="Rectangle 80"/>
          <p:cNvSpPr/>
          <p:nvPr/>
        </p:nvSpPr>
        <p:spPr>
          <a:xfrm flipH="1">
            <a:off x="5022426" y="2706669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82" name="Rectangle 81"/>
          <p:cNvSpPr/>
          <p:nvPr/>
        </p:nvSpPr>
        <p:spPr>
          <a:xfrm flipH="1">
            <a:off x="7857782" y="1952426"/>
            <a:ext cx="105033" cy="52722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R</a:t>
            </a:r>
          </a:p>
        </p:txBody>
      </p:sp>
      <p:sp>
        <p:nvSpPr>
          <p:cNvPr id="83" name="Rounded Rectangular Callout 82"/>
          <p:cNvSpPr/>
          <p:nvPr/>
        </p:nvSpPr>
        <p:spPr>
          <a:xfrm>
            <a:off x="3721761" y="3884180"/>
            <a:ext cx="4532245" cy="1103398"/>
          </a:xfrm>
          <a:prstGeom prst="wedgeRoundRectCallout">
            <a:avLst>
              <a:gd name="adj1" fmla="val -19650"/>
              <a:gd name="adj2" fmla="val -38151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Reason about all possible </a:t>
            </a:r>
            <a:r>
              <a:rPr lang="en-US" sz="2400" dirty="0" err="1">
                <a:solidFill>
                  <a:srgbClr val="000000"/>
                </a:solidFill>
                <a:latin typeface="Calibri Light" panose="020F0302020204030204" pitchFamily="34" charset="0"/>
              </a:rPr>
              <a:t>interleavings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 of the </a:t>
            </a:r>
            <a:r>
              <a:rPr lang="en-US" sz="2400" dirty="0" err="1">
                <a:solidFill>
                  <a:srgbClr val="000000"/>
                </a:solidFill>
                <a:latin typeface="Calibri Light" panose="020F0302020204030204" pitchFamily="34" charset="0"/>
              </a:rPr>
              <a:t>substeps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69" name="Rectangle 68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7FF3-B156-E745-8DF9-C16DB13D9A5F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Concurrency containment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148" name="Rectangle 147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37628" y="1519572"/>
            <a:ext cx="8351561" cy="1904123"/>
            <a:chOff x="446048" y="2161169"/>
            <a:chExt cx="11877775" cy="2708086"/>
          </a:xfrm>
        </p:grpSpPr>
        <p:sp>
          <p:nvSpPr>
            <p:cNvPr id="204" name="Rectangle 203"/>
            <p:cNvSpPr/>
            <p:nvPr/>
          </p:nvSpPr>
          <p:spPr>
            <a:xfrm>
              <a:off x="446048" y="2161169"/>
              <a:ext cx="11877775" cy="27080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Enforce that all receives precede all sends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83734" y="2776784"/>
              <a:ext cx="2302204" cy="749825"/>
              <a:chOff x="1083734" y="2776784"/>
              <a:chExt cx="2302204" cy="749825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1083734" y="2776784"/>
                <a:ext cx="2302204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442537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>
              <a:xfrm flipH="1">
                <a:off x="176580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68" name="Rectangle 167"/>
              <p:cNvSpPr/>
              <p:nvPr/>
            </p:nvSpPr>
            <p:spPr>
              <a:xfrm flipH="1">
                <a:off x="1591917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 flipH="1">
                <a:off x="2025409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 flipH="1">
                <a:off x="278376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8" name="Rectangle 177"/>
              <p:cNvSpPr/>
              <p:nvPr/>
            </p:nvSpPr>
            <p:spPr>
              <a:xfrm flipH="1">
                <a:off x="2386559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79" name="Rectangle 178"/>
              <p:cNvSpPr/>
              <p:nvPr/>
            </p:nvSpPr>
            <p:spPr>
              <a:xfrm flipH="1">
                <a:off x="3085127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84815" y="3849487"/>
              <a:ext cx="3702278" cy="749825"/>
              <a:chOff x="6484815" y="3849487"/>
              <a:chExt cx="3702278" cy="749825"/>
            </a:xfrm>
          </p:grpSpPr>
          <p:sp>
            <p:nvSpPr>
              <p:cNvPr id="160" name="Rounded Rectangle 159"/>
              <p:cNvSpPr/>
              <p:nvPr/>
            </p:nvSpPr>
            <p:spPr>
              <a:xfrm>
                <a:off x="6484815" y="3849487"/>
                <a:ext cx="3702278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 flipH="1">
                <a:off x="7261014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76945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3" name="Rectangle 182"/>
              <p:cNvSpPr/>
              <p:nvPr/>
            </p:nvSpPr>
            <p:spPr>
              <a:xfrm flipH="1">
                <a:off x="8369437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 flipH="1">
                <a:off x="8981799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 flipH="1">
                <a:off x="9594161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707670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747651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1" name="Rectangle 190"/>
              <p:cNvSpPr/>
              <p:nvPr/>
            </p:nvSpPr>
            <p:spPr>
              <a:xfrm flipH="1">
                <a:off x="790389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2" name="Rectangle 191"/>
              <p:cNvSpPr/>
              <p:nvPr/>
            </p:nvSpPr>
            <p:spPr>
              <a:xfrm flipH="1">
                <a:off x="8605347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94325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33693" y="2776784"/>
              <a:ext cx="2302201" cy="749825"/>
              <a:chOff x="4633693" y="2776784"/>
              <a:chExt cx="2302201" cy="749825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4633693" y="2776784"/>
                <a:ext cx="2302201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 flipH="1">
                <a:off x="540939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48252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525870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3" name="Rectangle 172"/>
              <p:cNvSpPr/>
              <p:nvPr/>
            </p:nvSpPr>
            <p:spPr>
              <a:xfrm flipH="1">
                <a:off x="6410126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 flipH="1">
                <a:off x="574638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>
              <a:xfrm flipH="1">
                <a:off x="601602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97" name="Rectangle 196"/>
              <p:cNvSpPr/>
              <p:nvPr/>
            </p:nvSpPr>
            <p:spPr>
              <a:xfrm flipH="1">
                <a:off x="5045614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17227" y="3849487"/>
              <a:ext cx="2271444" cy="749825"/>
              <a:chOff x="1517227" y="3849487"/>
              <a:chExt cx="2271444" cy="749825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1517227" y="3849487"/>
                <a:ext cx="2271444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 flipH="1">
                <a:off x="3192024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96" name="Rectangle 195"/>
              <p:cNvSpPr/>
              <p:nvPr/>
            </p:nvSpPr>
            <p:spPr>
              <a:xfrm flipH="1">
                <a:off x="27292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2387785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204092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102073" y="3849484"/>
              <a:ext cx="2183580" cy="749828"/>
              <a:chOff x="4102073" y="3849484"/>
              <a:chExt cx="2183580" cy="749828"/>
            </a:xfrm>
          </p:grpSpPr>
          <p:sp>
            <p:nvSpPr>
              <p:cNvPr id="159" name="Rounded Rectangle 158"/>
              <p:cNvSpPr/>
              <p:nvPr/>
            </p:nvSpPr>
            <p:spPr>
              <a:xfrm>
                <a:off x="4102073" y="3849487"/>
                <a:ext cx="2183580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44433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>
              <a:xfrm flipH="1">
                <a:off x="5823058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 flipH="1">
                <a:off x="5226955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93" name="Rectangle 192"/>
              <p:cNvSpPr/>
              <p:nvPr/>
            </p:nvSpPr>
            <p:spPr>
              <a:xfrm flipH="1">
                <a:off x="553066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481686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1" name="Rectangle 200"/>
              <p:cNvSpPr/>
              <p:nvPr/>
            </p:nvSpPr>
            <p:spPr>
              <a:xfrm flipH="1">
                <a:off x="4629584" y="3849485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02" name="Rectangle 201"/>
              <p:cNvSpPr/>
              <p:nvPr/>
            </p:nvSpPr>
            <p:spPr>
              <a:xfrm flipH="1">
                <a:off x="4975539" y="38494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8778241" y="2776783"/>
              <a:ext cx="2492587" cy="749826"/>
              <a:chOff x="8778241" y="2776783"/>
              <a:chExt cx="2492587" cy="749826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8778241" y="2776784"/>
                <a:ext cx="2492587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 flipH="1">
                <a:off x="924568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>
              <a:xfrm flipH="1">
                <a:off x="10037714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0437523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08649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 flipH="1">
                <a:off x="9835040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98" name="Rectangle 197"/>
              <p:cNvSpPr/>
              <p:nvPr/>
            </p:nvSpPr>
            <p:spPr>
              <a:xfrm flipH="1">
                <a:off x="9571565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 flipH="1">
                <a:off x="9008046" y="2776783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</p:grpSp>
      <p:sp>
        <p:nvSpPr>
          <p:cNvPr id="261" name="Rectangle 260"/>
          <p:cNvSpPr/>
          <p:nvPr/>
        </p:nvSpPr>
        <p:spPr>
          <a:xfrm>
            <a:off x="1837628" y="3549515"/>
            <a:ext cx="8351561" cy="190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Assume in proof that all host steps are atomic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3064060" y="3989342"/>
            <a:ext cx="130075" cy="535061"/>
            <a:chOff x="1083730" y="2776784"/>
            <a:chExt cx="2302202" cy="760976"/>
          </a:xfrm>
        </p:grpSpPr>
        <p:sp>
          <p:nvSpPr>
            <p:cNvPr id="206" name="Rounded Rectangle 205"/>
            <p:cNvSpPr/>
            <p:nvPr/>
          </p:nvSpPr>
          <p:spPr>
            <a:xfrm>
              <a:off x="1083730" y="2776784"/>
              <a:ext cx="2302202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 flipH="1">
              <a:off x="2025407" y="2776784"/>
              <a:ext cx="149379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 flipH="1">
              <a:off x="2792170" y="2787935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270491" y="3991980"/>
            <a:ext cx="132500" cy="527221"/>
            <a:chOff x="8778241" y="2776783"/>
            <a:chExt cx="2492587" cy="749826"/>
          </a:xfrm>
        </p:grpSpPr>
        <p:sp>
          <p:nvSpPr>
            <p:cNvPr id="217" name="Rounded Rectangle 216"/>
            <p:cNvSpPr/>
            <p:nvPr/>
          </p:nvSpPr>
          <p:spPr>
            <a:xfrm>
              <a:off x="8778241" y="2776784"/>
              <a:ext cx="2492587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 flipH="1">
              <a:off x="924568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 flipH="1">
              <a:off x="10037714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 flipH="1">
              <a:off x="10437523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 flipH="1">
              <a:off x="108649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 flipH="1">
              <a:off x="9835040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 flipH="1">
              <a:off x="9571565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flipH="1">
              <a:off x="9008046" y="2776783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5517783" y="3982504"/>
            <a:ext cx="100555" cy="527221"/>
            <a:chOff x="4633693" y="2776784"/>
            <a:chExt cx="2302201" cy="749825"/>
          </a:xfrm>
        </p:grpSpPr>
        <p:sp>
          <p:nvSpPr>
            <p:cNvPr id="226" name="Rounded Rectangle 225"/>
            <p:cNvSpPr/>
            <p:nvPr/>
          </p:nvSpPr>
          <p:spPr>
            <a:xfrm>
              <a:off x="4633693" y="2776784"/>
              <a:ext cx="2302201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 flipH="1">
              <a:off x="540939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 flipH="1">
              <a:off x="48252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 flipH="1">
              <a:off x="525870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 flipH="1">
              <a:off x="6410126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 flipH="1">
              <a:off x="574638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 flipH="1">
              <a:off x="601602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 flipH="1">
              <a:off x="5045614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237543" y="4742185"/>
            <a:ext cx="125852" cy="527221"/>
            <a:chOff x="1517227" y="3849487"/>
            <a:chExt cx="2271444" cy="749825"/>
          </a:xfrm>
        </p:grpSpPr>
        <p:sp>
          <p:nvSpPr>
            <p:cNvPr id="235" name="Rounded Rectangle 234"/>
            <p:cNvSpPr/>
            <p:nvPr/>
          </p:nvSpPr>
          <p:spPr>
            <a:xfrm>
              <a:off x="1517227" y="3849487"/>
              <a:ext cx="2271444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 flipH="1">
              <a:off x="3192024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 flipH="1">
              <a:off x="27292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 flipH="1">
              <a:off x="2387785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flipH="1">
              <a:off x="204092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284900" y="4742184"/>
            <a:ext cx="63020" cy="527223"/>
            <a:chOff x="4102073" y="3849484"/>
            <a:chExt cx="2183580" cy="749828"/>
          </a:xfrm>
        </p:grpSpPr>
        <p:sp>
          <p:nvSpPr>
            <p:cNvPr id="241" name="Rounded Rectangle 240"/>
            <p:cNvSpPr/>
            <p:nvPr/>
          </p:nvSpPr>
          <p:spPr>
            <a:xfrm>
              <a:off x="4102073" y="3849487"/>
              <a:ext cx="2183580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 flipH="1">
              <a:off x="44433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 flipH="1">
              <a:off x="5823058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 flipH="1">
              <a:off x="5226955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 flipH="1">
              <a:off x="553066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 flipH="1">
              <a:off x="481686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 flipH="1">
              <a:off x="4629584" y="3849485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 flipH="1">
              <a:off x="4975539" y="38494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7280728" y="4745744"/>
            <a:ext cx="165875" cy="527221"/>
            <a:chOff x="6484815" y="3849487"/>
            <a:chExt cx="3702278" cy="749825"/>
          </a:xfrm>
        </p:grpSpPr>
        <p:sp>
          <p:nvSpPr>
            <p:cNvPr id="250" name="Rounded Rectangle 249"/>
            <p:cNvSpPr/>
            <p:nvPr/>
          </p:nvSpPr>
          <p:spPr>
            <a:xfrm>
              <a:off x="6484815" y="3849487"/>
              <a:ext cx="3702278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flipH="1">
              <a:off x="7261014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 flipH="1">
              <a:off x="76945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flipH="1">
              <a:off x="8369437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 flipH="1">
              <a:off x="8981799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 flipH="1">
              <a:off x="9594161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 flipH="1">
              <a:off x="707670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 flipH="1">
              <a:off x="747651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 flipH="1">
              <a:off x="790389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 flipH="1">
              <a:off x="8605347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 flipH="1">
              <a:off x="94325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0D0-6545-FA48-BAA5-8FE13CDA6E2B}" type="datetime1">
              <a:rPr lang="en-US" smtClean="0"/>
              <a:t>11/14/24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8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Concurrency containment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78" name="Rectangle 77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83" name="Rectangle 82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85" name="Rectangle 84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837628" y="1519572"/>
            <a:ext cx="8351561" cy="1904123"/>
            <a:chOff x="446048" y="2161169"/>
            <a:chExt cx="11877775" cy="2708086"/>
          </a:xfrm>
        </p:grpSpPr>
        <p:sp>
          <p:nvSpPr>
            <p:cNvPr id="90" name="Rectangle 89"/>
            <p:cNvSpPr/>
            <p:nvPr/>
          </p:nvSpPr>
          <p:spPr>
            <a:xfrm>
              <a:off x="446048" y="2161169"/>
              <a:ext cx="11877775" cy="27080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Reduction argument: for every real trace…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083734" y="2776784"/>
              <a:ext cx="2302204" cy="749825"/>
              <a:chOff x="1083734" y="2776784"/>
              <a:chExt cx="2302204" cy="749825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1083734" y="2776784"/>
                <a:ext cx="2302204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 flipH="1">
                <a:off x="1442537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>
              <a:xfrm flipH="1">
                <a:off x="176580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40" name="Rectangle 139"/>
              <p:cNvSpPr/>
              <p:nvPr/>
            </p:nvSpPr>
            <p:spPr>
              <a:xfrm flipH="1">
                <a:off x="1591917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 flipH="1">
                <a:off x="2025409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>
              <a:xfrm flipH="1">
                <a:off x="278376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43" name="Rectangle 142"/>
              <p:cNvSpPr/>
              <p:nvPr/>
            </p:nvSpPr>
            <p:spPr>
              <a:xfrm flipH="1">
                <a:off x="2386559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 flipH="1">
                <a:off x="3085127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484815" y="3849487"/>
              <a:ext cx="3702278" cy="749825"/>
              <a:chOff x="6484815" y="3849487"/>
              <a:chExt cx="3702278" cy="749825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6484815" y="3849487"/>
                <a:ext cx="3702278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 flipH="1">
                <a:off x="7261014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76945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8369437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 flipH="1">
                <a:off x="8981799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 flipH="1">
                <a:off x="9594161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 flipH="1">
                <a:off x="707670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747651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790389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 flipH="1">
                <a:off x="8605347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36" name="Rectangle 135"/>
              <p:cNvSpPr/>
              <p:nvPr/>
            </p:nvSpPr>
            <p:spPr>
              <a:xfrm flipH="1">
                <a:off x="94325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633693" y="2776784"/>
              <a:ext cx="2302201" cy="749825"/>
              <a:chOff x="4633693" y="2776784"/>
              <a:chExt cx="2302201" cy="749825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4633693" y="2776784"/>
                <a:ext cx="2302201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540939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 flipH="1">
                <a:off x="48252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 flipH="1">
                <a:off x="525870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 flipH="1">
                <a:off x="6410126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574638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01602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5045614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517227" y="3849487"/>
              <a:ext cx="2271444" cy="749825"/>
              <a:chOff x="1517227" y="3849487"/>
              <a:chExt cx="2271444" cy="749825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517227" y="3849487"/>
                <a:ext cx="2271444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3192024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 flipH="1">
                <a:off x="27292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 flipH="1">
                <a:off x="2387785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 flipH="1">
                <a:off x="204092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102073" y="3849484"/>
              <a:ext cx="2183580" cy="749828"/>
              <a:chOff x="4102073" y="3849484"/>
              <a:chExt cx="2183580" cy="749828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102073" y="3849487"/>
                <a:ext cx="2183580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 flipH="1">
                <a:off x="44433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 flipH="1">
                <a:off x="5823058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5226955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553066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 flipH="1">
                <a:off x="481686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 flipH="1">
                <a:off x="4629584" y="3849485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4975539" y="38494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8778241" y="2776783"/>
              <a:ext cx="2492587" cy="749826"/>
              <a:chOff x="8778241" y="2776783"/>
              <a:chExt cx="2492587" cy="749826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8778241" y="2776784"/>
                <a:ext cx="2492587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24568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 flipH="1">
                <a:off x="10037714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10437523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108649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H="1">
                <a:off x="9835040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9571565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9008046" y="2776783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9876-7A05-0C4C-87B7-C5977C914C96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75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154" name="Rectangle 153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837628" y="1519572"/>
            <a:ext cx="8351561" cy="1904123"/>
            <a:chOff x="446048" y="2161169"/>
            <a:chExt cx="11877775" cy="2708086"/>
          </a:xfrm>
        </p:grpSpPr>
        <p:sp>
          <p:nvSpPr>
            <p:cNvPr id="163" name="Rectangle 162"/>
            <p:cNvSpPr/>
            <p:nvPr/>
          </p:nvSpPr>
          <p:spPr>
            <a:xfrm>
              <a:off x="446048" y="2161169"/>
              <a:ext cx="11877775" cy="27080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Reduction argument: for every real trace…</a:t>
              </a: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083734" y="2776784"/>
              <a:ext cx="2302204" cy="749825"/>
              <a:chOff x="1083734" y="2776784"/>
              <a:chExt cx="2302204" cy="749825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1083734" y="2776784"/>
                <a:ext cx="2302204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 flipH="1">
                <a:off x="1442537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22" name="Rectangle 221"/>
              <p:cNvSpPr/>
              <p:nvPr/>
            </p:nvSpPr>
            <p:spPr>
              <a:xfrm flipH="1">
                <a:off x="176580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 flipH="1">
                <a:off x="1591917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4" name="Rectangle 223"/>
              <p:cNvSpPr/>
              <p:nvPr/>
            </p:nvSpPr>
            <p:spPr>
              <a:xfrm flipH="1">
                <a:off x="2025409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5" name="Rectangle 224"/>
              <p:cNvSpPr/>
              <p:nvPr/>
            </p:nvSpPr>
            <p:spPr>
              <a:xfrm flipH="1">
                <a:off x="278376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 flipH="1">
                <a:off x="2386559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>
              <a:xfrm flipH="1">
                <a:off x="3085127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6484815" y="3849487"/>
              <a:ext cx="3702278" cy="749825"/>
              <a:chOff x="6484815" y="3849487"/>
              <a:chExt cx="3702278" cy="749825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6484815" y="3849487"/>
                <a:ext cx="3702278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7261014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11" name="Rectangle 210"/>
              <p:cNvSpPr/>
              <p:nvPr/>
            </p:nvSpPr>
            <p:spPr>
              <a:xfrm flipH="1">
                <a:off x="76945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>
              <a:xfrm flipH="1">
                <a:off x="8369437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 flipH="1">
                <a:off x="8981799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9594161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707670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6" name="Rectangle 215"/>
              <p:cNvSpPr/>
              <p:nvPr/>
            </p:nvSpPr>
            <p:spPr>
              <a:xfrm flipH="1">
                <a:off x="747651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 flipH="1">
                <a:off x="790389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8" name="Rectangle 217"/>
              <p:cNvSpPr/>
              <p:nvPr/>
            </p:nvSpPr>
            <p:spPr>
              <a:xfrm flipH="1">
                <a:off x="8605347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94325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4633693" y="2776784"/>
              <a:ext cx="2302201" cy="749825"/>
              <a:chOff x="4633693" y="2776784"/>
              <a:chExt cx="2302201" cy="749825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4633693" y="2776784"/>
                <a:ext cx="2302201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 flipH="1">
                <a:off x="5409396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 flipH="1">
                <a:off x="48252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525870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6410126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206" name="Rectangle 205"/>
              <p:cNvSpPr/>
              <p:nvPr/>
            </p:nvSpPr>
            <p:spPr>
              <a:xfrm flipH="1">
                <a:off x="574638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07" name="Rectangle 206"/>
              <p:cNvSpPr/>
              <p:nvPr/>
            </p:nvSpPr>
            <p:spPr>
              <a:xfrm flipH="1">
                <a:off x="6016022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208" name="Rectangle 207"/>
              <p:cNvSpPr/>
              <p:nvPr/>
            </p:nvSpPr>
            <p:spPr>
              <a:xfrm flipH="1">
                <a:off x="5045614" y="27767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1517227" y="3849487"/>
              <a:ext cx="2271444" cy="749825"/>
              <a:chOff x="1517227" y="3849487"/>
              <a:chExt cx="2271444" cy="749825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517227" y="3849487"/>
                <a:ext cx="2271444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 flipH="1">
                <a:off x="3192024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8" name="Rectangle 187"/>
              <p:cNvSpPr/>
              <p:nvPr/>
            </p:nvSpPr>
            <p:spPr>
              <a:xfrm flipH="1">
                <a:off x="2729241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2387785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204092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4102073" y="3849484"/>
              <a:ext cx="2183580" cy="749828"/>
              <a:chOff x="4102073" y="3849484"/>
              <a:chExt cx="2183580" cy="749828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4102073" y="3849487"/>
                <a:ext cx="2183580" cy="7498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 flipH="1">
                <a:off x="4443308" y="3849487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 flipH="1">
                <a:off x="5823058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>
              <a:xfrm flipH="1">
                <a:off x="5226955" y="3849487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 flipH="1">
                <a:off x="5530666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3" name="Rectangle 182"/>
              <p:cNvSpPr/>
              <p:nvPr/>
            </p:nvSpPr>
            <p:spPr>
              <a:xfrm flipH="1">
                <a:off x="4816868" y="3849487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 flipH="1">
                <a:off x="4629584" y="3849485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 flipH="1">
                <a:off x="4975539" y="3849484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778241" y="2776783"/>
              <a:ext cx="2492587" cy="749826"/>
              <a:chOff x="8778241" y="2776783"/>
              <a:chExt cx="2492587" cy="749826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8778241" y="2776784"/>
                <a:ext cx="2492587" cy="749825"/>
              </a:xfrm>
              <a:prstGeom prst="roundRect">
                <a:avLst/>
              </a:prstGeom>
              <a:solidFill>
                <a:srgbClr val="80878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>
                  <a:defRPr/>
                </a:pPr>
                <a:endPara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9245680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0037714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3" name="Rectangle 172"/>
              <p:cNvSpPr/>
              <p:nvPr/>
            </p:nvSpPr>
            <p:spPr>
              <a:xfrm flipH="1">
                <a:off x="10437523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4" name="Rectangle 173"/>
              <p:cNvSpPr/>
              <p:nvPr/>
            </p:nvSpPr>
            <p:spPr>
              <a:xfrm flipH="1">
                <a:off x="10864908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>
              <a:xfrm flipH="1">
                <a:off x="9835040" y="2776784"/>
                <a:ext cx="149380" cy="7498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rgbClr val="FFFFFF"/>
                    </a:solidFill>
                    <a:latin typeface="Calibri Light" panose="020F0302020204030204" pitchFamily="34" charset="0"/>
                  </a:rPr>
                  <a:t>S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9571565" y="2776784"/>
                <a:ext cx="149380" cy="7498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L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9008046" y="2776783"/>
                <a:ext cx="149380" cy="74982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alibri Light" panose="020F0302020204030204" pitchFamily="34" charset="0"/>
                  </a:rPr>
                  <a:t>R</a:t>
                </a:r>
              </a:p>
            </p:txBody>
          </p:sp>
        </p:grpSp>
      </p:grpSp>
      <p:sp>
        <p:nvSpPr>
          <p:cNvPr id="229" name="Rectangle 228"/>
          <p:cNvSpPr/>
          <p:nvPr/>
        </p:nvSpPr>
        <p:spPr>
          <a:xfrm>
            <a:off x="1839080" y="3423695"/>
            <a:ext cx="8351561" cy="190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</a:rPr>
              <a:t>…there is a corresponding legal trace with atomic host steps 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2287453" y="3856549"/>
            <a:ext cx="1618737" cy="527221"/>
            <a:chOff x="1083734" y="2776784"/>
            <a:chExt cx="2302204" cy="749825"/>
          </a:xfrm>
        </p:grpSpPr>
        <p:sp>
          <p:nvSpPr>
            <p:cNvPr id="283" name="Rounded Rectangle 282"/>
            <p:cNvSpPr/>
            <p:nvPr/>
          </p:nvSpPr>
          <p:spPr>
            <a:xfrm>
              <a:off x="1083734" y="2776784"/>
              <a:ext cx="2302204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 flipH="1">
              <a:off x="1442537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 flipH="1">
              <a:off x="176580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 flipH="1">
              <a:off x="1591917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7" name="Rectangle 286"/>
            <p:cNvSpPr/>
            <p:nvPr/>
          </p:nvSpPr>
          <p:spPr>
            <a:xfrm flipH="1">
              <a:off x="2025409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8" name="Rectangle 287"/>
            <p:cNvSpPr/>
            <p:nvPr/>
          </p:nvSpPr>
          <p:spPr>
            <a:xfrm flipH="1">
              <a:off x="278376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9" name="Rectangle 288"/>
            <p:cNvSpPr/>
            <p:nvPr/>
          </p:nvSpPr>
          <p:spPr>
            <a:xfrm flipH="1">
              <a:off x="2386559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 flipH="1">
              <a:off x="3085127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6085088" y="4610794"/>
            <a:ext cx="2603164" cy="527221"/>
            <a:chOff x="6484815" y="3849487"/>
            <a:chExt cx="3702278" cy="749825"/>
          </a:xfrm>
        </p:grpSpPr>
        <p:sp>
          <p:nvSpPr>
            <p:cNvPr id="272" name="Rounded Rectangle 271"/>
            <p:cNvSpPr/>
            <p:nvPr/>
          </p:nvSpPr>
          <p:spPr>
            <a:xfrm>
              <a:off x="6484815" y="3849487"/>
              <a:ext cx="3702278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 flipH="1">
              <a:off x="7261014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76945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8369437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 flipH="1">
              <a:off x="8981799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77" name="Rectangle 276"/>
            <p:cNvSpPr/>
            <p:nvPr/>
          </p:nvSpPr>
          <p:spPr>
            <a:xfrm flipH="1">
              <a:off x="9594161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 flipH="1">
              <a:off x="707670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 flipH="1">
              <a:off x="747651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790389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8605347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82" name="Rectangle 281"/>
            <p:cNvSpPr/>
            <p:nvPr/>
          </p:nvSpPr>
          <p:spPr>
            <a:xfrm flipH="1">
              <a:off x="94325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4783518" y="3856549"/>
            <a:ext cx="1618735" cy="527221"/>
            <a:chOff x="4633693" y="2776784"/>
            <a:chExt cx="2302201" cy="749825"/>
          </a:xfrm>
        </p:grpSpPr>
        <p:sp>
          <p:nvSpPr>
            <p:cNvPr id="257" name="Rounded Rectangle 256"/>
            <p:cNvSpPr/>
            <p:nvPr/>
          </p:nvSpPr>
          <p:spPr>
            <a:xfrm>
              <a:off x="4633693" y="2776784"/>
              <a:ext cx="2302201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 flipH="1">
              <a:off x="5409396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 flipH="1">
              <a:off x="48252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 flipH="1">
              <a:off x="525870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 flipH="1">
              <a:off x="6410126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 flipH="1">
              <a:off x="574638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 flipH="1">
              <a:off x="6016022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 flipH="1">
              <a:off x="5045614" y="27767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592252" y="4610794"/>
            <a:ext cx="1597109" cy="527221"/>
            <a:chOff x="1517227" y="3849487"/>
            <a:chExt cx="2271444" cy="749825"/>
          </a:xfrm>
        </p:grpSpPr>
        <p:sp>
          <p:nvSpPr>
            <p:cNvPr id="252" name="Rounded Rectangle 251"/>
            <p:cNvSpPr/>
            <p:nvPr/>
          </p:nvSpPr>
          <p:spPr>
            <a:xfrm>
              <a:off x="1517227" y="3849487"/>
              <a:ext cx="2271444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flipH="1">
              <a:off x="3192024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 flipH="1">
              <a:off x="2729241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 flipH="1">
              <a:off x="2387785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 flipH="1">
              <a:off x="204092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409722" y="4610791"/>
            <a:ext cx="1535330" cy="527223"/>
            <a:chOff x="4102073" y="3849484"/>
            <a:chExt cx="2183580" cy="749828"/>
          </a:xfrm>
        </p:grpSpPr>
        <p:sp>
          <p:nvSpPr>
            <p:cNvPr id="244" name="Rounded Rectangle 243"/>
            <p:cNvSpPr/>
            <p:nvPr/>
          </p:nvSpPr>
          <p:spPr>
            <a:xfrm>
              <a:off x="4102073" y="3849487"/>
              <a:ext cx="2183580" cy="74982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 flipH="1">
              <a:off x="4443308" y="3849487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 flipH="1">
              <a:off x="5823058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 flipH="1">
              <a:off x="5226955" y="3849487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 flipH="1">
              <a:off x="5530666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 flipH="1">
              <a:off x="4816868" y="3849487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 flipH="1">
              <a:off x="4629584" y="3849485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 flipH="1">
              <a:off x="4975539" y="3849484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7697653" y="3856549"/>
            <a:ext cx="1752600" cy="527221"/>
            <a:chOff x="8778241" y="2776783"/>
            <a:chExt cx="2492587" cy="749826"/>
          </a:xfrm>
        </p:grpSpPr>
        <p:sp>
          <p:nvSpPr>
            <p:cNvPr id="236" name="Rounded Rectangle 235"/>
            <p:cNvSpPr/>
            <p:nvPr/>
          </p:nvSpPr>
          <p:spPr>
            <a:xfrm>
              <a:off x="8778241" y="2776784"/>
              <a:ext cx="2492587" cy="749825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endPara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 flipH="1">
              <a:off x="9245680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 flipH="1">
              <a:off x="10037714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 flipH="1">
              <a:off x="10437523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 flipH="1">
              <a:off x="10864908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 flipH="1">
              <a:off x="9835040" y="2776784"/>
              <a:ext cx="149380" cy="7498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rgbClr val="FFFFFF"/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 flipH="1">
              <a:off x="9571565" y="2776784"/>
              <a:ext cx="149380" cy="749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 flipH="1">
              <a:off x="9008046" y="2776783"/>
              <a:ext cx="149380" cy="7498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6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</p:grpSp>
      <p:sp>
        <p:nvSpPr>
          <p:cNvPr id="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7" dirty="0">
                <a:latin typeface="Calibri Light" panose="020F0302020204030204" pitchFamily="34" charset="0"/>
              </a:rPr>
              <a:t>Concurrency containment</a:t>
            </a: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02" y="2782051"/>
            <a:ext cx="908034" cy="479608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943673" y="2726937"/>
            <a:ext cx="457610" cy="518765"/>
            <a:chOff x="6315327" y="1295400"/>
            <a:chExt cx="457610" cy="518765"/>
          </a:xfrm>
        </p:grpSpPr>
        <p:sp>
          <p:nvSpPr>
            <p:cNvPr id="260" name="Vertical Scroll 259"/>
            <p:cNvSpPr/>
            <p:nvPr/>
          </p:nvSpPr>
          <p:spPr>
            <a:xfrm>
              <a:off x="6315327" y="1295400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261" name="Vertical Scroll 260"/>
            <p:cNvSpPr/>
            <p:nvPr/>
          </p:nvSpPr>
          <p:spPr>
            <a:xfrm>
              <a:off x="6414568" y="1402383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262" name="Vertical Scroll 261"/>
            <p:cNvSpPr/>
            <p:nvPr/>
          </p:nvSpPr>
          <p:spPr>
            <a:xfrm>
              <a:off x="6513809" y="1509365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</p:grpSp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56" y="2761995"/>
            <a:ext cx="485819" cy="484200"/>
          </a:xfrm>
          <a:prstGeom prst="rect">
            <a:avLst/>
          </a:prstGeom>
        </p:spPr>
      </p:pic>
      <p:grpSp>
        <p:nvGrpSpPr>
          <p:cNvPr id="264" name="Group 263"/>
          <p:cNvGrpSpPr/>
          <p:nvPr/>
        </p:nvGrpSpPr>
        <p:grpSpPr>
          <a:xfrm>
            <a:off x="8917879" y="4683998"/>
            <a:ext cx="457610" cy="518765"/>
            <a:chOff x="6315327" y="1295400"/>
            <a:chExt cx="457610" cy="518765"/>
          </a:xfrm>
        </p:grpSpPr>
        <p:sp>
          <p:nvSpPr>
            <p:cNvPr id="320" name="Vertical Scroll 319"/>
            <p:cNvSpPr/>
            <p:nvPr/>
          </p:nvSpPr>
          <p:spPr>
            <a:xfrm>
              <a:off x="6315327" y="1295400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21" name="Vertical Scroll 320"/>
            <p:cNvSpPr/>
            <p:nvPr/>
          </p:nvSpPr>
          <p:spPr>
            <a:xfrm>
              <a:off x="6414568" y="1402383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  <p:sp>
          <p:nvSpPr>
            <p:cNvPr id="322" name="Vertical Scroll 321"/>
            <p:cNvSpPr/>
            <p:nvPr/>
          </p:nvSpPr>
          <p:spPr>
            <a:xfrm>
              <a:off x="6513809" y="1509365"/>
              <a:ext cx="259128" cy="3048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/>
            </a:p>
          </p:txBody>
        </p:sp>
      </p:grpSp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62" y="4719056"/>
            <a:ext cx="485819" cy="484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E6A-9EF7-6344-94B2-85D2408949A8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0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30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32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35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31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34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33"/>
                                        </p:tgtEl>
                                      </p:cBhvr>
                                      <p:by x="7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2066" y="195242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8270" y="270667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 Light" panose="020F0302020204030204" pitchFamily="34" charset="0"/>
              </a:rPr>
              <a:t>The concept of “movers”</a:t>
            </a:r>
          </a:p>
        </p:txBody>
      </p:sp>
      <p:sp>
        <p:nvSpPr>
          <p:cNvPr id="20" name="Rectangle 19"/>
          <p:cNvSpPr/>
          <p:nvPr/>
        </p:nvSpPr>
        <p:spPr>
          <a:xfrm flipH="1">
            <a:off x="4889001" y="1952426"/>
            <a:ext cx="500932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x=0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5415734" y="270667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2200" y="5637870"/>
            <a:ext cx="7285497" cy="527221"/>
            <a:chOff x="838200" y="5402650"/>
            <a:chExt cx="7285497" cy="527221"/>
          </a:xfrm>
        </p:grpSpPr>
        <p:sp>
          <p:nvSpPr>
            <p:cNvPr id="53" name="Rectangle 52"/>
            <p:cNvSpPr/>
            <p:nvPr/>
          </p:nvSpPr>
          <p:spPr>
            <a:xfrm flipH="1">
              <a:off x="3760900" y="5402650"/>
              <a:ext cx="105033" cy="5272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1735" y="5481594"/>
              <a:ext cx="961482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Receive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7292506" y="5402650"/>
              <a:ext cx="105033" cy="5272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7291" y="5481594"/>
              <a:ext cx="686406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Send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162145" y="5402650"/>
              <a:ext cx="105033" cy="527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</a:rPr>
                <a:t>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9938" y="5481594"/>
              <a:ext cx="1838324" cy="39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9" dirty="0">
                  <a:latin typeface="Calibri Light" panose="020F0302020204030204" pitchFamily="34" charset="0"/>
                </a:rPr>
                <a:t>Local processing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8200" y="5402650"/>
              <a:ext cx="875343" cy="527221"/>
            </a:xfrm>
            <a:prstGeom prst="roundRect">
              <a:avLst/>
            </a:prstGeom>
            <a:solidFill>
              <a:srgbClr val="808785"/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prstClr val="white"/>
                  </a:solidFill>
                  <a:latin typeface="Calibri Light" panose="020F0302020204030204" pitchFamily="34" charset="0"/>
                </a:rPr>
                <a:t>Host A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11661" y="5402650"/>
              <a:ext cx="879062" cy="52722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>
                <a:defRPr/>
              </a:pPr>
              <a:r>
                <a:rPr lang="en-US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Host 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CE6-EC86-3A44-BA23-042C1B8894EB}" type="datetime1">
              <a:rPr lang="en-US" smtClean="0"/>
              <a:t>11/14/24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58482" y="3857196"/>
            <a:ext cx="1618735" cy="527221"/>
          </a:xfrm>
          <a:prstGeom prst="roundRect">
            <a:avLst/>
          </a:prstGeom>
          <a:solidFill>
            <a:srgbClr val="808785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4686" y="4611441"/>
            <a:ext cx="1535330" cy="5272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>
              <a:defRPr/>
            </a:pPr>
            <a:endParaRPr lang="en-US" sz="1406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flipH="1">
            <a:off x="5371960" y="3857196"/>
            <a:ext cx="500932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x=0</a:t>
            </a:r>
          </a:p>
        </p:txBody>
      </p:sp>
      <p:sp>
        <p:nvSpPr>
          <p:cNvPr id="130" name="Rectangle 129"/>
          <p:cNvSpPr/>
          <p:nvPr/>
        </p:nvSpPr>
        <p:spPr>
          <a:xfrm flipH="1">
            <a:off x="4853553" y="4611441"/>
            <a:ext cx="460279" cy="527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6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y=1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9455" y="2183992"/>
            <a:ext cx="280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execution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9455" y="3940945"/>
            <a:ext cx="289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Indistinguishable </a:t>
            </a:r>
          </a:p>
          <a:p>
            <a:r>
              <a:rPr lang="en-US" sz="28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216951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.2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4.7|10.4|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4.7|10.4|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4.7|10.4|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4.7|10.4|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5.3|3.7|5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31820</TotalTime>
  <Words>2534</Words>
  <Application>Microsoft Macintosh PowerPoint</Application>
  <PresentationFormat>Widescreen</PresentationFormat>
  <Paragraphs>1117</Paragraphs>
  <Slides>48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Zilla Slab</vt:lpstr>
      <vt:lpstr>Apple Chancery</vt:lpstr>
      <vt:lpstr>Arial</vt:lpstr>
      <vt:lpstr>Calibri</vt:lpstr>
      <vt:lpstr>Calibri Light</vt:lpstr>
      <vt:lpstr>Consolas</vt:lpstr>
      <vt:lpstr>Courier New</vt:lpstr>
      <vt:lpstr>Office Theme</vt:lpstr>
      <vt:lpstr>EECS498-003 Formal Verification of Systems Software</vt:lpstr>
      <vt:lpstr>Formal Methods in the Field</vt:lpstr>
      <vt:lpstr>Revisiting the distributed system model</vt:lpstr>
      <vt:lpstr>Are the steps really atomic?</vt:lpstr>
      <vt:lpstr>A distributed execution in real life</vt:lpstr>
      <vt:lpstr>Concurrency containment</vt:lpstr>
      <vt:lpstr>Concurrency containment</vt:lpstr>
      <vt:lpstr>Concurrency containment</vt:lpstr>
      <vt:lpstr>The concept of “movers”</vt:lpstr>
      <vt:lpstr>Local computations can move either way</vt:lpstr>
      <vt:lpstr>Receives are right movers</vt:lpstr>
      <vt:lpstr>Receives are not left movers</vt:lpstr>
      <vt:lpstr>Sends are left movers</vt:lpstr>
      <vt:lpstr>Sends are not right movers</vt:lpstr>
      <vt:lpstr>Summary of movers</vt:lpstr>
      <vt:lpstr>Creating the atomic trace</vt:lpstr>
      <vt:lpstr>Creating the atomic trace</vt:lpstr>
      <vt:lpstr>The atomic trace is legal</vt:lpstr>
      <vt:lpstr>The atomic trace preserves failures</vt:lpstr>
      <vt:lpstr>Reading the clock is a “non-mover”</vt:lpstr>
      <vt:lpstr>Reduction quiz</vt:lpstr>
      <vt:lpstr>Reduction-enabling obligation</vt:lpstr>
      <vt:lpstr>Administrivia</vt:lpstr>
      <vt:lpstr>Synchronous specs</vt:lpstr>
      <vt:lpstr>Synchronous specs</vt:lpstr>
      <vt:lpstr>Asynchrony in real life</vt:lpstr>
      <vt:lpstr>Linearizability</vt:lpstr>
      <vt:lpstr>Linearizability</vt:lpstr>
      <vt:lpstr>The limitation of Synchronous specs</vt:lpstr>
      <vt:lpstr>The answer: more events!</vt:lpstr>
      <vt:lpstr>Example run</vt:lpstr>
      <vt:lpstr>Example run #2</vt:lpstr>
      <vt:lpstr>Example run #2</vt:lpstr>
      <vt:lpstr>Administrivia</vt:lpstr>
      <vt:lpstr>Dafny: finite set heuristics</vt:lpstr>
      <vt:lpstr>Dafny: finite set heuristics</vt:lpstr>
      <vt:lpstr>Refinement (down to an implementation)</vt:lpstr>
      <vt:lpstr>Example: Map spec</vt:lpstr>
      <vt:lpstr>Implementation</vt:lpstr>
      <vt:lpstr>We could do direct refinement, but…</vt:lpstr>
      <vt:lpstr>PowerPoint Presentation</vt:lpstr>
      <vt:lpstr>Separation of concerns</vt:lpstr>
      <vt:lpstr>Two-level refinement</vt:lpstr>
      <vt:lpstr>Protocol Layer</vt:lpstr>
      <vt:lpstr>From Implementation to Protocol</vt:lpstr>
      <vt:lpstr>From Implementation to Protocol</vt:lpstr>
      <vt:lpstr>From Implementation to Protocol</vt:lpstr>
      <vt:lpstr>The big picture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2060</cp:revision>
  <cp:lastPrinted>2022-10-05T18:48:04Z</cp:lastPrinted>
  <dcterms:created xsi:type="dcterms:W3CDTF">2022-08-23T16:51:43Z</dcterms:created>
  <dcterms:modified xsi:type="dcterms:W3CDTF">2024-11-14T19:26:05Z</dcterms:modified>
  <cp:category/>
</cp:coreProperties>
</file>