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290" r:id="rId4"/>
    <p:sldId id="295" r:id="rId5"/>
    <p:sldId id="270" r:id="rId6"/>
    <p:sldId id="289" r:id="rId7"/>
    <p:sldId id="267" r:id="rId8"/>
    <p:sldId id="269" r:id="rId9"/>
    <p:sldId id="274" r:id="rId10"/>
    <p:sldId id="276" r:id="rId11"/>
    <p:sldId id="277" r:id="rId12"/>
    <p:sldId id="278" r:id="rId13"/>
    <p:sldId id="279" r:id="rId14"/>
    <p:sldId id="280" r:id="rId15"/>
    <p:sldId id="281" r:id="rId16"/>
    <p:sldId id="296" r:id="rId17"/>
    <p:sldId id="297" r:id="rId18"/>
    <p:sldId id="298" r:id="rId19"/>
    <p:sldId id="299" r:id="rId20"/>
    <p:sldId id="292" r:id="rId21"/>
    <p:sldId id="293" r:id="rId22"/>
    <p:sldId id="29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43E2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06"/>
    <p:restoredTop sz="95768"/>
  </p:normalViewPr>
  <p:slideViewPr>
    <p:cSldViewPr snapToGrid="0" snapToObjects="1">
      <p:cViewPr varScale="1">
        <p:scale>
          <a:sx n="128" d="100"/>
          <a:sy n="128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094DD-9FB6-494F-B8B3-0EE71AA7C620}" type="datetimeFigureOut">
              <a:rPr lang="en-US" smtClean="0"/>
              <a:t>1/22/24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B35FE-F591-0449-86D0-511DC77A3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13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B35FE-F591-0449-86D0-511DC77A34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65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b378bc3a3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8b378bc3a3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2754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b378bc3a3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b378bc3a3_1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8887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8b378bc3a3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8b378bc3a3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9322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8b378bc3a3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8b378bc3a3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71875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8be55613e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8be55613e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0427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b378bc3a3_1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b378bc3a3_1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32213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8be55613e3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8be55613e3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17400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8be55613e3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8be55613e3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92855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8be55613e3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8be55613e3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55501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b378bc3a3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b378bc3a3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062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b378bc3a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b378bc3a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547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9c7a1a27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9c7a1a27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1856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b378bc3a3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b378bc3a3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4655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b378bc3a3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b378bc3a3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2523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b378bc3a3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b378bc3a3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8914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b378bc3a3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b378bc3a3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should freak you out that creating an axiom is as easy as forgetting a pair of braces!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83802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be55613e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be55613e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0435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b378bc3a3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b378bc3a3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980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EECS498-008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716D4-D9A3-F944-BE15-CA0DC0F89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1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1/22/24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EECS498-008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5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1/22/24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EECS498-008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80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EECS498-008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545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224991" y="375047"/>
            <a:ext cx="9739313" cy="4120478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333375" y="4804172"/>
            <a:ext cx="11525250" cy="884039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333375" y="5679281"/>
            <a:ext cx="11525250" cy="84832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1/22/24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EECS498-008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318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EECS498-008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716D4-D9A3-F944-BE15-CA0DC0F89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95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1/22/24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EECS498-008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08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1/22/24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EECS498-008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43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1/22/24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EECS498-008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1/22/24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EECS498-008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1/22/24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EECS498-008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4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1/22/24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EECS498-008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4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1/22/24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EECS498-008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61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1/22/24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EECS498-008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6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59255"/>
            <a:ext cx="3921407" cy="30587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1/22/24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716D4-D9A3-F944-BE15-CA0DC0F893A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s-IS"/>
              <a:t>EECS498-008</a:t>
            </a:r>
            <a:endParaRPr lang="en-US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325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EECS498-008</a:t>
            </a:r>
            <a:br>
              <a:rPr lang="en-US" dirty="0"/>
            </a:br>
            <a:r>
              <a:rPr lang="en-US" dirty="0"/>
              <a:t>Formal Verification of Systems Software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Material and slides created by</a:t>
            </a:r>
          </a:p>
          <a:p>
            <a:r>
              <a:rPr lang="en-US" dirty="0"/>
              <a:t>Jon Howell and Manos Kapritsos</a:t>
            </a:r>
          </a:p>
        </p:txBody>
      </p:sp>
    </p:spTree>
    <p:extLst>
      <p:ext uri="{BB962C8B-B14F-4D97-AF65-F5344CB8AC3E}">
        <p14:creationId xmlns:p14="http://schemas.microsoft.com/office/powerpoint/2010/main" val="1760591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Sequences</a:t>
            </a:r>
            <a:endParaRPr dirty="0"/>
          </a:p>
        </p:txBody>
      </p:sp>
      <p:sp>
        <p:nvSpPr>
          <p:cNvPr id="237" name="Google Shape;237;p3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6667952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a: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seq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&gt;, b: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seq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[1, 3, 5]    []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7 in a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a + b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a == b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|a|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a[2..5]      a[3..]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seq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(5,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=&gt;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* 2)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seq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(5,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requires 0&lt;=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br>
              <a:rPr lang="en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       =&gt;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sqrt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))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8" name="Google Shape;238;p32"/>
          <p:cNvSpPr txBox="1">
            <a:spLocks noGrp="1"/>
          </p:cNvSpPr>
          <p:nvPr>
            <p:ph type="body" idx="1"/>
          </p:nvPr>
        </p:nvSpPr>
        <p:spPr>
          <a:xfrm>
            <a:off x="5221156" y="1536633"/>
            <a:ext cx="7034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 err="1"/>
              <a:t>seq</a:t>
            </a:r>
            <a:r>
              <a:rPr lang="en" dirty="0"/>
              <a:t> is a templated type</a:t>
            </a:r>
            <a:endParaRPr dirty="0"/>
          </a:p>
          <a:p>
            <a:pPr marL="0" indent="0">
              <a:buNone/>
            </a:pPr>
            <a:r>
              <a:rPr lang="en" dirty="0"/>
              <a:t>sequence literal</a:t>
            </a:r>
            <a:endParaRPr dirty="0"/>
          </a:p>
          <a:p>
            <a:pPr marL="0" indent="0">
              <a:buNone/>
            </a:pPr>
            <a:r>
              <a:rPr lang="en" dirty="0"/>
              <a:t>element membership</a:t>
            </a:r>
            <a:endParaRPr dirty="0"/>
          </a:p>
          <a:p>
            <a:pPr marL="0" indent="0">
              <a:buNone/>
            </a:pPr>
            <a:r>
              <a:rPr lang="en" dirty="0"/>
              <a:t>concatenation</a:t>
            </a:r>
            <a:endParaRPr dirty="0"/>
          </a:p>
          <a:p>
            <a:pPr marL="0" indent="0">
              <a:buNone/>
            </a:pPr>
            <a:r>
              <a:rPr lang="en" dirty="0"/>
              <a:t>equality </a:t>
            </a:r>
            <a:r>
              <a:rPr lang="en" i="1" dirty="0"/>
              <a:t>(works with all mathematical objects)</a:t>
            </a:r>
            <a:endParaRPr i="1" dirty="0"/>
          </a:p>
          <a:p>
            <a:pPr marL="0" indent="0">
              <a:buNone/>
            </a:pPr>
            <a:r>
              <a:rPr lang="en" dirty="0"/>
              <a:t>sequence length</a:t>
            </a:r>
            <a:endParaRPr dirty="0"/>
          </a:p>
          <a:p>
            <a:pPr marL="0" indent="0">
              <a:buNone/>
            </a:pPr>
            <a:r>
              <a:rPr lang="en" dirty="0"/>
              <a:t>sequence slice</a:t>
            </a:r>
            <a:endParaRPr dirty="0"/>
          </a:p>
          <a:p>
            <a:pPr marL="0" indent="0">
              <a:buNone/>
            </a:pPr>
            <a:r>
              <a:rPr lang="en" dirty="0"/>
              <a:t>sequence comprehension</a:t>
            </a:r>
            <a:endParaRPr dirty="0"/>
          </a:p>
        </p:txBody>
      </p:sp>
      <p:sp>
        <p:nvSpPr>
          <p:cNvPr id="239" name="Google Shape;239;p3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CC53C4-C9FD-DEAF-5C7D-739B2B348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240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Maps</a:t>
            </a:r>
            <a:endParaRPr/>
          </a:p>
        </p:txBody>
      </p:sp>
      <p:sp>
        <p:nvSpPr>
          <p:cNvPr id="245" name="Google Shape;245;p3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6363152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a: map&lt;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, set&lt;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&gt;&gt;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map[2:={2}, 6:={2,3}]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7 in a</a:t>
            </a:r>
          </a:p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7 in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a.Keys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a == b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a[5 := {5}]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map k | k in Evens()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  :: k/2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6" name="Google Shape;246;p33"/>
          <p:cNvSpPr txBox="1">
            <a:spLocks noGrp="1"/>
          </p:cNvSpPr>
          <p:nvPr>
            <p:ph type="body" idx="1"/>
          </p:nvPr>
        </p:nvSpPr>
        <p:spPr>
          <a:xfrm>
            <a:off x="5157600" y="1546712"/>
            <a:ext cx="7034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map is a templated type</a:t>
            </a:r>
            <a:endParaRPr dirty="0"/>
          </a:p>
          <a:p>
            <a:pPr marL="0" indent="0">
              <a:buNone/>
            </a:pPr>
            <a:r>
              <a:rPr lang="en" dirty="0"/>
              <a:t>map literal</a:t>
            </a:r>
            <a:endParaRPr dirty="0"/>
          </a:p>
          <a:p>
            <a:pPr marL="0" indent="0">
              <a:buNone/>
            </a:pPr>
            <a:r>
              <a:rPr lang="en" dirty="0"/>
              <a:t>key membership</a:t>
            </a:r>
          </a:p>
          <a:p>
            <a:pPr marL="0" indent="0">
              <a:buNone/>
            </a:pPr>
            <a:r>
              <a:rPr lang="en" dirty="0"/>
              <a:t>key membership</a:t>
            </a:r>
            <a:endParaRPr dirty="0"/>
          </a:p>
          <a:p>
            <a:pPr marL="0" indent="0">
              <a:buNone/>
            </a:pPr>
            <a:r>
              <a:rPr lang="en" dirty="0"/>
              <a:t>equality </a:t>
            </a:r>
            <a:r>
              <a:rPr lang="en" i="1" dirty="0"/>
              <a:t>(works with all mathematical objects)</a:t>
            </a:r>
            <a:endParaRPr i="1" dirty="0"/>
          </a:p>
          <a:p>
            <a:pPr marL="0" indent="0">
              <a:buNone/>
            </a:pPr>
            <a:r>
              <a:rPr lang="en" dirty="0"/>
              <a:t>map update </a:t>
            </a:r>
            <a:r>
              <a:rPr lang="en" i="1" dirty="0"/>
              <a:t>(not a mutation)</a:t>
            </a:r>
            <a:endParaRPr i="1" dirty="0"/>
          </a:p>
          <a:p>
            <a:pPr marL="0" indent="0">
              <a:buNone/>
            </a:pPr>
            <a:r>
              <a:rPr lang="en" dirty="0"/>
              <a:t>map comprehension</a:t>
            </a:r>
            <a:endParaRPr dirty="0"/>
          </a:p>
        </p:txBody>
      </p:sp>
      <p:sp>
        <p:nvSpPr>
          <p:cNvPr id="247" name="Google Shape;247;p3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753E02-4C4A-7D28-D1BD-C68673FA0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51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dirty="0"/>
              <a:t>The </a:t>
            </a:r>
            <a:r>
              <a:rPr lang="en-US" dirty="0" err="1">
                <a:solidFill>
                  <a:srgbClr val="8343E2"/>
                </a:solidFill>
              </a:rPr>
              <a:t>var</a:t>
            </a:r>
            <a:r>
              <a:rPr lang="en-US" dirty="0"/>
              <a:t> expression</a:t>
            </a:r>
            <a:endParaRPr dirty="0"/>
          </a:p>
        </p:txBody>
      </p:sp>
      <p:sp>
        <p:nvSpPr>
          <p:cNvPr id="253" name="Google Shape;253;p3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lemma foo()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dirty="0" err="1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set1 := { 1, 3, 5, 3 };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seq1 := [ 1, 3, 5, 3 ];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assert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forall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|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in set1 ::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in seq1;</a:t>
            </a:r>
            <a:br>
              <a:rPr lang="en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assert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forall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|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in seq1 ::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in set1;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assert |set1| &lt; |seq1|;</a:t>
            </a:r>
            <a:br>
              <a:rPr lang="en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1/22/24</a:t>
            </a:r>
          </a:p>
        </p:txBody>
      </p:sp>
      <p:sp>
        <p:nvSpPr>
          <p:cNvPr id="255" name="Google Shape;255;p3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968B9-67ED-8333-E6E2-0889F2A1D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722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Algebraic datatypes (“</a:t>
            </a:r>
            <a:r>
              <a:rPr lang="en" dirty="0" err="1"/>
              <a:t>struct</a:t>
            </a:r>
            <a:r>
              <a:rPr lang="en" dirty="0"/>
              <a:t>” and “union”)</a:t>
            </a:r>
            <a:endParaRPr dirty="0"/>
          </a:p>
        </p:txBody>
      </p:sp>
      <p:sp>
        <p:nvSpPr>
          <p:cNvPr id="262" name="Google Shape;262;p3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dirty="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datatype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 dirty="0" err="1">
                <a:latin typeface="Consolas"/>
                <a:ea typeface="Consolas"/>
                <a:cs typeface="Consolas"/>
                <a:sym typeface="Consolas"/>
              </a:rPr>
              <a:t>HAlign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= Left | Center | Right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2133"/>
              </a:spcBef>
              <a:buNone/>
            </a:pPr>
            <a:br>
              <a:rPr lang="en" sz="2400" dirty="0">
                <a:latin typeface="Consolas"/>
                <a:ea typeface="Consolas"/>
                <a:cs typeface="Consolas"/>
                <a:sym typeface="Consolas"/>
              </a:rPr>
            </a:b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datatype </a:t>
            </a:r>
            <a:r>
              <a:rPr lang="en" sz="2400" dirty="0" err="1">
                <a:latin typeface="Consolas"/>
                <a:ea typeface="Consolas"/>
                <a:cs typeface="Consolas"/>
                <a:sym typeface="Consolas"/>
              </a:rPr>
              <a:t>VAlign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= Top | Middle | Bottom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datatype </a:t>
            </a:r>
            <a:r>
              <a:rPr lang="en" sz="2400" dirty="0" err="1">
                <a:latin typeface="Consolas"/>
                <a:ea typeface="Consolas"/>
                <a:cs typeface="Consolas"/>
                <a:sym typeface="Consolas"/>
              </a:rPr>
              <a:t>TextAlign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 dirty="0" err="1">
                <a:latin typeface="Consolas"/>
                <a:ea typeface="Consolas"/>
                <a:cs typeface="Consolas"/>
                <a:sym typeface="Consolas"/>
              </a:rPr>
              <a:t>TextAlign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 dirty="0" err="1">
                <a:latin typeface="Consolas"/>
                <a:ea typeface="Consolas"/>
                <a:cs typeface="Consolas"/>
                <a:sym typeface="Consolas"/>
              </a:rPr>
              <a:t>hAlign:HAlign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 dirty="0" err="1">
                <a:latin typeface="Consolas"/>
                <a:ea typeface="Consolas"/>
                <a:cs typeface="Consolas"/>
                <a:sym typeface="Consolas"/>
              </a:rPr>
              <a:t>vAlign:VAlign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1/22/24</a:t>
            </a:r>
          </a:p>
        </p:txBody>
      </p:sp>
      <p:sp>
        <p:nvSpPr>
          <p:cNvPr id="270" name="Google Shape;270;p3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sp>
        <p:nvSpPr>
          <p:cNvPr id="260" name="Google Shape;260;p35"/>
          <p:cNvSpPr txBox="1">
            <a:spLocks noGrp="1"/>
          </p:cNvSpPr>
          <p:nvPr>
            <p:ph type="body" idx="4294967295"/>
          </p:nvPr>
        </p:nvSpPr>
        <p:spPr>
          <a:xfrm>
            <a:off x="846229" y="5083006"/>
            <a:ext cx="10521950" cy="105162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datatype Order =   Pizza(</a:t>
            </a:r>
            <a:r>
              <a:rPr lang="en" sz="2400" dirty="0" err="1">
                <a:latin typeface="Consolas"/>
                <a:ea typeface="Consolas"/>
                <a:cs typeface="Consolas"/>
                <a:sym typeface="Consolas"/>
              </a:rPr>
              <a:t>toppings:set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&lt;Topping&gt;)</a:t>
            </a:r>
            <a:br>
              <a:rPr lang="en" sz="2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                | Shake(</a:t>
            </a:r>
            <a:r>
              <a:rPr lang="en" sz="2400" dirty="0" err="1">
                <a:latin typeface="Consolas"/>
                <a:ea typeface="Consolas"/>
                <a:cs typeface="Consolas"/>
                <a:sym typeface="Consolas"/>
              </a:rPr>
              <a:t>flavor:Fruit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, whip: bool)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4" name="Google Shape;264;p35"/>
          <p:cNvSpPr/>
          <p:nvPr/>
        </p:nvSpPr>
        <p:spPr>
          <a:xfrm rot="-5400000">
            <a:off x="2806706" y="1978096"/>
            <a:ext cx="311600" cy="10636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5" name="Google Shape;265;p35"/>
          <p:cNvSpPr/>
          <p:nvPr/>
        </p:nvSpPr>
        <p:spPr>
          <a:xfrm rot="-5400000">
            <a:off x="5594661" y="720717"/>
            <a:ext cx="311600" cy="35776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6" name="Google Shape;266;p35"/>
          <p:cNvSpPr txBox="1"/>
          <p:nvPr/>
        </p:nvSpPr>
        <p:spPr>
          <a:xfrm>
            <a:off x="1943473" y="2491618"/>
            <a:ext cx="2115005" cy="84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dirty="0">
                <a:solidFill>
                  <a:srgbClr val="0000FF"/>
                </a:solidFill>
              </a:rPr>
              <a:t>new name</a:t>
            </a:r>
            <a:endParaRPr sz="2400" dirty="0">
              <a:solidFill>
                <a:srgbClr val="0000FF"/>
              </a:solidFill>
            </a:endParaRPr>
          </a:p>
          <a:p>
            <a:pPr algn="ctr"/>
            <a:r>
              <a:rPr lang="en" sz="2400" dirty="0">
                <a:solidFill>
                  <a:srgbClr val="0000FF"/>
                </a:solidFill>
              </a:rPr>
              <a:t>we’re defining</a:t>
            </a:r>
            <a:endParaRPr sz="2400" dirty="0">
              <a:solidFill>
                <a:srgbClr val="0000FF"/>
              </a:solidFill>
            </a:endParaRPr>
          </a:p>
        </p:txBody>
      </p:sp>
      <p:sp>
        <p:nvSpPr>
          <p:cNvPr id="267" name="Google Shape;267;p35"/>
          <p:cNvSpPr txBox="1"/>
          <p:nvPr/>
        </p:nvSpPr>
        <p:spPr>
          <a:xfrm>
            <a:off x="4711246" y="2506832"/>
            <a:ext cx="2933138" cy="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>
                <a:solidFill>
                  <a:srgbClr val="0000FF"/>
                </a:solidFill>
              </a:rPr>
              <a:t>disjoint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" sz="2400" dirty="0">
                <a:solidFill>
                  <a:srgbClr val="0000FF"/>
                </a:solidFill>
              </a:rPr>
              <a:t>constructors</a:t>
            </a:r>
            <a:endParaRPr sz="2400" dirty="0">
              <a:solidFill>
                <a:srgbClr val="0000FF"/>
              </a:solidFill>
            </a:endParaRPr>
          </a:p>
        </p:txBody>
      </p:sp>
      <p:sp>
        <p:nvSpPr>
          <p:cNvPr id="268" name="Google Shape;268;p35"/>
          <p:cNvSpPr/>
          <p:nvPr/>
        </p:nvSpPr>
        <p:spPr>
          <a:xfrm rot="-5400000">
            <a:off x="7620921" y="1349491"/>
            <a:ext cx="311600" cy="6600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9" name="Google Shape;269;p35"/>
          <p:cNvSpPr txBox="1"/>
          <p:nvPr/>
        </p:nvSpPr>
        <p:spPr>
          <a:xfrm>
            <a:off x="5817437" y="4681727"/>
            <a:ext cx="4033699" cy="651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dirty="0">
                <a:solidFill>
                  <a:srgbClr val="0000FF"/>
                </a:solidFill>
              </a:rPr>
              <a:t>multiplicative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" sz="2400" dirty="0">
                <a:solidFill>
                  <a:srgbClr val="0000FF"/>
                </a:solidFill>
              </a:rPr>
              <a:t>constructor</a:t>
            </a:r>
            <a:endParaRPr sz="2400" dirty="0">
              <a:solidFill>
                <a:srgbClr val="0000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AA0888-CB68-867A-11E0-D9129BEC0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4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 animBg="1"/>
      <p:bldP spid="26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10515600" cy="462394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predicate </a:t>
            </a:r>
            <a:r>
              <a:rPr lang="en" sz="2400" dirty="0" err="1">
                <a:latin typeface="Consolas"/>
                <a:ea typeface="Consolas"/>
                <a:cs typeface="Consolas"/>
                <a:sym typeface="Consolas"/>
              </a:rPr>
              <a:t>IsCentered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 dirty="0" err="1">
                <a:latin typeface="Consolas"/>
                <a:ea typeface="Consolas"/>
                <a:cs typeface="Consolas"/>
                <a:sym typeface="Consolas"/>
              </a:rPr>
              <a:t>va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2400" dirty="0" err="1">
                <a:latin typeface="Consolas"/>
                <a:ea typeface="Consolas"/>
                <a:cs typeface="Consolas"/>
                <a:sym typeface="Consolas"/>
              </a:rPr>
              <a:t>VAlign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 !</a:t>
            </a:r>
            <a:r>
              <a:rPr lang="en" sz="2400" dirty="0" err="1">
                <a:latin typeface="Consolas"/>
                <a:ea typeface="Consolas"/>
                <a:cs typeface="Consolas"/>
                <a:sym typeface="Consolas"/>
              </a:rPr>
              <a:t>va.Top</a:t>
            </a:r>
            <a:r>
              <a:rPr lang="en" sz="2400" dirty="0">
                <a:solidFill>
                  <a:srgbClr val="8343E2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&amp;&amp; !</a:t>
            </a:r>
            <a:r>
              <a:rPr lang="en" sz="2400" dirty="0" err="1">
                <a:latin typeface="Consolas"/>
                <a:ea typeface="Consolas"/>
                <a:cs typeface="Consolas"/>
                <a:sym typeface="Consolas"/>
              </a:rPr>
              <a:t>va.Bottom</a:t>
            </a:r>
            <a:r>
              <a:rPr lang="en" sz="2400" dirty="0">
                <a:solidFill>
                  <a:srgbClr val="8343E2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endParaRPr sz="2400" dirty="0">
              <a:solidFill>
                <a:srgbClr val="8343E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" sz="2400" dirty="0" err="1">
                <a:latin typeface="Consolas"/>
                <a:ea typeface="Consolas"/>
                <a:cs typeface="Consolas"/>
                <a:sym typeface="Consolas"/>
              </a:rPr>
              <a:t>DistanceFromTop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 dirty="0" err="1">
                <a:latin typeface="Consolas"/>
                <a:ea typeface="Consolas"/>
                <a:cs typeface="Consolas"/>
                <a:sym typeface="Consolas"/>
              </a:rPr>
              <a:t>va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2400" dirty="0" err="1">
                <a:latin typeface="Consolas"/>
                <a:ea typeface="Consolas"/>
                <a:cs typeface="Consolas"/>
                <a:sym typeface="Consolas"/>
              </a:rPr>
              <a:t>VAlign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) : </a:t>
            </a:r>
            <a:r>
              <a:rPr lang="en" sz="2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 sz="2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 dirty="0">
                <a:solidFill>
                  <a:srgbClr val="8343E2"/>
                </a:solidFill>
                <a:latin typeface="Consolas"/>
                <a:ea typeface="Consolas"/>
                <a:cs typeface="Consolas"/>
                <a:sym typeface="Consolas"/>
              </a:rPr>
              <a:t>match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 dirty="0" err="1">
                <a:latin typeface="Consolas"/>
                <a:ea typeface="Consolas"/>
                <a:cs typeface="Consolas"/>
                <a:sym typeface="Consolas"/>
              </a:rPr>
              <a:t>va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 dirty="0">
                <a:solidFill>
                  <a:srgbClr val="8343E2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Top =&gt; 0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 dirty="0">
                <a:solidFill>
                  <a:srgbClr val="8343E2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Middle =&gt; 1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 dirty="0">
                <a:solidFill>
                  <a:srgbClr val="8343E2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Bottom =&gt; 2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1" name="Google Shape;281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dirty="0"/>
              <a:t>Checking for types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1/22/24</a:t>
            </a:r>
          </a:p>
        </p:txBody>
      </p:sp>
      <p:sp>
        <p:nvSpPr>
          <p:cNvPr id="283" name="Google Shape;283;p3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BC2CA-75A9-180F-81A0-63C647256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968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Hoare logic composition</a:t>
            </a:r>
            <a:endParaRPr dirty="0"/>
          </a:p>
        </p:txBody>
      </p:sp>
      <p:sp>
        <p:nvSpPr>
          <p:cNvPr id="290" name="Google Shape;290;p37"/>
          <p:cNvSpPr txBox="1">
            <a:spLocks noGrp="1"/>
          </p:cNvSpPr>
          <p:nvPr>
            <p:ph idx="1"/>
          </p:nvPr>
        </p:nvSpPr>
        <p:spPr>
          <a:xfrm>
            <a:off x="838200" y="2999630"/>
            <a:ext cx="10515600" cy="304361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lemma 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DoggiesAreStaticallyStable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(pet: Pet)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  requires 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IsDog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(pet)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  ensures 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IsStaticallyStable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(pet)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DoggiesAreQuadrupeds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(pet);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StaticStability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(pet);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1/22/24</a:t>
            </a:r>
          </a:p>
        </p:txBody>
      </p:sp>
      <p:sp>
        <p:nvSpPr>
          <p:cNvPr id="289" name="Google Shape;289;p3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903732" y="1751007"/>
            <a:ext cx="4794504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lemma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DoggiesAreQuadrupeds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(pet: Pet)</a:t>
            </a:r>
          </a:p>
          <a:p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requires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IsDog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(pet)</a:t>
            </a:r>
          </a:p>
          <a:p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ensures |Legs(pet)| == 4 { … }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0" y="1763199"/>
            <a:ext cx="513588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lemma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StaticStability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(pet: Pet)</a:t>
            </a:r>
          </a:p>
          <a:p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requires |Legs(pet)| &gt;= 3</a:t>
            </a:r>
          </a:p>
          <a:p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ensures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IsStaticallyStable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(pet) { … }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042C7-B15C-2564-D661-55743EB4A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9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/>
              <a:t>Detour to </a:t>
            </a:r>
            <a:r>
              <a:rPr lang="en" dirty="0" err="1"/>
              <a:t>Imperativeland</a:t>
            </a:r>
            <a:endParaRPr dirty="0"/>
          </a:p>
        </p:txBody>
      </p:sp>
      <p:sp>
        <p:nvSpPr>
          <p:cNvPr id="303" name="Google Shape;303;p3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lemma loop(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target:nat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 returns (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result:nat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ensures result == target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result := 0;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while (result &lt; target)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invariant result &lt;= target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mr-IN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20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result := result + 1;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mr-IN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20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return result;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lnSpc>
                <a:spcPct val="50000"/>
              </a:lnSpc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dirty="0">
                <a:ea typeface="Consolas" charset="0"/>
                <a:cs typeface="Consolas" charset="0"/>
                <a:sym typeface="Consolas"/>
              </a:rPr>
              <a:t>Dafny needs an invariant to reason about the loop’s body</a:t>
            </a:r>
            <a:endParaRPr lang="el-GR" dirty="0">
              <a:ea typeface="Consolas" charset="0"/>
              <a:cs typeface="Consolas" charset="0"/>
              <a:sym typeface="Consola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EECS498-008</a:t>
            </a:r>
            <a:endParaRPr lang="en-US" dirty="0"/>
          </a:p>
        </p:txBody>
      </p:sp>
      <p:sp>
        <p:nvSpPr>
          <p:cNvPr id="8" name="Google Shape;85;p17"/>
          <p:cNvSpPr/>
          <p:nvPr/>
        </p:nvSpPr>
        <p:spPr>
          <a:xfrm>
            <a:off x="853945" y="3507308"/>
            <a:ext cx="598425" cy="320980"/>
          </a:xfrm>
          <a:custGeom>
            <a:avLst/>
            <a:gdLst/>
            <a:ahLst/>
            <a:cxnLst/>
            <a:rect l="l" t="t" r="r" b="b"/>
            <a:pathLst>
              <a:path w="23937" h="24106" extrusionOk="0">
                <a:moveTo>
                  <a:pt x="23937" y="0"/>
                </a:moveTo>
                <a:cubicBezTo>
                  <a:pt x="20302" y="568"/>
                  <a:pt x="5692" y="303"/>
                  <a:pt x="2128" y="3405"/>
                </a:cubicBezTo>
                <a:cubicBezTo>
                  <a:pt x="-1436" y="6507"/>
                  <a:pt x="16" y="15164"/>
                  <a:pt x="2551" y="18614"/>
                </a:cubicBezTo>
                <a:cubicBezTo>
                  <a:pt x="5086" y="22064"/>
                  <a:pt x="14873" y="23191"/>
                  <a:pt x="17337" y="24106"/>
                </a:cubicBezTo>
              </a:path>
            </a:pathLst>
          </a:custGeom>
          <a:noFill/>
          <a:ln w="3810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0" name="Google Shape;88;p17"/>
          <p:cNvSpPr/>
          <p:nvPr/>
        </p:nvSpPr>
        <p:spPr>
          <a:xfrm>
            <a:off x="1436625" y="3519481"/>
            <a:ext cx="4293615" cy="918408"/>
          </a:xfrm>
          <a:custGeom>
            <a:avLst/>
            <a:gdLst/>
            <a:ahLst/>
            <a:cxnLst/>
            <a:rect l="l" t="t" r="r" b="b"/>
            <a:pathLst>
              <a:path w="252914" h="75769" extrusionOk="0">
                <a:moveTo>
                  <a:pt x="0" y="75438"/>
                </a:moveTo>
                <a:cubicBezTo>
                  <a:pt x="37148" y="74295"/>
                  <a:pt x="181102" y="79693"/>
                  <a:pt x="222885" y="68580"/>
                </a:cubicBezTo>
                <a:cubicBezTo>
                  <a:pt x="264668" y="57468"/>
                  <a:pt x="250635" y="20193"/>
                  <a:pt x="250698" y="8763"/>
                </a:cubicBezTo>
                <a:cubicBezTo>
                  <a:pt x="250762" y="-2667"/>
                  <a:pt x="227838" y="1461"/>
                  <a:pt x="223266" y="0"/>
                </a:cubicBezTo>
              </a:path>
            </a:pathLst>
          </a:custGeom>
          <a:noFill/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1" name="Google Shape;88;p17"/>
          <p:cNvSpPr/>
          <p:nvPr/>
        </p:nvSpPr>
        <p:spPr>
          <a:xfrm flipV="1">
            <a:off x="2901696" y="3071983"/>
            <a:ext cx="2633472" cy="385712"/>
          </a:xfrm>
          <a:custGeom>
            <a:avLst/>
            <a:gdLst/>
            <a:ahLst/>
            <a:cxnLst/>
            <a:rect l="l" t="t" r="r" b="b"/>
            <a:pathLst>
              <a:path w="252914" h="75769" extrusionOk="0">
                <a:moveTo>
                  <a:pt x="0" y="75438"/>
                </a:moveTo>
                <a:cubicBezTo>
                  <a:pt x="37148" y="74295"/>
                  <a:pt x="181102" y="79693"/>
                  <a:pt x="222885" y="68580"/>
                </a:cubicBezTo>
                <a:cubicBezTo>
                  <a:pt x="264668" y="57468"/>
                  <a:pt x="250635" y="20193"/>
                  <a:pt x="250698" y="8763"/>
                </a:cubicBezTo>
                <a:cubicBezTo>
                  <a:pt x="250762" y="-2667"/>
                  <a:pt x="227838" y="1461"/>
                  <a:pt x="223266" y="0"/>
                </a:cubicBezTo>
              </a:path>
            </a:pathLst>
          </a:custGeom>
          <a:noFill/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8D354B-D5D6-AF38-D791-D98C93881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/>
              <a:t>Detour to </a:t>
            </a:r>
            <a:r>
              <a:rPr lang="en" dirty="0" err="1"/>
              <a:t>Imperativeland</a:t>
            </a:r>
            <a:endParaRPr dirty="0"/>
          </a:p>
        </p:txBody>
      </p:sp>
      <p:sp>
        <p:nvSpPr>
          <p:cNvPr id="303" name="Google Shape;303;p3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predicate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IsMaxIndex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a:seq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&gt;,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x:int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) {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&amp;&amp; 0 &lt;= x &lt; |a|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&amp;&amp; (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forall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0 &lt;=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&lt; |a| 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a[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] &lt;= a[x])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l-GR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l-GR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/>
              <a:t>Note that the order of conjuncts matters!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Aft>
                <a:spcPts val="2133"/>
              </a:spcAft>
              <a:buNone/>
            </a:pPr>
            <a:r>
              <a:rPr lang="en-US" dirty="0"/>
              <a:t>And the same is true for ensures/requires: their order matters</a:t>
            </a:r>
            <a:endParaRPr lang="en-US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Aft>
                <a:spcPts val="2133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EECS498-008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9CD999-22EA-E05B-97D1-B12F14FE5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0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 err="1"/>
              <a:t>Imperativeland</a:t>
            </a:r>
            <a:endParaRPr dirty="0"/>
          </a:p>
        </p:txBody>
      </p:sp>
      <p:sp>
        <p:nvSpPr>
          <p:cNvPr id="310" name="Google Shape;310;p40"/>
          <p:cNvSpPr txBox="1">
            <a:spLocks noGrp="1"/>
          </p:cNvSpPr>
          <p:nvPr>
            <p:ph idx="1"/>
          </p:nvPr>
        </p:nvSpPr>
        <p:spPr>
          <a:xfrm>
            <a:off x="838200" y="1715294"/>
            <a:ext cx="10515600" cy="435133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en" sz="1867" b="1" dirty="0">
                <a:latin typeface="Consolas"/>
                <a:ea typeface="Consolas"/>
                <a:cs typeface="Consolas"/>
                <a:sym typeface="Consolas"/>
              </a:rPr>
              <a:t>method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67" dirty="0" err="1">
                <a:latin typeface="Consolas"/>
                <a:ea typeface="Consolas"/>
                <a:cs typeface="Consolas"/>
                <a:sym typeface="Consolas"/>
              </a:rPr>
              <a:t>findMaxIndex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67" dirty="0" err="1">
                <a:latin typeface="Consolas"/>
                <a:ea typeface="Consolas"/>
                <a:cs typeface="Consolas"/>
                <a:sym typeface="Consolas"/>
              </a:rPr>
              <a:t>a:seq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67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&gt;) returns (</a:t>
            </a:r>
            <a:r>
              <a:rPr lang="en" sz="1867" dirty="0" err="1">
                <a:latin typeface="Consolas"/>
                <a:ea typeface="Consolas"/>
                <a:cs typeface="Consolas"/>
                <a:sym typeface="Consolas"/>
              </a:rPr>
              <a:t>x:int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67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67" i="1" dirty="0">
                <a:latin typeface="Consolas"/>
                <a:ea typeface="Consolas"/>
                <a:cs typeface="Consolas"/>
                <a:sym typeface="Consolas"/>
              </a:rPr>
              <a:t>requires |a| &gt; 0</a:t>
            </a:r>
            <a:endParaRPr sz="1867" i="1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" sz="1867" i="1" dirty="0">
                <a:latin typeface="Consolas"/>
                <a:ea typeface="Consolas"/>
                <a:cs typeface="Consolas"/>
                <a:sym typeface="Consolas"/>
              </a:rPr>
              <a:t>  ensures </a:t>
            </a:r>
            <a:r>
              <a:rPr lang="en" sz="1867" i="1" dirty="0" err="1">
                <a:latin typeface="Consolas"/>
                <a:ea typeface="Consolas"/>
                <a:cs typeface="Consolas"/>
                <a:sym typeface="Consolas"/>
              </a:rPr>
              <a:t>IsMaxIndex</a:t>
            </a:r>
            <a:r>
              <a:rPr lang="en" sz="1867" i="1" dirty="0">
                <a:latin typeface="Consolas"/>
                <a:ea typeface="Consolas"/>
                <a:cs typeface="Consolas"/>
                <a:sym typeface="Consolas"/>
              </a:rPr>
              <a:t>(a, x)</a:t>
            </a:r>
            <a:endParaRPr sz="1867" i="1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67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67" dirty="0" err="1"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67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:= 1;</a:t>
            </a:r>
            <a:endParaRPr sz="1867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67" dirty="0" err="1"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ret := 0;</a:t>
            </a:r>
            <a:endParaRPr sz="1867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 while(</a:t>
            </a:r>
            <a:r>
              <a:rPr lang="en" sz="1867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&lt; |a|)</a:t>
            </a:r>
            <a:endParaRPr sz="1867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67" i="1" dirty="0">
                <a:latin typeface="Consolas"/>
                <a:ea typeface="Consolas"/>
                <a:cs typeface="Consolas"/>
                <a:sym typeface="Consolas"/>
              </a:rPr>
              <a:t>invariant 0 &lt;= </a:t>
            </a:r>
            <a:r>
              <a:rPr lang="en" sz="1867" i="1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867" i="1" dirty="0">
                <a:latin typeface="Consolas"/>
                <a:ea typeface="Consolas"/>
                <a:cs typeface="Consolas"/>
                <a:sym typeface="Consolas"/>
              </a:rPr>
              <a:t> &lt;= |a|</a:t>
            </a:r>
            <a:endParaRPr sz="1867" i="1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" sz="1867" i="1" dirty="0">
                <a:latin typeface="Consolas"/>
                <a:ea typeface="Consolas"/>
                <a:cs typeface="Consolas"/>
                <a:sym typeface="Consolas"/>
              </a:rPr>
              <a:t>    invariant </a:t>
            </a:r>
            <a:r>
              <a:rPr lang="en" sz="1867" i="1" dirty="0" err="1">
                <a:latin typeface="Consolas"/>
                <a:ea typeface="Consolas"/>
                <a:cs typeface="Consolas"/>
                <a:sym typeface="Consolas"/>
              </a:rPr>
              <a:t>IsMaxIndex</a:t>
            </a:r>
            <a:r>
              <a:rPr lang="en" sz="1867" i="1" dirty="0">
                <a:latin typeface="Consolas"/>
                <a:ea typeface="Consolas"/>
                <a:cs typeface="Consolas"/>
                <a:sym typeface="Consolas"/>
              </a:rPr>
              <a:t>(a[..</a:t>
            </a:r>
            <a:r>
              <a:rPr lang="en" sz="1867" i="1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867" i="1" dirty="0">
                <a:latin typeface="Consolas"/>
                <a:ea typeface="Consolas"/>
                <a:cs typeface="Consolas"/>
                <a:sym typeface="Consolas"/>
              </a:rPr>
              <a:t>], ret)</a:t>
            </a:r>
            <a:endParaRPr sz="1867" i="1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 {</a:t>
            </a:r>
            <a:endParaRPr sz="1867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   if(a[</a:t>
            </a:r>
            <a:r>
              <a:rPr lang="en" sz="1867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] &gt; a[ret]) {</a:t>
            </a:r>
            <a:endParaRPr sz="1867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     ret := </a:t>
            </a:r>
            <a:r>
              <a:rPr lang="en" sz="1867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67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67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67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:= </a:t>
            </a:r>
            <a:r>
              <a:rPr lang="en" sz="1867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+ 1;</a:t>
            </a:r>
            <a:endParaRPr sz="1867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867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 return ret;</a:t>
            </a:r>
            <a:endParaRPr sz="1867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67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50000"/>
              </a:lnSpc>
              <a:spcAft>
                <a:spcPts val="2133"/>
              </a:spcAft>
              <a:buNone/>
            </a:pPr>
            <a:endParaRPr sz="1867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EECS498-008</a:t>
            </a:r>
            <a:endParaRPr lang="en-US" dirty="0"/>
          </a:p>
        </p:txBody>
      </p:sp>
      <p:sp>
        <p:nvSpPr>
          <p:cNvPr id="312" name="Google Shape;312;p40"/>
          <p:cNvSpPr txBox="1"/>
          <p:nvPr/>
        </p:nvSpPr>
        <p:spPr>
          <a:xfrm>
            <a:off x="6481363" y="2292096"/>
            <a:ext cx="5405837" cy="1292352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predicate </a:t>
            </a:r>
            <a:r>
              <a:rPr lang="en" sz="1600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IsMaxIndex</a:t>
            </a: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a:seq</a:t>
            </a: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&gt;, </a:t>
            </a:r>
            <a:r>
              <a:rPr lang="en" sz="1600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x:int</a:t>
            </a: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 dirty="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&amp;&amp; 0 &lt;= x &lt; |a|</a:t>
            </a:r>
            <a:endParaRPr sz="1600" dirty="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&amp;&amp; (</a:t>
            </a:r>
            <a:r>
              <a:rPr lang="en" sz="1600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forall</a:t>
            </a: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0 &lt;= </a:t>
            </a:r>
            <a:r>
              <a:rPr lang="en" sz="1600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&lt; |a| </a:t>
            </a:r>
            <a:r>
              <a:rPr lang="en-US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a[</a:t>
            </a:r>
            <a:r>
              <a:rPr lang="en" sz="1600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] &lt;= a[x])</a:t>
            </a:r>
            <a:endParaRPr sz="1600" dirty="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 dirty="0"/>
          </a:p>
        </p:txBody>
      </p:sp>
      <p:sp>
        <p:nvSpPr>
          <p:cNvPr id="8" name="Google Shape;86;p17"/>
          <p:cNvSpPr/>
          <p:nvPr/>
        </p:nvSpPr>
        <p:spPr>
          <a:xfrm>
            <a:off x="1140997" y="3791712"/>
            <a:ext cx="337500" cy="438912"/>
          </a:xfrm>
          <a:prstGeom prst="leftBrace">
            <a:avLst>
              <a:gd name="adj1" fmla="val 50000"/>
              <a:gd name="adj2" fmla="val 52963"/>
            </a:avLst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85;p17"/>
          <p:cNvSpPr/>
          <p:nvPr/>
        </p:nvSpPr>
        <p:spPr>
          <a:xfrm>
            <a:off x="561337" y="4019372"/>
            <a:ext cx="598425" cy="602650"/>
          </a:xfrm>
          <a:custGeom>
            <a:avLst/>
            <a:gdLst/>
            <a:ahLst/>
            <a:cxnLst/>
            <a:rect l="l" t="t" r="r" b="b"/>
            <a:pathLst>
              <a:path w="23937" h="24106" extrusionOk="0">
                <a:moveTo>
                  <a:pt x="23937" y="0"/>
                </a:moveTo>
                <a:cubicBezTo>
                  <a:pt x="20302" y="568"/>
                  <a:pt x="5692" y="303"/>
                  <a:pt x="2128" y="3405"/>
                </a:cubicBezTo>
                <a:cubicBezTo>
                  <a:pt x="-1436" y="6507"/>
                  <a:pt x="16" y="15164"/>
                  <a:pt x="2551" y="18614"/>
                </a:cubicBezTo>
                <a:cubicBezTo>
                  <a:pt x="5086" y="22064"/>
                  <a:pt x="14873" y="23191"/>
                  <a:pt x="17337" y="24106"/>
                </a:cubicBezTo>
              </a:path>
            </a:pathLst>
          </a:custGeom>
          <a:noFill/>
          <a:ln w="3810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0" name="Google Shape;87;p17"/>
          <p:cNvSpPr/>
          <p:nvPr/>
        </p:nvSpPr>
        <p:spPr>
          <a:xfrm>
            <a:off x="5705855" y="3754896"/>
            <a:ext cx="252851" cy="475728"/>
          </a:xfrm>
          <a:prstGeom prst="rightBrace">
            <a:avLst>
              <a:gd name="adj1" fmla="val 50000"/>
              <a:gd name="adj2" fmla="val 50000"/>
            </a:avLst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88;p17"/>
          <p:cNvSpPr/>
          <p:nvPr/>
        </p:nvSpPr>
        <p:spPr>
          <a:xfrm>
            <a:off x="1436625" y="3990213"/>
            <a:ext cx="5211979" cy="1813179"/>
          </a:xfrm>
          <a:custGeom>
            <a:avLst/>
            <a:gdLst/>
            <a:ahLst/>
            <a:cxnLst/>
            <a:rect l="l" t="t" r="r" b="b"/>
            <a:pathLst>
              <a:path w="252914" h="75769" extrusionOk="0">
                <a:moveTo>
                  <a:pt x="0" y="75438"/>
                </a:moveTo>
                <a:cubicBezTo>
                  <a:pt x="37148" y="74295"/>
                  <a:pt x="181102" y="79693"/>
                  <a:pt x="222885" y="68580"/>
                </a:cubicBezTo>
                <a:cubicBezTo>
                  <a:pt x="264668" y="57468"/>
                  <a:pt x="250635" y="20193"/>
                  <a:pt x="250698" y="8763"/>
                </a:cubicBezTo>
                <a:cubicBezTo>
                  <a:pt x="250762" y="-2667"/>
                  <a:pt x="227838" y="1461"/>
                  <a:pt x="223266" y="0"/>
                </a:cubicBezTo>
              </a:path>
            </a:pathLst>
          </a:custGeom>
          <a:noFill/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2" name="Google Shape;88;p17"/>
          <p:cNvSpPr/>
          <p:nvPr/>
        </p:nvSpPr>
        <p:spPr>
          <a:xfrm flipV="1">
            <a:off x="2901696" y="3474718"/>
            <a:ext cx="3499104" cy="451105"/>
          </a:xfrm>
          <a:custGeom>
            <a:avLst/>
            <a:gdLst/>
            <a:ahLst/>
            <a:cxnLst/>
            <a:rect l="l" t="t" r="r" b="b"/>
            <a:pathLst>
              <a:path w="252914" h="75769" extrusionOk="0">
                <a:moveTo>
                  <a:pt x="0" y="75438"/>
                </a:moveTo>
                <a:cubicBezTo>
                  <a:pt x="37148" y="74295"/>
                  <a:pt x="181102" y="79693"/>
                  <a:pt x="222885" y="68580"/>
                </a:cubicBezTo>
                <a:cubicBezTo>
                  <a:pt x="264668" y="57468"/>
                  <a:pt x="250635" y="20193"/>
                  <a:pt x="250698" y="8763"/>
                </a:cubicBezTo>
                <a:cubicBezTo>
                  <a:pt x="250762" y="-2667"/>
                  <a:pt x="227838" y="1461"/>
                  <a:pt x="223266" y="0"/>
                </a:cubicBezTo>
              </a:path>
            </a:pathLst>
          </a:custGeom>
          <a:noFill/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0FF76-8F34-B05C-FA2F-73293335F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5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Recursion: exporting ensures</a:t>
            </a:r>
            <a:endParaRPr dirty="0"/>
          </a:p>
        </p:txBody>
      </p:sp>
      <p:sp>
        <p:nvSpPr>
          <p:cNvPr id="101" name="Google Shape;101;p19"/>
          <p:cNvSpPr txBox="1">
            <a:spLocks noGrp="1"/>
          </p:cNvSpPr>
          <p:nvPr>
            <p:ph idx="1"/>
          </p:nvPr>
        </p:nvSpPr>
        <p:spPr>
          <a:xfrm>
            <a:off x="838200" y="2398649"/>
            <a:ext cx="10515600" cy="253911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function Evens(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count:int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) : (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outseq:seq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&gt;)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  ensures 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forall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idx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 :: 0&lt;=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idx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&lt;|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outseq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| ==&gt; 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outseq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idx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] == 2 * 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idx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  if count==0 then [] else Evens(count) + [2 * (count-1)]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EECS498-008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22303-CA9B-B327-8A77-C136322E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dirty="0"/>
              <a:t>Imperative vs declarative</a:t>
            </a:r>
            <a:endParaRPr dirty="0"/>
          </a:p>
        </p:txBody>
      </p:sp>
      <p:sp>
        <p:nvSpPr>
          <p:cNvPr id="91" name="Google Shape;91;p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192102" y="1690688"/>
            <a:ext cx="432775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Imperative style</a:t>
            </a:r>
          </a:p>
          <a:p>
            <a:r>
              <a:rPr lang="en-US" sz="2400" dirty="0"/>
              <a:t>Here’s what I want you to </a:t>
            </a:r>
            <a:r>
              <a:rPr lang="en-US" sz="2400" b="1" dirty="0"/>
              <a:t>do</a:t>
            </a:r>
          </a:p>
          <a:p>
            <a:endParaRPr lang="en-US" sz="2000" b="1" dirty="0"/>
          </a:p>
          <a:p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upper_bound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= 0;</a:t>
            </a:r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for item in list:</a:t>
            </a:r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if item &gt;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upper_bound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upper_bound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= item;</a:t>
            </a:r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upper_bound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800" dirty="0"/>
              <a:t>	</a:t>
            </a:r>
          </a:p>
          <a:p>
            <a:r>
              <a:rPr lang="en-US" sz="2800" dirty="0"/>
              <a:t>	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730573" y="1690688"/>
            <a:ext cx="555060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Declarative style</a:t>
            </a:r>
          </a:p>
          <a:p>
            <a:pPr lvl="0"/>
            <a:r>
              <a:rPr lang="en-US" sz="2400" dirty="0">
                <a:solidFill>
                  <a:prstClr val="black"/>
                </a:solidFill>
              </a:rPr>
              <a:t>Here’s what I want you to </a:t>
            </a:r>
            <a:r>
              <a:rPr lang="en-US" sz="2400" b="1" dirty="0">
                <a:solidFill>
                  <a:prstClr val="black"/>
                </a:solidFill>
              </a:rPr>
              <a:t>return</a:t>
            </a:r>
            <a:endParaRPr lang="en-US" sz="2800" b="1" dirty="0"/>
          </a:p>
          <a:p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upper_bound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such that:</a:t>
            </a:r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forall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item in list</a:t>
            </a:r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item &lt;=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upper_bound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	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1/22/24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EECS498-008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CD2757-861D-146C-A18A-5A702755A446}"/>
              </a:ext>
            </a:extLst>
          </p:cNvPr>
          <p:cNvSpPr txBox="1"/>
          <p:nvPr/>
        </p:nvSpPr>
        <p:spPr>
          <a:xfrm>
            <a:off x="1192102" y="4355802"/>
            <a:ext cx="432775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Python (imperative)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dirty="0" err="1">
                <a:effectLst/>
                <a:latin typeface="inherit"/>
              </a:rPr>
              <a:t>small_nums</a:t>
            </a:r>
            <a:r>
              <a:rPr lang="en-US" sz="2400" dirty="0"/>
              <a:t> = [] </a:t>
            </a:r>
          </a:p>
          <a:p>
            <a:r>
              <a:rPr lang="en-US" sz="2400" dirty="0">
                <a:effectLst/>
                <a:latin typeface="inherit"/>
              </a:rPr>
              <a:t>for </a:t>
            </a:r>
            <a:r>
              <a:rPr lang="en-US" sz="2400" dirty="0" err="1">
                <a:effectLst/>
                <a:latin typeface="inherit"/>
              </a:rPr>
              <a:t>i</a:t>
            </a:r>
            <a:r>
              <a:rPr lang="en-US" sz="2400" dirty="0">
                <a:effectLst/>
                <a:latin typeface="inherit"/>
              </a:rPr>
              <a:t> in range(20): </a:t>
            </a:r>
          </a:p>
          <a:p>
            <a:r>
              <a:rPr lang="en-US" sz="2400" dirty="0">
                <a:latin typeface="inherit"/>
              </a:rPr>
              <a:t>  </a:t>
            </a:r>
            <a:r>
              <a:rPr lang="en-US" sz="2400" dirty="0">
                <a:effectLst/>
                <a:latin typeface="inherit"/>
              </a:rPr>
              <a:t>if </a:t>
            </a:r>
            <a:r>
              <a:rPr lang="en-US" sz="2400" dirty="0" err="1">
                <a:effectLst/>
                <a:latin typeface="inherit"/>
              </a:rPr>
              <a:t>i</a:t>
            </a:r>
            <a:r>
              <a:rPr lang="en-US" sz="2400" dirty="0">
                <a:effectLst/>
                <a:latin typeface="inherit"/>
              </a:rPr>
              <a:t> &lt; 5: </a:t>
            </a:r>
          </a:p>
          <a:p>
            <a:r>
              <a:rPr lang="en-US" sz="2400" dirty="0">
                <a:latin typeface="inherit"/>
              </a:rPr>
              <a:t>    </a:t>
            </a:r>
            <a:r>
              <a:rPr lang="en-US" sz="2400" dirty="0" err="1">
                <a:effectLst/>
                <a:latin typeface="inherit"/>
              </a:rPr>
              <a:t>small_nums.append</a:t>
            </a:r>
            <a:r>
              <a:rPr lang="en-US" sz="2400" dirty="0">
                <a:effectLst/>
                <a:latin typeface="inherit"/>
              </a:rPr>
              <a:t>(</a:t>
            </a:r>
            <a:r>
              <a:rPr lang="en-US" sz="2400" dirty="0" err="1">
                <a:effectLst/>
                <a:latin typeface="inherit"/>
              </a:rPr>
              <a:t>i</a:t>
            </a:r>
            <a:r>
              <a:rPr lang="en-US" sz="2400" dirty="0">
                <a:effectLst/>
                <a:latin typeface="inherit"/>
              </a:rPr>
              <a:t>)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B12E66-CA43-94A0-137C-463D18398A06}"/>
              </a:ext>
            </a:extLst>
          </p:cNvPr>
          <p:cNvSpPr txBox="1"/>
          <p:nvPr/>
        </p:nvSpPr>
        <p:spPr>
          <a:xfrm>
            <a:off x="5730572" y="4355802"/>
            <a:ext cx="562322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Python (declarative)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dirty="0" err="1"/>
              <a:t>small_nums</a:t>
            </a:r>
            <a:r>
              <a:rPr lang="en-US" sz="2400" dirty="0"/>
              <a:t> = [</a:t>
            </a:r>
            <a:r>
              <a:rPr lang="en-US" sz="2400" dirty="0">
                <a:effectLst/>
                <a:latin typeface="inherit"/>
              </a:rPr>
              <a:t>x for x in range(20) if x &lt; 5]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904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...will be released tomorrow</a:t>
            </a:r>
          </a:p>
          <a:p>
            <a:pPr lvl="1"/>
            <a:r>
              <a:rPr lang="en-US" dirty="0"/>
              <a:t>Chapter 2 will follow soon (once we have covered specification)</a:t>
            </a:r>
          </a:p>
          <a:p>
            <a:pPr lvl="1"/>
            <a:r>
              <a:rPr lang="en-US" dirty="0"/>
              <a:t>Together, they constitute Problem Set 1, </a:t>
            </a:r>
            <a:r>
              <a:rPr lang="en-US"/>
              <a:t>due February 6, </a:t>
            </a:r>
            <a:r>
              <a:rPr lang="en-US" dirty="0"/>
              <a:t>23:59pm</a:t>
            </a:r>
          </a:p>
          <a:p>
            <a:endParaRPr lang="en-US" dirty="0"/>
          </a:p>
          <a:p>
            <a:r>
              <a:rPr lang="en-US" dirty="0"/>
              <a:t>Problem sets are to be done individually</a:t>
            </a:r>
          </a:p>
          <a:p>
            <a:pPr lvl="1"/>
            <a:r>
              <a:rPr lang="en-US" dirty="0"/>
              <a:t>No collaboration allowed, except to discuss the problem definition</a:t>
            </a:r>
          </a:p>
          <a:p>
            <a:pPr lvl="1"/>
            <a:endParaRPr lang="en-US" dirty="0"/>
          </a:p>
          <a:p>
            <a:r>
              <a:rPr lang="en-US" dirty="0"/>
              <a:t>You should be already added to </a:t>
            </a:r>
            <a:r>
              <a:rPr lang="en-US" dirty="0" err="1"/>
              <a:t>autograder.io’s</a:t>
            </a:r>
            <a:r>
              <a:rPr lang="en-US" dirty="0"/>
              <a:t> roster	</a:t>
            </a:r>
          </a:p>
          <a:p>
            <a:pPr lvl="1"/>
            <a:r>
              <a:rPr lang="en-US" dirty="0"/>
              <a:t>Let me know if that’s not the case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16127BE-9F36-DC83-19CF-8D2C1E3EF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2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may not use /* */ comments</a:t>
            </a:r>
          </a:p>
          <a:p>
            <a:r>
              <a:rPr lang="en-US" dirty="0"/>
              <a:t>You must leave the existing /* */ comments in place</a:t>
            </a:r>
          </a:p>
          <a:p>
            <a:r>
              <a:rPr lang="en-US" dirty="0"/>
              <a:t>You may only change text between /*{*/ and /*}*/</a:t>
            </a:r>
          </a:p>
          <a:p>
            <a:r>
              <a:rPr lang="en-US" dirty="0"/>
              <a:t>You are not allowed to add axioms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D369801-A3D7-1E4F-F3BE-754B68948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709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92808" y="3828288"/>
            <a:ext cx="585216" cy="2438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40024" y="3828288"/>
            <a:ext cx="585216" cy="2438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78024" y="3822192"/>
            <a:ext cx="762000" cy="2499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2070021"/>
            <a:ext cx="107838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//#title Lemmas and assertions</a:t>
            </a:r>
          </a:p>
          <a:p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lemma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IntegerOrdering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// An assertion is a **static** check of a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boolean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expression -- a mathematical truth.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// This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boolean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expression is about (mathematical) literal integers.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// Run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dafny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on this file. See where it fails. Fix it. </a:t>
            </a:r>
          </a:p>
          <a:p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assert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 /*{*/ 5 &lt; 3 /*}*/;</a:t>
            </a:r>
          </a:p>
          <a:p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exercise01.dfy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22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E33E12D-8098-221E-DD4C-F9A9C13B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77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Returning a value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ghost function 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x: 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nat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y:nat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 b="1" dirty="0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nat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 ensures 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result &gt;= 0  // identical to “ensures Add(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x,y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)&gt;=0”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 x + 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spcBef>
                <a:spcPts val="1333"/>
              </a:spcBef>
              <a:buNone/>
            </a:pP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lemma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AddLemma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x: 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nat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y:nat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 b="1" dirty="0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returns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result:nat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ensures 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result == Add(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x,y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:= 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x+y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89AE74-8AC9-EB36-89C8-C87F159AC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51E659-F827-425B-CC9B-98FC783F2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314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body" idx="1"/>
          </p:nvPr>
        </p:nvSpPr>
        <p:spPr>
          <a:xfrm>
            <a:off x="2654500" y="1536633"/>
            <a:ext cx="91220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74121">
              <a:lnSpc>
                <a:spcPct val="100000"/>
              </a:lnSpc>
              <a:buClr>
                <a:srgbClr val="000000"/>
              </a:buClr>
              <a:buSzPts val="2000"/>
            </a:pPr>
            <a:r>
              <a:rPr lang="en" sz="2667" dirty="0">
                <a:solidFill>
                  <a:srgbClr val="000000"/>
                </a:solidFill>
              </a:rPr>
              <a:t>Shorter operators have higher precedence</a:t>
            </a:r>
            <a:br>
              <a:rPr lang="en" sz="2667" dirty="0">
                <a:solidFill>
                  <a:srgbClr val="000000"/>
                </a:solidFill>
              </a:rPr>
            </a:br>
            <a:r>
              <a:rPr lang="en" sz="2667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P(x) &amp;&amp; Q(x) ==&gt; R(S)</a:t>
            </a:r>
            <a:endParaRPr sz="2667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74121">
              <a:lnSpc>
                <a:spcPct val="100000"/>
              </a:lnSpc>
              <a:buClr>
                <a:srgbClr val="000000"/>
              </a:buClr>
              <a:buSzPts val="2000"/>
            </a:pPr>
            <a:endParaRPr lang="en-US" sz="2667" dirty="0">
              <a:solidFill>
                <a:srgbClr val="000000"/>
              </a:solidFill>
            </a:endParaRPr>
          </a:p>
          <a:p>
            <a:pPr indent="-474121">
              <a:lnSpc>
                <a:spcPct val="100000"/>
              </a:lnSpc>
              <a:buClr>
                <a:srgbClr val="000000"/>
              </a:buClr>
              <a:buSzPts val="2000"/>
            </a:pPr>
            <a:r>
              <a:rPr lang="en" sz="2667" dirty="0">
                <a:solidFill>
                  <a:srgbClr val="000000"/>
                </a:solidFill>
              </a:rPr>
              <a:t>Bulleted conjunctions / disjunctions</a:t>
            </a:r>
            <a:endParaRPr sz="2667" dirty="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667" dirty="0">
                <a:solidFill>
                  <a:srgbClr val="000000"/>
                </a:solidFill>
              </a:rPr>
              <a:t>    </a:t>
            </a:r>
            <a:r>
              <a:rPr lang="en-US" sz="2667" dirty="0">
                <a:solidFill>
                  <a:srgbClr val="000000"/>
                </a:solidFill>
              </a:rPr>
              <a:t> </a:t>
            </a:r>
            <a:r>
              <a:rPr lang="en" sz="2667" dirty="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" sz="2667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P(x)</a:t>
            </a:r>
            <a:endParaRPr sz="2667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667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&amp;&amp;  Q(y)</a:t>
            </a:r>
            <a:endParaRPr sz="2667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667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&amp;&amp;  R(x) ==&gt; S(y)</a:t>
            </a:r>
            <a:endParaRPr sz="2667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667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&amp;&amp;  T(x, y)</a:t>
            </a:r>
            <a:endParaRPr sz="2667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sz="2667" dirty="0">
              <a:solidFill>
                <a:srgbClr val="000000"/>
              </a:solidFill>
            </a:endParaRPr>
          </a:p>
          <a:p>
            <a:pPr indent="-474121">
              <a:lnSpc>
                <a:spcPct val="100000"/>
              </a:lnSpc>
              <a:buClr>
                <a:srgbClr val="000000"/>
              </a:buClr>
              <a:buSzPts val="2000"/>
            </a:pPr>
            <a:r>
              <a:rPr lang="en" sz="2667" dirty="0">
                <a:solidFill>
                  <a:srgbClr val="000000"/>
                </a:solidFill>
              </a:rPr>
              <a:t>Parentheses are a good idea around</a:t>
            </a:r>
            <a:br>
              <a:rPr lang="en" sz="2667" dirty="0">
                <a:solidFill>
                  <a:srgbClr val="000000"/>
                </a:solidFill>
              </a:rPr>
            </a:br>
            <a:r>
              <a:rPr lang="en" sz="2667" b="1" dirty="0" err="1">
                <a:solidFill>
                  <a:srgbClr val="000000"/>
                </a:solidFill>
              </a:rPr>
              <a:t>forall</a:t>
            </a:r>
            <a:r>
              <a:rPr lang="en" sz="2667" dirty="0">
                <a:solidFill>
                  <a:srgbClr val="000000"/>
                </a:solidFill>
              </a:rPr>
              <a:t>, </a:t>
            </a:r>
            <a:r>
              <a:rPr lang="en" sz="2667" b="1" dirty="0">
                <a:solidFill>
                  <a:srgbClr val="000000"/>
                </a:solidFill>
              </a:rPr>
              <a:t>exists</a:t>
            </a:r>
            <a:r>
              <a:rPr lang="en" sz="2667" dirty="0">
                <a:solidFill>
                  <a:srgbClr val="000000"/>
                </a:solidFill>
              </a:rPr>
              <a:t>,</a:t>
            </a:r>
            <a:r>
              <a:rPr lang="en" sz="2667" b="1" dirty="0">
                <a:solidFill>
                  <a:srgbClr val="000000"/>
                </a:solidFill>
              </a:rPr>
              <a:t> ==&gt;</a:t>
            </a:r>
            <a:endParaRPr sz="2667" dirty="0">
              <a:solidFill>
                <a:srgbClr val="000000"/>
              </a:solidFill>
            </a:endParaRPr>
          </a:p>
          <a:p>
            <a:pPr marL="0" indent="0">
              <a:spcAft>
                <a:spcPts val="2133"/>
              </a:spcAft>
              <a:buNone/>
            </a:pPr>
            <a:endParaRPr sz="2667" dirty="0">
              <a:solidFill>
                <a:srgbClr val="000000"/>
              </a:solidFill>
            </a:endParaRPr>
          </a:p>
        </p:txBody>
      </p:sp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Boolean operators</a:t>
            </a:r>
            <a:endParaRPr dirty="0"/>
          </a:p>
        </p:txBody>
      </p:sp>
      <p:sp>
        <p:nvSpPr>
          <p:cNvPr id="163" name="Google Shape;163;p2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7092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667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</a:t>
            </a:r>
            <a:endParaRPr sz="2667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667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endParaRPr sz="2667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667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endParaRPr sz="2667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667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endParaRPr sz="2667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667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==&gt;</a:t>
            </a:r>
            <a:endParaRPr sz="2667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667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&lt;==&gt;</a:t>
            </a:r>
            <a:endParaRPr sz="2667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667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forall</a:t>
            </a:r>
            <a:endParaRPr sz="2667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667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exists</a:t>
            </a:r>
            <a:endParaRPr sz="2667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" name="Google Shape;165;p2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1/22/24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EECS498-008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13760" y="3243364"/>
            <a:ext cx="6096000" cy="173406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buSzPts val="1800"/>
            </a:pPr>
            <a:r>
              <a:rPr lang="uk-UA" sz="2667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67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    )</a:t>
            </a:r>
            <a:endParaRPr lang="uk-UA" sz="2667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ts val="1800"/>
            </a:pPr>
            <a:r>
              <a:rPr lang="uk-UA" sz="2667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67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    )</a:t>
            </a:r>
            <a:endParaRPr lang="uk-UA" sz="2667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ts val="1800"/>
            </a:pPr>
            <a:r>
              <a:rPr lang="uk-UA" sz="2667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67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             )</a:t>
            </a:r>
            <a:endParaRPr lang="uk-UA" sz="2667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ts val="1800"/>
            </a:pPr>
            <a:r>
              <a:rPr lang="en-US" sz="2667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(       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91246" y="3243364"/>
            <a:ext cx="6618514" cy="173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ts val="1800"/>
            </a:pPr>
            <a:r>
              <a:rPr lang="en-US" sz="2667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lvl="0">
              <a:buSzPts val="1800"/>
            </a:pPr>
            <a:endParaRPr lang="en-US" sz="2667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ts val="1800"/>
            </a:pPr>
            <a:r>
              <a:rPr lang="en-US" sz="2667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 )   (    </a:t>
            </a:r>
            <a:endParaRPr lang="uk-UA" sz="2667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ts val="1800"/>
            </a:pPr>
            <a:r>
              <a:rPr lang="en-US" sz="2667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    )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96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4" grpId="0"/>
      <p:bldP spid="1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Quantifier syntax</a:t>
            </a:r>
            <a:r>
              <a:rPr lang="en-US" dirty="0"/>
              <a:t>: </a:t>
            </a:r>
            <a:r>
              <a:rPr lang="en-US" dirty="0" err="1"/>
              <a:t>forall</a:t>
            </a:r>
            <a:endParaRPr dirty="0"/>
          </a:p>
        </p:txBody>
      </p:sp>
      <p:sp>
        <p:nvSpPr>
          <p:cNvPr id="179" name="Google Shape;179;p2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2133"/>
              </a:spcBef>
              <a:buNone/>
            </a:pPr>
            <a:r>
              <a:rPr lang="en" dirty="0" err="1">
                <a:solidFill>
                  <a:srgbClr val="8343E2"/>
                </a:solidFill>
                <a:latin typeface="Consolas"/>
                <a:ea typeface="Consolas"/>
                <a:cs typeface="Consolas"/>
                <a:sym typeface="Consolas"/>
              </a:rPr>
              <a:t>forall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n" dirty="0">
                <a:solidFill>
                  <a:srgbClr val="8343E2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Q(a) </a:t>
            </a:r>
            <a:r>
              <a:rPr lang="en" dirty="0">
                <a:solidFill>
                  <a:srgbClr val="8343E2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R(a)</a:t>
            </a:r>
            <a:endParaRPr lang="en-US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Example: assert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forall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| 0 &lt;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&lt; 3 ::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&lt; 9;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en" dirty="0" err="1">
                <a:solidFill>
                  <a:srgbClr val="8343E2"/>
                </a:solidFill>
                <a:latin typeface="Consolas"/>
                <a:ea typeface="Consolas"/>
                <a:cs typeface="Consolas"/>
                <a:sym typeface="Consolas"/>
              </a:rPr>
              <a:t>forall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n" dirty="0">
                <a:solidFill>
                  <a:srgbClr val="8343E2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Q(a)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ensures R(a)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0" name="Google Shape;180;p26"/>
          <p:cNvSpPr/>
          <p:nvPr/>
        </p:nvSpPr>
        <p:spPr>
          <a:xfrm>
            <a:off x="5406300" y="1754824"/>
            <a:ext cx="311600" cy="680262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1" name="Google Shape;181;p26"/>
          <p:cNvSpPr/>
          <p:nvPr/>
        </p:nvSpPr>
        <p:spPr>
          <a:xfrm>
            <a:off x="5472800" y="3143845"/>
            <a:ext cx="311600" cy="16212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2" name="Google Shape;182;p26"/>
          <p:cNvSpPr txBox="1"/>
          <p:nvPr/>
        </p:nvSpPr>
        <p:spPr>
          <a:xfrm>
            <a:off x="5784400" y="1783904"/>
            <a:ext cx="6407600" cy="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solidFill>
                  <a:srgbClr val="0000FF"/>
                </a:solidFill>
              </a:rPr>
              <a:t>expression form</a:t>
            </a:r>
            <a:endParaRPr sz="2400" dirty="0">
              <a:solidFill>
                <a:srgbClr val="0000FF"/>
              </a:solidFill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5717900" y="3681645"/>
            <a:ext cx="6407600" cy="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rgbClr val="0000FF"/>
                </a:solidFill>
              </a:rPr>
              <a:t>statement form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184" name="Google Shape;184;p2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1/22/24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6096000" y="1084767"/>
            <a:ext cx="4376928" cy="529504"/>
          </a:xfrm>
          <a:prstGeom prst="wedgeRoundRectCallout">
            <a:avLst>
              <a:gd name="adj1" fmla="val -141397"/>
              <a:gd name="adj2" fmla="val 70489"/>
              <a:gd name="adj3" fmla="val 16667"/>
            </a:avLst>
          </a:prstGeom>
          <a:solidFill>
            <a:schemeClr val="bg1">
              <a:alpha val="91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>
                <a:solidFill>
                  <a:prstClr val="black"/>
                </a:solidFill>
              </a:rPr>
              <a:t>The type of </a:t>
            </a:r>
            <a:r>
              <a:rPr lang="en-US" sz="2400" b="1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sz="2400" dirty="0">
                <a:solidFill>
                  <a:prstClr val="black"/>
                </a:solidFill>
              </a:rPr>
              <a:t> is typically inferred</a:t>
            </a:r>
            <a:endParaRPr lang="en" sz="2400" dirty="0">
              <a:solidFill>
                <a:prstClr val="black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36F90F-9092-3302-F9B6-9B6BDC929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25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0" animBg="1"/>
      <p:bldP spid="183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Quantifier syntax</a:t>
            </a:r>
            <a:r>
              <a:rPr lang="en-US" dirty="0"/>
              <a:t>: exists</a:t>
            </a:r>
            <a:endParaRPr dirty="0"/>
          </a:p>
        </p:txBody>
      </p:sp>
      <p:sp>
        <p:nvSpPr>
          <p:cNvPr id="179" name="Google Shape;179;p2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-US" sz="2600" dirty="0" err="1">
                <a:latin typeface="Consolas"/>
                <a:ea typeface="Consolas"/>
                <a:cs typeface="Consolas"/>
                <a:sym typeface="Consolas"/>
              </a:rPr>
              <a:t>forall’s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ea typeface="Consolas"/>
                <a:cs typeface="Consolas"/>
                <a:sym typeface="Consolas"/>
              </a:rPr>
              <a:t>evil twin</a:t>
            </a:r>
          </a:p>
          <a:p>
            <a:pPr marL="0" indent="0">
              <a:buNone/>
            </a:pPr>
            <a:endParaRPr lang="en-US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exists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a :: P(a)</a:t>
            </a:r>
            <a:endParaRPr lang="en-US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lang="en-US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-US" dirty="0">
                <a:ea typeface="Consolas"/>
                <a:cs typeface="Consolas"/>
                <a:sym typeface="Consolas"/>
              </a:rPr>
              <a:t>E.g. exists </a:t>
            </a:r>
            <a:r>
              <a:rPr lang="en-US" dirty="0" err="1">
                <a:ea typeface="Consolas"/>
                <a:cs typeface="Consolas"/>
                <a:sym typeface="Consolas"/>
              </a:rPr>
              <a:t>n:nat</a:t>
            </a:r>
            <a:r>
              <a:rPr lang="en-US" dirty="0">
                <a:ea typeface="Consolas"/>
                <a:cs typeface="Consolas"/>
                <a:sym typeface="Consolas"/>
              </a:rPr>
              <a:t> :: 2*n == 4</a:t>
            </a:r>
          </a:p>
          <a:p>
            <a:pPr marL="0" indent="0">
              <a:buNone/>
            </a:pPr>
            <a:endParaRPr lang="en-US" dirty="0"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-US" dirty="0">
                <a:ea typeface="Consolas"/>
                <a:cs typeface="Consolas"/>
                <a:sym typeface="Consolas"/>
              </a:rPr>
              <a:t>Dafny </a:t>
            </a:r>
            <a:r>
              <a:rPr lang="en-US" dirty="0">
                <a:solidFill>
                  <a:srgbClr val="0000FF"/>
                </a:solidFill>
                <a:ea typeface="Consolas"/>
                <a:cs typeface="Consolas"/>
                <a:sym typeface="Consolas"/>
              </a:rPr>
              <a:t>cannot prove exists</a:t>
            </a:r>
            <a:r>
              <a:rPr lang="en-US" dirty="0">
                <a:ea typeface="Consolas"/>
                <a:cs typeface="Consolas"/>
                <a:sym typeface="Consolas"/>
              </a:rPr>
              <a:t> without a </a:t>
            </a:r>
            <a:r>
              <a:rPr lang="en-US" dirty="0">
                <a:solidFill>
                  <a:srgbClr val="0000FF"/>
                </a:solidFill>
                <a:ea typeface="Consolas"/>
                <a:cs typeface="Consolas"/>
                <a:sym typeface="Consolas"/>
              </a:rPr>
              <a:t>witness</a:t>
            </a:r>
          </a:p>
        </p:txBody>
      </p:sp>
      <p:sp>
        <p:nvSpPr>
          <p:cNvPr id="184" name="Google Shape;184;p2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3EC1F0-D32E-4C0D-BF77-D045AC051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44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>
            <a:spLocks noGrp="1"/>
          </p:cNvSpPr>
          <p:nvPr>
            <p:ph type="body" idx="1"/>
          </p:nvPr>
        </p:nvSpPr>
        <p:spPr>
          <a:xfrm>
            <a:off x="326633" y="459600"/>
            <a:ext cx="11360800" cy="593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predicate Human(a: Thing) // Empty body ==&gt; axiom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predicate Mortal(a: Thing)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lemma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HumansAreMortal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ensures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forall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Human(a) </a:t>
            </a:r>
            <a:r>
              <a:rPr lang="en-US" dirty="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dirty="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Mortal(a)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// axiom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lemma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MortalPhilosopher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socrates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: Thing)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requires Human(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socrates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ensures Mortal(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socrates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assert Human(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socrates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HumansAreMortal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();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assert Mortal(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socrates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5" name="Google Shape;155;p2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B2A6E0-53F5-695F-7AC8-0D771267C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811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solidFill>
                  <a:srgbClr val="9900FF"/>
                </a:solidFill>
              </a:rPr>
              <a:t>if</a:t>
            </a:r>
            <a:r>
              <a:rPr lang="en"/>
              <a:t>-</a:t>
            </a:r>
            <a:r>
              <a:rPr lang="en">
                <a:solidFill>
                  <a:srgbClr val="9900FF"/>
                </a:solidFill>
              </a:rPr>
              <a:t>then</a:t>
            </a:r>
            <a:r>
              <a:rPr lang="en"/>
              <a:t>-</a:t>
            </a:r>
            <a:r>
              <a:rPr lang="en">
                <a:solidFill>
                  <a:srgbClr val="9900FF"/>
                </a:solidFill>
              </a:rPr>
              <a:t>else</a:t>
            </a:r>
            <a:r>
              <a:rPr lang="en"/>
              <a:t> expressions</a:t>
            </a:r>
            <a:endParaRPr dirty="0"/>
          </a:p>
        </p:txBody>
      </p:sp>
      <p:sp>
        <p:nvSpPr>
          <p:cNvPr id="170" name="Google Shape;170;p2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if a &lt; b then P(a) else P(b)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&lt;==&gt;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n" sz="2667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a &lt; b &amp;&amp; P(a) </a:t>
            </a:r>
            <a:r>
              <a:rPr lang="en" sz="2667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|| </a:t>
            </a:r>
            <a:r>
              <a:rPr lang="en" sz="2667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!(a &lt; b) &amp;&amp; P(b) </a:t>
            </a:r>
            <a:r>
              <a:rPr lang="en" sz="2667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667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1/22/24</a:t>
            </a:r>
          </a:p>
        </p:txBody>
      </p:sp>
      <p:sp>
        <p:nvSpPr>
          <p:cNvPr id="172" name="Google Shape;172;p2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body" idx="4294967295"/>
          </p:nvPr>
        </p:nvSpPr>
        <p:spPr>
          <a:xfrm>
            <a:off x="926592" y="4002088"/>
            <a:ext cx="9448800" cy="217487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u="sng"/>
              <a:t>If-then-else expressions work with other types:</a:t>
            </a:r>
            <a:endParaRPr u="sng"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if a &lt; b then a + 1 else b - 3</a:t>
            </a:r>
            <a:endParaRPr sz="2667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035909-D78B-D5C8-32F3-652A70DC6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3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Sets</a:t>
            </a:r>
            <a:endParaRPr/>
          </a:p>
        </p:txBody>
      </p:sp>
      <p:sp>
        <p:nvSpPr>
          <p:cNvPr id="223" name="Google Shape;223;p3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6436304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a: set&lt;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{1, 3, 5}   {}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7 in a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a &lt;= b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a + b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a - b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a * b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a == b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|a|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set x: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nat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|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x &lt; 100 &amp;&amp; x % 2 == 0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4" name="Google Shape;224;p30"/>
          <p:cNvSpPr txBox="1">
            <a:spLocks noGrp="1"/>
          </p:cNvSpPr>
          <p:nvPr>
            <p:ph type="body" idx="1"/>
          </p:nvPr>
        </p:nvSpPr>
        <p:spPr>
          <a:xfrm>
            <a:off x="5257732" y="1536633"/>
            <a:ext cx="7034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set is a templated type</a:t>
            </a:r>
            <a:endParaRPr dirty="0"/>
          </a:p>
          <a:p>
            <a:pPr marL="0" indent="0">
              <a:buNone/>
            </a:pPr>
            <a:r>
              <a:rPr lang="en" dirty="0"/>
              <a:t>set literals</a:t>
            </a:r>
            <a:endParaRPr dirty="0"/>
          </a:p>
          <a:p>
            <a:pPr marL="0" indent="0">
              <a:buNone/>
            </a:pPr>
            <a:r>
              <a:rPr lang="en" dirty="0"/>
              <a:t>element membership</a:t>
            </a:r>
            <a:endParaRPr dirty="0"/>
          </a:p>
          <a:p>
            <a:pPr marL="0" indent="0">
              <a:buNone/>
            </a:pPr>
            <a:r>
              <a:rPr lang="en" dirty="0"/>
              <a:t>subset</a:t>
            </a:r>
            <a:endParaRPr dirty="0"/>
          </a:p>
          <a:p>
            <a:pPr marL="0" indent="0">
              <a:buNone/>
            </a:pPr>
            <a:r>
              <a:rPr lang="en" dirty="0"/>
              <a:t>union</a:t>
            </a:r>
            <a:endParaRPr dirty="0"/>
          </a:p>
          <a:p>
            <a:pPr marL="0" indent="0">
              <a:buNone/>
            </a:pPr>
            <a:r>
              <a:rPr lang="en" dirty="0"/>
              <a:t>difference</a:t>
            </a:r>
            <a:endParaRPr dirty="0"/>
          </a:p>
          <a:p>
            <a:pPr marL="0" indent="0">
              <a:buNone/>
            </a:pPr>
            <a:r>
              <a:rPr lang="en" dirty="0"/>
              <a:t>intersection</a:t>
            </a:r>
            <a:endParaRPr dirty="0"/>
          </a:p>
          <a:p>
            <a:pPr marL="0" indent="0">
              <a:buNone/>
            </a:pPr>
            <a:r>
              <a:rPr lang="en" dirty="0"/>
              <a:t>equality </a:t>
            </a:r>
            <a:r>
              <a:rPr lang="en" i="1" dirty="0"/>
              <a:t>(works with all mathematical objects)</a:t>
            </a:r>
            <a:endParaRPr i="1" dirty="0"/>
          </a:p>
          <a:p>
            <a:pPr marL="0" indent="0">
              <a:buNone/>
            </a:pPr>
            <a:r>
              <a:rPr lang="en" dirty="0"/>
              <a:t>set cardinality</a:t>
            </a:r>
            <a:endParaRPr dirty="0"/>
          </a:p>
          <a:p>
            <a:pPr marL="0" indent="0">
              <a:buNone/>
            </a:pPr>
            <a:r>
              <a:rPr lang="en" dirty="0"/>
              <a:t>set comprehension</a:t>
            </a:r>
            <a:endParaRPr dirty="0"/>
          </a:p>
        </p:txBody>
      </p:sp>
      <p:sp>
        <p:nvSpPr>
          <p:cNvPr id="225" name="Google Shape;225;p3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C7C5CB-0DE8-6C8D-9061-387661961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0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ecs498-template" id="{DA77E98E-D022-FA45-992F-2D0DA55B6CD0}" vid="{44C465E8-53DD-E348-BEFB-A5C0044A74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17718</TotalTime>
  <Words>1681</Words>
  <Application>Microsoft Macintosh PowerPoint</Application>
  <PresentationFormat>Widescreen</PresentationFormat>
  <Paragraphs>344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inherit</vt:lpstr>
      <vt:lpstr>Arial</vt:lpstr>
      <vt:lpstr>Calibri</vt:lpstr>
      <vt:lpstr>Calibri Light</vt:lpstr>
      <vt:lpstr>Consolas</vt:lpstr>
      <vt:lpstr>Courier New</vt:lpstr>
      <vt:lpstr>Office Theme</vt:lpstr>
      <vt:lpstr>EECS498-008 Formal Verification of Systems Software</vt:lpstr>
      <vt:lpstr>Imperative vs declarative</vt:lpstr>
      <vt:lpstr>Returning a value</vt:lpstr>
      <vt:lpstr>Boolean operators</vt:lpstr>
      <vt:lpstr>Quantifier syntax: forall</vt:lpstr>
      <vt:lpstr>Quantifier syntax: exists</vt:lpstr>
      <vt:lpstr>PowerPoint Presentation</vt:lpstr>
      <vt:lpstr>if-then-else expressions</vt:lpstr>
      <vt:lpstr>Sets</vt:lpstr>
      <vt:lpstr>Sequences</vt:lpstr>
      <vt:lpstr>Maps</vt:lpstr>
      <vt:lpstr>The var expression</vt:lpstr>
      <vt:lpstr>Algebraic datatypes (“struct” and “union”)</vt:lpstr>
      <vt:lpstr>Checking for types</vt:lpstr>
      <vt:lpstr>Hoare logic composition</vt:lpstr>
      <vt:lpstr>Detour to Imperativeland</vt:lpstr>
      <vt:lpstr>Detour to Imperativeland</vt:lpstr>
      <vt:lpstr>Imperativeland</vt:lpstr>
      <vt:lpstr>Recursion: exporting ensures</vt:lpstr>
      <vt:lpstr>Chapter 1 exercises</vt:lpstr>
      <vt:lpstr>The RULES</vt:lpstr>
      <vt:lpstr>Example: exercise01.dfy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Manos Kapritsos</cp:lastModifiedBy>
  <cp:revision>811</cp:revision>
  <dcterms:created xsi:type="dcterms:W3CDTF">2022-08-23T16:51:43Z</dcterms:created>
  <dcterms:modified xsi:type="dcterms:W3CDTF">2024-01-22T19:48:55Z</dcterms:modified>
  <cp:category/>
</cp:coreProperties>
</file>