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6" r:id="rId3"/>
    <p:sldId id="291" r:id="rId4"/>
    <p:sldId id="292" r:id="rId5"/>
    <p:sldId id="304" r:id="rId6"/>
    <p:sldId id="305" r:id="rId7"/>
    <p:sldId id="293" r:id="rId8"/>
    <p:sldId id="294" r:id="rId9"/>
    <p:sldId id="295" r:id="rId10"/>
    <p:sldId id="296" r:id="rId11"/>
    <p:sldId id="297" r:id="rId12"/>
    <p:sldId id="327" r:id="rId13"/>
    <p:sldId id="298" r:id="rId14"/>
    <p:sldId id="299" r:id="rId15"/>
    <p:sldId id="300" r:id="rId16"/>
    <p:sldId id="301" r:id="rId17"/>
    <p:sldId id="303" r:id="rId18"/>
    <p:sldId id="302" r:id="rId19"/>
    <p:sldId id="30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/>
    <p:restoredTop sz="95768"/>
  </p:normalViewPr>
  <p:slideViewPr>
    <p:cSldViewPr snapToGrid="0" snapToObjects="1">
      <p:cViewPr varScale="1">
        <p:scale>
          <a:sx n="145" d="100"/>
          <a:sy n="14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374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333375" y="2241352"/>
            <a:ext cx="5524500" cy="41076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5076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9/10/24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is trusted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Formal verification: proving that your protocol or implementation meets the spec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63849" y="3053953"/>
            <a:ext cx="7498706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b="1" i="1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 cannot prove that the spec is correct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067845" y="3696891"/>
            <a:ext cx="4056311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 have to </a:t>
            </a:r>
            <a:r>
              <a:rPr lang="en-US" sz="2672" b="1" i="1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trust</a:t>
            </a: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 your spec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504408" y="4339828"/>
            <a:ext cx="4913561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Your proof is as good as your spec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2609088" y="5203775"/>
            <a:ext cx="7124085" cy="84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 wrong spec is one of the few ways to introduce bugs into formally verified code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30CCB-59A6-EFFB-D498-0C0A93C8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E4E0-E062-DDD6-1510-9FC7714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F935F-3A16-7477-C3A5-3FBD5EFB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spec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08817" y="2276363"/>
            <a:ext cx="4371082" cy="36611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42" y="2089547"/>
            <a:ext cx="4692211" cy="3942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0742" y="4779256"/>
            <a:ext cx="4692211" cy="98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Now that should be your 1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st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, 2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nd</a:t>
            </a:r>
            <a:r>
              <a:rPr lang="en-US" sz="1266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3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rd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, 4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and 5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concern!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C34F8-B7EF-FAD0-E00A-1ECB1F2EC5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8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D5240-EE4C-D00B-813D-835E5AA1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detour: </a:t>
            </a:r>
            <a:r>
              <a:rPr lang="en-US" dirty="0" err="1"/>
              <a:t>IronSpec</a:t>
            </a:r>
            <a:r>
              <a:rPr lang="en-US" dirty="0"/>
              <a:t> (OSDI ‘24)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71C6-9855-7F42-42B1-A92B0EB6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methodology and tool to find bugs in formal specifications</a:t>
            </a:r>
          </a:p>
          <a:p>
            <a:r>
              <a:rPr lang="en-US" dirty="0"/>
              <a:t>Found multiple spec bugs in real-world </a:t>
            </a:r>
            <a:r>
              <a:rPr lang="en-US" dirty="0" err="1"/>
              <a:t>Dafny</a:t>
            </a:r>
            <a:r>
              <a:rPr lang="en-US" dirty="0"/>
              <a:t> codebases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2A9DA-2FBE-3E98-D11F-B9585F09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8C4E1-A7CF-0D53-6C5D-9BFDF831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81" y="2845594"/>
            <a:ext cx="7327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 of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The spec is typically </a:t>
            </a:r>
            <a:r>
              <a:rPr lang="en-US" b="1" i="1" dirty="0">
                <a:ea typeface="Calibri Light" charset="0"/>
                <a:cs typeface="Calibri Light" charset="0"/>
              </a:rPr>
              <a:t>much smaller</a:t>
            </a:r>
            <a:r>
              <a:rPr lang="en-US" dirty="0">
                <a:ea typeface="Calibri Light" charset="0"/>
                <a:cs typeface="Calibri Light" charset="0"/>
              </a:rPr>
              <a:t> than the code</a:t>
            </a:r>
            <a:endParaRPr lang="en-US" dirty="0"/>
          </a:p>
          <a:p>
            <a:r>
              <a:rPr lang="en-US" dirty="0"/>
              <a:t>So we have to inspect a few lines of code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Dijkstra’s algorithm spec</a:t>
            </a:r>
          </a:p>
          <a:p>
            <a:pPr marL="0" indent="0">
              <a:buNone/>
            </a:pP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IsShortestPath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 {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p2 ::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p2) ==&gt; |p| &lt;= |p2| 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0665B-263B-69CA-682E-088396A7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DB858-4AAA-BD15-1EB1-0EE5084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D4B5A-6FC0-AF7F-DDE7-3A9AB14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spec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>
                <a:ea typeface="Calibri Light" charset="0"/>
                <a:cs typeface="Calibri Light" charset="0"/>
              </a:rPr>
              <a:t>correct/complete</a:t>
            </a:r>
            <a:endParaRPr lang="en-US" dirty="0"/>
          </a:p>
          <a:p>
            <a:r>
              <a:rPr lang="en-US" dirty="0"/>
              <a:t>It precludes all undesirable behaviors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Example: </a:t>
            </a:r>
            <a:r>
              <a:rPr lang="en-US" dirty="0" err="1">
                <a:ea typeface="Calibri Light" charset="0"/>
                <a:cs typeface="Calibri Light" charset="0"/>
              </a:rPr>
              <a:t>IsMaxIndex</a:t>
            </a:r>
            <a:endParaRPr lang="en-US" dirty="0">
              <a:ea typeface="Calibri Light" charset="0"/>
              <a:cs typeface="Calibri Light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0 &lt; x &lt; |a|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i | 0 &lt; i &lt; |a| :: a[i] &lt;= a[x])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7AB-982D-3944-F825-5220C5F0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05A76-196B-150F-D36E-96B67CCF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5B7C0-DADB-A893-A1E7-C1E977B8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spec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>
                <a:ea typeface="Calibri Light" charset="0"/>
                <a:cs typeface="Calibri Light" charset="0"/>
              </a:rPr>
              <a:t>concise</a:t>
            </a:r>
          </a:p>
          <a:p>
            <a:pPr>
              <a:spcBef>
                <a:spcPts val="703"/>
              </a:spcBef>
            </a:pPr>
            <a:r>
              <a:rPr lang="en-US" dirty="0"/>
              <a:t>It elides every irrelevant concept</a:t>
            </a:r>
          </a:p>
          <a:p>
            <a:pPr>
              <a:spcBef>
                <a:spcPts val="703"/>
              </a:spcBef>
            </a:pPr>
            <a:r>
              <a:rPr lang="en-US" dirty="0"/>
              <a:t>Is simple and easy to read</a:t>
            </a:r>
          </a:p>
          <a:p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i | 0 &lt;= i &lt; |a| :: a[i] &lt;= a[x])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A708C-00B5-2C87-43C7-88E01A4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3A601-25CB-F435-674C-73C5E573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E2F16-6065-1A2B-0197-E28A964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spec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>
                <a:ea typeface="Calibri Light" charset="0"/>
                <a:cs typeface="Calibri Light" charset="0"/>
              </a:rPr>
              <a:t>abstract</a:t>
            </a:r>
          </a:p>
          <a:p>
            <a:r>
              <a:rPr lang="en-US" dirty="0"/>
              <a:t>It doesn’t constrain the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Dijkstra’s algorithm spec</a:t>
            </a:r>
          </a:p>
          <a:p>
            <a:pPr marL="0" indent="0">
              <a:buNone/>
            </a:pP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IsShortestPath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g:Graph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p:Path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p2 ::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p2) ==&gt; |p| &lt;= |p2| 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463849" y="1718967"/>
            <a:ext cx="7498706" cy="6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2672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5E9A-AF4F-55FB-5FFA-AF436A3D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598B-D18F-D959-C4CC-98C35C1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F815-BFBB-34B1-6C18-51E7EF4D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728" y="1580579"/>
            <a:ext cx="6672072" cy="4596384"/>
          </a:xfrm>
        </p:spPr>
        <p:txBody>
          <a:bodyPr/>
          <a:lstStyle/>
          <a:p>
            <a:r>
              <a:rPr lang="en-US" dirty="0"/>
              <a:t>1972 Turing Award winner </a:t>
            </a:r>
          </a:p>
          <a:p>
            <a:r>
              <a:rPr lang="en-US" dirty="0"/>
              <a:t>Inventor of:</a:t>
            </a:r>
          </a:p>
          <a:p>
            <a:pPr lvl="1"/>
            <a:r>
              <a:rPr lang="en-US" dirty="0"/>
              <a:t>Dijkstra’s shortest path algorithm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r>
              <a:rPr lang="en-US" dirty="0"/>
              <a:t>The THE operating system</a:t>
            </a:r>
          </a:p>
          <a:p>
            <a:pPr lvl="1"/>
            <a:r>
              <a:rPr lang="en-US" dirty="0"/>
              <a:t>Banker’s algorithm</a:t>
            </a:r>
          </a:p>
          <a:p>
            <a:endParaRPr lang="en-US" dirty="0"/>
          </a:p>
          <a:p>
            <a:r>
              <a:rPr lang="en-US" sz="2400" dirty="0"/>
              <a:t>“</a:t>
            </a:r>
            <a:r>
              <a:rPr lang="en-US" sz="2400" i="1" dirty="0">
                <a:latin typeface="+mj-lt"/>
              </a:rPr>
              <a:t>Progress is possible only if we train ourselves to think about programs without thinking of them as pieces of executable code.</a:t>
            </a:r>
            <a:r>
              <a:rPr lang="en-US" sz="2400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pic>
        <p:nvPicPr>
          <p:cNvPr id="1026" name="Picture 2" descr="dsger W. Dijkstra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580579"/>
            <a:ext cx="3447288" cy="4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7B87-F9A8-BBF1-60C6-B50A220B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9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the “eradication” of bugs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Frequent quote from verification experts</a:t>
            </a:r>
            <a:endParaRPr lang="en-US" i="1" dirty="0">
              <a:ea typeface="Calibri Light" charset="0"/>
              <a:cs typeface="Calibri Light" charset="0"/>
            </a:endParaRPr>
          </a:p>
          <a:p>
            <a:r>
              <a:rPr lang="en-US" dirty="0"/>
              <a:t>“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We prove that there are no bugs at all</a:t>
            </a:r>
            <a:r>
              <a:rPr lang="mr-IN" dirty="0">
                <a:latin typeface="Calibri Light" charset="0"/>
                <a:ea typeface="Calibri Light" charset="0"/>
                <a:cs typeface="Calibri Light" charset="0"/>
              </a:rPr>
              <a:t>…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Frequent quote from verification skeptics</a:t>
            </a:r>
            <a:endParaRPr lang="en-US" i="1" dirty="0">
              <a:ea typeface="Calibri Light" charset="0"/>
              <a:cs typeface="Calibri Light" charset="0"/>
            </a:endParaRPr>
          </a:p>
          <a:p>
            <a:r>
              <a:rPr lang="en-US" dirty="0"/>
              <a:t>“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Nonsense! You can still have bugs in your spec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The truth is somewhere in the middle</a:t>
            </a:r>
            <a:endParaRPr lang="en-US" i="1" dirty="0">
              <a:ea typeface="Calibri Light" charset="0"/>
              <a:cs typeface="Calibri Light" charset="0"/>
            </a:endParaRPr>
          </a:p>
          <a:p>
            <a:pPr>
              <a:spcBef>
                <a:spcPts val="703"/>
              </a:spcBef>
            </a:pPr>
            <a:r>
              <a:rPr lang="en-US" dirty="0"/>
              <a:t>Yes, your spec may have bugs</a:t>
            </a:r>
          </a:p>
          <a:p>
            <a:pPr>
              <a:spcBef>
                <a:spcPts val="703"/>
              </a:spcBef>
            </a:pPr>
            <a:r>
              <a:rPr lang="en-US" dirty="0"/>
              <a:t>But do you prefer inspecting 30 lines for bugs or 30000?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B110C-3938-DCD2-02BF-B813CA46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EBCEE-8531-02CD-4FA8-0317F076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81E28-D964-6E3D-5943-FE653657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Autograder</a:t>
            </a:r>
            <a:r>
              <a:rPr lang="en-US" dirty="0"/>
              <a:t> 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PS1 deadline is September 19</a:t>
            </a:r>
          </a:p>
          <a:p>
            <a:endParaRPr lang="en-US" dirty="0"/>
          </a:p>
          <a:p>
            <a:r>
              <a:rPr lang="en-US" dirty="0" err="1"/>
              <a:t>Dafny</a:t>
            </a:r>
            <a:r>
              <a:rPr lang="en-US" dirty="0"/>
              <a:t> timeouts/out of resource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dafny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/trace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dafny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/rlimit:32700000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Remember to pull the code repo for the starter code of examples presented in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B979-0E7B-A0D9-4433-04EE199E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e of Thrones symbology: What is the significance of the Iron Thron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ontmeme.com/temporary/3b48937cac1d7cbd2c43cbc091be98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969665"/>
            <a:ext cx="9280525" cy="14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12976" y="5541264"/>
            <a:ext cx="1868424" cy="26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8672" y="3108960"/>
            <a:ext cx="585216" cy="2194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Dafny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ea typeface="Calibri" charset="0"/>
                <a:cs typeface="Calibri" charset="0"/>
                <a:sym typeface="Consolas"/>
              </a:rPr>
              <a:t>Datatype member functions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ea typeface="Calibri" charset="0"/>
              <a:cs typeface="Calibri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datatype Pet = Dog | Cat | Ant | Spider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function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CountLegs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() :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int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match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this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Dog =&gt;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Cat =&gt;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Ant =&gt; 6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Spider =&gt; 8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}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function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ShoesForTwo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(pet: Pet) :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int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2 *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pet.CountLegs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Dafny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MyUsefulLemma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a,b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);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Dafny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==&gt;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MyUsefulLemma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a,b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);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Dafny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ea typeface="Calibri" charset="0"/>
                <a:cs typeface="Calibri" charset="0"/>
                <a:sym typeface="Consolas"/>
              </a:rPr>
              <a:t>Choose operator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1 %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assert exists x :: x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x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Wingdings"/>
              </a:rPr>
              <a:t> :| x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ea typeface="Consolas" charset="0"/>
                <a:cs typeface="Consolas" charset="0"/>
                <a:sym typeface="Consolas"/>
              </a:rPr>
              <a:t>Choose x such that...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Dafny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2398649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function 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D92D4-0DF0-9397-852B-F3D1424A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D055A-9845-D8EB-7646-50DBCD06782F}"/>
              </a:ext>
            </a:extLst>
          </p:cNvPr>
          <p:cNvGrpSpPr/>
          <p:nvPr/>
        </p:nvGrpSpPr>
        <p:grpSpPr>
          <a:xfrm>
            <a:off x="8844386" y="3691391"/>
            <a:ext cx="2670691" cy="2379937"/>
            <a:chOff x="8514824" y="3492796"/>
            <a:chExt cx="2670691" cy="23799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58BB04-1786-2B5D-FDD2-19FD22FD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09ED3F-78D4-FD80-D721-68590FA9C3DE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2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n | Karma is a word, like love. ~ The Matrix Revolutions (200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61" y="2068174"/>
            <a:ext cx="771525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0340" y="2462722"/>
            <a:ext cx="2745879" cy="1889813"/>
          </a:xfrm>
          <a:prstGeom prst="rect">
            <a:avLst/>
          </a:prstGeom>
          <a:solidFill>
            <a:srgbClr val="E4E7EA">
              <a:alpha val="2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Karma is a word. Another way of saying “What I am here to do”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Specification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DE4F1-0797-5DDD-C673-D50C723A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43" y="2559307"/>
            <a:ext cx="1312664" cy="4643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21114723">
            <a:off x="4521868" y="2209984"/>
            <a:ext cx="229101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rgbClr val="FFFFFF"/>
                </a:solidFill>
                <a:latin typeface="Lucida Handwriting" charset="0"/>
                <a:ea typeface="Lucida Handwriting" charset="0"/>
                <a:cs typeface="Lucida Handwriting" charset="0"/>
              </a:rPr>
              <a:t>Specification</a:t>
            </a:r>
            <a:endParaRPr lang="en-US" sz="2250" dirty="0"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8D91-5EA3-BFC7-5C62-0682B5F6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7CA3E-9F5D-296C-6657-E8494BDC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8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our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Attempt #1: Just tell your programmers what you want them to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Writing is nature's way of letting you know how sloppy your thinking is</a:t>
            </a:r>
          </a:p>
          <a:p>
            <a:pPr marL="0" indent="0" algn="r">
              <a:buNone/>
            </a:pPr>
            <a:r>
              <a:rPr lang="en-US" dirty="0"/>
              <a:t>	-Dick </a:t>
            </a:r>
            <a:r>
              <a:rPr lang="en-US" dirty="0" err="1"/>
              <a:t>Guindon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57628-069D-0676-2B99-F1B5D7AC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5AC8A-F937-3D0A-6B8C-ED044DE6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B77B-74BF-5DDE-BDFF-A7B08621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our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Attempt #2: Write down an English description (aka a design doc)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Mathematics is nature's way of letting you know how sloppy your writing is</a:t>
            </a:r>
          </a:p>
          <a:p>
            <a:pPr marL="0" indent="0">
              <a:buNone/>
            </a:pPr>
            <a:r>
              <a:rPr lang="en-US" i="1" dirty="0"/>
              <a:t>								</a:t>
            </a:r>
            <a:r>
              <a:rPr lang="en-US" dirty="0"/>
              <a:t>-Leslie </a:t>
            </a:r>
            <a:r>
              <a:rPr lang="en-US" dirty="0" err="1"/>
              <a:t>Lamport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Formal mathematics is nature's way of letting you know how sloppy your mathematics is</a:t>
            </a:r>
          </a:p>
          <a:p>
            <a:pPr marL="0" indent="0">
              <a:buNone/>
            </a:pPr>
            <a:r>
              <a:rPr lang="en-US" i="1" dirty="0"/>
              <a:t>								</a:t>
            </a:r>
            <a:r>
              <a:rPr lang="en-US" dirty="0"/>
              <a:t>-Leslie </a:t>
            </a:r>
            <a:r>
              <a:rPr lang="en-US" dirty="0" err="1"/>
              <a:t>Lamport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8245-5AA1-E434-0455-568A85B9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B0CCC-5A45-C903-0EF8-D49D842A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998DC-4D7E-4A11-72FE-A85B022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to define formally (i.e. precisely) what your program should do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Before you start writing code, make sure you know what code is supposed to be doing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you start writing a proof, make sure you know what you are proving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C6D22-51DE-C3FF-B64F-E6C9F78E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4EFBA-203E-2636-70FE-30222B8A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95B5-CC15-5834-89B5-29B03B1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specification defines </a:t>
            </a:r>
            <a:r>
              <a:rPr lang="en-US" b="1" i="1" dirty="0">
                <a:latin typeface="Calibri Light" charset="0"/>
                <a:ea typeface="Calibri Light" charset="0"/>
                <a:cs typeface="Calibri Light" charset="0"/>
              </a:rPr>
              <a:t>which executions are allowable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Double(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</a:t>
            </a: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y == 2*x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mr-IN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288" y="4191880"/>
            <a:ext cx="2977227" cy="2226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dirty="0">
                <a:solidFill>
                  <a:srgbClr val="535353"/>
                </a:solidFill>
                <a:ea typeface="Calibri Light" charset="0"/>
                <a:cs typeface="Calibri Light" charset="0"/>
                <a:sym typeface="Gill Sans Light"/>
              </a:rPr>
              <a:t>(x=1, y=2)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(x=2, y=4)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(x=2, y=2)</a:t>
            </a:r>
          </a:p>
          <a:p>
            <a:pPr algn="ctr" defTabSz="410751" hangingPunct="0"/>
            <a:r>
              <a:rPr lang="en-US" sz="2800" dirty="0">
                <a:solidFill>
                  <a:srgbClr val="535353"/>
                </a:solidFill>
                <a:ea typeface="Calibri Light" charset="0"/>
                <a:cs typeface="Calibri Light" charset="0"/>
                <a:sym typeface="Gill Sans Light"/>
              </a:rPr>
              <a:t>(x=-3, y=-6)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(x=-2, y=4)</a:t>
            </a:r>
            <a:endParaRPr lang="en-US" sz="2800" dirty="0">
              <a:solidFill>
                <a:srgbClr val="535353"/>
              </a:solidFill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6148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61" y="4187324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7" y="4616273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6" y="5565551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le:RedX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98" y="5062108"/>
            <a:ext cx="603191" cy="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le:RedX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98" y="5951641"/>
            <a:ext cx="603191" cy="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947D-E504-2162-6266-8D1112DC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EAF1-FCD0-F1CE-6580-BFD4D5A2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9F8B-6CDB-2096-2932-F68314A8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specify what the program should do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C-style assertions</a:t>
            </a:r>
            <a:endParaRPr lang="en-US" sz="1266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50000"/>
              </a:lnSpc>
            </a:pPr>
            <a:r>
              <a:rPr lang="en-US" dirty="0" err="1"/>
              <a:t>Postconditions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Properties/invariants</a:t>
            </a:r>
          </a:p>
          <a:p>
            <a:pPr>
              <a:lnSpc>
                <a:spcPct val="250000"/>
              </a:lnSpc>
            </a:pPr>
            <a:r>
              <a:rPr lang="en-US" dirty="0"/>
              <a:t>Refinement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587" y="2885761"/>
            <a:ext cx="4886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Double(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ensures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y == 2*x</a:t>
            </a:r>
          </a:p>
          <a:p>
            <a:pPr algn="l"/>
            <a:r>
              <a:rPr lang="fr-FR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:= 2*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mr-I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587" y="2066156"/>
            <a:ext cx="21595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= 2*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assert(y==2*x)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1014" y="4542476"/>
            <a:ext cx="5425893" cy="379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000" dirty="0">
                <a:ea typeface="Calibri Light" charset="0"/>
                <a:cs typeface="Calibri Light" charset="0"/>
                <a:sym typeface="Gill Sans Light"/>
              </a:rPr>
              <a:t>“At most one node holds the lock at any time”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0651" y="5498764"/>
            <a:ext cx="4786620" cy="678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321457" indent="-321457" defTabSz="410751" hangingPunct="0">
              <a:buFont typeface="Arial" charset="0"/>
              <a:buChar char="•"/>
            </a:pPr>
            <a:r>
              <a:rPr lang="en-US" sz="1969" dirty="0" err="1">
                <a:ea typeface="Calibri Light" charset="0"/>
                <a:cs typeface="Calibri Light" charset="0"/>
                <a:sym typeface="Gill Sans Light"/>
              </a:rPr>
              <a:t>Linearizability</a:t>
            </a:r>
            <a:endParaRPr lang="en-US" sz="1969" dirty="0">
              <a:ea typeface="Calibri Light" charset="0"/>
              <a:cs typeface="Calibri Light" charset="0"/>
              <a:sym typeface="Gill Sans Light"/>
            </a:endParaRPr>
          </a:p>
          <a:p>
            <a:pPr marL="321457" indent="-321457" defTabSz="410751" hangingPunct="0">
              <a:buFont typeface="Arial" charset="0"/>
              <a:buChar char="•"/>
            </a:pPr>
            <a:r>
              <a:rPr lang="en-US" sz="1969" dirty="0">
                <a:ea typeface="Calibri Light" charset="0"/>
                <a:cs typeface="Calibri Light" charset="0"/>
              </a:rPr>
              <a:t>Equivalence to logically centralized service</a:t>
            </a:r>
            <a:endParaRPr lang="en-US" sz="1969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F76C-4C6C-A639-3059-981DAD29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20FEF-8F74-0088-5DF7-2E2A8A67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0D56E-6F40-FD5D-1F17-5AF9520D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19010</TotalTime>
  <Words>1238</Words>
  <Application>Microsoft Macintosh PowerPoint</Application>
  <PresentationFormat>Widescreen</PresentationFormat>
  <Paragraphs>266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</vt:lpstr>
      <vt:lpstr>Lucida Handwriting</vt:lpstr>
      <vt:lpstr>Office Theme</vt:lpstr>
      <vt:lpstr>EECS498-003 Formal Verification of Systems Software</vt:lpstr>
      <vt:lpstr>PowerPoint Presentation</vt:lpstr>
      <vt:lpstr>Recursion: exporting ensures</vt:lpstr>
      <vt:lpstr>Chapter 2: Specification</vt:lpstr>
      <vt:lpstr>How to specify our programs</vt:lpstr>
      <vt:lpstr>How to specify our programs</vt:lpstr>
      <vt:lpstr>Formal specification</vt:lpstr>
      <vt:lpstr>Specification</vt:lpstr>
      <vt:lpstr>Ways to specify what the program should do</vt:lpstr>
      <vt:lpstr>Specification is trusted</vt:lpstr>
      <vt:lpstr>Check your spec</vt:lpstr>
      <vt:lpstr>Research detour: IronSpec (OSDI ‘24)</vt:lpstr>
      <vt:lpstr>The benefit of specification</vt:lpstr>
      <vt:lpstr>A good spec </vt:lpstr>
      <vt:lpstr>A good spec (cont.)</vt:lpstr>
      <vt:lpstr>A good spec (cont.)</vt:lpstr>
      <vt:lpstr>Edsger W. Dijkstra</vt:lpstr>
      <vt:lpstr>Verification and the “eradication” of bugs</vt:lpstr>
      <vt:lpstr>Autograder submissions</vt:lpstr>
      <vt:lpstr>Some new Dafny syntax</vt:lpstr>
      <vt:lpstr>Some new Dafny syntax</vt:lpstr>
      <vt:lpstr>Some new Dafny syntax</vt:lpstr>
      <vt:lpstr>Some new Dafny syntax</vt:lpstr>
      <vt:lpstr>Some new Dafny syntax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971</cp:revision>
  <dcterms:created xsi:type="dcterms:W3CDTF">2022-08-23T16:51:43Z</dcterms:created>
  <dcterms:modified xsi:type="dcterms:W3CDTF">2024-09-10T18:48:54Z</dcterms:modified>
  <cp:category/>
</cp:coreProperties>
</file>