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93" r:id="rId3"/>
    <p:sldId id="257" r:id="rId4"/>
    <p:sldId id="285" r:id="rId5"/>
    <p:sldId id="258" r:id="rId6"/>
    <p:sldId id="282" r:id="rId7"/>
    <p:sldId id="259" r:id="rId8"/>
    <p:sldId id="284" r:id="rId9"/>
    <p:sldId id="260" r:id="rId10"/>
    <p:sldId id="295" r:id="rId11"/>
    <p:sldId id="296" r:id="rId12"/>
    <p:sldId id="294" r:id="rId13"/>
    <p:sldId id="262" r:id="rId14"/>
    <p:sldId id="263" r:id="rId15"/>
    <p:sldId id="266" r:id="rId16"/>
    <p:sldId id="267" r:id="rId17"/>
    <p:sldId id="264" r:id="rId18"/>
    <p:sldId id="265" r:id="rId19"/>
    <p:sldId id="290" r:id="rId20"/>
    <p:sldId id="291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34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85"/>
    <p:restoredTop sz="95768"/>
  </p:normalViewPr>
  <p:slideViewPr>
    <p:cSldViewPr snapToGrid="0" snapToObjects="1">
      <p:cViewPr varScale="1">
        <p:scale>
          <a:sx n="112" d="100"/>
          <a:sy n="112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b7d86a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b7d86a83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 </a:t>
            </a:r>
            <a:r>
              <a:rPr lang="en" sz="1800" b="1">
                <a:solidFill>
                  <a:schemeClr val="dk2"/>
                </a:solidFill>
              </a:rPr>
              <a:t>behavior</a:t>
            </a:r>
            <a:r>
              <a:rPr lang="en" sz="1800">
                <a:solidFill>
                  <a:schemeClr val="dk2"/>
                </a:solidFill>
              </a:rPr>
              <a:t> is an infinite sequence of states.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 given state space (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2"/>
                </a:solidFill>
              </a:rPr>
              <a:t>) implies a set of all possible behaviors: all infinite sequences of states in any order.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Intuitively, almost all of those behaviors are useless. A </a:t>
            </a:r>
            <a:r>
              <a:rPr lang="en" sz="1800" b="1">
                <a:solidFill>
                  <a:schemeClr val="dk2"/>
                </a:solidFill>
              </a:rPr>
              <a:t>specification</a:t>
            </a:r>
            <a:r>
              <a:rPr lang="en" sz="1800">
                <a:solidFill>
                  <a:schemeClr val="dk2"/>
                </a:solidFill>
              </a:rPr>
              <a:t> is a </a:t>
            </a:r>
            <a:r>
              <a:rPr lang="en" sz="1800" i="1">
                <a:solidFill>
                  <a:schemeClr val="dk2"/>
                </a:solidFill>
              </a:rPr>
              <a:t>subset of behaviors</a:t>
            </a:r>
            <a:r>
              <a:rPr lang="en" sz="1800">
                <a:solidFill>
                  <a:schemeClr val="dk2"/>
                </a:solidFill>
              </a:rPr>
              <a:t> that we care about.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safety violation happens at a single state.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liveness violation requires the infinite behavior. We’re not going to say anything more about liveness this week.</a:t>
            </a:r>
            <a:endParaRPr sz="1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87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b726d9d7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b726d9d7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 </a:t>
            </a:r>
            <a:r>
              <a:rPr lang="en" sz="1800" b="1">
                <a:solidFill>
                  <a:schemeClr val="dk2"/>
                </a:solidFill>
              </a:rPr>
              <a:t>behavior</a:t>
            </a:r>
            <a:r>
              <a:rPr lang="en" sz="1800">
                <a:solidFill>
                  <a:schemeClr val="dk2"/>
                </a:solidFill>
              </a:rPr>
              <a:t> is an infinite sequence of states.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 given state space (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2"/>
                </a:solidFill>
              </a:rPr>
              <a:t>) implies a set of all possible behaviors: all infinite sequences of states in any order.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Intuitively, almost all of those behaviors are useless. A </a:t>
            </a:r>
            <a:r>
              <a:rPr lang="en" sz="1800" b="1">
                <a:solidFill>
                  <a:schemeClr val="dk2"/>
                </a:solidFill>
              </a:rPr>
              <a:t>specification</a:t>
            </a:r>
            <a:r>
              <a:rPr lang="en" sz="1800">
                <a:solidFill>
                  <a:schemeClr val="dk2"/>
                </a:solidFill>
              </a:rPr>
              <a:t> is a </a:t>
            </a:r>
            <a:r>
              <a:rPr lang="en" sz="1800" i="1">
                <a:solidFill>
                  <a:schemeClr val="dk2"/>
                </a:solidFill>
              </a:rPr>
              <a:t>subset of behaviors</a:t>
            </a:r>
            <a:r>
              <a:rPr lang="en" sz="1800">
                <a:solidFill>
                  <a:schemeClr val="dk2"/>
                </a:solidFill>
              </a:rPr>
              <a:t> that we care about.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safety violation happens at a single state.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liveness violation requires the infinite behavior. We’re not going to say anything more about liveness this week.</a:t>
            </a:r>
            <a:endParaRPr sz="1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581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b7d86a83f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b7d86a83f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264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b7d86a83f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b7d86a83f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</a:t>
            </a:r>
            <a:r>
              <a:rPr lang="en" sz="1800" b="1">
                <a:solidFill>
                  <a:schemeClr val="dk2"/>
                </a:solidFill>
              </a:rPr>
              <a:t>behavior</a:t>
            </a:r>
            <a:r>
              <a:rPr lang="en" sz="1800">
                <a:solidFill>
                  <a:schemeClr val="dk2"/>
                </a:solidFill>
              </a:rPr>
              <a:t> is an infinite sequence of states.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given state space (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2"/>
                </a:solidFill>
              </a:rPr>
              <a:t>) implies a set of all possible behaviors: all infinite sequences of states in any order.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Intuitively, almost all of those behaviors are useless. A </a:t>
            </a:r>
            <a:r>
              <a:rPr lang="en" sz="1800" b="1">
                <a:solidFill>
                  <a:schemeClr val="dk2"/>
                </a:solidFill>
              </a:rPr>
              <a:t>specification</a:t>
            </a:r>
            <a:r>
              <a:rPr lang="en" sz="1800">
                <a:solidFill>
                  <a:schemeClr val="dk2"/>
                </a:solidFill>
              </a:rPr>
              <a:t> is a </a:t>
            </a:r>
            <a:r>
              <a:rPr lang="en" sz="1800" i="1">
                <a:solidFill>
                  <a:schemeClr val="dk2"/>
                </a:solidFill>
              </a:rPr>
              <a:t>subset of behaviors</a:t>
            </a:r>
            <a:r>
              <a:rPr lang="en" sz="1800">
                <a:solidFill>
                  <a:schemeClr val="dk2"/>
                </a:solidFill>
              </a:rPr>
              <a:t> that we care about.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safety violation happens at a single state.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liveness violation requires the infinite behavior. We’re not going to say anything more about liveness this week.</a:t>
            </a:r>
            <a:endParaRPr sz="1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b7d86a83f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b7d86a83f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35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b7d86a83f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b7d86a83f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267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9f569a47c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9f569a47c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443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b726d9d7b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8b726d9d7b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041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b726d9d7b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b726d9d7b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502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f569a4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f569a4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27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f569a4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f569a4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2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70fda52f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70fda52f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218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70fda52f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70fda52f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142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70fda52f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70fda52f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107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70fda52f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70fda52f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49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9e248df9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9e248df9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65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b7d86a8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b7d86a8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 </a:t>
            </a:r>
            <a:r>
              <a:rPr lang="en" sz="1800" i="1">
                <a:solidFill>
                  <a:schemeClr val="dk2"/>
                </a:solidFill>
              </a:rPr>
              <a:t>state space</a:t>
            </a:r>
            <a:r>
              <a:rPr lang="en" sz="1800">
                <a:solidFill>
                  <a:schemeClr val="dk2"/>
                </a:solidFill>
              </a:rPr>
              <a:t> is a type (think C struct).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 state is an assignment of values to variables in the type (think C struct literal).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For many practical state definitions, many states might be nonsense.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12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9/12/24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9/12/24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9/12/24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88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9/12/24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9/12/24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9/12/24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9/12/24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9/12/24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9/12/24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9/12/24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9/12/24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9/12/24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/>
              <a:t>EECS498-003</a:t>
            </a:r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EECS498-003</a:t>
            </a:r>
            <a:br>
              <a:rPr lang="en-US" dirty="0"/>
            </a:br>
            <a:r>
              <a:rPr lang="en-US" dirty="0"/>
              <a:t>Formal Verification of Systems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Material and slides created by</a:t>
            </a:r>
          </a:p>
          <a:p>
            <a:r>
              <a:rPr lang="en-US" dirty="0"/>
              <a:t>Jon Howell and Manos Kapritsos</a:t>
            </a:r>
          </a:p>
        </p:txBody>
      </p:sp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10</a:t>
            </a:fld>
            <a:endParaRPr lang="en-US"/>
          </a:p>
        </p:txBody>
      </p:sp>
      <p:sp>
        <p:nvSpPr>
          <p:cNvPr id="7" name="Google Shape;61;p14">
            <a:extLst>
              <a:ext uri="{FF2B5EF4-FFF2-40B4-BE49-F238E27FC236}">
                <a16:creationId xmlns:a16="http://schemas.microsoft.com/office/drawing/2014/main" id="{371F5080-32EC-3EC8-588A-CB35DDDB7542}"/>
              </a:ext>
            </a:extLst>
          </p:cNvPr>
          <p:cNvSpPr txBox="1">
            <a:spLocks/>
          </p:cNvSpPr>
          <p:nvPr/>
        </p:nvSpPr>
        <p:spPr>
          <a:xfrm>
            <a:off x="712470" y="1455737"/>
            <a:ext cx="10515600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133"/>
              </a:spcBef>
            </a:pPr>
            <a:r>
              <a:rPr lang="en-US" dirty="0">
                <a:ea typeface="Calibri" charset="0"/>
                <a:cs typeface="Calibri" charset="0"/>
                <a:sym typeface="Consolas"/>
              </a:rPr>
              <a:t>Remember that Problem Set 1 is due next Thursday, September 19 </a:t>
            </a:r>
          </a:p>
          <a:p>
            <a:pPr>
              <a:spcBef>
                <a:spcPts val="2133"/>
              </a:spcBef>
            </a:pPr>
            <a:r>
              <a:rPr lang="en-US" dirty="0">
                <a:ea typeface="Calibri" charset="0"/>
                <a:cs typeface="Calibri" charset="0"/>
                <a:sym typeface="Consolas"/>
              </a:rPr>
              <a:t>My office hours today were moved to 5-6pm</a:t>
            </a:r>
          </a:p>
        </p:txBody>
      </p:sp>
    </p:spTree>
    <p:extLst>
      <p:ext uri="{BB962C8B-B14F-4D97-AF65-F5344CB8AC3E}">
        <p14:creationId xmlns:p14="http://schemas.microsoft.com/office/powerpoint/2010/main" val="88490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C590-4525-EB09-AD03-2377C492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library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D4B40-615D-C168-A9A1-6917FB7C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19A6-396C-1B7D-A974-D63437B1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0BC59-2BDA-66A1-5719-A5160502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11</a:t>
            </a:fld>
            <a:endParaRPr lang="en-US"/>
          </a:p>
        </p:txBody>
      </p:sp>
      <p:sp>
        <p:nvSpPr>
          <p:cNvPr id="7" name="Google Shape;184;p18">
            <a:extLst>
              <a:ext uri="{FF2B5EF4-FFF2-40B4-BE49-F238E27FC236}">
                <a16:creationId xmlns:a16="http://schemas.microsoft.com/office/drawing/2014/main" id="{D8CECE41-B9EC-02D9-4891-B56A61D4F205}"/>
              </a:ext>
            </a:extLst>
          </p:cNvPr>
          <p:cNvSpPr txBox="1">
            <a:spLocks/>
          </p:cNvSpPr>
          <p:nvPr/>
        </p:nvSpPr>
        <p:spPr>
          <a:xfrm>
            <a:off x="1753377" y="1981800"/>
            <a:ext cx="8042800" cy="144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133"/>
              </a:spcAft>
              <a:buFont typeface="Arial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datatype Card = Shelf | Patron(name: string)</a:t>
            </a:r>
            <a:br>
              <a:rPr lang="en-US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datatype Book = Book(title: string)</a:t>
            </a:r>
            <a:br>
              <a:rPr lang="en-US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type Variables = map&lt;Book, Card&gt;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008A0C-E3BF-DFA1-93CC-50EEDAC3F508}"/>
              </a:ext>
            </a:extLst>
          </p:cNvPr>
          <p:cNvSpPr txBox="1"/>
          <p:nvPr/>
        </p:nvSpPr>
        <p:spPr>
          <a:xfrm>
            <a:off x="674370" y="4200177"/>
            <a:ext cx="977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Small-library rule</a:t>
            </a:r>
            <a:r>
              <a:rPr lang="en-US" sz="2400" dirty="0"/>
              <a:t>: each patron can have </a:t>
            </a:r>
            <a:r>
              <a:rPr lang="en-US" sz="2400" i="1" dirty="0"/>
              <a:t>at most one book</a:t>
            </a:r>
            <a:r>
              <a:rPr lang="en-US" sz="2400" dirty="0"/>
              <a:t> checked out</a:t>
            </a:r>
          </a:p>
        </p:txBody>
      </p:sp>
    </p:spTree>
    <p:extLst>
      <p:ext uri="{BB962C8B-B14F-4D97-AF65-F5344CB8AC3E}">
        <p14:creationId xmlns:p14="http://schemas.microsoft.com/office/powerpoint/2010/main" val="291359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A</a:t>
            </a:r>
            <a:r>
              <a:rPr lang="en" dirty="0"/>
              <a:t> </a:t>
            </a:r>
            <a:r>
              <a:rPr lang="en" b="1" dirty="0">
                <a:solidFill>
                  <a:srgbClr val="0000FF"/>
                </a:solidFill>
              </a:rPr>
              <a:t>state</a:t>
            </a:r>
            <a:r>
              <a:rPr lang="en" dirty="0"/>
              <a:t> is an assignment of values to variables</a:t>
            </a:r>
            <a:endParaRPr dirty="0"/>
          </a:p>
        </p:txBody>
      </p:sp>
      <p:sp>
        <p:nvSpPr>
          <p:cNvPr id="176" name="Google Shape;176;p18"/>
          <p:cNvSpPr txBox="1">
            <a:spLocks noGrp="1"/>
          </p:cNvSpPr>
          <p:nvPr>
            <p:ph type="body" idx="1"/>
          </p:nvPr>
        </p:nvSpPr>
        <p:spPr>
          <a:xfrm>
            <a:off x="415600" y="2910833"/>
            <a:ext cx="11360800" cy="33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The </a:t>
            </a:r>
            <a:r>
              <a:rPr lang="en" dirty="0">
                <a:solidFill>
                  <a:srgbClr val="0000FF"/>
                </a:solidFill>
              </a:rPr>
              <a:t>state space</a:t>
            </a:r>
            <a:r>
              <a:rPr lang="en" dirty="0"/>
              <a:t> is the set of possible assignments.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177" name="Google Shape;177;p18"/>
          <p:cNvSpPr/>
          <p:nvPr/>
        </p:nvSpPr>
        <p:spPr>
          <a:xfrm>
            <a:off x="1402267" y="3896233"/>
            <a:ext cx="2314400" cy="100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</a:rPr>
              <a:t>The Martian: Shelf</a:t>
            </a:r>
            <a:br>
              <a:rPr lang="en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White Fang</a:t>
            </a:r>
            <a:r>
              <a:rPr lang="en" sz="2000" dirty="0">
                <a:solidFill>
                  <a:schemeClr val="dk1"/>
                </a:solidFill>
              </a:rPr>
              <a:t>: Shelf</a:t>
            </a:r>
            <a:endParaRPr sz="2000" dirty="0"/>
          </a:p>
        </p:txBody>
      </p:sp>
      <p:sp>
        <p:nvSpPr>
          <p:cNvPr id="178" name="Google Shape;178;p18"/>
          <p:cNvSpPr/>
          <p:nvPr/>
        </p:nvSpPr>
        <p:spPr>
          <a:xfrm>
            <a:off x="4039100" y="4602933"/>
            <a:ext cx="2314400" cy="100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</a:rPr>
              <a:t>The Martian: Shelf</a:t>
            </a:r>
            <a:br>
              <a:rPr lang="en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White Fang</a:t>
            </a:r>
            <a:r>
              <a:rPr lang="en" sz="2000" dirty="0">
                <a:solidFill>
                  <a:schemeClr val="dk1"/>
                </a:solidFill>
              </a:rPr>
              <a:t>: Jon</a:t>
            </a:r>
            <a:endParaRPr sz="2000" dirty="0"/>
          </a:p>
        </p:txBody>
      </p:sp>
      <p:sp>
        <p:nvSpPr>
          <p:cNvPr id="179" name="Google Shape;179;p18"/>
          <p:cNvSpPr/>
          <p:nvPr/>
        </p:nvSpPr>
        <p:spPr>
          <a:xfrm>
            <a:off x="7107467" y="3763167"/>
            <a:ext cx="2314400" cy="100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</a:rPr>
              <a:t>The Martian: Jon</a:t>
            </a:r>
            <a:br>
              <a:rPr lang="en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White Fang</a:t>
            </a:r>
            <a:r>
              <a:rPr lang="en" sz="2000" dirty="0">
                <a:solidFill>
                  <a:schemeClr val="dk1"/>
                </a:solidFill>
              </a:rPr>
              <a:t>: Jon</a:t>
            </a:r>
            <a:endParaRPr sz="2000" dirty="0"/>
          </a:p>
        </p:txBody>
      </p:sp>
      <p:sp>
        <p:nvSpPr>
          <p:cNvPr id="180" name="Google Shape;180;p18"/>
          <p:cNvSpPr/>
          <p:nvPr/>
        </p:nvSpPr>
        <p:spPr>
          <a:xfrm>
            <a:off x="6580000" y="5441533"/>
            <a:ext cx="2314400" cy="100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</a:rPr>
              <a:t>The Martian: Manos</a:t>
            </a:r>
            <a:br>
              <a:rPr lang="en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White Fang</a:t>
            </a:r>
            <a:r>
              <a:rPr lang="en" sz="2000" dirty="0">
                <a:solidFill>
                  <a:schemeClr val="dk1"/>
                </a:solidFill>
              </a:rPr>
              <a:t>: Jon</a:t>
            </a:r>
            <a:endParaRPr sz="2000" dirty="0"/>
          </a:p>
        </p:txBody>
      </p:sp>
      <p:grpSp>
        <p:nvGrpSpPr>
          <p:cNvPr id="181" name="Google Shape;181;p18"/>
          <p:cNvGrpSpPr/>
          <p:nvPr/>
        </p:nvGrpSpPr>
        <p:grpSpPr>
          <a:xfrm>
            <a:off x="7073033" y="3644401"/>
            <a:ext cx="2661200" cy="1221967"/>
            <a:chOff x="5304775" y="2733300"/>
            <a:chExt cx="1995900" cy="916475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5304775" y="2733300"/>
              <a:ext cx="1995900" cy="899100"/>
            </a:xfrm>
            <a:prstGeom prst="straightConnector1">
              <a:avLst/>
            </a:prstGeom>
            <a:noFill/>
            <a:ln w="1143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8"/>
            <p:cNvCxnSpPr/>
            <p:nvPr/>
          </p:nvCxnSpPr>
          <p:spPr>
            <a:xfrm flipH="1">
              <a:off x="5304775" y="2750675"/>
              <a:ext cx="1995900" cy="899100"/>
            </a:xfrm>
            <a:prstGeom prst="straightConnector1">
              <a:avLst/>
            </a:prstGeom>
            <a:noFill/>
            <a:ln w="1143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4" name="Google Shape;184;p18"/>
          <p:cNvSpPr txBox="1">
            <a:spLocks noGrp="1"/>
          </p:cNvSpPr>
          <p:nvPr>
            <p:ph type="body" idx="1"/>
          </p:nvPr>
        </p:nvSpPr>
        <p:spPr>
          <a:xfrm>
            <a:off x="3086067" y="1448969"/>
            <a:ext cx="8042800" cy="144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datatype Card = Shelf | Patron(name: string)</a:t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datatype Book = Book(title: string)</a:t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type 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= map&lt;Book, Card&gt;</a:t>
            </a:r>
            <a:endParaRPr sz="2400" dirty="0"/>
          </a:p>
        </p:txBody>
      </p:sp>
      <p:sp>
        <p:nvSpPr>
          <p:cNvPr id="185" name="Google Shape;185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616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  <a:buClr>
                <a:schemeClr val="dk1"/>
              </a:buClr>
              <a:buSzPts val="1100"/>
            </a:pPr>
            <a:r>
              <a:rPr lang="en-US" sz="3200" dirty="0">
                <a:solidFill>
                  <a:srgbClr val="000000"/>
                </a:solidFill>
              </a:rPr>
              <a:t>A</a:t>
            </a:r>
            <a:r>
              <a:rPr lang="en" sz="3200" dirty="0">
                <a:solidFill>
                  <a:srgbClr val="000000"/>
                </a:solidFill>
              </a:rPr>
              <a:t>n </a:t>
            </a:r>
            <a:r>
              <a:rPr lang="en" sz="3200" dirty="0">
                <a:solidFill>
                  <a:srgbClr val="0000FF"/>
                </a:solidFill>
              </a:rPr>
              <a:t>execution</a:t>
            </a:r>
            <a:r>
              <a:rPr lang="en" sz="3200" dirty="0">
                <a:solidFill>
                  <a:srgbClr val="000000"/>
                </a:solidFill>
              </a:rPr>
              <a:t> is an infinite sequence of states</a:t>
            </a: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98101" y="1881834"/>
            <a:ext cx="2314400" cy="100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</a:rPr>
              <a:t>The Martian: Shelf</a:t>
            </a:r>
            <a:br>
              <a:rPr lang="en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White Fang</a:t>
            </a:r>
            <a:r>
              <a:rPr lang="en" sz="2000" dirty="0">
                <a:solidFill>
                  <a:schemeClr val="dk1"/>
                </a:solidFill>
              </a:rPr>
              <a:t>: Shelf</a:t>
            </a:r>
            <a:endParaRPr sz="2000" dirty="0"/>
          </a:p>
        </p:txBody>
      </p:sp>
      <p:sp>
        <p:nvSpPr>
          <p:cNvPr id="193" name="Google Shape;193;p19"/>
          <p:cNvSpPr/>
          <p:nvPr/>
        </p:nvSpPr>
        <p:spPr>
          <a:xfrm>
            <a:off x="2610734" y="1881834"/>
            <a:ext cx="2314400" cy="100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</a:rPr>
              <a:t>The Martian: Shelf</a:t>
            </a:r>
            <a:br>
              <a:rPr lang="en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White Fang</a:t>
            </a:r>
            <a:r>
              <a:rPr lang="en" sz="2000" dirty="0">
                <a:solidFill>
                  <a:schemeClr val="dk1"/>
                </a:solidFill>
              </a:rPr>
              <a:t>: Jon</a:t>
            </a:r>
            <a:endParaRPr sz="2000" dirty="0"/>
          </a:p>
        </p:txBody>
      </p:sp>
      <p:sp>
        <p:nvSpPr>
          <p:cNvPr id="194" name="Google Shape;194;p19"/>
          <p:cNvSpPr/>
          <p:nvPr/>
        </p:nvSpPr>
        <p:spPr>
          <a:xfrm>
            <a:off x="5123368" y="1881834"/>
            <a:ext cx="2314400" cy="100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</a:rPr>
              <a:t>The Martian: Manos</a:t>
            </a:r>
            <a:br>
              <a:rPr lang="en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White Fang</a:t>
            </a:r>
            <a:r>
              <a:rPr lang="en" sz="2000" dirty="0">
                <a:solidFill>
                  <a:schemeClr val="dk1"/>
                </a:solidFill>
              </a:rPr>
              <a:t>: Jon</a:t>
            </a:r>
            <a:endParaRPr sz="2000" dirty="0"/>
          </a:p>
        </p:txBody>
      </p:sp>
      <p:sp>
        <p:nvSpPr>
          <p:cNvPr id="195" name="Google Shape;195;p19"/>
          <p:cNvSpPr/>
          <p:nvPr/>
        </p:nvSpPr>
        <p:spPr>
          <a:xfrm>
            <a:off x="7636001" y="1881834"/>
            <a:ext cx="2314400" cy="100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</a:rPr>
              <a:t>The Martian: Shelf</a:t>
            </a:r>
            <a:br>
              <a:rPr lang="en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White Fang</a:t>
            </a:r>
            <a:r>
              <a:rPr lang="en" sz="2000" dirty="0">
                <a:solidFill>
                  <a:schemeClr val="dk1"/>
                </a:solidFill>
              </a:rPr>
              <a:t>: Jon</a:t>
            </a:r>
            <a:endParaRPr sz="2000" dirty="0"/>
          </a:p>
        </p:txBody>
      </p:sp>
      <p:sp>
        <p:nvSpPr>
          <p:cNvPr id="196" name="Google Shape;196;p19"/>
          <p:cNvSpPr/>
          <p:nvPr/>
        </p:nvSpPr>
        <p:spPr>
          <a:xfrm>
            <a:off x="10107268" y="1881834"/>
            <a:ext cx="2314400" cy="100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</a:rPr>
              <a:t>The Martian: Rob</a:t>
            </a:r>
            <a:br>
              <a:rPr lang="en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White Fang</a:t>
            </a:r>
            <a:r>
              <a:rPr lang="en" sz="2000" dirty="0">
                <a:solidFill>
                  <a:schemeClr val="dk1"/>
                </a:solidFill>
              </a:rPr>
              <a:t>: Jon</a:t>
            </a:r>
            <a:endParaRPr sz="2000" dirty="0"/>
          </a:p>
        </p:txBody>
      </p:sp>
      <p:cxnSp>
        <p:nvCxnSpPr>
          <p:cNvPr id="197" name="Google Shape;197;p19"/>
          <p:cNvCxnSpPr>
            <a:stCxn id="193" idx="0"/>
            <a:endCxn id="194" idx="0"/>
          </p:cNvCxnSpPr>
          <p:nvPr/>
        </p:nvCxnSpPr>
        <p:spPr>
          <a:xfrm rot="16200000" flipH="1">
            <a:off x="5023934" y="625834"/>
            <a:ext cx="800" cy="25128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8" name="Google Shape;198;p19"/>
          <p:cNvCxnSpPr/>
          <p:nvPr/>
        </p:nvCxnSpPr>
        <p:spPr>
          <a:xfrm rot="16200000" flipH="1">
            <a:off x="2511134" y="625834"/>
            <a:ext cx="800" cy="25128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9" name="Google Shape;199;p19"/>
          <p:cNvCxnSpPr/>
          <p:nvPr/>
        </p:nvCxnSpPr>
        <p:spPr>
          <a:xfrm rot="16200000" flipH="1">
            <a:off x="7536735" y="625034"/>
            <a:ext cx="800" cy="25128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00" name="Google Shape;200;p19"/>
          <p:cNvCxnSpPr/>
          <p:nvPr/>
        </p:nvCxnSpPr>
        <p:spPr>
          <a:xfrm rot="16200000" flipH="1">
            <a:off x="10049535" y="625034"/>
            <a:ext cx="800" cy="25128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1" name="Google Shape;201;p19"/>
          <p:cNvSpPr txBox="1"/>
          <p:nvPr/>
        </p:nvSpPr>
        <p:spPr>
          <a:xfrm>
            <a:off x="1757134" y="1148767"/>
            <a:ext cx="1508800" cy="6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check out</a:t>
            </a:r>
            <a:endParaRPr sz="2400"/>
          </a:p>
        </p:txBody>
      </p:sp>
      <p:sp>
        <p:nvSpPr>
          <p:cNvPr id="202" name="Google Shape;202;p19"/>
          <p:cNvSpPr txBox="1"/>
          <p:nvPr/>
        </p:nvSpPr>
        <p:spPr>
          <a:xfrm>
            <a:off x="4283701" y="1148767"/>
            <a:ext cx="1508800" cy="6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check out</a:t>
            </a:r>
            <a:endParaRPr sz="2400"/>
          </a:p>
        </p:txBody>
      </p:sp>
      <p:sp>
        <p:nvSpPr>
          <p:cNvPr id="203" name="Google Shape;203;p19"/>
          <p:cNvSpPr txBox="1"/>
          <p:nvPr/>
        </p:nvSpPr>
        <p:spPr>
          <a:xfrm>
            <a:off x="6782735" y="1148767"/>
            <a:ext cx="1508800" cy="6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check in</a:t>
            </a:r>
            <a:endParaRPr sz="2400"/>
          </a:p>
        </p:txBody>
      </p:sp>
      <p:sp>
        <p:nvSpPr>
          <p:cNvPr id="204" name="Google Shape;204;p19"/>
          <p:cNvSpPr txBox="1"/>
          <p:nvPr/>
        </p:nvSpPr>
        <p:spPr>
          <a:xfrm>
            <a:off x="9295535" y="1148767"/>
            <a:ext cx="1508800" cy="6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check out</a:t>
            </a:r>
            <a:endParaRPr sz="2400"/>
          </a:p>
        </p:txBody>
      </p:sp>
      <p:grpSp>
        <p:nvGrpSpPr>
          <p:cNvPr id="3" name="Group 2"/>
          <p:cNvGrpSpPr/>
          <p:nvPr/>
        </p:nvGrpSpPr>
        <p:grpSpPr>
          <a:xfrm>
            <a:off x="98101" y="3097100"/>
            <a:ext cx="12323567" cy="1740667"/>
            <a:chOff x="98101" y="3097100"/>
            <a:chExt cx="12323567" cy="1740667"/>
          </a:xfrm>
        </p:grpSpPr>
        <p:sp>
          <p:nvSpPr>
            <p:cNvPr id="206" name="Google Shape;206;p19"/>
            <p:cNvSpPr/>
            <p:nvPr/>
          </p:nvSpPr>
          <p:spPr>
            <a:xfrm>
              <a:off x="98101" y="3830167"/>
              <a:ext cx="2314400" cy="1007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-US" sz="2000" dirty="0">
                  <a:solidFill>
                    <a:schemeClr val="dk1"/>
                  </a:solidFill>
                </a:rPr>
                <a:t>White Fang</a:t>
              </a:r>
              <a:r>
                <a:rPr lang="en" sz="2000" dirty="0">
                  <a:solidFill>
                    <a:schemeClr val="dk1"/>
                  </a:solidFill>
                </a:rPr>
                <a:t>: Shelf</a:t>
              </a:r>
              <a:endParaRPr sz="2000" dirty="0"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2610734" y="3830167"/>
              <a:ext cx="2314400" cy="1007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Jon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-US" sz="2000" dirty="0">
                  <a:solidFill>
                    <a:schemeClr val="dk1"/>
                  </a:solidFill>
                </a:rPr>
                <a:t>White Fang</a:t>
              </a:r>
              <a:r>
                <a:rPr lang="en" sz="2000" dirty="0">
                  <a:solidFill>
                    <a:schemeClr val="dk1"/>
                  </a:solidFill>
                </a:rPr>
                <a:t>: Shelf</a:t>
              </a:r>
              <a:endParaRPr sz="2000" dirty="0"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5123368" y="3830167"/>
              <a:ext cx="2314400" cy="1007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-US" sz="2000" dirty="0">
                  <a:solidFill>
                    <a:schemeClr val="dk1"/>
                  </a:solidFill>
                </a:rPr>
                <a:t>White Fang</a:t>
              </a:r>
              <a:r>
                <a:rPr lang="en" sz="2000" dirty="0">
                  <a:solidFill>
                    <a:schemeClr val="dk1"/>
                  </a:solidFill>
                </a:rPr>
                <a:t>: Shelf</a:t>
              </a:r>
              <a:endParaRPr sz="2000" dirty="0"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7636001" y="3830167"/>
              <a:ext cx="2314400" cy="1007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Rob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-US" sz="2000" dirty="0">
                  <a:solidFill>
                    <a:schemeClr val="dk1"/>
                  </a:solidFill>
                </a:rPr>
                <a:t>White Fang</a:t>
              </a:r>
              <a:r>
                <a:rPr lang="en" sz="2000" dirty="0">
                  <a:solidFill>
                    <a:schemeClr val="dk1"/>
                  </a:solidFill>
                </a:rPr>
                <a:t>: Shelf</a:t>
              </a:r>
              <a:endParaRPr sz="2000" dirty="0"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10107268" y="3830167"/>
              <a:ext cx="2314400" cy="1007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-US" sz="2000" dirty="0">
                  <a:solidFill>
                    <a:schemeClr val="dk1"/>
                  </a:solidFill>
                </a:rPr>
                <a:t>White Fang</a:t>
              </a:r>
              <a:r>
                <a:rPr lang="en" sz="2000" dirty="0">
                  <a:solidFill>
                    <a:schemeClr val="dk1"/>
                  </a:solidFill>
                </a:rPr>
                <a:t>: Shelf</a:t>
              </a:r>
              <a:endParaRPr sz="2000" dirty="0"/>
            </a:p>
          </p:txBody>
        </p:sp>
        <p:cxnSp>
          <p:nvCxnSpPr>
            <p:cNvPr id="211" name="Google Shape;211;p19"/>
            <p:cNvCxnSpPr>
              <a:stCxn id="207" idx="0"/>
              <a:endCxn id="208" idx="0"/>
            </p:cNvCxnSpPr>
            <p:nvPr/>
          </p:nvCxnSpPr>
          <p:spPr>
            <a:xfrm rot="16200000" flipH="1">
              <a:off x="5023934" y="2574167"/>
              <a:ext cx="800" cy="25128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12" name="Google Shape;212;p19"/>
            <p:cNvCxnSpPr/>
            <p:nvPr/>
          </p:nvCxnSpPr>
          <p:spPr>
            <a:xfrm rot="16200000" flipH="1">
              <a:off x="2511134" y="2574167"/>
              <a:ext cx="800" cy="25128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13" name="Google Shape;213;p19"/>
            <p:cNvCxnSpPr/>
            <p:nvPr/>
          </p:nvCxnSpPr>
          <p:spPr>
            <a:xfrm rot="16200000" flipH="1">
              <a:off x="7536735" y="2573367"/>
              <a:ext cx="800" cy="25128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14" name="Google Shape;214;p19"/>
            <p:cNvCxnSpPr/>
            <p:nvPr/>
          </p:nvCxnSpPr>
          <p:spPr>
            <a:xfrm rot="16200000" flipH="1">
              <a:off x="10049535" y="2573367"/>
              <a:ext cx="800" cy="25128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15" name="Google Shape;215;p19"/>
            <p:cNvSpPr txBox="1"/>
            <p:nvPr/>
          </p:nvSpPr>
          <p:spPr>
            <a:xfrm>
              <a:off x="1757134" y="3097100"/>
              <a:ext cx="1508800" cy="6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check out</a:t>
              </a:r>
              <a:endParaRPr sz="2400"/>
            </a:p>
          </p:txBody>
        </p:sp>
        <p:sp>
          <p:nvSpPr>
            <p:cNvPr id="216" name="Google Shape;216;p19"/>
            <p:cNvSpPr txBox="1"/>
            <p:nvPr/>
          </p:nvSpPr>
          <p:spPr>
            <a:xfrm>
              <a:off x="4283701" y="3097100"/>
              <a:ext cx="1508800" cy="6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check in</a:t>
              </a:r>
              <a:endParaRPr sz="2400"/>
            </a:p>
          </p:txBody>
        </p:sp>
        <p:sp>
          <p:nvSpPr>
            <p:cNvPr id="217" name="Google Shape;217;p19"/>
            <p:cNvSpPr txBox="1"/>
            <p:nvPr/>
          </p:nvSpPr>
          <p:spPr>
            <a:xfrm>
              <a:off x="6782735" y="3097100"/>
              <a:ext cx="1508800" cy="6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check out</a:t>
              </a:r>
              <a:endParaRPr sz="2400"/>
            </a:p>
          </p:txBody>
        </p:sp>
        <p:sp>
          <p:nvSpPr>
            <p:cNvPr id="218" name="Google Shape;218;p19"/>
            <p:cNvSpPr txBox="1"/>
            <p:nvPr/>
          </p:nvSpPr>
          <p:spPr>
            <a:xfrm>
              <a:off x="9295535" y="3097100"/>
              <a:ext cx="1508800" cy="6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check in</a:t>
              </a:r>
              <a:endParaRPr sz="2400"/>
            </a:p>
          </p:txBody>
        </p:sp>
      </p:grpSp>
      <p:grpSp>
        <p:nvGrpSpPr>
          <p:cNvPr id="219" name="Google Shape;219;p19"/>
          <p:cNvGrpSpPr/>
          <p:nvPr/>
        </p:nvGrpSpPr>
        <p:grpSpPr>
          <a:xfrm>
            <a:off x="98101" y="5045433"/>
            <a:ext cx="12323567" cy="1740667"/>
            <a:chOff x="73575" y="3784075"/>
            <a:chExt cx="9242675" cy="1305500"/>
          </a:xfrm>
        </p:grpSpPr>
        <p:sp>
          <p:nvSpPr>
            <p:cNvPr id="220" name="Google Shape;220;p19"/>
            <p:cNvSpPr/>
            <p:nvPr/>
          </p:nvSpPr>
          <p:spPr>
            <a:xfrm>
              <a:off x="73575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-US" sz="2000" dirty="0">
                  <a:solidFill>
                    <a:schemeClr val="dk1"/>
                  </a:solidFill>
                </a:rPr>
                <a:t>White Fang</a:t>
              </a:r>
              <a:r>
                <a:rPr lang="en" sz="2000" dirty="0">
                  <a:solidFill>
                    <a:schemeClr val="dk1"/>
                  </a:solidFill>
                </a:rPr>
                <a:t>: Shelf</a:t>
              </a:r>
              <a:endParaRPr sz="2000" dirty="0"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1958050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-US" sz="2000" dirty="0">
                  <a:solidFill>
                    <a:schemeClr val="dk1"/>
                  </a:solidFill>
                </a:rPr>
                <a:t>White Fang</a:t>
              </a:r>
              <a:r>
                <a:rPr lang="en" sz="2000" dirty="0">
                  <a:solidFill>
                    <a:schemeClr val="dk1"/>
                  </a:solidFill>
                </a:rPr>
                <a:t>: Jon</a:t>
              </a:r>
              <a:endParaRPr sz="2000" dirty="0"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3842525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-US" sz="2000" dirty="0">
                  <a:solidFill>
                    <a:schemeClr val="dk1"/>
                  </a:solidFill>
                </a:rPr>
                <a:t>White Fang</a:t>
              </a:r>
              <a:r>
                <a:rPr lang="en" sz="2000" dirty="0">
                  <a:solidFill>
                    <a:schemeClr val="dk1"/>
                  </a:solidFill>
                </a:rPr>
                <a:t>: Rob</a:t>
              </a:r>
              <a:endParaRPr sz="2000" dirty="0"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5727000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400"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7580450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400"/>
            </a:p>
          </p:txBody>
        </p:sp>
        <p:cxnSp>
          <p:nvCxnSpPr>
            <p:cNvPr id="225" name="Google Shape;225;p19"/>
            <p:cNvCxnSpPr>
              <a:stCxn id="221" idx="0"/>
              <a:endCxn id="222" idx="0"/>
            </p:cNvCxnSpPr>
            <p:nvPr/>
          </p:nvCxnSpPr>
          <p:spPr>
            <a:xfrm rot="-5400000" flipH="1">
              <a:off x="3767950" y="33918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26" name="Google Shape;226;p19"/>
            <p:cNvCxnSpPr/>
            <p:nvPr/>
          </p:nvCxnSpPr>
          <p:spPr>
            <a:xfrm rot="-5400000" flipH="1">
              <a:off x="1883350" y="33918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27" name="Google Shape;227;p19"/>
            <p:cNvCxnSpPr/>
            <p:nvPr/>
          </p:nvCxnSpPr>
          <p:spPr>
            <a:xfrm rot="-5400000" flipH="1">
              <a:off x="5652550" y="33912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28" name="Google Shape;228;p19"/>
            <p:cNvCxnSpPr/>
            <p:nvPr/>
          </p:nvCxnSpPr>
          <p:spPr>
            <a:xfrm rot="-5400000" flipH="1">
              <a:off x="7537150" y="33912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29" name="Google Shape;229;p19"/>
            <p:cNvSpPr txBox="1"/>
            <p:nvPr/>
          </p:nvSpPr>
          <p:spPr>
            <a:xfrm>
              <a:off x="1317850" y="3784075"/>
              <a:ext cx="11316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 dirty="0"/>
                <a:t>check out</a:t>
              </a:r>
              <a:endParaRPr sz="2400" dirty="0"/>
            </a:p>
          </p:txBody>
        </p:sp>
        <p:sp>
          <p:nvSpPr>
            <p:cNvPr id="230" name="Google Shape;230;p19"/>
            <p:cNvSpPr txBox="1"/>
            <p:nvPr/>
          </p:nvSpPr>
          <p:spPr>
            <a:xfrm>
              <a:off x="3212775" y="3784075"/>
              <a:ext cx="11316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sz="2400" dirty="0"/>
                <a:t>???</a:t>
              </a:r>
              <a:endParaRPr sz="2400" dirty="0"/>
            </a:p>
          </p:txBody>
        </p:sp>
      </p:grpSp>
      <p:sp>
        <p:nvSpPr>
          <p:cNvPr id="231" name="Google Shape;231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538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200" dirty="0"/>
              <a:t>A</a:t>
            </a:r>
            <a:r>
              <a:rPr lang="en" sz="3200" dirty="0"/>
              <a:t> </a:t>
            </a:r>
            <a:r>
              <a:rPr lang="en" sz="3200" dirty="0">
                <a:solidFill>
                  <a:srgbClr val="0000FF"/>
                </a:solidFill>
              </a:rPr>
              <a:t>behavior</a:t>
            </a:r>
            <a:r>
              <a:rPr lang="en" sz="3200" dirty="0"/>
              <a:t> is </a:t>
            </a:r>
            <a:r>
              <a:rPr lang="en-US" sz="3200" dirty="0"/>
              <a:t>the set </a:t>
            </a:r>
            <a:r>
              <a:rPr lang="en" sz="3200" dirty="0"/>
              <a:t>of </a:t>
            </a:r>
            <a:r>
              <a:rPr lang="en-US" sz="3200" dirty="0">
                <a:solidFill>
                  <a:srgbClr val="0000FF"/>
                </a:solidFill>
              </a:rPr>
              <a:t>all possible</a:t>
            </a:r>
            <a:r>
              <a:rPr lang="en-US" sz="3200" dirty="0"/>
              <a:t> </a:t>
            </a:r>
            <a:r>
              <a:rPr lang="en" sz="3200" dirty="0"/>
              <a:t>executions</a:t>
            </a:r>
            <a:endParaRPr sz="24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100"/>
            </a:pPr>
            <a:endParaRPr sz="3200" dirty="0">
              <a:solidFill>
                <a:schemeClr val="dk2"/>
              </a:solidFill>
            </a:endParaRPr>
          </a:p>
        </p:txBody>
      </p:sp>
      <p:grpSp>
        <p:nvGrpSpPr>
          <p:cNvPr id="237" name="Google Shape;237;p20"/>
          <p:cNvGrpSpPr/>
          <p:nvPr/>
        </p:nvGrpSpPr>
        <p:grpSpPr>
          <a:xfrm>
            <a:off x="98101" y="1148767"/>
            <a:ext cx="12323567" cy="1740667"/>
            <a:chOff x="73575" y="861575"/>
            <a:chExt cx="9242675" cy="1305500"/>
          </a:xfrm>
        </p:grpSpPr>
        <p:sp>
          <p:nvSpPr>
            <p:cNvPr id="238" name="Google Shape;238;p20"/>
            <p:cNvSpPr/>
            <p:nvPr/>
          </p:nvSpPr>
          <p:spPr>
            <a:xfrm>
              <a:off x="73575" y="14113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-US" sz="2000" dirty="0">
                  <a:solidFill>
                    <a:schemeClr val="dk1"/>
                  </a:solidFill>
                </a:rPr>
                <a:t>White Fang</a:t>
              </a:r>
              <a:r>
                <a:rPr lang="en" sz="2000" dirty="0">
                  <a:solidFill>
                    <a:schemeClr val="dk1"/>
                  </a:solidFill>
                </a:rPr>
                <a:t>: Shelf</a:t>
              </a:r>
              <a:endParaRPr sz="2000" dirty="0"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1958050" y="14113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-US" sz="2000" dirty="0">
                  <a:solidFill>
                    <a:schemeClr val="dk1"/>
                  </a:solidFill>
                </a:rPr>
                <a:t>White Fang</a:t>
              </a:r>
              <a:r>
                <a:rPr lang="en" sz="2000" dirty="0">
                  <a:solidFill>
                    <a:schemeClr val="dk1"/>
                  </a:solidFill>
                </a:rPr>
                <a:t>: Jon</a:t>
              </a:r>
              <a:endParaRPr sz="2000" dirty="0"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3842525" y="14113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Manos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-US" sz="2000" dirty="0">
                  <a:solidFill>
                    <a:schemeClr val="dk1"/>
                  </a:solidFill>
                </a:rPr>
                <a:t>White Fang</a:t>
              </a:r>
              <a:r>
                <a:rPr lang="en" sz="2000" dirty="0">
                  <a:solidFill>
                    <a:schemeClr val="dk1"/>
                  </a:solidFill>
                </a:rPr>
                <a:t>: Jon</a:t>
              </a:r>
              <a:endParaRPr sz="2000" dirty="0"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5727000" y="14113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-US" sz="2000" dirty="0">
                  <a:solidFill>
                    <a:schemeClr val="dk1"/>
                  </a:solidFill>
                </a:rPr>
                <a:t>White Fang</a:t>
              </a:r>
              <a:r>
                <a:rPr lang="en" sz="2000" dirty="0">
                  <a:solidFill>
                    <a:schemeClr val="dk1"/>
                  </a:solidFill>
                </a:rPr>
                <a:t>: Jon</a:t>
              </a:r>
              <a:endParaRPr sz="2000" dirty="0"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7580450" y="14113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Rob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-US" sz="2000" dirty="0">
                  <a:solidFill>
                    <a:schemeClr val="dk1"/>
                  </a:solidFill>
                </a:rPr>
                <a:t>White Fang</a:t>
              </a:r>
              <a:r>
                <a:rPr lang="en" sz="2000" dirty="0">
                  <a:solidFill>
                    <a:schemeClr val="dk1"/>
                  </a:solidFill>
                </a:rPr>
                <a:t>: Jon</a:t>
              </a:r>
              <a:endParaRPr sz="2000" dirty="0"/>
            </a:p>
          </p:txBody>
        </p:sp>
        <p:cxnSp>
          <p:nvCxnSpPr>
            <p:cNvPr id="243" name="Google Shape;243;p20"/>
            <p:cNvCxnSpPr>
              <a:stCxn id="239" idx="0"/>
              <a:endCxn id="240" idx="0"/>
            </p:cNvCxnSpPr>
            <p:nvPr/>
          </p:nvCxnSpPr>
          <p:spPr>
            <a:xfrm rot="-5400000" flipH="1">
              <a:off x="3767950" y="4693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44" name="Google Shape;244;p20"/>
            <p:cNvCxnSpPr/>
            <p:nvPr/>
          </p:nvCxnSpPr>
          <p:spPr>
            <a:xfrm rot="-5400000" flipH="1">
              <a:off x="1883350" y="4693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45" name="Google Shape;245;p20"/>
            <p:cNvCxnSpPr/>
            <p:nvPr/>
          </p:nvCxnSpPr>
          <p:spPr>
            <a:xfrm rot="-5400000" flipH="1">
              <a:off x="5652550" y="4687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46" name="Google Shape;246;p20"/>
            <p:cNvCxnSpPr/>
            <p:nvPr/>
          </p:nvCxnSpPr>
          <p:spPr>
            <a:xfrm rot="-5400000" flipH="1">
              <a:off x="7537150" y="4687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47" name="Google Shape;247;p20"/>
            <p:cNvSpPr txBox="1"/>
            <p:nvPr/>
          </p:nvSpPr>
          <p:spPr>
            <a:xfrm>
              <a:off x="1317850" y="861575"/>
              <a:ext cx="11316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check out</a:t>
              </a:r>
              <a:endParaRPr sz="2400"/>
            </a:p>
          </p:txBody>
        </p:sp>
        <p:sp>
          <p:nvSpPr>
            <p:cNvPr id="248" name="Google Shape;248;p20"/>
            <p:cNvSpPr txBox="1"/>
            <p:nvPr/>
          </p:nvSpPr>
          <p:spPr>
            <a:xfrm>
              <a:off x="3212775" y="861575"/>
              <a:ext cx="11316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check out</a:t>
              </a:r>
              <a:endParaRPr sz="2400"/>
            </a:p>
          </p:txBody>
        </p:sp>
        <p:sp>
          <p:nvSpPr>
            <p:cNvPr id="249" name="Google Shape;249;p20"/>
            <p:cNvSpPr txBox="1"/>
            <p:nvPr/>
          </p:nvSpPr>
          <p:spPr>
            <a:xfrm>
              <a:off x="5087050" y="861575"/>
              <a:ext cx="11316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check in</a:t>
              </a:r>
              <a:endParaRPr sz="2400"/>
            </a:p>
          </p:txBody>
        </p:sp>
        <p:sp>
          <p:nvSpPr>
            <p:cNvPr id="250" name="Google Shape;250;p20"/>
            <p:cNvSpPr txBox="1"/>
            <p:nvPr/>
          </p:nvSpPr>
          <p:spPr>
            <a:xfrm>
              <a:off x="6971650" y="861575"/>
              <a:ext cx="11316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check out</a:t>
              </a:r>
              <a:endParaRPr sz="2400"/>
            </a:p>
          </p:txBody>
        </p:sp>
      </p:grpSp>
      <p:grpSp>
        <p:nvGrpSpPr>
          <p:cNvPr id="251" name="Google Shape;251;p20"/>
          <p:cNvGrpSpPr/>
          <p:nvPr/>
        </p:nvGrpSpPr>
        <p:grpSpPr>
          <a:xfrm>
            <a:off x="98101" y="3097100"/>
            <a:ext cx="12323567" cy="1740667"/>
            <a:chOff x="73575" y="2322825"/>
            <a:chExt cx="9242675" cy="1305500"/>
          </a:xfrm>
        </p:grpSpPr>
        <p:sp>
          <p:nvSpPr>
            <p:cNvPr id="252" name="Google Shape;252;p20"/>
            <p:cNvSpPr/>
            <p:nvPr/>
          </p:nvSpPr>
          <p:spPr>
            <a:xfrm>
              <a:off x="73575" y="287262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-US" sz="2000" dirty="0">
                  <a:solidFill>
                    <a:schemeClr val="dk1"/>
                  </a:solidFill>
                </a:rPr>
                <a:t>White Fang</a:t>
              </a:r>
              <a:r>
                <a:rPr lang="en" sz="2000" dirty="0">
                  <a:solidFill>
                    <a:schemeClr val="dk1"/>
                  </a:solidFill>
                </a:rPr>
                <a:t>: Shelf</a:t>
              </a:r>
              <a:endParaRPr sz="2000" dirty="0"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1958050" y="287262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Jon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-US" sz="2000" dirty="0">
                  <a:solidFill>
                    <a:schemeClr val="dk1"/>
                  </a:solidFill>
                </a:rPr>
                <a:t>White Fang</a:t>
              </a:r>
              <a:r>
                <a:rPr lang="en" sz="2000" dirty="0">
                  <a:solidFill>
                    <a:schemeClr val="dk1"/>
                  </a:solidFill>
                </a:rPr>
                <a:t>: Shelf</a:t>
              </a:r>
              <a:endParaRPr sz="2000" dirty="0"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3842525" y="287262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-US" sz="2000" dirty="0">
                  <a:solidFill>
                    <a:schemeClr val="dk1"/>
                  </a:solidFill>
                </a:rPr>
                <a:t>White Fang</a:t>
              </a:r>
              <a:r>
                <a:rPr lang="en" sz="2000" dirty="0">
                  <a:solidFill>
                    <a:schemeClr val="dk1"/>
                  </a:solidFill>
                </a:rPr>
                <a:t>: Shelf</a:t>
              </a:r>
              <a:endParaRPr sz="2000" dirty="0"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5727000" y="287262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Rob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-US" sz="2000" dirty="0">
                  <a:solidFill>
                    <a:schemeClr val="dk1"/>
                  </a:solidFill>
                </a:rPr>
                <a:t>White Fang</a:t>
              </a:r>
              <a:r>
                <a:rPr lang="en" sz="2000" dirty="0">
                  <a:solidFill>
                    <a:schemeClr val="dk1"/>
                  </a:solidFill>
                </a:rPr>
                <a:t>: Shelf</a:t>
              </a:r>
              <a:endParaRPr sz="2000" dirty="0"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7580450" y="287262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-US" sz="2000" dirty="0">
                  <a:solidFill>
                    <a:schemeClr val="dk1"/>
                  </a:solidFill>
                </a:rPr>
                <a:t>White Fang</a:t>
              </a:r>
              <a:r>
                <a:rPr lang="en" sz="2000" dirty="0">
                  <a:solidFill>
                    <a:schemeClr val="dk1"/>
                  </a:solidFill>
                </a:rPr>
                <a:t>: Shelf</a:t>
              </a:r>
              <a:endParaRPr sz="2000" dirty="0"/>
            </a:p>
          </p:txBody>
        </p:sp>
        <p:cxnSp>
          <p:nvCxnSpPr>
            <p:cNvPr id="257" name="Google Shape;257;p20"/>
            <p:cNvCxnSpPr>
              <a:stCxn id="253" idx="0"/>
              <a:endCxn id="254" idx="0"/>
            </p:cNvCxnSpPr>
            <p:nvPr/>
          </p:nvCxnSpPr>
          <p:spPr>
            <a:xfrm rot="-5400000" flipH="1">
              <a:off x="3767950" y="193062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58" name="Google Shape;258;p20"/>
            <p:cNvCxnSpPr/>
            <p:nvPr/>
          </p:nvCxnSpPr>
          <p:spPr>
            <a:xfrm rot="-5400000" flipH="1">
              <a:off x="1883350" y="193062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59" name="Google Shape;259;p20"/>
            <p:cNvCxnSpPr/>
            <p:nvPr/>
          </p:nvCxnSpPr>
          <p:spPr>
            <a:xfrm rot="-5400000" flipH="1">
              <a:off x="5652550" y="193002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60" name="Google Shape;260;p20"/>
            <p:cNvCxnSpPr/>
            <p:nvPr/>
          </p:nvCxnSpPr>
          <p:spPr>
            <a:xfrm rot="-5400000" flipH="1">
              <a:off x="7537150" y="193002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61" name="Google Shape;261;p20"/>
            <p:cNvSpPr txBox="1"/>
            <p:nvPr/>
          </p:nvSpPr>
          <p:spPr>
            <a:xfrm>
              <a:off x="1317850" y="2322825"/>
              <a:ext cx="11316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check out</a:t>
              </a:r>
              <a:endParaRPr sz="2400"/>
            </a:p>
          </p:txBody>
        </p:sp>
        <p:sp>
          <p:nvSpPr>
            <p:cNvPr id="262" name="Google Shape;262;p20"/>
            <p:cNvSpPr txBox="1"/>
            <p:nvPr/>
          </p:nvSpPr>
          <p:spPr>
            <a:xfrm>
              <a:off x="3212775" y="2322825"/>
              <a:ext cx="11316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check in</a:t>
              </a:r>
              <a:endParaRPr sz="2400"/>
            </a:p>
          </p:txBody>
        </p:sp>
        <p:sp>
          <p:nvSpPr>
            <p:cNvPr id="263" name="Google Shape;263;p20"/>
            <p:cNvSpPr txBox="1"/>
            <p:nvPr/>
          </p:nvSpPr>
          <p:spPr>
            <a:xfrm>
              <a:off x="5087050" y="2322825"/>
              <a:ext cx="11316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check out</a:t>
              </a:r>
              <a:endParaRPr sz="2400"/>
            </a:p>
          </p:txBody>
        </p:sp>
        <p:sp>
          <p:nvSpPr>
            <p:cNvPr id="264" name="Google Shape;264;p20"/>
            <p:cNvSpPr txBox="1"/>
            <p:nvPr/>
          </p:nvSpPr>
          <p:spPr>
            <a:xfrm>
              <a:off x="6971650" y="2322825"/>
              <a:ext cx="11316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check in</a:t>
              </a:r>
              <a:endParaRPr sz="2400"/>
            </a:p>
          </p:txBody>
        </p:sp>
      </p:grpSp>
      <p:grpSp>
        <p:nvGrpSpPr>
          <p:cNvPr id="265" name="Google Shape;265;p20"/>
          <p:cNvGrpSpPr/>
          <p:nvPr/>
        </p:nvGrpSpPr>
        <p:grpSpPr>
          <a:xfrm>
            <a:off x="98101" y="5045433"/>
            <a:ext cx="12323567" cy="1740667"/>
            <a:chOff x="73575" y="3784075"/>
            <a:chExt cx="9242675" cy="1305500"/>
          </a:xfrm>
        </p:grpSpPr>
        <p:sp>
          <p:nvSpPr>
            <p:cNvPr id="266" name="Google Shape;266;p20"/>
            <p:cNvSpPr/>
            <p:nvPr/>
          </p:nvSpPr>
          <p:spPr>
            <a:xfrm>
              <a:off x="73575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-US" sz="2000" dirty="0">
                  <a:solidFill>
                    <a:schemeClr val="dk1"/>
                  </a:solidFill>
                </a:rPr>
                <a:t>White Fang</a:t>
              </a:r>
              <a:r>
                <a:rPr lang="en" sz="2000" dirty="0">
                  <a:solidFill>
                    <a:schemeClr val="dk1"/>
                  </a:solidFill>
                </a:rPr>
                <a:t>: Shelf</a:t>
              </a:r>
              <a:endParaRPr sz="2000" dirty="0"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1958050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-US" sz="2000" dirty="0">
                  <a:solidFill>
                    <a:schemeClr val="dk1"/>
                  </a:solidFill>
                </a:rPr>
                <a:t>White Fang</a:t>
              </a:r>
              <a:r>
                <a:rPr lang="en" sz="2000" dirty="0">
                  <a:solidFill>
                    <a:schemeClr val="dk1"/>
                  </a:solidFill>
                </a:rPr>
                <a:t>: Jon</a:t>
              </a:r>
              <a:endParaRPr sz="2000" dirty="0"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3842525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-US" sz="2000" dirty="0">
                  <a:solidFill>
                    <a:schemeClr val="dk1"/>
                  </a:solidFill>
                </a:rPr>
                <a:t>White Fang</a:t>
              </a:r>
              <a:r>
                <a:rPr lang="en" sz="2000" dirty="0">
                  <a:solidFill>
                    <a:schemeClr val="dk1"/>
                  </a:solidFill>
                </a:rPr>
                <a:t>: Rob</a:t>
              </a:r>
              <a:endParaRPr sz="2000" dirty="0"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5727000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400"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7580450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400"/>
            </a:p>
          </p:txBody>
        </p:sp>
        <p:cxnSp>
          <p:nvCxnSpPr>
            <p:cNvPr id="271" name="Google Shape;271;p20"/>
            <p:cNvCxnSpPr>
              <a:stCxn id="267" idx="0"/>
              <a:endCxn id="268" idx="0"/>
            </p:cNvCxnSpPr>
            <p:nvPr/>
          </p:nvCxnSpPr>
          <p:spPr>
            <a:xfrm rot="-5400000" flipH="1">
              <a:off x="3767950" y="33918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72" name="Google Shape;272;p20"/>
            <p:cNvCxnSpPr/>
            <p:nvPr/>
          </p:nvCxnSpPr>
          <p:spPr>
            <a:xfrm rot="-5400000" flipH="1">
              <a:off x="1883350" y="33918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73" name="Google Shape;273;p20"/>
            <p:cNvCxnSpPr/>
            <p:nvPr/>
          </p:nvCxnSpPr>
          <p:spPr>
            <a:xfrm rot="-5400000" flipH="1">
              <a:off x="5652550" y="33912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74" name="Google Shape;274;p20"/>
            <p:cNvCxnSpPr/>
            <p:nvPr/>
          </p:nvCxnSpPr>
          <p:spPr>
            <a:xfrm rot="-5400000" flipH="1">
              <a:off x="7537150" y="33912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75" name="Google Shape;275;p20"/>
            <p:cNvSpPr txBox="1"/>
            <p:nvPr/>
          </p:nvSpPr>
          <p:spPr>
            <a:xfrm>
              <a:off x="1317850" y="3784075"/>
              <a:ext cx="11316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check out</a:t>
              </a:r>
              <a:endParaRPr sz="2400"/>
            </a:p>
          </p:txBody>
        </p:sp>
        <p:sp>
          <p:nvSpPr>
            <p:cNvPr id="276" name="Google Shape;276;p20"/>
            <p:cNvSpPr txBox="1"/>
            <p:nvPr/>
          </p:nvSpPr>
          <p:spPr>
            <a:xfrm>
              <a:off x="3212775" y="3784075"/>
              <a:ext cx="11316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sz="2400" dirty="0"/>
                <a:t>???</a:t>
              </a:r>
              <a:endParaRPr sz="2400" dirty="0"/>
            </a:p>
          </p:txBody>
        </p:sp>
      </p:grpSp>
      <p:grpSp>
        <p:nvGrpSpPr>
          <p:cNvPr id="277" name="Google Shape;277;p20"/>
          <p:cNvGrpSpPr/>
          <p:nvPr/>
        </p:nvGrpSpPr>
        <p:grpSpPr>
          <a:xfrm>
            <a:off x="95124" y="5564134"/>
            <a:ext cx="12001745" cy="1221967"/>
            <a:chOff x="5304775" y="2733300"/>
            <a:chExt cx="1995900" cy="916475"/>
          </a:xfrm>
        </p:grpSpPr>
        <p:cxnSp>
          <p:nvCxnSpPr>
            <p:cNvPr id="278" name="Google Shape;278;p20"/>
            <p:cNvCxnSpPr/>
            <p:nvPr/>
          </p:nvCxnSpPr>
          <p:spPr>
            <a:xfrm>
              <a:off x="5304775" y="2733300"/>
              <a:ext cx="1995900" cy="899100"/>
            </a:xfrm>
            <a:prstGeom prst="straightConnector1">
              <a:avLst/>
            </a:prstGeom>
            <a:noFill/>
            <a:ln w="1143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20"/>
            <p:cNvCxnSpPr/>
            <p:nvPr/>
          </p:nvCxnSpPr>
          <p:spPr>
            <a:xfrm flipH="1">
              <a:off x="5304775" y="2750675"/>
              <a:ext cx="1995900" cy="899100"/>
            </a:xfrm>
            <a:prstGeom prst="straightConnector1">
              <a:avLst/>
            </a:prstGeom>
            <a:noFill/>
            <a:ln w="1143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0" name="Google Shape;280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465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>
            <a:spLocks noGrp="1"/>
          </p:cNvSpPr>
          <p:nvPr>
            <p:ph type="body" idx="1"/>
          </p:nvPr>
        </p:nvSpPr>
        <p:spPr>
          <a:xfrm>
            <a:off x="415600" y="1457729"/>
            <a:ext cx="11360800" cy="496812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predicate Init(v: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Variables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) {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forall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book | book </a:t>
            </a:r>
            <a:r>
              <a:rPr lang="en-US" sz="1800" dirty="0">
                <a:solidFill>
                  <a:srgbClr val="242729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v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::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v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[book] == Shelf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predicate </a:t>
            </a:r>
            <a:r>
              <a:rPr lang="en" sz="18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CheckOut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(v :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Variables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, v’ :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Variables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, book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: Book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,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name: string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) {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&amp;&amp; book </a:t>
            </a:r>
            <a:r>
              <a:rPr lang="en-US" sz="1800" dirty="0">
                <a:solidFill>
                  <a:srgbClr val="242729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v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 &amp;&amp; v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[book] == Shelf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&amp;&amp; 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forall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book | book </a:t>
            </a:r>
            <a:r>
              <a:rPr lang="en-US" sz="1800" dirty="0">
                <a:solidFill>
                  <a:srgbClr val="242729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v :: v[book] != Patron(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))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&amp;&amp;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v’ == v[book := Patron(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)]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predicate </a:t>
            </a:r>
            <a:r>
              <a:rPr lang="en" sz="18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CheckIn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(v :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Variables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, v’ :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Variables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, book: Book,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: string) {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 &amp;&amp; book </a:t>
            </a:r>
            <a:r>
              <a:rPr lang="en-US" sz="1800" dirty="0">
                <a:solidFill>
                  <a:srgbClr val="242729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v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&amp;&amp;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v[book] == Patron(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)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&amp;&amp;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v’ == v[book := Shelf]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predicate Next(v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: Variables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, v’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: Variables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) {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||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(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exists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book,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:: </a:t>
            </a:r>
            <a:r>
              <a:rPr lang="en" sz="18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CheckOut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(v, v’, book,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))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||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(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exists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book,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:: </a:t>
            </a:r>
            <a:r>
              <a:rPr lang="en" sz="18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CheckIn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(v, v’, book,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))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</p:txBody>
      </p:sp>
      <p:sp>
        <p:nvSpPr>
          <p:cNvPr id="302" name="Google Shape;302;p23"/>
          <p:cNvSpPr txBox="1">
            <a:spLocks noGrp="1"/>
          </p:cNvSpPr>
          <p:nvPr>
            <p:ph type="title"/>
          </p:nvPr>
        </p:nvSpPr>
        <p:spPr>
          <a:xfrm>
            <a:off x="415600" y="3235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A</a:t>
            </a:r>
            <a:r>
              <a:rPr lang="en" dirty="0"/>
              <a:t> state machine definition</a:t>
            </a:r>
            <a:endParaRPr dirty="0"/>
          </a:p>
        </p:txBody>
      </p:sp>
      <p:grpSp>
        <p:nvGrpSpPr>
          <p:cNvPr id="303" name="Google Shape;303;p23"/>
          <p:cNvGrpSpPr/>
          <p:nvPr/>
        </p:nvGrpSpPr>
        <p:grpSpPr>
          <a:xfrm>
            <a:off x="8983335" y="4982517"/>
            <a:ext cx="2793064" cy="804000"/>
            <a:chOff x="6165945" y="3466291"/>
            <a:chExt cx="2094799" cy="603000"/>
          </a:xfrm>
        </p:grpSpPr>
        <p:sp>
          <p:nvSpPr>
            <p:cNvPr id="304" name="Google Shape;304;p23"/>
            <p:cNvSpPr/>
            <p:nvPr/>
          </p:nvSpPr>
          <p:spPr>
            <a:xfrm>
              <a:off x="6165945" y="3665328"/>
              <a:ext cx="164757" cy="385554"/>
            </a:xfrm>
            <a:prstGeom prst="rightBrace">
              <a:avLst>
                <a:gd name="adj1" fmla="val 50000"/>
                <a:gd name="adj2" fmla="val 52437"/>
              </a:avLst>
            </a:prstGeom>
            <a:noFill/>
            <a:ln w="28575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" name="Google Shape;305;p23"/>
            <p:cNvSpPr txBox="1"/>
            <p:nvPr/>
          </p:nvSpPr>
          <p:spPr>
            <a:xfrm>
              <a:off x="6449258" y="3466291"/>
              <a:ext cx="1811486" cy="60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>
                  <a:solidFill>
                    <a:srgbClr val="9900FF"/>
                  </a:solidFill>
                </a:rPr>
                <a:t>Nondeterministic</a:t>
              </a:r>
              <a:endParaRPr sz="2400" dirty="0">
                <a:solidFill>
                  <a:srgbClr val="9900FF"/>
                </a:solidFill>
              </a:endParaRPr>
            </a:p>
            <a:p>
              <a:r>
                <a:rPr lang="en" sz="2400" dirty="0">
                  <a:solidFill>
                    <a:srgbClr val="9900FF"/>
                  </a:solidFill>
                </a:rPr>
                <a:t>definition</a:t>
              </a:r>
              <a:endParaRPr sz="2400" dirty="0">
                <a:solidFill>
                  <a:srgbClr val="9900FF"/>
                </a:solidFill>
              </a:endParaRPr>
            </a:p>
          </p:txBody>
        </p:sp>
      </p:grpSp>
      <p:sp>
        <p:nvSpPr>
          <p:cNvPr id="306" name="Google Shape;306;p23"/>
          <p:cNvSpPr/>
          <p:nvPr/>
        </p:nvSpPr>
        <p:spPr>
          <a:xfrm>
            <a:off x="8985900" y="2650912"/>
            <a:ext cx="172800" cy="616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7" name="Google Shape;307;p23"/>
          <p:cNvSpPr txBox="1"/>
          <p:nvPr/>
        </p:nvSpPr>
        <p:spPr>
          <a:xfrm>
            <a:off x="9313600" y="2646512"/>
            <a:ext cx="31508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9900FF"/>
                </a:solidFill>
              </a:rPr>
              <a:t>enabling condition</a:t>
            </a:r>
            <a:endParaRPr sz="2400" dirty="0">
              <a:solidFill>
                <a:srgbClr val="9900FF"/>
              </a:solidFill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8985900" y="3323608"/>
            <a:ext cx="172800" cy="307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9" name="Google Shape;309;p23"/>
          <p:cNvSpPr txBox="1"/>
          <p:nvPr/>
        </p:nvSpPr>
        <p:spPr>
          <a:xfrm>
            <a:off x="9313600" y="3136409"/>
            <a:ext cx="31508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9900FF"/>
                </a:solidFill>
              </a:rPr>
              <a:t>“update”</a:t>
            </a:r>
            <a:endParaRPr sz="2400" dirty="0">
              <a:solidFill>
                <a:srgbClr val="9900FF"/>
              </a:solidFill>
            </a:endParaRPr>
          </a:p>
        </p:txBody>
      </p:sp>
      <p:sp>
        <p:nvSpPr>
          <p:cNvPr id="310" name="Google Shape;310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311" name="Google Shape;311;p23"/>
          <p:cNvSpPr txBox="1">
            <a:spLocks noGrp="1"/>
          </p:cNvSpPr>
          <p:nvPr>
            <p:ph type="body" idx="1"/>
          </p:nvPr>
        </p:nvSpPr>
        <p:spPr>
          <a:xfrm>
            <a:off x="6522400" y="674303"/>
            <a:ext cx="5598000" cy="907792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1733" dirty="0">
                <a:latin typeface="Consolas"/>
                <a:ea typeface="Consolas"/>
                <a:cs typeface="Consolas"/>
                <a:sym typeface="Consolas"/>
              </a:rPr>
              <a:t>datatype Card = Shelf | Patron(name: string)</a:t>
            </a:r>
            <a:br>
              <a:rPr lang="en" sz="1733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33" dirty="0">
                <a:latin typeface="Consolas"/>
                <a:ea typeface="Consolas"/>
                <a:cs typeface="Consolas"/>
                <a:sym typeface="Consolas"/>
              </a:rPr>
              <a:t>datatype Book = Book(title: string)</a:t>
            </a:r>
            <a:br>
              <a:rPr lang="en" sz="1733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33" dirty="0">
                <a:latin typeface="Consolas"/>
                <a:ea typeface="Consolas"/>
                <a:cs typeface="Consolas"/>
                <a:sym typeface="Consolas"/>
              </a:rPr>
              <a:t>type </a:t>
            </a:r>
            <a:r>
              <a:rPr lang="en-US" sz="1733" dirty="0"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 sz="1733" dirty="0">
                <a:latin typeface="Consolas"/>
                <a:ea typeface="Consolas"/>
                <a:cs typeface="Consolas"/>
                <a:sym typeface="Consolas"/>
              </a:rPr>
              <a:t> = map&lt;Book, Card&gt;</a:t>
            </a:r>
            <a:endParaRPr sz="1733" dirty="0"/>
          </a:p>
        </p:txBody>
      </p:sp>
    </p:spTree>
    <p:extLst>
      <p:ext uri="{BB962C8B-B14F-4D97-AF65-F5344CB8AC3E}">
        <p14:creationId xmlns:p14="http://schemas.microsoft.com/office/powerpoint/2010/main" val="46937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 animBg="1"/>
      <p:bldP spid="307" grpId="0"/>
      <p:bldP spid="308" grpId="0" animBg="1"/>
      <p:bldP spid="30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/>
              <a:t>A</a:t>
            </a:r>
            <a:r>
              <a:rPr lang="en" sz="3200" dirty="0"/>
              <a:t> </a:t>
            </a:r>
            <a:r>
              <a:rPr lang="en" sz="3200" dirty="0">
                <a:solidFill>
                  <a:srgbClr val="0000FF"/>
                </a:solidFill>
              </a:rPr>
              <a:t>behavior</a:t>
            </a:r>
            <a:r>
              <a:rPr lang="en" sz="3200" dirty="0"/>
              <a:t> is </a:t>
            </a:r>
            <a:r>
              <a:rPr lang="en-US" sz="3200" dirty="0"/>
              <a:t>the set </a:t>
            </a:r>
            <a:r>
              <a:rPr lang="en" sz="3200" dirty="0"/>
              <a:t>of </a:t>
            </a:r>
            <a:r>
              <a:rPr lang="en-US" sz="3200" dirty="0">
                <a:solidFill>
                  <a:srgbClr val="0000FF"/>
                </a:solidFill>
              </a:rPr>
              <a:t>all possible</a:t>
            </a:r>
            <a:r>
              <a:rPr lang="en-US" sz="3200" dirty="0"/>
              <a:t> </a:t>
            </a:r>
            <a:r>
              <a:rPr lang="en" sz="3200" dirty="0"/>
              <a:t>executions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360" name="Google Shape;360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grpSp>
        <p:nvGrpSpPr>
          <p:cNvPr id="49" name="Google Shape;265;p20"/>
          <p:cNvGrpSpPr/>
          <p:nvPr/>
        </p:nvGrpSpPr>
        <p:grpSpPr>
          <a:xfrm>
            <a:off x="98101" y="5045433"/>
            <a:ext cx="12323567" cy="1740667"/>
            <a:chOff x="73575" y="3784075"/>
            <a:chExt cx="9242675" cy="1305500"/>
          </a:xfrm>
        </p:grpSpPr>
        <p:sp>
          <p:nvSpPr>
            <p:cNvPr id="50" name="Google Shape;266;p20"/>
            <p:cNvSpPr/>
            <p:nvPr/>
          </p:nvSpPr>
          <p:spPr>
            <a:xfrm>
              <a:off x="73575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-US" sz="2000" dirty="0">
                  <a:solidFill>
                    <a:schemeClr val="dk1"/>
                  </a:solidFill>
                </a:rPr>
                <a:t>White Fang</a:t>
              </a:r>
              <a:r>
                <a:rPr lang="en" sz="2000" dirty="0">
                  <a:solidFill>
                    <a:schemeClr val="dk1"/>
                  </a:solidFill>
                </a:rPr>
                <a:t>: Shelf</a:t>
              </a:r>
              <a:endParaRPr sz="2000" dirty="0"/>
            </a:p>
          </p:txBody>
        </p:sp>
        <p:sp>
          <p:nvSpPr>
            <p:cNvPr id="51" name="Google Shape;267;p20"/>
            <p:cNvSpPr/>
            <p:nvPr/>
          </p:nvSpPr>
          <p:spPr>
            <a:xfrm>
              <a:off x="1958050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-US" sz="2000" dirty="0">
                  <a:solidFill>
                    <a:schemeClr val="dk1"/>
                  </a:solidFill>
                </a:rPr>
                <a:t>White Fang</a:t>
              </a:r>
              <a:r>
                <a:rPr lang="en" sz="2000" dirty="0">
                  <a:solidFill>
                    <a:schemeClr val="dk1"/>
                  </a:solidFill>
                </a:rPr>
                <a:t>: Jon</a:t>
              </a:r>
              <a:endParaRPr sz="2000" dirty="0"/>
            </a:p>
          </p:txBody>
        </p:sp>
        <p:sp>
          <p:nvSpPr>
            <p:cNvPr id="52" name="Google Shape;268;p20"/>
            <p:cNvSpPr/>
            <p:nvPr/>
          </p:nvSpPr>
          <p:spPr>
            <a:xfrm>
              <a:off x="3842525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-US" sz="2000" dirty="0">
                  <a:solidFill>
                    <a:schemeClr val="dk1"/>
                  </a:solidFill>
                </a:rPr>
                <a:t>White Fang</a:t>
              </a:r>
              <a:r>
                <a:rPr lang="en" sz="2000" dirty="0">
                  <a:solidFill>
                    <a:schemeClr val="dk1"/>
                  </a:solidFill>
                </a:rPr>
                <a:t>: Rob</a:t>
              </a:r>
              <a:endParaRPr sz="2000" dirty="0"/>
            </a:p>
          </p:txBody>
        </p:sp>
        <p:sp>
          <p:nvSpPr>
            <p:cNvPr id="53" name="Google Shape;269;p20"/>
            <p:cNvSpPr/>
            <p:nvPr/>
          </p:nvSpPr>
          <p:spPr>
            <a:xfrm>
              <a:off x="5727000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400"/>
            </a:p>
          </p:txBody>
        </p:sp>
        <p:sp>
          <p:nvSpPr>
            <p:cNvPr id="54" name="Google Shape;270;p20"/>
            <p:cNvSpPr/>
            <p:nvPr/>
          </p:nvSpPr>
          <p:spPr>
            <a:xfrm>
              <a:off x="7580450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400"/>
            </a:p>
          </p:txBody>
        </p:sp>
        <p:cxnSp>
          <p:nvCxnSpPr>
            <p:cNvPr id="55" name="Google Shape;271;p20"/>
            <p:cNvCxnSpPr/>
            <p:nvPr/>
          </p:nvCxnSpPr>
          <p:spPr>
            <a:xfrm rot="-5400000" flipH="1">
              <a:off x="3767950" y="33918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6" name="Google Shape;272;p20"/>
            <p:cNvCxnSpPr/>
            <p:nvPr/>
          </p:nvCxnSpPr>
          <p:spPr>
            <a:xfrm rot="-5400000" flipH="1">
              <a:off x="1883350" y="33918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7" name="Google Shape;273;p20"/>
            <p:cNvCxnSpPr/>
            <p:nvPr/>
          </p:nvCxnSpPr>
          <p:spPr>
            <a:xfrm rot="-5400000" flipH="1">
              <a:off x="5652550" y="33912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8" name="Google Shape;274;p20"/>
            <p:cNvCxnSpPr/>
            <p:nvPr/>
          </p:nvCxnSpPr>
          <p:spPr>
            <a:xfrm rot="-5400000" flipH="1">
              <a:off x="7537150" y="33912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59" name="Google Shape;275;p20"/>
            <p:cNvSpPr txBox="1"/>
            <p:nvPr/>
          </p:nvSpPr>
          <p:spPr>
            <a:xfrm>
              <a:off x="1317850" y="3784075"/>
              <a:ext cx="11316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check out</a:t>
              </a:r>
              <a:endParaRPr sz="2400"/>
            </a:p>
          </p:txBody>
        </p:sp>
        <p:sp>
          <p:nvSpPr>
            <p:cNvPr id="60" name="Google Shape;276;p20"/>
            <p:cNvSpPr txBox="1"/>
            <p:nvPr/>
          </p:nvSpPr>
          <p:spPr>
            <a:xfrm>
              <a:off x="3212775" y="3784075"/>
              <a:ext cx="11316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sz="2400" dirty="0"/>
                <a:t>???</a:t>
              </a:r>
              <a:endParaRPr sz="2400" dirty="0"/>
            </a:p>
          </p:txBody>
        </p:sp>
      </p:grpSp>
      <p:cxnSp>
        <p:nvCxnSpPr>
          <p:cNvPr id="63" name="Google Shape;278;p20"/>
          <p:cNvCxnSpPr/>
          <p:nvPr/>
        </p:nvCxnSpPr>
        <p:spPr>
          <a:xfrm>
            <a:off x="95124" y="5564134"/>
            <a:ext cx="12001745" cy="11988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279;p20"/>
          <p:cNvCxnSpPr/>
          <p:nvPr/>
        </p:nvCxnSpPr>
        <p:spPr>
          <a:xfrm flipH="1">
            <a:off x="95124" y="5587301"/>
            <a:ext cx="12001745" cy="11988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p24"/>
          <p:cNvSpPr txBox="1">
            <a:spLocks noGrp="1"/>
          </p:cNvSpPr>
          <p:nvPr>
            <p:ph type="body" idx="1"/>
          </p:nvPr>
        </p:nvSpPr>
        <p:spPr>
          <a:xfrm>
            <a:off x="2826034" y="1281533"/>
            <a:ext cx="8585237" cy="37407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predicate </a:t>
            </a:r>
            <a:r>
              <a:rPr lang="en" sz="20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CheckOut</a:t>
            </a: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(v, v’, book, name) {</a:t>
            </a:r>
          </a:p>
          <a:p>
            <a:pPr marL="0" indent="0"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&amp;&amp; book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in </a:t>
            </a: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v</a:t>
            </a:r>
          </a:p>
          <a:p>
            <a:pPr marL="0" indent="0"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&amp;&amp; v[book] == Shelf</a:t>
            </a:r>
          </a:p>
          <a:p>
            <a:pPr marL="0" indent="0"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&amp;&amp; (</a:t>
            </a:r>
            <a:r>
              <a:rPr lang="en" sz="20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forall</a:t>
            </a: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book | book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in </a:t>
            </a: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v :: v[book] != Patron(name))</a:t>
            </a:r>
          </a:p>
          <a:p>
            <a:pPr marL="0" indent="0"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&amp;&amp; v’ == v[book := Patron(name)]</a:t>
            </a:r>
          </a:p>
          <a:p>
            <a:pPr marL="0" indent="0"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</a:p>
          <a:p>
            <a:pPr marL="0" indent="0"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predicate </a:t>
            </a:r>
            <a:r>
              <a:rPr lang="en" sz="20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CheckIn</a:t>
            </a: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(v, v’, book, name) {</a:t>
            </a:r>
          </a:p>
          <a:p>
            <a:pPr marL="0" indent="0"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&amp;&amp; book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in </a:t>
            </a: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v</a:t>
            </a:r>
          </a:p>
          <a:p>
            <a:pPr marL="0" indent="0"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&amp;&amp; v[book] == Patron(name)</a:t>
            </a:r>
          </a:p>
          <a:p>
            <a:pPr marL="0" indent="0"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&amp;&amp; v’ == v[book := Shelf]</a:t>
            </a:r>
          </a:p>
          <a:p>
            <a:pPr marL="0" indent="0"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722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H</a:t>
            </a:r>
            <a:r>
              <a:rPr lang="en" dirty="0"/>
              <a:t>ow should we define a behavior?</a:t>
            </a:r>
            <a:endParaRPr dirty="0"/>
          </a:p>
        </p:txBody>
      </p:sp>
      <p:sp>
        <p:nvSpPr>
          <p:cNvPr id="287" name="Google Shape;287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81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With</a:t>
            </a:r>
            <a:r>
              <a:rPr lang="en" dirty="0"/>
              <a:t> a </a:t>
            </a:r>
            <a:r>
              <a:rPr lang="en" b="1" dirty="0"/>
              <a:t>program</a:t>
            </a:r>
            <a:r>
              <a:rPr lang="en" dirty="0"/>
              <a:t>?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en-US" dirty="0"/>
              <a:t>Its</a:t>
            </a:r>
            <a:r>
              <a:rPr lang="en" dirty="0"/>
              <a:t> variables define its state space</a:t>
            </a:r>
            <a:endParaRPr dirty="0"/>
          </a:p>
          <a:p>
            <a:pPr marL="0" indent="0">
              <a:buNone/>
            </a:pPr>
            <a:r>
              <a:rPr lang="en-US" dirty="0"/>
              <a:t>Its</a:t>
            </a:r>
            <a:r>
              <a:rPr lang="en" dirty="0"/>
              <a:t> executions define its behavior</a:t>
            </a:r>
            <a:endParaRPr dirty="0"/>
          </a:p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288" name="Google Shape;288;p21"/>
          <p:cNvSpPr txBox="1">
            <a:spLocks noGrp="1"/>
          </p:cNvSpPr>
          <p:nvPr>
            <p:ph type="body" idx="1"/>
          </p:nvPr>
        </p:nvSpPr>
        <p:spPr>
          <a:xfrm>
            <a:off x="491800" y="3632200"/>
            <a:ext cx="11360800" cy="219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Weaknesses:</a:t>
            </a:r>
            <a:endParaRPr/>
          </a:p>
          <a:p>
            <a:r>
              <a:rPr lang="en"/>
              <a:t>concreteness</a:t>
            </a:r>
            <a:endParaRPr/>
          </a:p>
          <a:p>
            <a:r>
              <a:rPr lang="en"/>
              <a:t>nondeterminism</a:t>
            </a:r>
            <a:endParaRPr/>
          </a:p>
          <a:p>
            <a:r>
              <a:rPr lang="en"/>
              <a:t>asynchrony</a:t>
            </a:r>
            <a:endParaRPr/>
          </a:p>
          <a:p>
            <a:r>
              <a:rPr lang="en"/>
              <a:t>environment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233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H</a:t>
            </a:r>
            <a:r>
              <a:rPr lang="en" dirty="0"/>
              <a:t>ow should we define a behavior?</a:t>
            </a:r>
            <a:endParaRPr dirty="0"/>
          </a:p>
        </p:txBody>
      </p:sp>
      <p:sp>
        <p:nvSpPr>
          <p:cNvPr id="295" name="Google Shape;295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With</a:t>
            </a:r>
            <a:r>
              <a:rPr lang="en" dirty="0"/>
              <a:t> a </a:t>
            </a:r>
            <a:r>
              <a:rPr lang="en" b="1" dirty="0"/>
              <a:t>state machine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en-US" dirty="0"/>
              <a:t>Its</a:t>
            </a:r>
            <a:r>
              <a:rPr lang="en" dirty="0"/>
              <a:t> </a:t>
            </a:r>
            <a:r>
              <a:rPr lang="en" dirty="0">
                <a:solidFill>
                  <a:srgbClr val="0000FF"/>
                </a:solidFill>
              </a:rPr>
              <a:t>type</a:t>
            </a:r>
            <a:r>
              <a:rPr lang="en" dirty="0"/>
              <a:t> defines its state space</a:t>
            </a:r>
            <a:endParaRPr dirty="0"/>
          </a:p>
          <a:p>
            <a:pPr marL="0" indent="0">
              <a:buNone/>
            </a:pPr>
            <a:r>
              <a:rPr lang="en-US" dirty="0"/>
              <a:t>Its</a:t>
            </a:r>
            <a:r>
              <a:rPr lang="en" dirty="0"/>
              <a:t> </a:t>
            </a:r>
            <a:r>
              <a:rPr lang="en" dirty="0">
                <a:solidFill>
                  <a:srgbClr val="0000FF"/>
                </a:solidFill>
              </a:rPr>
              <a:t>initial states</a:t>
            </a:r>
            <a:r>
              <a:rPr lang="en" dirty="0"/>
              <a:t> and </a:t>
            </a:r>
            <a:r>
              <a:rPr lang="en" dirty="0">
                <a:solidFill>
                  <a:srgbClr val="0000FF"/>
                </a:solidFill>
              </a:rPr>
              <a:t>transitions </a:t>
            </a:r>
            <a:r>
              <a:rPr lang="en" dirty="0"/>
              <a:t>define its behavior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296" name="Google Shape;296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6539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State machine strengths</a:t>
            </a:r>
            <a:endParaRPr dirty="0"/>
          </a:p>
        </p:txBody>
      </p:sp>
      <p:sp>
        <p:nvSpPr>
          <p:cNvPr id="373" name="Google Shape;373;p26"/>
          <p:cNvSpPr txBox="1">
            <a:spLocks noGrp="1"/>
          </p:cNvSpPr>
          <p:nvPr>
            <p:ph idx="1"/>
          </p:nvPr>
        </p:nvSpPr>
        <p:spPr>
          <a:xfrm>
            <a:off x="838200" y="1575105"/>
            <a:ext cx="10515600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Abstraction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States can be abstract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M</a:t>
            </a:r>
            <a:r>
              <a:rPr lang="en" dirty="0" err="1"/>
              <a:t>odel</a:t>
            </a:r>
            <a:r>
              <a:rPr lang="en" dirty="0"/>
              <a:t> an infinite map instead of an efficient pivot table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Next predicate is nondeterministic: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-US" dirty="0"/>
              <a:t>I</a:t>
            </a:r>
            <a:r>
              <a:rPr lang="en" dirty="0" err="1"/>
              <a:t>mplementation</a:t>
            </a:r>
            <a:r>
              <a:rPr lang="en" dirty="0"/>
              <a:t> may only select some of the choices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-US" dirty="0"/>
              <a:t>C</a:t>
            </a:r>
            <a:r>
              <a:rPr lang="en" dirty="0"/>
              <a:t>an model Murphy</a:t>
            </a:r>
            <a:r>
              <a:rPr lang="en-US" dirty="0"/>
              <a:t>’s law</a:t>
            </a:r>
            <a:r>
              <a:rPr lang="en" dirty="0"/>
              <a:t> (</a:t>
            </a:r>
            <a:r>
              <a:rPr lang="en-US" dirty="0"/>
              <a:t>e.g. </a:t>
            </a:r>
            <a:r>
              <a:rPr lang="en" dirty="0"/>
              <a:t>crash tolerance) or an adversary</a:t>
            </a:r>
            <a:endParaRPr dirty="0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374" name="Google Shape;374;p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4AF6E-C87C-F328-8521-29EF944D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98501-D4FB-85DD-824C-94ECB1C3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6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1C114D-5A23-C3B0-4F49-3AC9705E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State Machines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A300C-D557-1AD9-8D80-FCC34F8A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BB66E-E10D-C538-28F1-D7FCE67F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54DF-FC19-5D9C-1B34-7A08F3FA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90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State machine strengths</a:t>
            </a:r>
            <a:endParaRPr dirty="0"/>
          </a:p>
        </p:txBody>
      </p:sp>
      <p:sp>
        <p:nvSpPr>
          <p:cNvPr id="380" name="Google Shape;380;p27"/>
          <p:cNvSpPr txBox="1">
            <a:spLocks noGrp="1"/>
          </p:cNvSpPr>
          <p:nvPr>
            <p:ph idx="1"/>
          </p:nvPr>
        </p:nvSpPr>
        <p:spPr>
          <a:xfrm>
            <a:off x="838200" y="1575105"/>
            <a:ext cx="10515600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999999"/>
              </a:buClr>
            </a:pPr>
            <a:r>
              <a:rPr lang="en">
                <a:solidFill>
                  <a:srgbClr val="999999"/>
                </a:solidFill>
              </a:rPr>
              <a:t>Abstraction</a:t>
            </a:r>
            <a:endParaRPr dirty="0">
              <a:solidFill>
                <a:srgbClr val="999999"/>
              </a:solidFill>
            </a:endParaRPr>
          </a:p>
          <a:p>
            <a:r>
              <a:rPr lang="en" dirty="0"/>
              <a:t>Asynchrony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Each step of a state machine is conceptually atomic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Interleaved steps capture asynchrony: threads, host processes, adversaries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Designer decides how precisely to model interleaving; can refine/reduce</a:t>
            </a:r>
            <a:endParaRPr dirty="0"/>
          </a:p>
        </p:txBody>
      </p:sp>
      <p:sp>
        <p:nvSpPr>
          <p:cNvPr id="381" name="Google Shape;381;p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E2331-4FBA-2E30-2743-0C1F3C2D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7405C-32EF-8349-7C38-7252676E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78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89;p28"/>
          <p:cNvSpPr txBox="1"/>
          <p:nvPr/>
        </p:nvSpPr>
        <p:spPr>
          <a:xfrm>
            <a:off x="6755078" y="5140585"/>
            <a:ext cx="1994000" cy="978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733" i="1" dirty="0"/>
          </a:p>
        </p:txBody>
      </p:sp>
      <p:sp>
        <p:nvSpPr>
          <p:cNvPr id="9" name="Google Shape;387;p28"/>
          <p:cNvSpPr txBox="1"/>
          <p:nvPr/>
        </p:nvSpPr>
        <p:spPr>
          <a:xfrm>
            <a:off x="6189945" y="4314910"/>
            <a:ext cx="5258843" cy="1904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  </a:t>
            </a:r>
            <a:r>
              <a:rPr lang="en-US" sz="2400" dirty="0"/>
              <a:t>Distributed </a:t>
            </a:r>
            <a:r>
              <a:rPr lang="en" sz="2400" dirty="0"/>
              <a:t>System </a:t>
            </a:r>
            <a:r>
              <a:rPr lang="en" sz="1733" i="1" dirty="0"/>
              <a:t>(environment assumption)</a:t>
            </a:r>
            <a:endParaRPr sz="1733" i="1" dirty="0"/>
          </a:p>
        </p:txBody>
      </p:sp>
      <p:sp>
        <p:nvSpPr>
          <p:cNvPr id="12" name="Google Shape;389;p28"/>
          <p:cNvSpPr txBox="1"/>
          <p:nvPr/>
        </p:nvSpPr>
        <p:spPr>
          <a:xfrm>
            <a:off x="6640256" y="5013237"/>
            <a:ext cx="1994000" cy="978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733" i="1" dirty="0"/>
          </a:p>
        </p:txBody>
      </p:sp>
      <p:sp>
        <p:nvSpPr>
          <p:cNvPr id="388" name="Google Shape;38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State machine strengths</a:t>
            </a:r>
            <a:endParaRPr dirty="0"/>
          </a:p>
        </p:txBody>
      </p:sp>
      <p:sp>
        <p:nvSpPr>
          <p:cNvPr id="386" name="Google Shape;386;p28"/>
          <p:cNvSpPr txBox="1">
            <a:spLocks noGrp="1"/>
          </p:cNvSpPr>
          <p:nvPr>
            <p:ph idx="1"/>
          </p:nvPr>
        </p:nvSpPr>
        <p:spPr>
          <a:xfrm>
            <a:off x="838200" y="1575105"/>
            <a:ext cx="10515600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999999"/>
              </a:buClr>
            </a:pPr>
            <a:r>
              <a:rPr lang="en" dirty="0">
                <a:solidFill>
                  <a:srgbClr val="999999"/>
                </a:solidFill>
              </a:rPr>
              <a:t>Abstraction</a:t>
            </a:r>
            <a:endParaRPr dirty="0">
              <a:solidFill>
                <a:srgbClr val="999999"/>
              </a:solidFill>
            </a:endParaRPr>
          </a:p>
          <a:p>
            <a:pPr>
              <a:buClr>
                <a:srgbClr val="999999"/>
              </a:buClr>
            </a:pPr>
            <a:r>
              <a:rPr lang="en" dirty="0">
                <a:solidFill>
                  <a:srgbClr val="999999"/>
                </a:solidFill>
              </a:rPr>
              <a:t>Asynchrony</a:t>
            </a:r>
            <a:endParaRPr dirty="0">
              <a:solidFill>
                <a:srgbClr val="999999"/>
              </a:solidFill>
            </a:endParaRPr>
          </a:p>
          <a:p>
            <a:r>
              <a:rPr lang="en" dirty="0"/>
              <a:t>Environment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US" dirty="0"/>
              <a:t>M</a:t>
            </a:r>
            <a:r>
              <a:rPr lang="en" dirty="0" err="1"/>
              <a:t>odel</a:t>
            </a:r>
            <a:r>
              <a:rPr lang="en" dirty="0"/>
              <a:t> a proposed program with one state machine (verified)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US" dirty="0"/>
              <a:t>M</a:t>
            </a:r>
            <a:r>
              <a:rPr lang="en" dirty="0" err="1"/>
              <a:t>odel</a:t>
            </a:r>
            <a:r>
              <a:rPr lang="en" dirty="0"/>
              <a:t> </a:t>
            </a:r>
            <a:r>
              <a:rPr lang="en-US" dirty="0"/>
              <a:t>(</a:t>
            </a:r>
            <a:r>
              <a:rPr lang="en" dirty="0"/>
              <a:t>adversarial</a:t>
            </a:r>
            <a:r>
              <a:rPr lang="en-US" dirty="0"/>
              <a:t>)</a:t>
            </a:r>
            <a:r>
              <a:rPr lang="en" dirty="0"/>
              <a:t> environment with another (trusted)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US" dirty="0"/>
              <a:t>C</a:t>
            </a:r>
            <a:r>
              <a:rPr lang="en" dirty="0" err="1"/>
              <a:t>ompound</a:t>
            </a:r>
            <a:r>
              <a:rPr lang="en" dirty="0"/>
              <a:t> state machine models their interactions (trusted)</a:t>
            </a:r>
            <a:endParaRPr dirty="0"/>
          </a:p>
        </p:txBody>
      </p:sp>
      <p:sp>
        <p:nvSpPr>
          <p:cNvPr id="391" name="Google Shape;391;p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sp>
        <p:nvSpPr>
          <p:cNvPr id="387" name="Google Shape;387;p28"/>
          <p:cNvSpPr txBox="1"/>
          <p:nvPr/>
        </p:nvSpPr>
        <p:spPr>
          <a:xfrm>
            <a:off x="713984" y="4312823"/>
            <a:ext cx="4876800" cy="1904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  System </a:t>
            </a:r>
            <a:r>
              <a:rPr lang="en" sz="1733" i="1"/>
              <a:t>(environment assumption)</a:t>
            </a:r>
            <a:endParaRPr sz="1733" i="1"/>
          </a:p>
        </p:txBody>
      </p:sp>
      <p:sp>
        <p:nvSpPr>
          <p:cNvPr id="389" name="Google Shape;389;p28"/>
          <p:cNvSpPr txBox="1"/>
          <p:nvPr/>
        </p:nvSpPr>
        <p:spPr>
          <a:xfrm>
            <a:off x="980684" y="4998623"/>
            <a:ext cx="1994000" cy="978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Filesystem</a:t>
            </a:r>
            <a:endParaRPr sz="2400"/>
          </a:p>
          <a:p>
            <a:pPr algn="ctr"/>
            <a:r>
              <a:rPr lang="en" sz="1733" i="1"/>
              <a:t>(program to verify)</a:t>
            </a:r>
            <a:endParaRPr sz="1733" i="1"/>
          </a:p>
        </p:txBody>
      </p:sp>
      <p:sp>
        <p:nvSpPr>
          <p:cNvPr id="390" name="Google Shape;390;p28"/>
          <p:cNvSpPr txBox="1"/>
          <p:nvPr/>
        </p:nvSpPr>
        <p:spPr>
          <a:xfrm>
            <a:off x="3253984" y="4998623"/>
            <a:ext cx="1994000" cy="978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Disk</a:t>
            </a:r>
            <a:endParaRPr sz="2400"/>
          </a:p>
          <a:p>
            <a:pPr algn="ctr"/>
            <a:r>
              <a:rPr lang="en" sz="1733" i="1"/>
              <a:t>(environment assumption)</a:t>
            </a:r>
            <a:endParaRPr sz="1733" i="1"/>
          </a:p>
        </p:txBody>
      </p:sp>
      <p:sp>
        <p:nvSpPr>
          <p:cNvPr id="10" name="Google Shape;389;p28"/>
          <p:cNvSpPr txBox="1"/>
          <p:nvPr/>
        </p:nvSpPr>
        <p:spPr>
          <a:xfrm>
            <a:off x="6511815" y="4886190"/>
            <a:ext cx="1994000" cy="978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dirty="0"/>
              <a:t>Host</a:t>
            </a:r>
            <a:endParaRPr sz="2400" dirty="0"/>
          </a:p>
          <a:p>
            <a:pPr algn="ctr"/>
            <a:r>
              <a:rPr lang="en" sz="1733" i="1" dirty="0"/>
              <a:t>(program to verify)</a:t>
            </a:r>
            <a:endParaRPr sz="1733" i="1" dirty="0"/>
          </a:p>
        </p:txBody>
      </p:sp>
      <p:sp>
        <p:nvSpPr>
          <p:cNvPr id="11" name="Google Shape;390;p28"/>
          <p:cNvSpPr txBox="1"/>
          <p:nvPr/>
        </p:nvSpPr>
        <p:spPr>
          <a:xfrm>
            <a:off x="8956800" y="4998623"/>
            <a:ext cx="1994000" cy="978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dirty="0"/>
              <a:t>Network</a:t>
            </a:r>
            <a:endParaRPr sz="2400" dirty="0"/>
          </a:p>
          <a:p>
            <a:pPr algn="ctr"/>
            <a:r>
              <a:rPr lang="en" sz="1733" i="1" dirty="0"/>
              <a:t>(environment assumption)</a:t>
            </a:r>
            <a:endParaRPr sz="1733" i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2384C-721A-8284-45EA-A0F71A86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7BDF6-072A-DB19-06C5-39D6C28B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Building state machines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2133"/>
              </a:spcBef>
              <a:buNone/>
            </a:pPr>
            <a:r>
              <a:rPr lang="en" dirty="0"/>
              <a:t>A </a:t>
            </a:r>
            <a:r>
              <a:rPr lang="en" dirty="0">
                <a:solidFill>
                  <a:srgbClr val="0000FF"/>
                </a:solidFill>
              </a:rPr>
              <a:t>state</a:t>
            </a:r>
            <a:r>
              <a:rPr lang="en" b="1" dirty="0">
                <a:solidFill>
                  <a:srgbClr val="0000FF"/>
                </a:solidFill>
              </a:rPr>
              <a:t> </a:t>
            </a:r>
            <a:r>
              <a:rPr lang="en" dirty="0"/>
              <a:t>is an assignment of values to variables</a:t>
            </a:r>
            <a:endParaRPr lang="en-US" dirty="0"/>
          </a:p>
          <a:p>
            <a:pPr marL="0" indent="0">
              <a:spcBef>
                <a:spcPts val="2133"/>
              </a:spcBef>
              <a:buNone/>
            </a:pPr>
            <a:r>
              <a:rPr lang="en-US" dirty="0"/>
              <a:t>An </a:t>
            </a:r>
            <a:r>
              <a:rPr lang="en-US" dirty="0">
                <a:solidFill>
                  <a:srgbClr val="0000FF"/>
                </a:solidFill>
              </a:rPr>
              <a:t>action</a:t>
            </a:r>
            <a:r>
              <a:rPr lang="en-US" dirty="0"/>
              <a:t> is a transition from one state to another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en" dirty="0"/>
              <a:t>An </a:t>
            </a:r>
            <a:r>
              <a:rPr lang="en" dirty="0">
                <a:solidFill>
                  <a:srgbClr val="0000FF"/>
                </a:solidFill>
              </a:rPr>
              <a:t>execution </a:t>
            </a:r>
            <a:r>
              <a:rPr lang="en" dirty="0"/>
              <a:t>is a sequence of states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dirty="0"/>
              <a:t>We</a:t>
            </a:r>
            <a:r>
              <a:rPr lang="en-US" dirty="0"/>
              <a:t> will</a:t>
            </a:r>
            <a:r>
              <a:rPr lang="en" dirty="0"/>
              <a:t> capture executions with </a:t>
            </a:r>
            <a:r>
              <a:rPr lang="en" dirty="0">
                <a:solidFill>
                  <a:srgbClr val="0000FF"/>
                </a:solidFill>
              </a:rPr>
              <a:t>state machines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2" name="Oval 1"/>
          <p:cNvSpPr/>
          <p:nvPr/>
        </p:nvSpPr>
        <p:spPr>
          <a:xfrm>
            <a:off x="9264946" y="2323070"/>
            <a:ext cx="818166" cy="7784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x=1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y=1</a:t>
            </a:r>
          </a:p>
        </p:txBody>
      </p:sp>
      <p:sp>
        <p:nvSpPr>
          <p:cNvPr id="8" name="Oval 7"/>
          <p:cNvSpPr/>
          <p:nvPr/>
        </p:nvSpPr>
        <p:spPr>
          <a:xfrm>
            <a:off x="10944717" y="2316890"/>
            <a:ext cx="818166" cy="7784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x=1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y=2</a:t>
            </a:r>
          </a:p>
        </p:txBody>
      </p:sp>
      <p:cxnSp>
        <p:nvCxnSpPr>
          <p:cNvPr id="4" name="Curved Connector 3"/>
          <p:cNvCxnSpPr>
            <a:stCxn id="2" idx="7"/>
            <a:endCxn id="8" idx="1"/>
          </p:cNvCxnSpPr>
          <p:nvPr/>
        </p:nvCxnSpPr>
        <p:spPr>
          <a:xfrm rot="5400000" flipH="1" flipV="1">
            <a:off x="10510824" y="1883365"/>
            <a:ext cx="6180" cy="1101241"/>
          </a:xfrm>
          <a:prstGeom prst="curvedConnector3">
            <a:avLst>
              <a:gd name="adj1" fmla="val 3044417"/>
            </a:avLst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9/12/24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Building state machines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2133"/>
              </a:spcBef>
              <a:buNone/>
            </a:pPr>
            <a:r>
              <a:rPr lang="en" dirty="0"/>
              <a:t>A </a:t>
            </a:r>
            <a:r>
              <a:rPr lang="en" dirty="0">
                <a:solidFill>
                  <a:srgbClr val="0000FF"/>
                </a:solidFill>
              </a:rPr>
              <a:t>state</a:t>
            </a:r>
            <a:r>
              <a:rPr lang="en" b="1" dirty="0">
                <a:solidFill>
                  <a:srgbClr val="0000FF"/>
                </a:solidFill>
              </a:rPr>
              <a:t> </a:t>
            </a:r>
            <a:r>
              <a:rPr lang="en" dirty="0"/>
              <a:t>is an assignment of values to variables</a:t>
            </a:r>
            <a:endParaRPr lang="en-US" dirty="0"/>
          </a:p>
          <a:p>
            <a:pPr marL="0" indent="0">
              <a:spcBef>
                <a:spcPts val="2133"/>
              </a:spcBef>
              <a:buNone/>
            </a:pPr>
            <a:r>
              <a:rPr lang="en-US" dirty="0"/>
              <a:t>An </a:t>
            </a:r>
            <a:r>
              <a:rPr lang="en-US" dirty="0">
                <a:solidFill>
                  <a:srgbClr val="0000FF"/>
                </a:solidFill>
              </a:rPr>
              <a:t>action</a:t>
            </a:r>
            <a:r>
              <a:rPr lang="en-US" dirty="0"/>
              <a:t> is a transition from one state to another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en" dirty="0"/>
              <a:t>An </a:t>
            </a:r>
            <a:r>
              <a:rPr lang="en" dirty="0">
                <a:solidFill>
                  <a:srgbClr val="0000FF"/>
                </a:solidFill>
              </a:rPr>
              <a:t>execution </a:t>
            </a:r>
            <a:r>
              <a:rPr lang="en" dirty="0"/>
              <a:t>is a sequence of states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dirty="0"/>
              <a:t>We</a:t>
            </a:r>
            <a:r>
              <a:rPr lang="en-US" dirty="0"/>
              <a:t> will</a:t>
            </a:r>
            <a:r>
              <a:rPr lang="en" dirty="0"/>
              <a:t> capture executions with </a:t>
            </a:r>
            <a:r>
              <a:rPr lang="en" dirty="0">
                <a:solidFill>
                  <a:srgbClr val="0000FF"/>
                </a:solidFill>
              </a:rPr>
              <a:t>state machines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2" name="Oval 1"/>
          <p:cNvSpPr/>
          <p:nvPr/>
        </p:nvSpPr>
        <p:spPr>
          <a:xfrm>
            <a:off x="9264946" y="2323070"/>
            <a:ext cx="818166" cy="7784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10944717" y="2316890"/>
            <a:ext cx="818166" cy="7784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" name="Curved Connector 3"/>
          <p:cNvCxnSpPr>
            <a:stCxn id="2" idx="7"/>
            <a:endCxn id="8" idx="1"/>
          </p:cNvCxnSpPr>
          <p:nvPr/>
        </p:nvCxnSpPr>
        <p:spPr>
          <a:xfrm rot="5400000" flipH="1" flipV="1">
            <a:off x="10510824" y="1883365"/>
            <a:ext cx="6180" cy="1101241"/>
          </a:xfrm>
          <a:prstGeom prst="curvedConnector3">
            <a:avLst>
              <a:gd name="adj1" fmla="val 3044417"/>
            </a:avLst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610599" y="3582163"/>
            <a:ext cx="525161" cy="4996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Oval 12"/>
          <p:cNvSpPr/>
          <p:nvPr/>
        </p:nvSpPr>
        <p:spPr>
          <a:xfrm>
            <a:off x="9352975" y="3586282"/>
            <a:ext cx="525161" cy="4996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10096381" y="3582163"/>
            <a:ext cx="525161" cy="4996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Oval 14"/>
          <p:cNvSpPr/>
          <p:nvPr/>
        </p:nvSpPr>
        <p:spPr>
          <a:xfrm>
            <a:off x="10828459" y="3585293"/>
            <a:ext cx="525161" cy="4996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9/12/24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D22359-6F11-D1DE-4BA8-ABFF6F587AA5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9135760" y="3832005"/>
            <a:ext cx="217215" cy="4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4D1707-AFCC-1EFA-3E00-8E4A15751DD3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 flipV="1">
            <a:off x="9878136" y="3832005"/>
            <a:ext cx="218245" cy="4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587795-1F9D-67C9-219E-0C10791953B8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10621542" y="3832005"/>
            <a:ext cx="206917" cy="3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41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The Switch state machine</a:t>
            </a:r>
            <a:endParaRPr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2885434" y="1472921"/>
            <a:ext cx="6421133" cy="3274467"/>
            <a:chOff x="1758925" y="1370815"/>
            <a:chExt cx="4815850" cy="2455850"/>
          </a:xfrm>
        </p:grpSpPr>
        <p:sp>
          <p:nvSpPr>
            <p:cNvPr id="71" name="Google Shape;71;p15"/>
            <p:cNvSpPr/>
            <p:nvPr/>
          </p:nvSpPr>
          <p:spPr>
            <a:xfrm>
              <a:off x="2501400" y="2076150"/>
              <a:ext cx="991200" cy="991200"/>
            </a:xfrm>
            <a:prstGeom prst="ellipse">
              <a:avLst/>
            </a:prstGeom>
            <a:solidFill>
              <a:srgbClr val="D0E0E3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733"/>
                <a:t>off</a:t>
              </a:r>
              <a:endParaRPr sz="3733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841100" y="2076150"/>
              <a:ext cx="991200" cy="991200"/>
            </a:xfrm>
            <a:prstGeom prst="ellipse">
              <a:avLst/>
            </a:prstGeom>
            <a:solidFill>
              <a:srgbClr val="D0E0E3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733"/>
                <a:t>on</a:t>
              </a:r>
              <a:endParaRPr sz="3733"/>
            </a:p>
          </p:txBody>
        </p:sp>
        <p:cxnSp>
          <p:nvCxnSpPr>
            <p:cNvPr id="73" name="Google Shape;73;p15"/>
            <p:cNvCxnSpPr>
              <a:stCxn id="71" idx="7"/>
              <a:endCxn id="72" idx="1"/>
            </p:cNvCxnSpPr>
            <p:nvPr/>
          </p:nvCxnSpPr>
          <p:spPr>
            <a:xfrm rot="-5400000" flipH="1">
              <a:off x="4166592" y="1402158"/>
              <a:ext cx="600" cy="1638900"/>
            </a:xfrm>
            <a:prstGeom prst="curvedConnector3">
              <a:avLst>
                <a:gd name="adj1" fmla="val -6388048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74" name="Google Shape;74;p15"/>
            <p:cNvCxnSpPr>
              <a:stCxn id="72" idx="3"/>
              <a:endCxn id="71" idx="5"/>
            </p:cNvCxnSpPr>
            <p:nvPr/>
          </p:nvCxnSpPr>
          <p:spPr>
            <a:xfrm rot="5400000">
              <a:off x="4166508" y="2103042"/>
              <a:ext cx="600" cy="1638900"/>
            </a:xfrm>
            <a:prstGeom prst="curvedConnector3">
              <a:avLst>
                <a:gd name="adj1" fmla="val 6388048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75" name="Google Shape;75;p15"/>
            <p:cNvCxnSpPr>
              <a:stCxn id="72" idx="7"/>
              <a:endCxn id="72" idx="6"/>
            </p:cNvCxnSpPr>
            <p:nvPr/>
          </p:nvCxnSpPr>
          <p:spPr>
            <a:xfrm rot="-5400000" flipH="1">
              <a:off x="5584542" y="2323908"/>
              <a:ext cx="350400" cy="145200"/>
            </a:xfrm>
            <a:prstGeom prst="curvedConnector4">
              <a:avLst>
                <a:gd name="adj1" fmla="val -109384"/>
                <a:gd name="adj2" fmla="val 263969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76" name="Google Shape;76;p15"/>
            <p:cNvCxnSpPr>
              <a:stCxn id="71" idx="3"/>
              <a:endCxn id="71" idx="2"/>
            </p:cNvCxnSpPr>
            <p:nvPr/>
          </p:nvCxnSpPr>
          <p:spPr>
            <a:xfrm rot="5400000" flipH="1">
              <a:off x="2398758" y="2674392"/>
              <a:ext cx="350400" cy="145200"/>
            </a:xfrm>
            <a:prstGeom prst="curvedConnector4">
              <a:avLst>
                <a:gd name="adj1" fmla="val -109384"/>
                <a:gd name="adj2" fmla="val 263969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77" name="Google Shape;77;p15"/>
            <p:cNvSpPr txBox="1"/>
            <p:nvPr/>
          </p:nvSpPr>
          <p:spPr>
            <a:xfrm>
              <a:off x="5183075" y="1499238"/>
              <a:ext cx="13917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2400"/>
                <a:t>Activate</a:t>
              </a:r>
              <a:endParaRPr sz="2400"/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3212227" y="3365030"/>
              <a:ext cx="2090574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2400"/>
                <a:t>Deactivate, Toggle</a:t>
              </a:r>
              <a:endParaRPr sz="2400" dirty="0"/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3274233" y="1370815"/>
              <a:ext cx="1712025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2400"/>
                <a:t>Activate, Toggle</a:t>
              </a:r>
              <a:endParaRPr sz="2400" dirty="0"/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1758925" y="3355613"/>
              <a:ext cx="13917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2400"/>
                <a:t>Deactivate</a:t>
              </a:r>
              <a:endParaRPr sz="2400"/>
            </a:p>
          </p:txBody>
        </p:sp>
      </p:grp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00" y="1974784"/>
            <a:ext cx="1760633" cy="23475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al 5"/>
          <p:cNvSpPr/>
          <p:nvPr/>
        </p:nvSpPr>
        <p:spPr>
          <a:xfrm>
            <a:off x="3972117" y="2505280"/>
            <a:ext cx="1128055" cy="112805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160607" y="4919433"/>
            <a:ext cx="9773176" cy="1543800"/>
            <a:chOff x="1160607" y="4919433"/>
            <a:chExt cx="9773176" cy="1543800"/>
          </a:xfrm>
        </p:grpSpPr>
        <p:cxnSp>
          <p:nvCxnSpPr>
            <p:cNvPr id="87" name="Google Shape;87;p15"/>
            <p:cNvCxnSpPr>
              <a:stCxn id="37" idx="7"/>
              <a:endCxn id="38" idx="1"/>
            </p:cNvCxnSpPr>
            <p:nvPr/>
          </p:nvCxnSpPr>
          <p:spPr>
            <a:xfrm rot="5400000" flipH="1" flipV="1">
              <a:off x="4923639" y="4961136"/>
              <a:ext cx="1377" cy="1667206"/>
            </a:xfrm>
            <a:prstGeom prst="curvedConnector3">
              <a:avLst>
                <a:gd name="adj1" fmla="val 17703123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med"/>
            </a:ln>
          </p:spPr>
        </p:cxnSp>
        <p:sp>
          <p:nvSpPr>
            <p:cNvPr id="88" name="Google Shape;88;p15"/>
            <p:cNvSpPr txBox="1"/>
            <p:nvPr/>
          </p:nvSpPr>
          <p:spPr>
            <a:xfrm>
              <a:off x="1995070" y="4924312"/>
              <a:ext cx="1381005" cy="569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 dirty="0"/>
                <a:t>Activate</a:t>
              </a:r>
              <a:endParaRPr sz="2400" dirty="0"/>
            </a:p>
          </p:txBody>
        </p:sp>
        <p:sp>
          <p:nvSpPr>
            <p:cNvPr id="89" name="Google Shape;89;p15"/>
            <p:cNvSpPr txBox="1"/>
            <p:nvPr/>
          </p:nvSpPr>
          <p:spPr>
            <a:xfrm>
              <a:off x="4238446" y="4919433"/>
              <a:ext cx="1381005" cy="569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 dirty="0"/>
                <a:t>Activate</a:t>
              </a:r>
              <a:endParaRPr sz="2400" dirty="0"/>
            </a:p>
          </p:txBody>
        </p:sp>
        <p:sp>
          <p:nvSpPr>
            <p:cNvPr id="90" name="Google Shape;90;p15"/>
            <p:cNvSpPr txBox="1"/>
            <p:nvPr/>
          </p:nvSpPr>
          <p:spPr>
            <a:xfrm>
              <a:off x="6476107" y="4919433"/>
              <a:ext cx="1381005" cy="569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Toggle</a:t>
              </a:r>
              <a:endParaRPr sz="2400" dirty="0"/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8718312" y="4919433"/>
              <a:ext cx="1381005" cy="569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Toggle</a:t>
              </a:r>
              <a:endParaRPr sz="2400" dirty="0"/>
            </a:p>
          </p:txBody>
        </p:sp>
        <p:cxnSp>
          <p:nvCxnSpPr>
            <p:cNvPr id="92" name="Google Shape;92;p15"/>
            <p:cNvCxnSpPr>
              <a:stCxn id="36" idx="7"/>
              <a:endCxn id="37" idx="1"/>
            </p:cNvCxnSpPr>
            <p:nvPr/>
          </p:nvCxnSpPr>
          <p:spPr>
            <a:xfrm rot="16200000" flipH="1">
              <a:off x="2684885" y="4968119"/>
              <a:ext cx="1377" cy="1653239"/>
            </a:xfrm>
            <a:prstGeom prst="curvedConnector3">
              <a:avLst>
                <a:gd name="adj1" fmla="val -16693609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med"/>
            </a:ln>
          </p:spPr>
        </p:cxnSp>
        <p:cxnSp>
          <p:nvCxnSpPr>
            <p:cNvPr id="93" name="Google Shape;93;p15"/>
            <p:cNvCxnSpPr>
              <a:stCxn id="38" idx="7"/>
              <a:endCxn id="39" idx="1"/>
            </p:cNvCxnSpPr>
            <p:nvPr/>
          </p:nvCxnSpPr>
          <p:spPr>
            <a:xfrm rot="16200000" flipH="1">
              <a:off x="7167706" y="4962803"/>
              <a:ext cx="4713" cy="1667206"/>
            </a:xfrm>
            <a:prstGeom prst="curvedConnector3">
              <a:avLst>
                <a:gd name="adj1" fmla="val -5143157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med"/>
            </a:ln>
          </p:spPr>
        </p:cxnSp>
        <p:cxnSp>
          <p:nvCxnSpPr>
            <p:cNvPr id="94" name="Google Shape;94;p15"/>
            <p:cNvCxnSpPr>
              <a:stCxn id="39" idx="7"/>
              <a:endCxn id="40" idx="1"/>
            </p:cNvCxnSpPr>
            <p:nvPr/>
          </p:nvCxnSpPr>
          <p:spPr>
            <a:xfrm rot="5400000" flipH="1" flipV="1">
              <a:off x="9406459" y="4969788"/>
              <a:ext cx="4713" cy="1653239"/>
            </a:xfrm>
            <a:prstGeom prst="curvedConnector3">
              <a:avLst>
                <a:gd name="adj1" fmla="val 4977382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med"/>
            </a:ln>
          </p:spPr>
        </p:cxnSp>
        <p:sp>
          <p:nvSpPr>
            <p:cNvPr id="36" name="Oval 35"/>
            <p:cNvSpPr/>
            <p:nvPr/>
          </p:nvSpPr>
          <p:spPr>
            <a:xfrm>
              <a:off x="1160607" y="5680045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off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3392376" y="5681422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on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5638112" y="5680045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on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7883848" y="5684758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off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10115617" y="5680045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032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CE419C-7609-D92D-139A-B5CB1C19CD49}"/>
              </a:ext>
            </a:extLst>
          </p:cNvPr>
          <p:cNvSpPr/>
          <p:nvPr/>
        </p:nvSpPr>
        <p:spPr>
          <a:xfrm>
            <a:off x="1285046" y="5156324"/>
            <a:ext cx="1240984" cy="3256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72785" y="5498926"/>
            <a:ext cx="569374" cy="3256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38865" y="4417742"/>
            <a:ext cx="569374" cy="3256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The Switch state machine</a:t>
            </a:r>
            <a:endParaRPr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734536" y="1578378"/>
            <a:ext cx="6457464" cy="4777972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predicate Activate(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v'.switch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== 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predicate Deactivate(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v'.switch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== Off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predicate Toggle(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v'.switch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v.switch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predicate Next(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hr-HR" sz="1800" dirty="0">
                <a:latin typeface="Consolas" charset="0"/>
                <a:ea typeface="Consolas" charset="0"/>
                <a:cs typeface="Consolas" charset="0"/>
              </a:rPr>
              <a:t>    || </a:t>
            </a:r>
            <a:r>
              <a:rPr lang="hr-HR" sz="1800" dirty="0" err="1">
                <a:latin typeface="Consolas" charset="0"/>
                <a:ea typeface="Consolas" charset="0"/>
                <a:cs typeface="Consolas" charset="0"/>
              </a:rPr>
              <a:t>Activate</a:t>
            </a:r>
            <a:r>
              <a:rPr lang="hr-HR" sz="1800" dirty="0">
                <a:latin typeface="Consolas" charset="0"/>
                <a:ea typeface="Consolas" charset="0"/>
                <a:cs typeface="Consolas" charset="0"/>
              </a:rPr>
              <a:t>(v, v')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hr-HR" sz="1800" dirty="0">
                <a:latin typeface="Consolas" charset="0"/>
                <a:ea typeface="Consolas" charset="0"/>
                <a:cs typeface="Consolas" charset="0"/>
              </a:rPr>
              <a:t>    || </a:t>
            </a:r>
            <a:r>
              <a:rPr lang="hr-HR" sz="1800" dirty="0" err="1">
                <a:latin typeface="Consolas" charset="0"/>
                <a:ea typeface="Consolas" charset="0"/>
                <a:cs typeface="Consolas" charset="0"/>
              </a:rPr>
              <a:t>Deactivate</a:t>
            </a:r>
            <a:r>
              <a:rPr lang="hr-HR" sz="1800" dirty="0">
                <a:latin typeface="Consolas" charset="0"/>
                <a:ea typeface="Consolas" charset="0"/>
                <a:cs typeface="Consolas" charset="0"/>
              </a:rPr>
              <a:t>(v, v')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hr-HR" sz="1800" dirty="0">
                <a:latin typeface="Consolas" charset="0"/>
                <a:ea typeface="Consolas" charset="0"/>
                <a:cs typeface="Consolas" charset="0"/>
              </a:rPr>
              <a:t>    || </a:t>
            </a:r>
            <a:r>
              <a:rPr lang="hr-HR" sz="1800" dirty="0" err="1">
                <a:latin typeface="Consolas" charset="0"/>
                <a:ea typeface="Consolas" charset="0"/>
                <a:cs typeface="Consolas" charset="0"/>
              </a:rPr>
              <a:t>Toggle</a:t>
            </a:r>
            <a:r>
              <a:rPr lang="hr-HR" sz="1800" dirty="0">
                <a:latin typeface="Consolas" charset="0"/>
                <a:ea typeface="Consolas" charset="0"/>
                <a:cs typeface="Consolas" charset="0"/>
              </a:rPr>
              <a:t>(v, v')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hr-HR" sz="18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0" y="1531783"/>
            <a:ext cx="4095969" cy="2898485"/>
            <a:chOff x="1024998" y="1018476"/>
            <a:chExt cx="5865527" cy="3060999"/>
          </a:xfrm>
        </p:grpSpPr>
        <p:sp>
          <p:nvSpPr>
            <p:cNvPr id="71" name="Google Shape;71;p15"/>
            <p:cNvSpPr/>
            <p:nvPr/>
          </p:nvSpPr>
          <p:spPr>
            <a:xfrm>
              <a:off x="2236695" y="2109373"/>
              <a:ext cx="1255905" cy="928789"/>
            </a:xfrm>
            <a:prstGeom prst="ellipse">
              <a:avLst/>
            </a:prstGeom>
            <a:solidFill>
              <a:srgbClr val="D0E0E3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dirty="0"/>
                <a:t>off</a:t>
              </a:r>
              <a:endParaRPr sz="1600" dirty="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841101" y="2099317"/>
              <a:ext cx="1306228" cy="938845"/>
            </a:xfrm>
            <a:prstGeom prst="ellipse">
              <a:avLst/>
            </a:prstGeom>
            <a:solidFill>
              <a:srgbClr val="D0E0E3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dirty="0"/>
                <a:t>on</a:t>
              </a:r>
              <a:endParaRPr sz="2000" dirty="0"/>
            </a:p>
          </p:txBody>
        </p:sp>
        <p:cxnSp>
          <p:nvCxnSpPr>
            <p:cNvPr id="73" name="Google Shape;73;p15"/>
            <p:cNvCxnSpPr>
              <a:stCxn id="71" idx="7"/>
              <a:endCxn id="72" idx="1"/>
            </p:cNvCxnSpPr>
            <p:nvPr/>
          </p:nvCxnSpPr>
          <p:spPr>
            <a:xfrm rot="5400000" flipH="1" flipV="1">
              <a:off x="4166243" y="1379241"/>
              <a:ext cx="8584" cy="1723716"/>
            </a:xfrm>
            <a:prstGeom prst="curvedConnector3">
              <a:avLst>
                <a:gd name="adj1" fmla="val 4514259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74" name="Google Shape;74;p15"/>
            <p:cNvCxnSpPr>
              <a:stCxn id="72" idx="3"/>
              <a:endCxn id="71" idx="5"/>
            </p:cNvCxnSpPr>
            <p:nvPr/>
          </p:nvCxnSpPr>
          <p:spPr>
            <a:xfrm rot="5400000">
              <a:off x="4169799" y="2039549"/>
              <a:ext cx="1472" cy="1723716"/>
            </a:xfrm>
            <a:prstGeom prst="curvedConnector3">
              <a:avLst>
                <a:gd name="adj1" fmla="val 25738235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75" name="Google Shape;75;p15"/>
            <p:cNvCxnSpPr>
              <a:stCxn id="72" idx="7"/>
              <a:endCxn id="72" idx="6"/>
            </p:cNvCxnSpPr>
            <p:nvPr/>
          </p:nvCxnSpPr>
          <p:spPr>
            <a:xfrm rot="16200000" flipH="1">
              <a:off x="5885716" y="2307127"/>
              <a:ext cx="331932" cy="191293"/>
            </a:xfrm>
            <a:prstGeom prst="curvedConnector4">
              <a:avLst>
                <a:gd name="adj1" fmla="val -114152"/>
                <a:gd name="adj2" fmla="val 271131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76" name="Google Shape;76;p15"/>
            <p:cNvCxnSpPr>
              <a:stCxn id="71" idx="3"/>
              <a:endCxn id="71" idx="2"/>
            </p:cNvCxnSpPr>
            <p:nvPr/>
          </p:nvCxnSpPr>
          <p:spPr>
            <a:xfrm rot="5400000" flipH="1">
              <a:off x="2164469" y="2645994"/>
              <a:ext cx="328376" cy="183923"/>
            </a:xfrm>
            <a:prstGeom prst="curvedConnector4">
              <a:avLst>
                <a:gd name="adj1" fmla="val -114940"/>
                <a:gd name="adj2" fmla="val 27798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77" name="Google Shape;77;p15"/>
            <p:cNvSpPr txBox="1"/>
            <p:nvPr/>
          </p:nvSpPr>
          <p:spPr>
            <a:xfrm>
              <a:off x="5260184" y="1381355"/>
              <a:ext cx="1630341" cy="585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2000" dirty="0"/>
                <a:t>Activate</a:t>
              </a:r>
              <a:endParaRPr sz="3200" dirty="0"/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3198108" y="3169425"/>
              <a:ext cx="2090574" cy="91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2000" dirty="0"/>
                <a:t>Deactivate, Toggle</a:t>
              </a:r>
              <a:endParaRPr sz="2000" dirty="0"/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3256537" y="1018476"/>
              <a:ext cx="1712025" cy="91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2000" dirty="0"/>
                <a:t>Activate, Toggle</a:t>
              </a:r>
              <a:endParaRPr sz="2000" dirty="0"/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1024998" y="3188633"/>
              <a:ext cx="2158811" cy="585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2000"/>
                <a:t>Deactivate</a:t>
              </a:r>
              <a:endParaRPr sz="2000" dirty="0"/>
            </a:p>
          </p:txBody>
        </p:sp>
      </p:grpSp>
      <p:sp>
        <p:nvSpPr>
          <p:cNvPr id="36" name="Oval 35"/>
          <p:cNvSpPr/>
          <p:nvPr/>
        </p:nvSpPr>
        <p:spPr>
          <a:xfrm>
            <a:off x="889687" y="2614191"/>
            <a:ext cx="783098" cy="78309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7"/>
          <p:cNvSpPr txBox="1">
            <a:spLocks/>
          </p:cNvSpPr>
          <p:nvPr/>
        </p:nvSpPr>
        <p:spPr>
          <a:xfrm>
            <a:off x="377709" y="4433072"/>
            <a:ext cx="7375902" cy="2070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datatype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SwitchState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On | Off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datatype Variables = 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Variables(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switch:SwitchState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v.switch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== Off 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9/12/24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EECS498-003</a:t>
            </a:r>
          </a:p>
        </p:txBody>
      </p:sp>
    </p:spTree>
    <p:extLst>
      <p:ext uri="{BB962C8B-B14F-4D97-AF65-F5344CB8AC3E}">
        <p14:creationId xmlns:p14="http://schemas.microsoft.com/office/powerpoint/2010/main" val="149425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The </a:t>
            </a:r>
            <a:r>
              <a:rPr lang="en" dirty="0"/>
              <a:t>Game of </a:t>
            </a:r>
            <a:r>
              <a:rPr lang="en" dirty="0" err="1"/>
              <a:t>Nim</a:t>
            </a:r>
            <a:endParaRPr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grpSp>
        <p:nvGrpSpPr>
          <p:cNvPr id="103" name="Google Shape;103;p16"/>
          <p:cNvGrpSpPr/>
          <p:nvPr/>
        </p:nvGrpSpPr>
        <p:grpSpPr>
          <a:xfrm>
            <a:off x="4266421" y="1492674"/>
            <a:ext cx="2647945" cy="1763571"/>
            <a:chOff x="2814641" y="1476375"/>
            <a:chExt cx="2660075" cy="1771650"/>
          </a:xfrm>
        </p:grpSpPr>
        <p:pic>
          <p:nvPicPr>
            <p:cNvPr id="104" name="Google Shape;10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4641" y="1581150"/>
              <a:ext cx="669350" cy="68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33916" y="1476375"/>
              <a:ext cx="669350" cy="68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5366" y="2228850"/>
              <a:ext cx="669350" cy="68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90891" y="2562225"/>
              <a:ext cx="669350" cy="685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622" y="1532172"/>
            <a:ext cx="666298" cy="682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6222" y="2586272"/>
            <a:ext cx="666298" cy="6826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16"/>
          <p:cNvGrpSpPr/>
          <p:nvPr/>
        </p:nvGrpSpPr>
        <p:grpSpPr>
          <a:xfrm>
            <a:off x="5422121" y="2099927"/>
            <a:ext cx="1462749" cy="1943720"/>
            <a:chOff x="3681416" y="1885950"/>
            <a:chExt cx="1469450" cy="1952625"/>
          </a:xfrm>
        </p:grpSpPr>
        <p:pic>
          <p:nvPicPr>
            <p:cNvPr id="111" name="Google Shape;11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1416" y="1885950"/>
              <a:ext cx="669350" cy="68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52941" y="3152775"/>
              <a:ext cx="669350" cy="68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81516" y="2371725"/>
              <a:ext cx="669350" cy="685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p16"/>
          <p:cNvGrpSpPr/>
          <p:nvPr/>
        </p:nvGrpSpPr>
        <p:grpSpPr>
          <a:xfrm>
            <a:off x="4609322" y="3255890"/>
            <a:ext cx="1197266" cy="1308456"/>
            <a:chOff x="3071816" y="2914650"/>
            <a:chExt cx="1202750" cy="1314450"/>
          </a:xfrm>
        </p:grpSpPr>
        <p:pic>
          <p:nvPicPr>
            <p:cNvPr id="115" name="Google Shape;11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1816" y="2914650"/>
              <a:ext cx="669350" cy="68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05216" y="3543300"/>
              <a:ext cx="669350" cy="685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16"/>
          <p:cNvSpPr/>
          <p:nvPr/>
        </p:nvSpPr>
        <p:spPr>
          <a:xfrm>
            <a:off x="456116" y="5611105"/>
            <a:ext cx="2118371" cy="92225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</a:rPr>
              <a:t>11</a:t>
            </a:r>
            <a:endParaRPr sz="2400"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3815115" y="4757304"/>
            <a:ext cx="3358999" cy="1776059"/>
            <a:chOff x="2861336" y="3567977"/>
            <a:chExt cx="2519249" cy="1332044"/>
          </a:xfrm>
        </p:grpSpPr>
        <p:sp>
          <p:nvSpPr>
            <p:cNvPr id="119" name="Google Shape;119;p16"/>
            <p:cNvSpPr/>
            <p:nvPr/>
          </p:nvSpPr>
          <p:spPr>
            <a:xfrm>
              <a:off x="3791807" y="4208329"/>
              <a:ext cx="1588778" cy="69169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7</a:t>
              </a:r>
              <a:endParaRPr sz="2400"/>
            </a:p>
          </p:txBody>
        </p:sp>
        <p:cxnSp>
          <p:nvCxnSpPr>
            <p:cNvPr id="120" name="Google Shape;120;p16"/>
            <p:cNvCxnSpPr>
              <a:stCxn id="121" idx="0"/>
              <a:endCxn id="119" idx="0"/>
            </p:cNvCxnSpPr>
            <p:nvPr/>
          </p:nvCxnSpPr>
          <p:spPr>
            <a:xfrm rot="-5400000" flipH="1">
              <a:off x="3723536" y="3346129"/>
              <a:ext cx="600" cy="1725000"/>
            </a:xfrm>
            <a:prstGeom prst="curvedConnector3">
              <a:avLst>
                <a:gd name="adj1" fmla="val -43360101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122" name="Google Shape;122;p16"/>
            <p:cNvSpPr txBox="1"/>
            <p:nvPr/>
          </p:nvSpPr>
          <p:spPr>
            <a:xfrm>
              <a:off x="3223216" y="3567977"/>
              <a:ext cx="10359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 dirty="0"/>
                <a:t>Play(3)</a:t>
              </a:r>
              <a:endParaRPr sz="2400" dirty="0"/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1515302" y="4757303"/>
            <a:ext cx="3358999" cy="1776057"/>
            <a:chOff x="1136476" y="3567978"/>
            <a:chExt cx="2519249" cy="1332043"/>
          </a:xfrm>
        </p:grpSpPr>
        <p:sp>
          <p:nvSpPr>
            <p:cNvPr id="121" name="Google Shape;121;p16"/>
            <p:cNvSpPr/>
            <p:nvPr/>
          </p:nvSpPr>
          <p:spPr>
            <a:xfrm>
              <a:off x="2066947" y="4208329"/>
              <a:ext cx="1588778" cy="69169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10</a:t>
              </a:r>
              <a:endParaRPr sz="2400"/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481026" y="3567978"/>
              <a:ext cx="10359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 dirty="0"/>
                <a:t>Play(1)</a:t>
              </a:r>
              <a:endParaRPr sz="2400" dirty="0"/>
            </a:p>
          </p:txBody>
        </p:sp>
        <p:cxnSp>
          <p:nvCxnSpPr>
            <p:cNvPr id="125" name="Google Shape;125;p16"/>
            <p:cNvCxnSpPr>
              <a:stCxn id="117" idx="0"/>
              <a:endCxn id="121" idx="0"/>
            </p:cNvCxnSpPr>
            <p:nvPr/>
          </p:nvCxnSpPr>
          <p:spPr>
            <a:xfrm rot="-5400000" flipH="1">
              <a:off x="1998676" y="3346129"/>
              <a:ext cx="600" cy="1725000"/>
            </a:xfrm>
            <a:prstGeom prst="curvedConnector3">
              <a:avLst>
                <a:gd name="adj1" fmla="val -43360101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126" name="Google Shape;126;p16"/>
          <p:cNvGrpSpPr/>
          <p:nvPr/>
        </p:nvGrpSpPr>
        <p:grpSpPr>
          <a:xfrm>
            <a:off x="6114929" y="4757304"/>
            <a:ext cx="3358999" cy="1776059"/>
            <a:chOff x="4586196" y="3567977"/>
            <a:chExt cx="2519249" cy="1332044"/>
          </a:xfrm>
        </p:grpSpPr>
        <p:sp>
          <p:nvSpPr>
            <p:cNvPr id="127" name="Google Shape;127;p16"/>
            <p:cNvSpPr/>
            <p:nvPr/>
          </p:nvSpPr>
          <p:spPr>
            <a:xfrm>
              <a:off x="5516667" y="4208329"/>
              <a:ext cx="1588778" cy="69169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5</a:t>
              </a:r>
              <a:endParaRPr sz="2400"/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4930746" y="3567977"/>
              <a:ext cx="10359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Play(2)</a:t>
              </a:r>
              <a:endParaRPr sz="2400" dirty="0"/>
            </a:p>
          </p:txBody>
        </p:sp>
        <p:cxnSp>
          <p:nvCxnSpPr>
            <p:cNvPr id="129" name="Google Shape;129;p16"/>
            <p:cNvCxnSpPr>
              <a:stCxn id="119" idx="0"/>
              <a:endCxn id="127" idx="0"/>
            </p:cNvCxnSpPr>
            <p:nvPr/>
          </p:nvCxnSpPr>
          <p:spPr>
            <a:xfrm rot="-5400000" flipH="1">
              <a:off x="5448396" y="3346129"/>
              <a:ext cx="600" cy="1725000"/>
            </a:xfrm>
            <a:prstGeom prst="curvedConnector3">
              <a:avLst>
                <a:gd name="adj1" fmla="val -43360101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130" name="Google Shape;130;p16"/>
          <p:cNvGrpSpPr/>
          <p:nvPr/>
        </p:nvGrpSpPr>
        <p:grpSpPr>
          <a:xfrm>
            <a:off x="8414741" y="4755099"/>
            <a:ext cx="3321136" cy="1778261"/>
            <a:chOff x="6311056" y="3566325"/>
            <a:chExt cx="2490852" cy="1333696"/>
          </a:xfrm>
        </p:grpSpPr>
        <p:sp>
          <p:nvSpPr>
            <p:cNvPr id="131" name="Google Shape;131;p16"/>
            <p:cNvSpPr/>
            <p:nvPr/>
          </p:nvSpPr>
          <p:spPr>
            <a:xfrm>
              <a:off x="7213130" y="4208329"/>
              <a:ext cx="1588778" cy="69169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1</a:t>
              </a:r>
              <a:endParaRPr sz="2400"/>
            </a:p>
          </p:txBody>
        </p:sp>
        <p:sp>
          <p:nvSpPr>
            <p:cNvPr id="132" name="Google Shape;132;p16"/>
            <p:cNvSpPr txBox="1"/>
            <p:nvPr/>
          </p:nvSpPr>
          <p:spPr>
            <a:xfrm>
              <a:off x="6641356" y="3566325"/>
              <a:ext cx="10359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Play(4)</a:t>
              </a:r>
              <a:endParaRPr sz="2400" dirty="0"/>
            </a:p>
          </p:txBody>
        </p:sp>
        <p:cxnSp>
          <p:nvCxnSpPr>
            <p:cNvPr id="133" name="Google Shape;133;p16"/>
            <p:cNvCxnSpPr>
              <a:stCxn id="127" idx="0"/>
              <a:endCxn id="131" idx="0"/>
            </p:cNvCxnSpPr>
            <p:nvPr/>
          </p:nvCxnSpPr>
          <p:spPr>
            <a:xfrm rot="-5400000" flipH="1">
              <a:off x="7159006" y="3360379"/>
              <a:ext cx="600" cy="1696500"/>
            </a:xfrm>
            <a:prstGeom prst="curvedConnector3">
              <a:avLst>
                <a:gd name="adj1" fmla="val -43360101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6326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The </a:t>
            </a:r>
            <a:r>
              <a:rPr lang="en-US" dirty="0" err="1"/>
              <a:t>Nim</a:t>
            </a:r>
            <a:r>
              <a:rPr lang="en" dirty="0"/>
              <a:t> state machine</a:t>
            </a:r>
            <a:endParaRPr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datatype Variables = Variables(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tokens:nat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v.tokens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 &gt;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0</a:t>
            </a:r>
            <a:endParaRPr lang="mr-IN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predicate Play(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take:nat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&amp;&amp; 1 &lt;= take &lt;= 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&amp;&amp;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v'.tokens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v.tokens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- take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predicate Next(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exists take :: Play(v, v', take)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20" name="Google Shape;306;p23"/>
          <p:cNvSpPr/>
          <p:nvPr/>
        </p:nvSpPr>
        <p:spPr>
          <a:xfrm>
            <a:off x="6717852" y="3444657"/>
            <a:ext cx="172800" cy="251689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307;p23"/>
          <p:cNvSpPr txBox="1"/>
          <p:nvPr/>
        </p:nvSpPr>
        <p:spPr>
          <a:xfrm>
            <a:off x="7035200" y="3234195"/>
            <a:ext cx="31508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9900FF"/>
                </a:solidFill>
              </a:rPr>
              <a:t>enabling condition</a:t>
            </a:r>
            <a:endParaRPr sz="2400" dirty="0">
              <a:solidFill>
                <a:srgbClr val="9900FF"/>
              </a:solidFill>
            </a:endParaRPr>
          </a:p>
        </p:txBody>
      </p:sp>
      <p:sp>
        <p:nvSpPr>
          <p:cNvPr id="22" name="Google Shape;308;p23"/>
          <p:cNvSpPr/>
          <p:nvPr/>
        </p:nvSpPr>
        <p:spPr>
          <a:xfrm>
            <a:off x="6717852" y="3752490"/>
            <a:ext cx="172800" cy="307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" name="Google Shape;309;p23"/>
          <p:cNvSpPr txBox="1"/>
          <p:nvPr/>
        </p:nvSpPr>
        <p:spPr>
          <a:xfrm>
            <a:off x="7035200" y="3570501"/>
            <a:ext cx="31508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9900FF"/>
                </a:solidFill>
              </a:rPr>
              <a:t>“update”</a:t>
            </a:r>
            <a:endParaRPr sz="2400" dirty="0">
              <a:solidFill>
                <a:srgbClr val="99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1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456116" y="1018639"/>
            <a:ext cx="2118400" cy="92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</a:rPr>
              <a:t>11</a:t>
            </a:r>
            <a:endParaRPr sz="2400"/>
          </a:p>
        </p:txBody>
      </p:sp>
      <p:grpSp>
        <p:nvGrpSpPr>
          <p:cNvPr id="140" name="Google Shape;140;p17"/>
          <p:cNvGrpSpPr/>
          <p:nvPr/>
        </p:nvGrpSpPr>
        <p:grpSpPr>
          <a:xfrm>
            <a:off x="3815130" y="246063"/>
            <a:ext cx="3359013" cy="1694976"/>
            <a:chOff x="2861347" y="3628898"/>
            <a:chExt cx="2519260" cy="1271232"/>
          </a:xfrm>
        </p:grpSpPr>
        <p:sp>
          <p:nvSpPr>
            <p:cNvPr id="141" name="Google Shape;141;p17"/>
            <p:cNvSpPr/>
            <p:nvPr/>
          </p:nvSpPr>
          <p:spPr>
            <a:xfrm>
              <a:off x="3791807" y="4208329"/>
              <a:ext cx="1588800" cy="6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7</a:t>
              </a:r>
              <a:endParaRPr sz="2400"/>
            </a:p>
          </p:txBody>
        </p:sp>
        <p:cxnSp>
          <p:nvCxnSpPr>
            <p:cNvPr id="142" name="Google Shape;142;p17"/>
            <p:cNvCxnSpPr>
              <a:stCxn id="143" idx="0"/>
              <a:endCxn id="141" idx="0"/>
            </p:cNvCxnSpPr>
            <p:nvPr/>
          </p:nvCxnSpPr>
          <p:spPr>
            <a:xfrm rot="-5400000" flipH="1">
              <a:off x="3723547" y="3346129"/>
              <a:ext cx="600" cy="17250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144" name="Google Shape;144;p17"/>
            <p:cNvSpPr txBox="1"/>
            <p:nvPr/>
          </p:nvSpPr>
          <p:spPr>
            <a:xfrm>
              <a:off x="3215397" y="3628898"/>
              <a:ext cx="10359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Play(3)</a:t>
              </a:r>
              <a:endParaRPr sz="2400"/>
            </a:p>
          </p:txBody>
        </p:sp>
      </p:grpSp>
      <p:grpSp>
        <p:nvGrpSpPr>
          <p:cNvPr id="145" name="Google Shape;145;p17"/>
          <p:cNvGrpSpPr/>
          <p:nvPr/>
        </p:nvGrpSpPr>
        <p:grpSpPr>
          <a:xfrm>
            <a:off x="1515316" y="246063"/>
            <a:ext cx="3359013" cy="1694976"/>
            <a:chOff x="1136487" y="3628898"/>
            <a:chExt cx="2519260" cy="1271232"/>
          </a:xfrm>
        </p:grpSpPr>
        <p:sp>
          <p:nvSpPr>
            <p:cNvPr id="143" name="Google Shape;143;p17"/>
            <p:cNvSpPr/>
            <p:nvPr/>
          </p:nvSpPr>
          <p:spPr>
            <a:xfrm>
              <a:off x="2066947" y="4208329"/>
              <a:ext cx="1588800" cy="6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10</a:t>
              </a:r>
              <a:endParaRPr sz="2400"/>
            </a:p>
          </p:txBody>
        </p:sp>
        <p:sp>
          <p:nvSpPr>
            <p:cNvPr id="146" name="Google Shape;146;p17"/>
            <p:cNvSpPr txBox="1"/>
            <p:nvPr/>
          </p:nvSpPr>
          <p:spPr>
            <a:xfrm>
              <a:off x="1480972" y="3628898"/>
              <a:ext cx="10359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Play(1)</a:t>
              </a:r>
              <a:endParaRPr sz="2400"/>
            </a:p>
          </p:txBody>
        </p:sp>
        <p:cxnSp>
          <p:nvCxnSpPr>
            <p:cNvPr id="147" name="Google Shape;147;p17"/>
            <p:cNvCxnSpPr>
              <a:stCxn id="139" idx="0"/>
              <a:endCxn id="143" idx="0"/>
            </p:cNvCxnSpPr>
            <p:nvPr/>
          </p:nvCxnSpPr>
          <p:spPr>
            <a:xfrm rot="-5400000" flipH="1">
              <a:off x="1998687" y="3346129"/>
              <a:ext cx="600" cy="17250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148" name="Google Shape;148;p17"/>
          <p:cNvGrpSpPr/>
          <p:nvPr/>
        </p:nvGrpSpPr>
        <p:grpSpPr>
          <a:xfrm>
            <a:off x="6114943" y="246063"/>
            <a:ext cx="3359013" cy="1694976"/>
            <a:chOff x="4586207" y="3628898"/>
            <a:chExt cx="2519260" cy="1271232"/>
          </a:xfrm>
        </p:grpSpPr>
        <p:sp>
          <p:nvSpPr>
            <p:cNvPr id="149" name="Google Shape;149;p17"/>
            <p:cNvSpPr/>
            <p:nvPr/>
          </p:nvSpPr>
          <p:spPr>
            <a:xfrm>
              <a:off x="5516667" y="4208329"/>
              <a:ext cx="1588800" cy="6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5</a:t>
              </a:r>
              <a:endParaRPr sz="2400"/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4930921" y="3628898"/>
              <a:ext cx="10359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Play(2)</a:t>
              </a:r>
              <a:endParaRPr sz="2400"/>
            </a:p>
          </p:txBody>
        </p:sp>
        <p:cxnSp>
          <p:nvCxnSpPr>
            <p:cNvPr id="151" name="Google Shape;151;p17"/>
            <p:cNvCxnSpPr>
              <a:stCxn id="141" idx="0"/>
              <a:endCxn id="149" idx="0"/>
            </p:cNvCxnSpPr>
            <p:nvPr/>
          </p:nvCxnSpPr>
          <p:spPr>
            <a:xfrm rot="-5400000" flipH="1">
              <a:off x="5448407" y="3346129"/>
              <a:ext cx="600" cy="17250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152" name="Google Shape;152;p17"/>
          <p:cNvGrpSpPr/>
          <p:nvPr/>
        </p:nvGrpSpPr>
        <p:grpSpPr>
          <a:xfrm>
            <a:off x="8414757" y="246063"/>
            <a:ext cx="3321151" cy="1694976"/>
            <a:chOff x="6311067" y="3628898"/>
            <a:chExt cx="2490863" cy="1271232"/>
          </a:xfrm>
        </p:grpSpPr>
        <p:sp>
          <p:nvSpPr>
            <p:cNvPr id="153" name="Google Shape;153;p17"/>
            <p:cNvSpPr/>
            <p:nvPr/>
          </p:nvSpPr>
          <p:spPr>
            <a:xfrm>
              <a:off x="7213130" y="4208329"/>
              <a:ext cx="1588800" cy="6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1</a:t>
              </a:r>
              <a:endParaRPr sz="2400"/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6655895" y="3628898"/>
              <a:ext cx="10359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Play(4)</a:t>
              </a:r>
              <a:endParaRPr sz="2400"/>
            </a:p>
          </p:txBody>
        </p:sp>
        <p:cxnSp>
          <p:nvCxnSpPr>
            <p:cNvPr id="155" name="Google Shape;155;p17"/>
            <p:cNvCxnSpPr>
              <a:stCxn id="149" idx="0"/>
              <a:endCxn id="153" idx="0"/>
            </p:cNvCxnSpPr>
            <p:nvPr/>
          </p:nvCxnSpPr>
          <p:spPr>
            <a:xfrm rot="-5400000" flipH="1">
              <a:off x="7159017" y="3360379"/>
              <a:ext cx="600" cy="16965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156" name="Google Shape;156;p17"/>
          <p:cNvGrpSpPr/>
          <p:nvPr/>
        </p:nvGrpSpPr>
        <p:grpSpPr>
          <a:xfrm>
            <a:off x="456116" y="2221272"/>
            <a:ext cx="11317733" cy="922400"/>
            <a:chOff x="342087" y="1665954"/>
            <a:chExt cx="8488300" cy="691800"/>
          </a:xfrm>
        </p:grpSpPr>
        <p:sp>
          <p:nvSpPr>
            <p:cNvPr id="157" name="Google Shape;157;p17"/>
            <p:cNvSpPr/>
            <p:nvPr/>
          </p:nvSpPr>
          <p:spPr>
            <a:xfrm>
              <a:off x="342087" y="1665954"/>
              <a:ext cx="1588800" cy="6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11</a:t>
              </a:r>
              <a:endParaRPr sz="2400"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2066962" y="1665954"/>
              <a:ext cx="1588800" cy="6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10</a:t>
              </a:r>
              <a:endParaRPr sz="2400"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3791837" y="1665954"/>
              <a:ext cx="1588800" cy="6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9</a:t>
              </a:r>
              <a:endParaRPr sz="2400"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5516712" y="1665954"/>
              <a:ext cx="1588800" cy="6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8</a:t>
              </a:r>
              <a:endParaRPr sz="2400"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7241587" y="1665954"/>
              <a:ext cx="1588800" cy="6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7</a:t>
              </a:r>
              <a:endParaRPr sz="2400"/>
            </a:p>
          </p:txBody>
        </p:sp>
      </p:grpSp>
      <p:sp>
        <p:nvSpPr>
          <p:cNvPr id="162" name="Google Shape;162;p17"/>
          <p:cNvSpPr/>
          <p:nvPr/>
        </p:nvSpPr>
        <p:spPr>
          <a:xfrm>
            <a:off x="456116" y="3423905"/>
            <a:ext cx="2118400" cy="92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</a:rPr>
              <a:t>0</a:t>
            </a:r>
            <a:endParaRPr sz="2400"/>
          </a:p>
        </p:txBody>
      </p:sp>
      <p:grpSp>
        <p:nvGrpSpPr>
          <p:cNvPr id="163" name="Google Shape;163;p17"/>
          <p:cNvGrpSpPr/>
          <p:nvPr/>
        </p:nvGrpSpPr>
        <p:grpSpPr>
          <a:xfrm>
            <a:off x="437150" y="4626539"/>
            <a:ext cx="11317733" cy="922400"/>
            <a:chOff x="327862" y="3469904"/>
            <a:chExt cx="8488300" cy="691800"/>
          </a:xfrm>
        </p:grpSpPr>
        <p:sp>
          <p:nvSpPr>
            <p:cNvPr id="164" name="Google Shape;164;p17"/>
            <p:cNvSpPr/>
            <p:nvPr/>
          </p:nvSpPr>
          <p:spPr>
            <a:xfrm>
              <a:off x="327862" y="3469904"/>
              <a:ext cx="1588800" cy="6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11</a:t>
              </a:r>
              <a:endParaRPr sz="2400"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2052737" y="3469904"/>
              <a:ext cx="1588800" cy="6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10</a:t>
              </a:r>
              <a:endParaRPr sz="2400"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3777612" y="3469904"/>
              <a:ext cx="1588800" cy="6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11</a:t>
              </a:r>
              <a:endParaRPr sz="2400"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5502487" y="3469904"/>
              <a:ext cx="1588800" cy="6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8</a:t>
              </a:r>
              <a:endParaRPr sz="2400"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7227362" y="3469904"/>
              <a:ext cx="1588800" cy="6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7</a:t>
              </a:r>
              <a:endParaRPr sz="2400"/>
            </a:p>
          </p:txBody>
        </p:sp>
      </p:grpSp>
      <p:sp>
        <p:nvSpPr>
          <p:cNvPr id="169" name="Google Shape;169;p17"/>
          <p:cNvSpPr/>
          <p:nvPr/>
        </p:nvSpPr>
        <p:spPr>
          <a:xfrm>
            <a:off x="2755933" y="3372600"/>
            <a:ext cx="1906800" cy="604800"/>
          </a:xfrm>
          <a:prstGeom prst="wedgeRectCallout">
            <a:avLst>
              <a:gd name="adj1" fmla="val -63356"/>
              <a:gd name="adj2" fmla="val 80517"/>
            </a:avLst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!Init()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3902233" y="6137633"/>
            <a:ext cx="1906800" cy="604800"/>
          </a:xfrm>
          <a:prstGeom prst="wedgeRectCallout">
            <a:avLst>
              <a:gd name="adj1" fmla="val 3942"/>
              <a:gd name="adj2" fmla="val -205473"/>
            </a:avLst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!Next()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5737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20653</TotalTime>
  <Words>1795</Words>
  <Application>Microsoft Macintosh PowerPoint</Application>
  <PresentationFormat>Widescreen</PresentationFormat>
  <Paragraphs>321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EECS498-003 Formal Verification of Systems Software</vt:lpstr>
      <vt:lpstr>Chapter 3: State Machines</vt:lpstr>
      <vt:lpstr>Building state machines</vt:lpstr>
      <vt:lpstr>Building state machines</vt:lpstr>
      <vt:lpstr>The Switch state machine </vt:lpstr>
      <vt:lpstr>The Switch state machine</vt:lpstr>
      <vt:lpstr>The Game of Nim</vt:lpstr>
      <vt:lpstr>The Nim state machine</vt:lpstr>
      <vt:lpstr>PowerPoint Presentation</vt:lpstr>
      <vt:lpstr>Administrivia</vt:lpstr>
      <vt:lpstr>A simple library app</vt:lpstr>
      <vt:lpstr>A state is an assignment of values to variables</vt:lpstr>
      <vt:lpstr>An execution is an infinite sequence of states</vt:lpstr>
      <vt:lpstr>A behavior is the set of all possible executions </vt:lpstr>
      <vt:lpstr>A state machine definition</vt:lpstr>
      <vt:lpstr>A behavior is the set of all possible executions</vt:lpstr>
      <vt:lpstr>How should we define a behavior?</vt:lpstr>
      <vt:lpstr>How should we define a behavior?</vt:lpstr>
      <vt:lpstr>State machine strengths</vt:lpstr>
      <vt:lpstr>State machine strengths</vt:lpstr>
      <vt:lpstr>State machine strengths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Kapritsos, Manos</cp:lastModifiedBy>
  <cp:revision>1264</cp:revision>
  <dcterms:created xsi:type="dcterms:W3CDTF">2022-08-23T16:51:43Z</dcterms:created>
  <dcterms:modified xsi:type="dcterms:W3CDTF">2024-09-12T18:28:02Z</dcterms:modified>
  <cp:category/>
</cp:coreProperties>
</file>