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89" r:id="rId4"/>
    <p:sldId id="272" r:id="rId5"/>
    <p:sldId id="287" r:id="rId6"/>
    <p:sldId id="275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7d86a83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7d86a83f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6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1509a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1509a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8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1509a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1509a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96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0fda52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0fda52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01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0fda52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0fda52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0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9/17/24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</a:t>
            </a:r>
            <a:r>
              <a:rPr lang="en" dirty="0"/>
              <a:t> state machine definition</a:t>
            </a:r>
            <a:endParaRPr dirty="0"/>
          </a:p>
        </p:txBody>
      </p:sp>
      <p:sp>
        <p:nvSpPr>
          <p:cNvPr id="301" name="Google Shape;301;p23"/>
          <p:cNvSpPr txBox="1">
            <a:spLocks noGrp="1"/>
          </p:cNvSpPr>
          <p:nvPr>
            <p:ph idx="1"/>
          </p:nvPr>
        </p:nvSpPr>
        <p:spPr>
          <a:xfrm>
            <a:off x="838200" y="1066189"/>
            <a:ext cx="10959548" cy="55897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ghost predicate Init(v: Variables) {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[book] == Shelf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ghost predicate 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(v : Variables, v’ : Variables, book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 Book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name: string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&amp;&amp; book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[book] == Shelf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&amp;&amp; 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v :: v[book] != Patron(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v’ == v[book := Patron(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)]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ghost predicate 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(v : Variables, v’ : Variables, book: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 string)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v[book] == Patron(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v’ == v[book := Shelf]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ghost predicate Next(v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 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, v’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 Variables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||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exists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||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(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exists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Clr>
                <a:schemeClr val="dk1"/>
              </a:buClr>
              <a:buSzPts val="1100"/>
              <a:buNone/>
            </a:pP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4294967295"/>
          </p:nvPr>
        </p:nvSpPr>
        <p:spPr>
          <a:xfrm>
            <a:off x="6895100" y="927754"/>
            <a:ext cx="5181924" cy="116623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datatype Card = Shelf | Patron(name: string)</a:t>
            </a:r>
            <a:br>
              <a:rPr lang="en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datatype Book = Book(title: string)</a:t>
            </a:r>
            <a:br>
              <a:rPr lang="en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= map&lt;Book, Card&gt;</a:t>
            </a:r>
            <a:endParaRPr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32BE2-5291-6DBE-3891-D32E6BF4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ABD86-6D1D-A8F1-8658-99D01794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BFCF-EE2C-C487-E992-021CF0DC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FA0C-019A-9BBD-148F-48169E17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Problem Set 1 is due </a:t>
            </a:r>
            <a:r>
              <a:rPr lang="en-US" b="1" dirty="0"/>
              <a:t>in two days</a:t>
            </a:r>
            <a:r>
              <a:rPr lang="en-US" dirty="0"/>
              <a:t>, September 19</a:t>
            </a:r>
          </a:p>
          <a:p>
            <a:r>
              <a:rPr lang="en-US" dirty="0"/>
              <a:t>Problem Set 2 will be released on September 20</a:t>
            </a:r>
          </a:p>
          <a:p>
            <a:pPr lvl="1"/>
            <a:r>
              <a:rPr lang="en-US" dirty="0"/>
              <a:t>Chapters 3 and 4</a:t>
            </a:r>
          </a:p>
          <a:p>
            <a:pPr lvl="2"/>
            <a:r>
              <a:rPr lang="en-US" dirty="0"/>
              <a:t>Due October 3</a:t>
            </a:r>
          </a:p>
          <a:p>
            <a:endParaRPr lang="en-US" dirty="0"/>
          </a:p>
          <a:p>
            <a:r>
              <a:rPr lang="en-US" dirty="0"/>
              <a:t>Be careful about spoilers when posting on Piazza</a:t>
            </a:r>
          </a:p>
          <a:p>
            <a:pPr lvl="1"/>
            <a:r>
              <a:rPr lang="en-US" dirty="0"/>
              <a:t>If in doubt, make it private</a:t>
            </a:r>
          </a:p>
          <a:p>
            <a:pPr lvl="1"/>
            <a:endParaRPr lang="en-US" dirty="0"/>
          </a:p>
          <a:p>
            <a:r>
              <a:rPr lang="en-US" sz="2200" b="0" dirty="0">
                <a:effectLst/>
                <a:latin typeface="Menlo" panose="020B0609030804020204" pitchFamily="49" charset="0"/>
              </a:rPr>
              <a:t>assert multiset({1,1}) == multiset({1});</a:t>
            </a:r>
            <a:r>
              <a:rPr lang="en-US" sz="2200" dirty="0">
                <a:latin typeface="Menlo" panose="020B0609030804020204" pitchFamily="49" charset="0"/>
              </a:rPr>
              <a:t>  </a:t>
            </a:r>
            <a:r>
              <a:rPr lang="en-US" sz="2200" b="0" dirty="0">
                <a:effectLst/>
                <a:latin typeface="Menlo" panose="020B0609030804020204" pitchFamily="49" charset="0"/>
              </a:rPr>
              <a:t>// Does this prove?</a:t>
            </a:r>
          </a:p>
          <a:p>
            <a:r>
              <a:rPr lang="en-US" sz="2200" b="0" dirty="0">
                <a:effectLst/>
                <a:latin typeface="Menlo" panose="020B0609030804020204" pitchFamily="49" charset="0"/>
              </a:rPr>
              <a:t>assert multiset([1,1]) == multiset([1]);  // Does this prove?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430E-3CE6-C25D-DB3E-8B55B967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5E6D2-AD2F-F8CB-6B4E-57E052BF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3F0F-3DB8-0AE2-972D-2AF2098B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0704" y="4120368"/>
            <a:ext cx="8867632" cy="927857"/>
            <a:chOff x="647040" y="3859788"/>
            <a:chExt cx="8867632" cy="927857"/>
          </a:xfrm>
        </p:grpSpPr>
        <p:sp>
          <p:nvSpPr>
            <p:cNvPr id="9" name="Oval 8"/>
            <p:cNvSpPr/>
            <p:nvPr/>
          </p:nvSpPr>
          <p:spPr>
            <a:xfrm>
              <a:off x="647040" y="3989031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942689" y="398903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238338" y="398903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533987" y="400917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400857" y="3983187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657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696506" y="3983186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658</a:t>
              </a:r>
            </a:p>
          </p:txBody>
        </p:sp>
        <p:cxnSp>
          <p:nvCxnSpPr>
            <p:cNvPr id="5" name="Curved Connector 4"/>
            <p:cNvCxnSpPr>
              <a:stCxn id="9" idx="7"/>
              <a:endCxn id="11" idx="1"/>
            </p:cNvCxnSpPr>
            <p:nvPr/>
          </p:nvCxnSpPr>
          <p:spPr>
            <a:xfrm rot="5400000" flipH="1" flipV="1">
              <a:off x="1703947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rot="5400000" flipH="1" flipV="1">
              <a:off x="2999596" y="3744603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5400000" flipH="1" flipV="1">
              <a:off x="4287943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5400000" flipH="1" flipV="1">
              <a:off x="5590894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5400000" flipH="1" flipV="1">
              <a:off x="7135115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5400000" flipH="1" flipV="1">
              <a:off x="8457764" y="3738974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87240" y="3859788"/>
              <a:ext cx="714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4400" dirty="0"/>
                <a:t>…</a:t>
              </a:r>
              <a:endParaRPr lang="en-US" sz="4400" dirty="0"/>
            </a:p>
          </p:txBody>
        </p:sp>
      </p:grp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Chapter 4: Proving properties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Expressing a system as a state machine allows us to </a:t>
            </a:r>
            <a:r>
              <a:rPr lang="en-US" dirty="0">
                <a:solidFill>
                  <a:srgbClr val="0000FF"/>
                </a:solidFill>
              </a:rPr>
              <a:t>prove</a:t>
            </a:r>
            <a:r>
              <a:rPr lang="en-US" dirty="0"/>
              <a:t> that it has certain properties</a:t>
            </a:r>
          </a:p>
          <a:p>
            <a:pPr>
              <a:lnSpc>
                <a:spcPct val="50000"/>
              </a:lnSpc>
            </a:pPr>
            <a:r>
              <a:rPr lang="en-US" dirty="0"/>
              <a:t>We will focus on safety properties</a:t>
            </a:r>
          </a:p>
          <a:p>
            <a:pPr lvl="1"/>
            <a:r>
              <a:rPr lang="en-US" dirty="0"/>
              <a:t>i.e. properties that hold throughout the execution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Basic tool: induction</a:t>
            </a:r>
            <a:endParaRPr lang="el-GR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l-GR" dirty="0"/>
          </a:p>
          <a:p>
            <a:r>
              <a:rPr lang="en-US" dirty="0"/>
              <a:t>Show that the property holds on state 0</a:t>
            </a:r>
          </a:p>
          <a:p>
            <a:r>
              <a:rPr lang="en-US" dirty="0"/>
              <a:t>Show that if the property holds on state k, it must hold on state k+1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3" name="Oval 22"/>
          <p:cNvSpPr/>
          <p:nvPr/>
        </p:nvSpPr>
        <p:spPr>
          <a:xfrm>
            <a:off x="1060704" y="4249611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Oval 23"/>
          <p:cNvSpPr/>
          <p:nvPr/>
        </p:nvSpPr>
        <p:spPr>
          <a:xfrm>
            <a:off x="2356353" y="4249610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3652002" y="4249610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4947651" y="4269750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7814521" y="4243767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657</a:t>
            </a:r>
          </a:p>
        </p:txBody>
      </p:sp>
      <p:sp>
        <p:nvSpPr>
          <p:cNvPr id="33" name="Oval 32"/>
          <p:cNvSpPr/>
          <p:nvPr/>
        </p:nvSpPr>
        <p:spPr>
          <a:xfrm>
            <a:off x="9110170" y="4243766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658</a:t>
            </a:r>
          </a:p>
        </p:txBody>
      </p:sp>
      <p:cxnSp>
        <p:nvCxnSpPr>
          <p:cNvPr id="41" name="Curved Connector 40"/>
          <p:cNvCxnSpPr/>
          <p:nvPr/>
        </p:nvCxnSpPr>
        <p:spPr>
          <a:xfrm rot="5400000" flipH="1" flipV="1">
            <a:off x="10155512" y="3999554"/>
            <a:ext cx="1" cy="717119"/>
          </a:xfrm>
          <a:prstGeom prst="curvedConnector3">
            <a:avLst>
              <a:gd name="adj1" fmla="val 342606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D78D8-A5CD-7684-D8C8-C29C9706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45D42-15F2-E48D-47EB-91807D63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Let’s prove a safety invariant!</a:t>
            </a:r>
            <a:endParaRPr dirty="0"/>
          </a:p>
        </p:txBody>
      </p:sp>
      <p:sp>
        <p:nvSpPr>
          <p:cNvPr id="396" name="Google Shape;39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predicate Safety(v: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true // TBD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SafetyProof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v ::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(v) ==&gt;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(v)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v, v' ::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(v) &amp;&amp; Next(v, v') ==&gt;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(v')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321468" y="3066001"/>
            <a:ext cx="1561416" cy="602800"/>
          </a:xfrm>
          <a:prstGeom prst="wedgeRoundRectCallout">
            <a:avLst>
              <a:gd name="adj1" fmla="val -110410"/>
              <a:gd name="adj2" fmla="val 127780"/>
              <a:gd name="adj3" fmla="val 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Base case</a:t>
            </a:r>
            <a:endParaRPr sz="2400"/>
          </a:p>
        </p:txBody>
      </p:sp>
      <p:sp>
        <p:nvSpPr>
          <p:cNvPr id="400" name="Google Shape;400;p29"/>
          <p:cNvSpPr/>
          <p:nvPr/>
        </p:nvSpPr>
        <p:spPr>
          <a:xfrm>
            <a:off x="8070775" y="5436587"/>
            <a:ext cx="2226577" cy="602800"/>
          </a:xfrm>
          <a:prstGeom prst="wedgeRoundRectCallout">
            <a:avLst>
              <a:gd name="adj1" fmla="val -42476"/>
              <a:gd name="adj2" fmla="val -168247"/>
              <a:gd name="adj3" fmla="val 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Inductive Step</a:t>
            </a:r>
            <a:endParaRPr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1D524-2484-3CFA-6C50-D5CB7DFC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1842-4365-4932-8827-9E2FDB6C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C2706B-08AC-C553-3DBD-0F5617C049FB}"/>
              </a:ext>
            </a:extLst>
          </p:cNvPr>
          <p:cNvGrpSpPr/>
          <p:nvPr/>
        </p:nvGrpSpPr>
        <p:grpSpPr>
          <a:xfrm>
            <a:off x="8962006" y="1876032"/>
            <a:ext cx="2670691" cy="2379937"/>
            <a:chOff x="8514824" y="3492796"/>
            <a:chExt cx="2670691" cy="23799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AA3DE6-744F-04E6-5934-65EEA7FC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C996A-0583-B3E7-A49D-8E7EAF8AFAF9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   </a:t>
            </a:r>
            <a:r>
              <a:rPr lang="en" dirty="0"/>
              <a:t>Jay Normal Form</a:t>
            </a:r>
            <a:endParaRPr dirty="0"/>
          </a:p>
        </p:txBody>
      </p:sp>
      <p:sp>
        <p:nvSpPr>
          <p:cNvPr id="422" name="Google Shape;422;p3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188901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As you begin writing more interesting specs</a:t>
            </a:r>
            <a:r>
              <a:rPr lang="en-US" dirty="0"/>
              <a:t>, </a:t>
            </a:r>
            <a:r>
              <a:rPr lang="en" dirty="0"/>
              <a:t>proofs will be nontrivial.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Pull all the nondeterminism into one place,</a:t>
            </a:r>
            <a:r>
              <a:rPr lang="en-US" dirty="0"/>
              <a:t> </a:t>
            </a:r>
            <a:r>
              <a:rPr lang="en" dirty="0"/>
              <a:t>and get a receipt.</a:t>
            </a:r>
            <a:endParaRPr dirty="0"/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2756000" y="6088184"/>
            <a:ext cx="33400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solidFill>
                  <a:srgbClr val="B7B7B7"/>
                </a:solidFill>
              </a:rPr>
              <a:t>image: </a:t>
            </a:r>
            <a:r>
              <a:rPr lang="en" sz="1467" dirty="0" err="1">
                <a:solidFill>
                  <a:srgbClr val="B7B7B7"/>
                </a:solidFill>
              </a:rPr>
              <a:t>flickr</a:t>
            </a:r>
            <a:r>
              <a:rPr lang="en" sz="1467" dirty="0">
                <a:solidFill>
                  <a:srgbClr val="B7B7B7"/>
                </a:solidFill>
              </a:rPr>
              <a:t>/</a:t>
            </a:r>
            <a:r>
              <a:rPr lang="en" sz="1467" dirty="0" err="1">
                <a:solidFill>
                  <a:srgbClr val="B7B7B7"/>
                </a:solidFill>
              </a:rPr>
              <a:t>afagen</a:t>
            </a:r>
            <a:r>
              <a:rPr lang="en" sz="1467" dirty="0">
                <a:solidFill>
                  <a:srgbClr val="B7B7B7"/>
                </a:solidFill>
              </a:rPr>
              <a:t> CC-by-</a:t>
            </a:r>
            <a:r>
              <a:rPr lang="en" sz="1467" dirty="0" err="1">
                <a:solidFill>
                  <a:srgbClr val="B7B7B7"/>
                </a:solidFill>
              </a:rPr>
              <a:t>nc</a:t>
            </a:r>
            <a:r>
              <a:rPr lang="en" sz="1467" dirty="0">
                <a:solidFill>
                  <a:srgbClr val="B7B7B7"/>
                </a:solidFill>
              </a:rPr>
              <a:t>-</a:t>
            </a:r>
            <a:r>
              <a:rPr lang="en" sz="1467" dirty="0" err="1">
                <a:solidFill>
                  <a:srgbClr val="B7B7B7"/>
                </a:solidFill>
              </a:rPr>
              <a:t>sa</a:t>
            </a:r>
            <a:endParaRPr sz="1467" dirty="0">
              <a:solidFill>
                <a:srgbClr val="B7B7B7"/>
              </a:solidFill>
            </a:endParaRPr>
          </a:p>
        </p:txBody>
      </p:sp>
      <p:pic>
        <p:nvPicPr>
          <p:cNvPr id="426" name="Google Shape;4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434" y="0"/>
            <a:ext cx="3282901" cy="126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cture of J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3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80A2B-F562-2753-998D-7B8CED0A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637EC-A6B6-1506-80A1-F186DFEA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5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Jay Normal Form</a:t>
            </a:r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247334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datatype Step = 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| Action1Step( &lt;parameters&gt; 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| Action2Step( &lt;parameters&gt; 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ghost predicate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NextStep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(v: Variables, v’: Variables,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step:Step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match step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case Action1Step(&lt;parameters&gt;) =&gt; Action1(v, v’, &lt;parameters&gt;)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case Action2Step(&lt;parameters&gt;) =&gt; Action2(v, v’, &lt;parameters&gt;)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...		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predicate Next(v: Variables, v’: Variables)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exists step ::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NextStep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(v, v’, step)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D7D43-3549-9E0F-BA2C-79B831C1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E1529-682D-CAB7-78A4-A4E8D404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27370</TotalTime>
  <Words>629</Words>
  <Application>Microsoft Macintosh PowerPoint</Application>
  <PresentationFormat>Widescreen</PresentationFormat>
  <Paragraphs>111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Menlo</vt:lpstr>
      <vt:lpstr>Office Theme</vt:lpstr>
      <vt:lpstr>EECS498-003 Formal Verification of Systems Software</vt:lpstr>
      <vt:lpstr>A state machine definition</vt:lpstr>
      <vt:lpstr>Administrivia etc.</vt:lpstr>
      <vt:lpstr>Chapter 4: Proving properties</vt:lpstr>
      <vt:lpstr>Let’s prove a safety invariant!</vt:lpstr>
      <vt:lpstr>   Jay Normal Form</vt:lpstr>
      <vt:lpstr>Jay Normal Form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1335</cp:revision>
  <dcterms:created xsi:type="dcterms:W3CDTF">2022-08-23T16:51:43Z</dcterms:created>
  <dcterms:modified xsi:type="dcterms:W3CDTF">2024-09-17T18:59:18Z</dcterms:modified>
  <cp:category/>
</cp:coreProperties>
</file>