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3" r:id="rId4"/>
    <p:sldId id="284" r:id="rId5"/>
    <p:sldId id="285" r:id="rId6"/>
    <p:sldId id="289" r:id="rId7"/>
    <p:sldId id="286" r:id="rId8"/>
    <p:sldId id="268" r:id="rId9"/>
    <p:sldId id="290" r:id="rId10"/>
    <p:sldId id="302" r:id="rId11"/>
    <p:sldId id="291" r:id="rId12"/>
    <p:sldId id="292" r:id="rId13"/>
    <p:sldId id="293" r:id="rId14"/>
    <p:sldId id="294" r:id="rId15"/>
    <p:sldId id="262" r:id="rId16"/>
    <p:sldId id="287" r:id="rId17"/>
    <p:sldId id="295" r:id="rId18"/>
    <p:sldId id="308" r:id="rId19"/>
    <p:sldId id="309" r:id="rId20"/>
    <p:sldId id="296" r:id="rId21"/>
    <p:sldId id="297" r:id="rId22"/>
    <p:sldId id="298" r:id="rId23"/>
    <p:sldId id="299" r:id="rId24"/>
    <p:sldId id="300" r:id="rId25"/>
    <p:sldId id="303" r:id="rId26"/>
    <p:sldId id="301" r:id="rId27"/>
    <p:sldId id="304" r:id="rId28"/>
    <p:sldId id="305" r:id="rId29"/>
    <p:sldId id="266" r:id="rId30"/>
    <p:sldId id="306" r:id="rId31"/>
    <p:sldId id="3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9"/>
    <p:restoredTop sz="95768"/>
  </p:normalViewPr>
  <p:slideViewPr>
    <p:cSldViewPr snapToGrid="0" snapToObjects="1">
      <p:cViewPr varScale="1">
        <p:scale>
          <a:sx n="110" d="100"/>
          <a:sy n="110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9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0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96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75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2134299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8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4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7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0823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gif"/><Relationship Id="rId7" Type="http://schemas.openxmlformats.org/officeDocument/2006/relationships/image" Target="../media/image19.png"/><Relationship Id="rId8" Type="http://schemas.openxmlformats.org/officeDocument/2006/relationships/image" Target="../media/image20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erification.eecs.umich.edu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ccap.engin.umich.edu/leccap/site/p3kt6ubmxl1hk61vfm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nosk@umich.edu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3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  <a:br>
              <a:rPr lang="en-US" dirty="0" smtClean="0"/>
            </a:br>
            <a:r>
              <a:rPr lang="en-US" dirty="0" smtClean="0"/>
              <a:t>Formal Verification of Systems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Material and slides created by</a:t>
            </a:r>
          </a:p>
          <a:p>
            <a:r>
              <a:rPr lang="en-US" dirty="0" smtClean="0"/>
              <a:t>Jon Howell and</a:t>
            </a:r>
            <a:r>
              <a:rPr lang="en-US" dirty="0"/>
              <a:t> </a:t>
            </a:r>
            <a:r>
              <a:rPr lang="en-US" dirty="0" smtClean="0"/>
              <a:t>Manos Kapritsos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7" hidden="1"/>
          <p:cNvGrpSpPr/>
          <p:nvPr/>
        </p:nvGrpSpPr>
        <p:grpSpPr>
          <a:xfrm>
            <a:off x="5515570" y="2143125"/>
            <a:ext cx="3750469" cy="3750469"/>
            <a:chOff x="0" y="0"/>
            <a:chExt cx="5334000" cy="5334000"/>
          </a:xfrm>
        </p:grpSpPr>
        <p:sp>
          <p:nvSpPr>
            <p:cNvPr id="175" name="Shape 175"/>
            <p:cNvSpPr/>
            <p:nvPr/>
          </p:nvSpPr>
          <p:spPr>
            <a:xfrm>
              <a:off x="0" y="0"/>
              <a:ext cx="5334000" cy="5334000"/>
            </a:xfrm>
            <a:prstGeom prst="ellipse">
              <a:avLst/>
            </a:prstGeom>
            <a:solidFill>
              <a:srgbClr val="BE38F3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  <a:endParaRPr sz="2531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867996" y="2477181"/>
              <a:ext cx="1392974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1266"/>
                <a:t>Dependability</a:t>
              </a:r>
            </a:p>
          </p:txBody>
        </p:sp>
      </p:grpSp>
      <p:grpSp>
        <p:nvGrpSpPr>
          <p:cNvPr id="180" name="Group 180" hidden="1"/>
          <p:cNvGrpSpPr/>
          <p:nvPr/>
        </p:nvGrpSpPr>
        <p:grpSpPr>
          <a:xfrm>
            <a:off x="2925961" y="2143125"/>
            <a:ext cx="3750469" cy="3750469"/>
            <a:chOff x="0" y="0"/>
            <a:chExt cx="5334000" cy="5334000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5334000" cy="5334000"/>
            </a:xfrm>
            <a:prstGeom prst="ellipse">
              <a:avLst/>
            </a:prstGeom>
            <a:solidFill>
              <a:srgbClr val="669C35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  <a:endParaRPr sz="2531"/>
            </a:p>
          </p:txBody>
        </p:sp>
        <p:sp>
          <p:nvSpPr>
            <p:cNvPr id="179" name="Shape 179"/>
            <p:cNvSpPr/>
            <p:nvPr/>
          </p:nvSpPr>
          <p:spPr>
            <a:xfrm>
              <a:off x="760970" y="2477181"/>
              <a:ext cx="998565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1266"/>
                <a:t>Scalability</a:t>
              </a:r>
            </a:p>
          </p:txBody>
        </p:sp>
      </p:grpSp>
      <p:sp>
        <p:nvSpPr>
          <p:cNvPr id="181" name="Shape 181" hidden="1"/>
          <p:cNvSpPr/>
          <p:nvPr/>
        </p:nvSpPr>
        <p:spPr>
          <a:xfrm>
            <a:off x="4260565" y="936542"/>
            <a:ext cx="3856890" cy="59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800"/>
            </a:lvl1pPr>
          </a:lstStyle>
          <a:p>
            <a:r>
              <a:rPr sz="3375"/>
              <a:t>My research interests</a:t>
            </a:r>
          </a:p>
        </p:txBody>
      </p:sp>
      <p:sp>
        <p:nvSpPr>
          <p:cNvPr id="182" name="Shape 182" hidden="1"/>
          <p:cNvSpPr/>
          <p:nvPr/>
        </p:nvSpPr>
        <p:spPr>
          <a:xfrm flipV="1">
            <a:off x="6093837" y="1534423"/>
            <a:ext cx="1" cy="1145337"/>
          </a:xfrm>
          <a:prstGeom prst="line">
            <a:avLst/>
          </a:prstGeom>
          <a:ln w="50800">
            <a:solidFill>
              <a:srgbClr val="535353"/>
            </a:solidFill>
            <a:miter lim="400000"/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3" name="Shape 183" hidden="1"/>
          <p:cNvSpPr/>
          <p:nvPr/>
        </p:nvSpPr>
        <p:spPr>
          <a:xfrm>
            <a:off x="5516064" y="2672034"/>
            <a:ext cx="586285" cy="2703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9627" h="21600" extrusionOk="0">
                <a:moveTo>
                  <a:pt x="9524" y="0"/>
                </a:moveTo>
                <a:cubicBezTo>
                  <a:pt x="9524" y="0"/>
                  <a:pt x="-11973" y="10233"/>
                  <a:pt x="9627" y="21600"/>
                </a:cubicBezTo>
              </a:path>
            </a:pathLst>
          </a:custGeom>
          <a:ln w="635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84" name="Shape 184" hidden="1"/>
          <p:cNvSpPr/>
          <p:nvPr/>
        </p:nvSpPr>
        <p:spPr>
          <a:xfrm rot="10800000">
            <a:off x="6087070" y="2661047"/>
            <a:ext cx="586286" cy="2703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9627" h="21600" extrusionOk="0">
                <a:moveTo>
                  <a:pt x="9524" y="0"/>
                </a:moveTo>
                <a:cubicBezTo>
                  <a:pt x="9524" y="0"/>
                  <a:pt x="-11973" y="10233"/>
                  <a:pt x="9627" y="21600"/>
                </a:cubicBezTo>
              </a:path>
            </a:pathLst>
          </a:custGeom>
          <a:ln w="635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3" y="3877045"/>
            <a:ext cx="3814523" cy="2019453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853" y="4173244"/>
            <a:ext cx="3676939" cy="212956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rPr lang="en-US" sz="3797" dirty="0" smtClean="0">
                <a:latin typeface="Calibri Light" panose="020F0302020204030204" pitchFamily="34" charset="0"/>
                <a:cs typeface="Arial" panose="020B0604020202020204" pitchFamily="34" charset="0"/>
              </a:rPr>
              <a:t>Despite tremendous effort...</a:t>
            </a:r>
            <a:endParaRPr sz="3797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5" y="1584493"/>
            <a:ext cx="5080000" cy="2095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74142" y="3137489"/>
            <a:ext cx="983226" cy="234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75606" y="3120391"/>
            <a:ext cx="1061908" cy="323164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BUGS</a:t>
            </a:r>
            <a:endParaRPr lang="en-US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2585" y="3604510"/>
            <a:ext cx="2745879" cy="1118443"/>
          </a:xfrm>
          <a:prstGeom prst="rect">
            <a:avLst/>
          </a:prstGeom>
          <a:ln w="22225">
            <a:solidFill>
              <a:srgbClr val="7030A0"/>
            </a:solidFill>
          </a:ln>
        </p:spPr>
      </p:pic>
      <p:sp>
        <p:nvSpPr>
          <p:cNvPr id="24" name="Rounded Rectangular Callout 5"/>
          <p:cNvSpPr/>
          <p:nvPr/>
        </p:nvSpPr>
        <p:spPr>
          <a:xfrm>
            <a:off x="7222768" y="2545388"/>
            <a:ext cx="4248048" cy="1306526"/>
          </a:xfrm>
          <a:custGeom>
            <a:avLst/>
            <a:gdLst>
              <a:gd name="connsiteX0" fmla="*/ 0 w 6040973"/>
              <a:gd name="connsiteY0" fmla="*/ 194100 h 1164579"/>
              <a:gd name="connsiteX1" fmla="*/ 194100 w 6040973"/>
              <a:gd name="connsiteY1" fmla="*/ 0 h 1164579"/>
              <a:gd name="connsiteX2" fmla="*/ 3523901 w 6040973"/>
              <a:gd name="connsiteY2" fmla="*/ 0 h 1164579"/>
              <a:gd name="connsiteX3" fmla="*/ 3523901 w 6040973"/>
              <a:gd name="connsiteY3" fmla="*/ 0 h 1164579"/>
              <a:gd name="connsiteX4" fmla="*/ 5034144 w 6040973"/>
              <a:gd name="connsiteY4" fmla="*/ 0 h 1164579"/>
              <a:gd name="connsiteX5" fmla="*/ 5846873 w 6040973"/>
              <a:gd name="connsiteY5" fmla="*/ 0 h 1164579"/>
              <a:gd name="connsiteX6" fmla="*/ 6040973 w 6040973"/>
              <a:gd name="connsiteY6" fmla="*/ 194100 h 1164579"/>
              <a:gd name="connsiteX7" fmla="*/ 6040973 w 6040973"/>
              <a:gd name="connsiteY7" fmla="*/ 679338 h 1164579"/>
              <a:gd name="connsiteX8" fmla="*/ 6040973 w 6040973"/>
              <a:gd name="connsiteY8" fmla="*/ 679338 h 1164579"/>
              <a:gd name="connsiteX9" fmla="*/ 6040973 w 6040973"/>
              <a:gd name="connsiteY9" fmla="*/ 970483 h 1164579"/>
              <a:gd name="connsiteX10" fmla="*/ 6040973 w 6040973"/>
              <a:gd name="connsiteY10" fmla="*/ 970479 h 1164579"/>
              <a:gd name="connsiteX11" fmla="*/ 5846873 w 6040973"/>
              <a:gd name="connsiteY11" fmla="*/ 1164579 h 1164579"/>
              <a:gd name="connsiteX12" fmla="*/ 5034144 w 6040973"/>
              <a:gd name="connsiteY12" fmla="*/ 1164579 h 1164579"/>
              <a:gd name="connsiteX13" fmla="*/ 3825023 w 6040973"/>
              <a:gd name="connsiteY13" fmla="*/ 1760715 h 1164579"/>
              <a:gd name="connsiteX14" fmla="*/ 3523901 w 6040973"/>
              <a:gd name="connsiteY14" fmla="*/ 1164579 h 1164579"/>
              <a:gd name="connsiteX15" fmla="*/ 194100 w 6040973"/>
              <a:gd name="connsiteY15" fmla="*/ 1164579 h 1164579"/>
              <a:gd name="connsiteX16" fmla="*/ 0 w 6040973"/>
              <a:gd name="connsiteY16" fmla="*/ 970479 h 1164579"/>
              <a:gd name="connsiteX17" fmla="*/ 0 w 6040973"/>
              <a:gd name="connsiteY17" fmla="*/ 970483 h 1164579"/>
              <a:gd name="connsiteX18" fmla="*/ 0 w 6040973"/>
              <a:gd name="connsiteY18" fmla="*/ 679338 h 1164579"/>
              <a:gd name="connsiteX19" fmla="*/ 0 w 6040973"/>
              <a:gd name="connsiteY19" fmla="*/ 679338 h 1164579"/>
              <a:gd name="connsiteX20" fmla="*/ 0 w 6040973"/>
              <a:gd name="connsiteY20" fmla="*/ 194100 h 1164579"/>
              <a:gd name="connsiteX0" fmla="*/ 0 w 6040973"/>
              <a:gd name="connsiteY0" fmla="*/ 194100 h 1760715"/>
              <a:gd name="connsiteX1" fmla="*/ 194100 w 6040973"/>
              <a:gd name="connsiteY1" fmla="*/ 0 h 1760715"/>
              <a:gd name="connsiteX2" fmla="*/ 3523901 w 6040973"/>
              <a:gd name="connsiteY2" fmla="*/ 0 h 1760715"/>
              <a:gd name="connsiteX3" fmla="*/ 3523901 w 6040973"/>
              <a:gd name="connsiteY3" fmla="*/ 0 h 1760715"/>
              <a:gd name="connsiteX4" fmla="*/ 5034144 w 6040973"/>
              <a:gd name="connsiteY4" fmla="*/ 0 h 1760715"/>
              <a:gd name="connsiteX5" fmla="*/ 5846873 w 6040973"/>
              <a:gd name="connsiteY5" fmla="*/ 0 h 1760715"/>
              <a:gd name="connsiteX6" fmla="*/ 6040973 w 6040973"/>
              <a:gd name="connsiteY6" fmla="*/ 194100 h 1760715"/>
              <a:gd name="connsiteX7" fmla="*/ 6040973 w 6040973"/>
              <a:gd name="connsiteY7" fmla="*/ 679338 h 1760715"/>
              <a:gd name="connsiteX8" fmla="*/ 6040973 w 6040973"/>
              <a:gd name="connsiteY8" fmla="*/ 679338 h 1760715"/>
              <a:gd name="connsiteX9" fmla="*/ 6040973 w 6040973"/>
              <a:gd name="connsiteY9" fmla="*/ 970483 h 1760715"/>
              <a:gd name="connsiteX10" fmla="*/ 6040973 w 6040973"/>
              <a:gd name="connsiteY10" fmla="*/ 970479 h 1760715"/>
              <a:gd name="connsiteX11" fmla="*/ 5846873 w 6040973"/>
              <a:gd name="connsiteY11" fmla="*/ 1164579 h 1760715"/>
              <a:gd name="connsiteX12" fmla="*/ 5034144 w 6040973"/>
              <a:gd name="connsiteY12" fmla="*/ 1164579 h 1760715"/>
              <a:gd name="connsiteX13" fmla="*/ 3825023 w 6040973"/>
              <a:gd name="connsiteY13" fmla="*/ 1760715 h 1760715"/>
              <a:gd name="connsiteX14" fmla="*/ 3736965 w 6040973"/>
              <a:gd name="connsiteY14" fmla="*/ 1164579 h 1760715"/>
              <a:gd name="connsiteX15" fmla="*/ 194100 w 6040973"/>
              <a:gd name="connsiteY15" fmla="*/ 1164579 h 1760715"/>
              <a:gd name="connsiteX16" fmla="*/ 0 w 6040973"/>
              <a:gd name="connsiteY16" fmla="*/ 970479 h 1760715"/>
              <a:gd name="connsiteX17" fmla="*/ 0 w 6040973"/>
              <a:gd name="connsiteY17" fmla="*/ 970483 h 1760715"/>
              <a:gd name="connsiteX18" fmla="*/ 0 w 6040973"/>
              <a:gd name="connsiteY18" fmla="*/ 679338 h 1760715"/>
              <a:gd name="connsiteX19" fmla="*/ 0 w 6040973"/>
              <a:gd name="connsiteY19" fmla="*/ 679338 h 1760715"/>
              <a:gd name="connsiteX20" fmla="*/ 0 w 6040973"/>
              <a:gd name="connsiteY20" fmla="*/ 194100 h 1760715"/>
              <a:gd name="connsiteX0" fmla="*/ 0 w 6040973"/>
              <a:gd name="connsiteY0" fmla="*/ 194100 h 1760715"/>
              <a:gd name="connsiteX1" fmla="*/ 194100 w 6040973"/>
              <a:gd name="connsiteY1" fmla="*/ 0 h 1760715"/>
              <a:gd name="connsiteX2" fmla="*/ 3523901 w 6040973"/>
              <a:gd name="connsiteY2" fmla="*/ 0 h 1760715"/>
              <a:gd name="connsiteX3" fmla="*/ 3523901 w 6040973"/>
              <a:gd name="connsiteY3" fmla="*/ 0 h 1760715"/>
              <a:gd name="connsiteX4" fmla="*/ 5034144 w 6040973"/>
              <a:gd name="connsiteY4" fmla="*/ 0 h 1760715"/>
              <a:gd name="connsiteX5" fmla="*/ 5846873 w 6040973"/>
              <a:gd name="connsiteY5" fmla="*/ 0 h 1760715"/>
              <a:gd name="connsiteX6" fmla="*/ 6040973 w 6040973"/>
              <a:gd name="connsiteY6" fmla="*/ 194100 h 1760715"/>
              <a:gd name="connsiteX7" fmla="*/ 6040973 w 6040973"/>
              <a:gd name="connsiteY7" fmla="*/ 679338 h 1760715"/>
              <a:gd name="connsiteX8" fmla="*/ 6040973 w 6040973"/>
              <a:gd name="connsiteY8" fmla="*/ 679338 h 1760715"/>
              <a:gd name="connsiteX9" fmla="*/ 6040973 w 6040973"/>
              <a:gd name="connsiteY9" fmla="*/ 970483 h 1760715"/>
              <a:gd name="connsiteX10" fmla="*/ 6040973 w 6040973"/>
              <a:gd name="connsiteY10" fmla="*/ 970479 h 1760715"/>
              <a:gd name="connsiteX11" fmla="*/ 5846873 w 6040973"/>
              <a:gd name="connsiteY11" fmla="*/ 1164579 h 1760715"/>
              <a:gd name="connsiteX12" fmla="*/ 4066478 w 6040973"/>
              <a:gd name="connsiteY12" fmla="*/ 1173457 h 1760715"/>
              <a:gd name="connsiteX13" fmla="*/ 3825023 w 6040973"/>
              <a:gd name="connsiteY13" fmla="*/ 1760715 h 1760715"/>
              <a:gd name="connsiteX14" fmla="*/ 3736965 w 6040973"/>
              <a:gd name="connsiteY14" fmla="*/ 1164579 h 1760715"/>
              <a:gd name="connsiteX15" fmla="*/ 194100 w 6040973"/>
              <a:gd name="connsiteY15" fmla="*/ 1164579 h 1760715"/>
              <a:gd name="connsiteX16" fmla="*/ 0 w 6040973"/>
              <a:gd name="connsiteY16" fmla="*/ 970479 h 1760715"/>
              <a:gd name="connsiteX17" fmla="*/ 0 w 6040973"/>
              <a:gd name="connsiteY17" fmla="*/ 970483 h 1760715"/>
              <a:gd name="connsiteX18" fmla="*/ 0 w 6040973"/>
              <a:gd name="connsiteY18" fmla="*/ 679338 h 1760715"/>
              <a:gd name="connsiteX19" fmla="*/ 0 w 6040973"/>
              <a:gd name="connsiteY19" fmla="*/ 679338 h 1760715"/>
              <a:gd name="connsiteX20" fmla="*/ 0 w 6040973"/>
              <a:gd name="connsiteY20" fmla="*/ 194100 h 176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40973" h="1760715">
                <a:moveTo>
                  <a:pt x="0" y="194100"/>
                </a:moveTo>
                <a:cubicBezTo>
                  <a:pt x="0" y="86902"/>
                  <a:pt x="86902" y="0"/>
                  <a:pt x="194100" y="0"/>
                </a:cubicBezTo>
                <a:lnTo>
                  <a:pt x="3523901" y="0"/>
                </a:lnTo>
                <a:lnTo>
                  <a:pt x="3523901" y="0"/>
                </a:lnTo>
                <a:lnTo>
                  <a:pt x="5034144" y="0"/>
                </a:lnTo>
                <a:lnTo>
                  <a:pt x="5846873" y="0"/>
                </a:lnTo>
                <a:cubicBezTo>
                  <a:pt x="5954071" y="0"/>
                  <a:pt x="6040973" y="86902"/>
                  <a:pt x="6040973" y="194100"/>
                </a:cubicBezTo>
                <a:lnTo>
                  <a:pt x="6040973" y="679338"/>
                </a:lnTo>
                <a:lnTo>
                  <a:pt x="6040973" y="679338"/>
                </a:lnTo>
                <a:lnTo>
                  <a:pt x="6040973" y="970483"/>
                </a:lnTo>
                <a:lnTo>
                  <a:pt x="6040973" y="970479"/>
                </a:lnTo>
                <a:cubicBezTo>
                  <a:pt x="6040973" y="1077677"/>
                  <a:pt x="5954071" y="1164579"/>
                  <a:pt x="5846873" y="1164579"/>
                </a:cubicBezTo>
                <a:lnTo>
                  <a:pt x="4066478" y="1173457"/>
                </a:lnTo>
                <a:lnTo>
                  <a:pt x="3825023" y="1760715"/>
                </a:lnTo>
                <a:lnTo>
                  <a:pt x="3736965" y="1164579"/>
                </a:lnTo>
                <a:lnTo>
                  <a:pt x="194100" y="1164579"/>
                </a:lnTo>
                <a:cubicBezTo>
                  <a:pt x="86902" y="1164579"/>
                  <a:pt x="0" y="1077677"/>
                  <a:pt x="0" y="970479"/>
                </a:cubicBezTo>
                <a:lnTo>
                  <a:pt x="0" y="970483"/>
                </a:lnTo>
                <a:lnTo>
                  <a:pt x="0" y="679338"/>
                </a:lnTo>
                <a:lnTo>
                  <a:pt x="0" y="679338"/>
                </a:lnTo>
                <a:lnTo>
                  <a:pt x="0" y="19410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7" dirty="0">
                <a:solidFill>
                  <a:srgbClr val="000000"/>
                </a:solidFill>
                <a:latin typeface="Calibri Light" panose="020F0302020204030204" pitchFamily="34" charset="0"/>
              </a:rPr>
              <a:t>“not one of the properties claimed invariant in [PODC] is actually invariantly true of it.”</a:t>
            </a:r>
          </a:p>
          <a:p>
            <a:pPr algn="ctr"/>
            <a:endParaRPr lang="en-US" sz="1687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algn="ctr"/>
            <a:endParaRPr lang="en-US" sz="1687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05435" y="3704181"/>
            <a:ext cx="944426" cy="1186431"/>
            <a:chOff x="2025561" y="4186154"/>
            <a:chExt cx="1343183" cy="1687369"/>
          </a:xfrm>
        </p:grpSpPr>
        <p:sp>
          <p:nvSpPr>
            <p:cNvPr id="26" name="TextBox 25"/>
            <p:cNvSpPr txBox="1"/>
            <p:nvPr/>
          </p:nvSpPr>
          <p:spPr>
            <a:xfrm>
              <a:off x="2025561" y="5465160"/>
              <a:ext cx="1343183" cy="408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6" dirty="0">
                  <a:latin typeface="Calibri Light" panose="020F0302020204030204" pitchFamily="34" charset="0"/>
                </a:rPr>
                <a:t>[</a:t>
              </a:r>
              <a:r>
                <a:rPr lang="en-US" sz="1266" dirty="0" err="1">
                  <a:latin typeface="Calibri Light" panose="020F0302020204030204" pitchFamily="34" charset="0"/>
                </a:rPr>
                <a:t>Zave</a:t>
              </a:r>
              <a:r>
                <a:rPr lang="en-US" sz="1266" dirty="0">
                  <a:latin typeface="Calibri Light" panose="020F0302020204030204" pitchFamily="34" charset="0"/>
                </a:rPr>
                <a:t> 2015]</a:t>
              </a:r>
            </a:p>
          </p:txBody>
        </p:sp>
        <p:pic>
          <p:nvPicPr>
            <p:cNvPr id="27" name="Picture 4" descr="http://www2.research.att.com/~pamela/fellowSmall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1631" y="4186154"/>
              <a:ext cx="922569" cy="1265238"/>
            </a:xfrm>
            <a:prstGeom prst="rect">
              <a:avLst/>
            </a:prstGeom>
            <a:ln w="1905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5048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203705" y="1753781"/>
            <a:ext cx="8025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Is it possible to write code that is completely bug-free?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53646" y="3774309"/>
            <a:ext cx="764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Formal verification is as close as we </a:t>
            </a:r>
            <a:r>
              <a:rPr lang="en-US" sz="3200" smtClean="0"/>
              <a:t>can get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5912280"/>
      </p:ext>
    </p:extLst>
  </p:cSld>
  <p:clrMapOvr>
    <a:masterClrMapping/>
  </p:clrMapOvr>
  <p:transition spd="med" advTm="873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March 25,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(or how I became a believer)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One day before the deadline of SOSP’15, we had not yet run our code</a:t>
            </a:r>
          </a:p>
          <a:p>
            <a:endParaRPr lang="en-US" dirty="0"/>
          </a:p>
          <a:p>
            <a:r>
              <a:rPr lang="en-US" dirty="0" smtClean="0"/>
              <a:t>...and yet our code </a:t>
            </a:r>
            <a:r>
              <a:rPr lang="en-US" dirty="0" smtClean="0">
                <a:solidFill>
                  <a:srgbClr val="0000FF"/>
                </a:solidFill>
              </a:rPr>
              <a:t>ran correctly the first time </a:t>
            </a:r>
            <a:r>
              <a:rPr lang="en-US" dirty="0" smtClean="0"/>
              <a:t>we ran it!</a:t>
            </a:r>
          </a:p>
          <a:p>
            <a:pPr lvl="1"/>
            <a:r>
              <a:rPr lang="en-US" dirty="0" smtClean="0"/>
              <a:t>(and every time afterwards)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7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you benefit from this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It will make you a better programmer</a:t>
            </a:r>
          </a:p>
          <a:p>
            <a:pPr lvl="1"/>
            <a:r>
              <a:rPr lang="en-US" dirty="0" smtClean="0"/>
              <a:t>Whether you end up writing verified code or not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You will learn to specify your code</a:t>
            </a:r>
          </a:p>
          <a:p>
            <a:pPr lvl="1"/>
            <a:r>
              <a:rPr lang="en-US" dirty="0" smtClean="0"/>
              <a:t>To express your intent clearly and unambiguously</a:t>
            </a:r>
          </a:p>
          <a:p>
            <a:pPr lvl="1"/>
            <a:r>
              <a:rPr lang="en-US" dirty="0" smtClean="0"/>
              <a:t>Just like design docs, but better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You will learn important concepts</a:t>
            </a:r>
          </a:p>
          <a:p>
            <a:pPr lvl="1"/>
            <a:r>
              <a:rPr lang="en-US" dirty="0" smtClean="0"/>
              <a:t>E.g. inductive invariants, refinement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Get ahead of the curve</a:t>
            </a:r>
          </a:p>
          <a:p>
            <a:pPr lvl="1"/>
            <a:r>
              <a:rPr lang="en-US" dirty="0" smtClean="0"/>
              <a:t>Learn an emerging skill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3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10751" hangingPunct="0"/>
            <a:r>
              <a:rPr lang="en-US" dirty="0" smtClean="0">
                <a:sym typeface="Gill Sans Light"/>
              </a:rPr>
              <a:t>Understand </a:t>
            </a:r>
            <a:r>
              <a:rPr lang="en-US" dirty="0">
                <a:sym typeface="Gill Sans Light"/>
              </a:rPr>
              <a:t>the </a:t>
            </a:r>
            <a:r>
              <a:rPr lang="en-US" dirty="0">
                <a:solidFill>
                  <a:srgbClr val="0000FF"/>
                </a:solidFill>
                <a:sym typeface="Gill Sans Light"/>
              </a:rPr>
              <a:t>fundamentals</a:t>
            </a:r>
            <a:r>
              <a:rPr lang="en-US" b="1" dirty="0">
                <a:sym typeface="Gill Sans Light"/>
              </a:rPr>
              <a:t> </a:t>
            </a:r>
            <a:r>
              <a:rPr lang="en-US" dirty="0">
                <a:sym typeface="Gill Sans Light"/>
              </a:rPr>
              <a:t>of formal </a:t>
            </a:r>
            <a:r>
              <a:rPr lang="en-US" dirty="0" smtClean="0">
                <a:sym typeface="Gill Sans Light"/>
              </a:rPr>
              <a:t>verification</a:t>
            </a:r>
          </a:p>
          <a:p>
            <a:pPr defTabSz="410751" hangingPunct="0"/>
            <a:r>
              <a:rPr lang="en-US" dirty="0">
                <a:sym typeface="Gill Sans Light"/>
              </a:rPr>
              <a:t>Learn </a:t>
            </a:r>
            <a:r>
              <a:rPr lang="en-US" dirty="0" smtClean="0">
                <a:solidFill>
                  <a:srgbClr val="0000FF"/>
                </a:solidFill>
                <a:sym typeface="Gill Sans Light"/>
              </a:rPr>
              <a:t>how they apply</a:t>
            </a:r>
            <a:r>
              <a:rPr lang="en-US" dirty="0" smtClean="0">
                <a:sym typeface="Gill Sans Light"/>
              </a:rPr>
              <a:t> in </a:t>
            </a:r>
            <a:r>
              <a:rPr lang="en-US" dirty="0">
                <a:sym typeface="Gill Sans Light"/>
              </a:rPr>
              <a:t>a </a:t>
            </a:r>
            <a:r>
              <a:rPr lang="en-US" dirty="0" smtClean="0">
                <a:sym typeface="Gill Sans Light"/>
              </a:rPr>
              <a:t>(distributed) </a:t>
            </a:r>
            <a:r>
              <a:rPr lang="en-US" dirty="0">
                <a:sym typeface="Gill Sans Light"/>
              </a:rPr>
              <a:t>systems </a:t>
            </a:r>
            <a:r>
              <a:rPr lang="en-US" dirty="0" smtClean="0">
                <a:sym typeface="Gill Sans Light"/>
              </a:rPr>
              <a:t>context</a:t>
            </a:r>
          </a:p>
          <a:p>
            <a:pPr defTabSz="410751" hangingPunct="0"/>
            <a:r>
              <a:rPr lang="en-US" dirty="0">
                <a:sym typeface="Gill Sans Light"/>
              </a:rPr>
              <a:t>Get </a:t>
            </a:r>
            <a:r>
              <a:rPr lang="en-US" dirty="0">
                <a:solidFill>
                  <a:srgbClr val="0000FF"/>
                </a:solidFill>
                <a:sym typeface="Gill Sans Light"/>
              </a:rPr>
              <a:t>hands</a:t>
            </a:r>
            <a:r>
              <a:rPr lang="en-US" dirty="0">
                <a:solidFill>
                  <a:srgbClr val="0000FF"/>
                </a:solidFill>
              </a:rPr>
              <a:t>-on experience</a:t>
            </a:r>
            <a:r>
              <a:rPr lang="en-US" dirty="0"/>
              <a:t> with proving systems </a:t>
            </a:r>
            <a:r>
              <a:rPr lang="en-US" dirty="0" smtClean="0"/>
              <a:t>correct</a:t>
            </a:r>
          </a:p>
          <a:p>
            <a:pPr defTabSz="410751" hangingPunct="0"/>
            <a:r>
              <a:rPr lang="en-US" dirty="0">
                <a:sym typeface="Gill Sans Light"/>
              </a:rPr>
              <a:t>Become familiar with a </a:t>
            </a:r>
            <a:r>
              <a:rPr lang="en-US" dirty="0">
                <a:solidFill>
                  <a:srgbClr val="0000FF"/>
                </a:solidFill>
                <a:sym typeface="Gill Sans Light"/>
              </a:rPr>
              <a:t>practical verification language</a:t>
            </a:r>
          </a:p>
          <a:p>
            <a:pPr defTabSz="410751" hangingPunct="0"/>
            <a:endParaRPr lang="en-US" b="1" dirty="0">
              <a:latin typeface="Calibri Light" panose="020F0302020204030204" pitchFamily="34" charset="0"/>
              <a:sym typeface="Gill Sans Light"/>
            </a:endParaRPr>
          </a:p>
          <a:p>
            <a:pPr defTabSz="410751" hangingPunct="0"/>
            <a:endParaRPr lang="en-US" b="1" dirty="0">
              <a:latin typeface="Calibri Light" panose="020F0302020204030204" pitchFamily="34" charset="0"/>
              <a:sym typeface="Gill Sans Light"/>
            </a:endParaRPr>
          </a:p>
          <a:p>
            <a:pPr defTabSz="410751" hangingPunct="0"/>
            <a:endParaRPr lang="en-US" dirty="0">
              <a:latin typeface="Calibri Light" panose="020F0302020204030204" pitchFamily="34" charset="0"/>
              <a:sym typeface="Gill Sans Light"/>
            </a:endParaRPr>
          </a:p>
          <a:p>
            <a:pPr marL="0" indent="0" defTabSz="410751" hangingPunct="0">
              <a:buNone/>
            </a:pPr>
            <a:endParaRPr lang="en-US" dirty="0">
              <a:latin typeface="Calibri Light" panose="020F0302020204030204" pitchFamily="34" charset="0"/>
              <a:sym typeface="Gill Sans Ligh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1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rPr lang="en-US" sz="3797" dirty="0">
                <a:latin typeface="Calibri Light" panose="020F0302020204030204" pitchFamily="34" charset="0"/>
                <a:cs typeface="Arial" panose="020B0604020202020204" pitchFamily="34" charset="0"/>
              </a:rPr>
              <a:t>Prerequisites</a:t>
            </a:r>
            <a:endParaRPr sz="3797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822" indent="-401822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ea typeface="Calibri Light" charset="0"/>
                <a:cs typeface="Calibri Light" charset="0"/>
              </a:rPr>
              <a:t>Experience with </a:t>
            </a:r>
            <a:r>
              <a:rPr lang="en-US" dirty="0">
                <a:solidFill>
                  <a:srgbClr val="0000FF"/>
                </a:solidFill>
                <a:ea typeface="Calibri" charset="0"/>
                <a:cs typeface="Calibri" charset="0"/>
              </a:rPr>
              <a:t>distributed</a:t>
            </a:r>
            <a:r>
              <a:rPr lang="en-US" dirty="0">
                <a:ea typeface="Calibri Light" charset="0"/>
                <a:cs typeface="Calibri Light" charset="0"/>
              </a:rPr>
              <a:t> or </a:t>
            </a:r>
            <a:r>
              <a:rPr lang="en-US" dirty="0">
                <a:solidFill>
                  <a:srgbClr val="0000FF"/>
                </a:solidFill>
                <a:ea typeface="Calibri" charset="0"/>
                <a:cs typeface="Calibri" charset="0"/>
              </a:rPr>
              <a:t>asynchronous</a:t>
            </a:r>
            <a:r>
              <a:rPr lang="en-US" b="1" dirty="0">
                <a:ea typeface="Calibri Light" charset="0"/>
                <a:cs typeface="Calibri Light" charset="0"/>
              </a:rPr>
              <a:t> </a:t>
            </a:r>
            <a:r>
              <a:rPr lang="en-US" dirty="0" smtClean="0">
                <a:ea typeface="Calibri Light" charset="0"/>
                <a:cs typeface="Calibri Light" charset="0"/>
              </a:rPr>
              <a:t>systems </a:t>
            </a:r>
          </a:p>
          <a:p>
            <a:pPr marL="859022" lvl="1" indent="-401822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ea typeface="Calibri Light" charset="0"/>
                <a:cs typeface="Calibri Light" charset="0"/>
              </a:rPr>
              <a:t>i.e. EECS482</a:t>
            </a:r>
          </a:p>
          <a:p>
            <a:pPr marL="401822" indent="-401822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ea typeface="Calibri Light" charset="0"/>
                <a:cs typeface="Calibri Light" charset="0"/>
              </a:rPr>
              <a:t>I will explain the mechanics of any distributed systems in the class for those of you that haven’t taken EECS491</a:t>
            </a:r>
          </a:p>
          <a:p>
            <a:pPr marL="401822" indent="-401822">
              <a:lnSpc>
                <a:spcPct val="100000"/>
              </a:lnSpc>
              <a:buFont typeface="Arial" charset="0"/>
              <a:buChar char="•"/>
            </a:pPr>
            <a:r>
              <a:rPr lang="en-US" i="1" dirty="0" smtClean="0">
                <a:ea typeface="Calibri Light" charset="0"/>
                <a:cs typeface="Calibri Light" charset="0"/>
              </a:rPr>
              <a:t>No </a:t>
            </a:r>
            <a:r>
              <a:rPr lang="en-US" i="1" dirty="0">
                <a:ea typeface="Calibri Light" charset="0"/>
                <a:cs typeface="Calibri Light" charset="0"/>
              </a:rPr>
              <a:t>verification experience required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3143" y="4902363"/>
            <a:ext cx="7564467" cy="65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531" dirty="0">
                <a:ea typeface="Calibri Light" charset="0"/>
                <a:cs typeface="Calibri Light" charset="0"/>
              </a:rPr>
              <a:t>If </a:t>
            </a:r>
            <a:r>
              <a:rPr lang="en-US" sz="2531" dirty="0">
                <a:solidFill>
                  <a:srgbClr val="0000FF"/>
                </a:solidFill>
                <a:ea typeface="Calibri" charset="0"/>
                <a:cs typeface="Calibri" charset="0"/>
              </a:rPr>
              <a:t>anything</a:t>
            </a:r>
            <a:r>
              <a:rPr lang="en-US" sz="2531" dirty="0">
                <a:ea typeface="Calibri Light" charset="0"/>
                <a:cs typeface="Calibri Light" charset="0"/>
              </a:rPr>
              <a:t> is unclear, do not hesitate to ask</a:t>
            </a:r>
            <a:endParaRPr lang="en-US" sz="2531" b="1" i="1" dirty="0">
              <a:ea typeface="Calibri Light" charset="0"/>
              <a:cs typeface="Calibri Ligh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53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48"/>
    </mc:Choice>
    <mc:Fallback xmlns="">
      <p:transition spd="slow" advTm="5464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Disclaimer: this class is not formally verified! </a:t>
            </a:r>
          </a:p>
          <a:p>
            <a:endParaRPr lang="en-US" dirty="0"/>
          </a:p>
          <a:p>
            <a:r>
              <a:rPr lang="en-US" dirty="0" smtClean="0"/>
              <a:t>This is the first time I am teaching this class</a:t>
            </a:r>
          </a:p>
          <a:p>
            <a:pPr lvl="1"/>
            <a:r>
              <a:rPr lang="en-US" dirty="0" smtClean="0"/>
              <a:t>...or rather, anyone is teaching this class</a:t>
            </a:r>
          </a:p>
          <a:p>
            <a:pPr lvl="2"/>
            <a:r>
              <a:rPr lang="en-US" dirty="0" smtClean="0"/>
              <a:t>...or rather, anyone is teaching a class on this material</a:t>
            </a:r>
          </a:p>
          <a:p>
            <a:endParaRPr lang="en-US" dirty="0"/>
          </a:p>
          <a:p>
            <a:r>
              <a:rPr lang="en-US" dirty="0" smtClean="0"/>
              <a:t>There is no textbook (anywhere!)</a:t>
            </a:r>
          </a:p>
          <a:p>
            <a:pPr lvl="1"/>
            <a:r>
              <a:rPr lang="en-US" dirty="0" smtClean="0"/>
              <a:t>Jon and I will write one based on the experience from this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737" y="1837944"/>
            <a:ext cx="544831" cy="45313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webpage</a:t>
            </a:r>
          </a:p>
          <a:p>
            <a:pPr lvl="1"/>
            <a:r>
              <a:rPr lang="en-US" dirty="0" smtClean="0">
                <a:hlinkClick r:id="rId2"/>
              </a:rPr>
              <a:t>https://verification.eecs.umich.edu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Syllabus, lecture slides, problem sets and projects will be posted on the class webpage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Subscribe yourself to Piazza</a:t>
            </a:r>
          </a:p>
          <a:p>
            <a:pPr lvl="1"/>
            <a:r>
              <a:rPr lang="en-US" dirty="0" smtClean="0"/>
              <a:t>Announcements and class discussion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23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cap at 40 with a few people on the waitlist</a:t>
            </a:r>
          </a:p>
          <a:p>
            <a:endParaRPr lang="en-US" dirty="0"/>
          </a:p>
          <a:p>
            <a:r>
              <a:rPr lang="en-US" dirty="0" smtClean="0"/>
              <a:t>I’m working to increase the cap (and perhaps add a second lab)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 will be held in person in DOW 1017</a:t>
            </a:r>
          </a:p>
          <a:p>
            <a:endParaRPr lang="en-US" dirty="0"/>
          </a:p>
          <a:p>
            <a:r>
              <a:rPr lang="en-US" dirty="0" smtClean="0"/>
              <a:t>Recordings will be posted at: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leccap.engin.umich.edu/leccap/site/p3kt6ubmxl1hk61vfm0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(link is also on course web page and Piazza)</a:t>
            </a:r>
          </a:p>
          <a:p>
            <a:endParaRPr lang="en-US" dirty="0"/>
          </a:p>
          <a:p>
            <a:r>
              <a:rPr lang="en-US" dirty="0" smtClean="0"/>
              <a:t>I will be posting slides of each lecture (shortly) before the lecture, in case you want to keep notes directly on the slides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46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Manos Kapritsos (</a:t>
            </a:r>
            <a:r>
              <a:rPr lang="en-US" dirty="0" smtClean="0">
                <a:hlinkClick r:id="rId2"/>
              </a:rPr>
              <a:t>manosk@umich.edu)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Areas of research: Formal Verification, Distributed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28 years old (well, maybe not in decimal)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Disclaimer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Any resemblance to purple-looking super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villains, living or dead, is purely coincidental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33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Lectures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is divided into eight chapters</a:t>
            </a:r>
          </a:p>
          <a:p>
            <a:pPr lvl="1"/>
            <a:r>
              <a:rPr lang="en-US" dirty="0" smtClean="0"/>
              <a:t>Chapters 1-5 (before midterm) cover the basic concepts of verification</a:t>
            </a:r>
          </a:p>
          <a:p>
            <a:pPr lvl="2"/>
            <a:r>
              <a:rPr lang="en-US" dirty="0" smtClean="0"/>
              <a:t>Basic verification and Dafny mechanics</a:t>
            </a:r>
          </a:p>
          <a:p>
            <a:pPr lvl="2"/>
            <a:r>
              <a:rPr lang="en-US" dirty="0" smtClean="0"/>
              <a:t>Specification</a:t>
            </a:r>
          </a:p>
          <a:p>
            <a:pPr lvl="2"/>
            <a:r>
              <a:rPr lang="en-US" dirty="0" smtClean="0"/>
              <a:t>Centralized state machines</a:t>
            </a:r>
          </a:p>
          <a:p>
            <a:pPr lvl="2"/>
            <a:r>
              <a:rPr lang="en-US" dirty="0" smtClean="0"/>
              <a:t>Proving properties and inductive invariants</a:t>
            </a:r>
          </a:p>
          <a:p>
            <a:pPr lvl="2"/>
            <a:r>
              <a:rPr lang="en-US" dirty="0"/>
              <a:t>Distributed state </a:t>
            </a:r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Chapters 6-8 (after midterm) cover refinement proofs and advanced topics</a:t>
            </a:r>
          </a:p>
          <a:p>
            <a:pPr lvl="2"/>
            <a:r>
              <a:rPr lang="en-US" dirty="0" smtClean="0"/>
              <a:t>Refinement</a:t>
            </a:r>
          </a:p>
          <a:p>
            <a:pPr lvl="2"/>
            <a:r>
              <a:rPr lang="en-US" dirty="0" smtClean="0"/>
              <a:t>Asynchronous clients</a:t>
            </a:r>
          </a:p>
          <a:p>
            <a:pPr lvl="2"/>
            <a:r>
              <a:rPr lang="en-US" dirty="0" smtClean="0"/>
              <a:t>Application correspondence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5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sets and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(programming) problem sets and two projects</a:t>
            </a:r>
          </a:p>
          <a:p>
            <a:pPr lvl="1"/>
            <a:r>
              <a:rPr lang="en-US" dirty="0" smtClean="0"/>
              <a:t>Problem sets will be done individually</a:t>
            </a:r>
          </a:p>
          <a:p>
            <a:pPr lvl="1"/>
            <a:r>
              <a:rPr lang="en-US" dirty="0" smtClean="0"/>
              <a:t>Projects will be done in groups of 1-2 students</a:t>
            </a:r>
          </a:p>
          <a:p>
            <a:endParaRPr lang="en-US" dirty="0" smtClean="0"/>
          </a:p>
          <a:p>
            <a:r>
              <a:rPr lang="en-US" dirty="0" smtClean="0"/>
              <a:t>All deliverables will be submitted via the </a:t>
            </a:r>
            <a:r>
              <a:rPr lang="en-US" dirty="0" err="1" smtClean="0"/>
              <a:t>autograder.io</a:t>
            </a:r>
            <a:r>
              <a:rPr lang="en-US" dirty="0" smtClean="0"/>
              <a:t> website</a:t>
            </a:r>
          </a:p>
          <a:p>
            <a:pPr lvl="1"/>
            <a:r>
              <a:rPr lang="en-US" dirty="0" smtClean="0"/>
              <a:t>They use a combination of auto-grading and hand-grading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(this is where I warn you about how hard the projects are, but...)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996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</a:p>
          <a:p>
            <a:pPr lvl="1"/>
            <a:r>
              <a:rPr lang="en-US" dirty="0" smtClean="0"/>
              <a:t>Three submissions per day to the </a:t>
            </a:r>
            <a:r>
              <a:rPr lang="en-US" dirty="0" err="1" smtClean="0"/>
              <a:t>autograder</a:t>
            </a:r>
            <a:endParaRPr lang="en-US" dirty="0" smtClean="0"/>
          </a:p>
          <a:p>
            <a:pPr lvl="1"/>
            <a:r>
              <a:rPr lang="en-US" dirty="0" smtClean="0"/>
              <a:t>Due at midnight on deadline </a:t>
            </a:r>
          </a:p>
          <a:p>
            <a:pPr lvl="1"/>
            <a:r>
              <a:rPr lang="en-US" dirty="0" smtClean="0"/>
              <a:t>Three late days throughout the semester</a:t>
            </a:r>
          </a:p>
          <a:p>
            <a:endParaRPr lang="en-US" dirty="0"/>
          </a:p>
          <a:p>
            <a:r>
              <a:rPr lang="en-US" dirty="0" smtClean="0"/>
              <a:t>Collaboration </a:t>
            </a:r>
          </a:p>
          <a:p>
            <a:pPr lvl="1"/>
            <a:r>
              <a:rPr lang="en-US" dirty="0"/>
              <a:t>Okay to clarify </a:t>
            </a:r>
            <a:r>
              <a:rPr lang="en-US" dirty="0" smtClean="0"/>
              <a:t>problem </a:t>
            </a:r>
            <a:r>
              <a:rPr lang="en-US" dirty="0"/>
              <a:t>or discuss </a:t>
            </a:r>
            <a:r>
              <a:rPr lang="en-US" dirty="0" smtClean="0"/>
              <a:t>Dafny </a:t>
            </a:r>
            <a:r>
              <a:rPr lang="en-US" dirty="0"/>
              <a:t>syntax</a:t>
            </a:r>
          </a:p>
          <a:p>
            <a:pPr lvl="1"/>
            <a:r>
              <a:rPr lang="en-US" dirty="0"/>
              <a:t>Not okay to discuss solutions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96429" l="10000" r="90000">
                        <a14:foregroundMark x1="44667" y1="79762" x2="44667" y2="79762"/>
                        <a14:foregroundMark x1="43333" y1="85714" x2="43333" y2="85714"/>
                        <a14:foregroundMark x1="54667" y1="78571" x2="54667" y2="78571"/>
                        <a14:foregroundMark x1="54000" y1="84524" x2="54000" y2="84524"/>
                        <a14:foregroundMark x1="43333" y1="13690" x2="43333" y2="13690"/>
                        <a14:foregroundMark x1="52333" y1="16667" x2="52333" y2="16667"/>
                        <a14:foregroundMark x1="50667" y1="58929" x2="50667" y2="58929"/>
                        <a14:backgroundMark x1="50000" y1="82143" x2="50000" y2="82143"/>
                        <a14:backgroundMark x1="48000" y1="14286" x2="48000" y2="14286"/>
                        <a14:backgroundMark x1="55000" y1="13690" x2="55000" y2="13690"/>
                        <a14:backgroundMark x1="27667" y1="78571" x2="27667" y2="7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048" y="3739408"/>
            <a:ext cx="1938528" cy="108557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2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Midterm: October 12, 6-8pm</a:t>
            </a:r>
          </a:p>
          <a:p>
            <a:r>
              <a:rPr lang="en-US" dirty="0" smtClean="0"/>
              <a:t>Final: December 12, 10:30am-12:30pm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No makeup exams</a:t>
            </a:r>
          </a:p>
          <a:p>
            <a:pPr lvl="1"/>
            <a:r>
              <a:rPr lang="en-US" dirty="0"/>
              <a:t>Except in dire circumstances</a:t>
            </a:r>
          </a:p>
          <a:p>
            <a:pPr lvl="1"/>
            <a:r>
              <a:rPr lang="en-US" dirty="0"/>
              <a:t>Make sure you schedule your interviews appropriately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005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sets: 30%</a:t>
            </a:r>
          </a:p>
          <a:p>
            <a:pPr lvl="1"/>
            <a:r>
              <a:rPr lang="en-US" dirty="0" smtClean="0"/>
              <a:t>PS1: 8%</a:t>
            </a:r>
          </a:p>
          <a:p>
            <a:pPr lvl="1"/>
            <a:r>
              <a:rPr lang="en-US" dirty="0" smtClean="0"/>
              <a:t>PS2: 8%</a:t>
            </a:r>
          </a:p>
          <a:p>
            <a:pPr lvl="1"/>
            <a:r>
              <a:rPr lang="en-US" dirty="0" smtClean="0"/>
              <a:t>PS3: 8%</a:t>
            </a:r>
          </a:p>
          <a:p>
            <a:pPr lvl="1"/>
            <a:r>
              <a:rPr lang="en-US" dirty="0"/>
              <a:t>PS4: 6</a:t>
            </a:r>
            <a:r>
              <a:rPr lang="en-US" dirty="0" smtClean="0"/>
              <a:t>%</a:t>
            </a:r>
          </a:p>
          <a:p>
            <a:r>
              <a:rPr lang="en-US" dirty="0" smtClean="0"/>
              <a:t>Projects: 30%</a:t>
            </a:r>
          </a:p>
          <a:p>
            <a:pPr lvl="1"/>
            <a:r>
              <a:rPr lang="en-US" dirty="0" smtClean="0"/>
              <a:t>Project 1: 15%</a:t>
            </a:r>
          </a:p>
          <a:p>
            <a:pPr lvl="1"/>
            <a:r>
              <a:rPr lang="en-US" dirty="0" smtClean="0"/>
              <a:t>Project 2: 15%</a:t>
            </a:r>
          </a:p>
          <a:p>
            <a:r>
              <a:rPr lang="en-US" dirty="0" smtClean="0"/>
              <a:t>Midterm exam: 20%</a:t>
            </a:r>
          </a:p>
          <a:p>
            <a:r>
              <a:rPr lang="en-US" dirty="0" smtClean="0"/>
              <a:t>Final exam: 20%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82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dirty="0"/>
              <a:t>What is formal verification?</a:t>
            </a:r>
            <a:endParaRPr sz="4500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Gill Sans Light"/>
              </a:rPr>
              <a:t>Step 1</a:t>
            </a:r>
            <a:r>
              <a:rPr lang="en-US" b="1" dirty="0">
                <a:sym typeface="Gill Sans Light"/>
              </a:rPr>
              <a:t>: </a:t>
            </a:r>
            <a:r>
              <a:rPr lang="en-US" dirty="0">
                <a:solidFill>
                  <a:srgbClr val="0000FF"/>
                </a:solidFill>
                <a:ea typeface="Calibri" charset="0"/>
                <a:cs typeface="Calibri" charset="0"/>
                <a:sym typeface="Gill Sans Light"/>
              </a:rPr>
              <a:t>Specify</a:t>
            </a:r>
            <a:r>
              <a:rPr lang="en-US" dirty="0">
                <a:sym typeface="Gill Sans Light"/>
              </a:rPr>
              <a:t> the correctness of the system formally</a:t>
            </a:r>
          </a:p>
          <a:p>
            <a:r>
              <a:rPr lang="en-US" dirty="0">
                <a:sym typeface="Gill Sans Light"/>
              </a:rPr>
              <a:t>Step 2</a:t>
            </a:r>
            <a:r>
              <a:rPr lang="en-US" b="1" dirty="0">
                <a:sym typeface="Gill Sans Light"/>
              </a:rPr>
              <a:t>: </a:t>
            </a:r>
            <a:r>
              <a:rPr lang="en-US" dirty="0">
                <a:solidFill>
                  <a:srgbClr val="0000FF"/>
                </a:solidFill>
                <a:ea typeface="Calibri" charset="0"/>
                <a:cs typeface="Calibri" charset="0"/>
                <a:sym typeface="Gill Sans Light"/>
              </a:rPr>
              <a:t>Prove</a:t>
            </a:r>
            <a:r>
              <a:rPr lang="en-US" b="1" dirty="0">
                <a:sym typeface="Gill Sans Light"/>
              </a:rPr>
              <a:t> </a:t>
            </a:r>
            <a:r>
              <a:rPr lang="en-US" dirty="0">
                <a:sym typeface="Gill Sans Light"/>
              </a:rPr>
              <a:t>that the implementation conforms to the spec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25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1952841" y="3520715"/>
            <a:ext cx="6776345" cy="12405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531" dirty="0"/>
              <a:t>If the spec expresses your correctness property, then your system is </a:t>
            </a:r>
            <a:r>
              <a:rPr lang="en-US" sz="2531" dirty="0">
                <a:solidFill>
                  <a:srgbClr val="0000FF"/>
                </a:solidFill>
                <a:ea typeface="Calibri" charset="0"/>
                <a:cs typeface="Calibri" charset="0"/>
              </a:rPr>
              <a:t>correct</a:t>
            </a:r>
            <a:r>
              <a:rPr lang="en-US" sz="2531" b="1" dirty="0"/>
              <a:t>, </a:t>
            </a:r>
            <a:r>
              <a:rPr lang="en-US" sz="2531" dirty="0"/>
              <a:t>subject to </a:t>
            </a:r>
            <a:r>
              <a:rPr lang="en-US" sz="2531" dirty="0" smtClean="0"/>
              <a:t>any </a:t>
            </a:r>
            <a:r>
              <a:rPr lang="en-US" sz="2531" dirty="0" smtClean="0">
                <a:solidFill>
                  <a:srgbClr val="0000FF"/>
                </a:solidFill>
                <a:ea typeface="Calibri" charset="0"/>
                <a:cs typeface="Calibri" charset="0"/>
              </a:rPr>
              <a:t>assumptions</a:t>
            </a:r>
            <a:r>
              <a:rPr lang="en-US" sz="2531" dirty="0" smtClean="0"/>
              <a:t> </a:t>
            </a:r>
            <a:r>
              <a:rPr lang="en-US" sz="2531" dirty="0"/>
              <a:t>you have made during your proof</a:t>
            </a:r>
            <a:endParaRPr lang="en-US" sz="2531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5214133"/>
      </p:ext>
    </p:extLst>
  </p:cSld>
  <p:clrMapOvr>
    <a:masterClrMapping/>
  </p:clrMapOvr>
  <p:transition spd="med" advTm="168897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531" b="1" dirty="0"/>
              <a:t>Testing</a:t>
            </a:r>
            <a:r>
              <a:rPr lang="en-US" sz="2531" dirty="0"/>
              <a:t>: run the system with a large and/or representative set of inputs to determine if it behaves correctly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2531" dirty="0">
                <a:solidFill>
                  <a:srgbClr val="0000FF"/>
                </a:solidFill>
              </a:rPr>
              <a:t>Quality depends</a:t>
            </a:r>
            <a:r>
              <a:rPr lang="en-US" sz="2531" dirty="0"/>
              <a:t> on acumen of test designer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2531" dirty="0">
                <a:solidFill>
                  <a:srgbClr val="0000FF"/>
                </a:solidFill>
              </a:rPr>
              <a:t>Infeasible</a:t>
            </a:r>
            <a:r>
              <a:rPr lang="en-US" sz="2531" dirty="0"/>
              <a:t> to achieve complete coverage for complex systems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253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531" b="1" dirty="0"/>
              <a:t>Model checking: </a:t>
            </a:r>
            <a:r>
              <a:rPr lang="en-US" sz="2531" dirty="0"/>
              <a:t>Model the system and ensure all possible states are safe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2531" dirty="0">
                <a:solidFill>
                  <a:srgbClr val="0000FF"/>
                </a:solidFill>
              </a:rPr>
              <a:t>Correctness depends </a:t>
            </a:r>
            <a:r>
              <a:rPr lang="en-US" sz="2531" dirty="0"/>
              <a:t>on how accurate the model is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2531" dirty="0">
                <a:solidFill>
                  <a:srgbClr val="0000FF"/>
                </a:solidFill>
              </a:rPr>
              <a:t>Does not scale</a:t>
            </a:r>
            <a:r>
              <a:rPr lang="en-US" sz="2531" dirty="0"/>
              <a:t> well to complex systems, especially those with infinite state spaces, like distributed </a:t>
            </a:r>
            <a:r>
              <a:rPr lang="en-US" sz="2531" dirty="0" smtClean="0"/>
              <a:t>systems</a:t>
            </a:r>
            <a:endParaRPr lang="en-US" sz="253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500" dirty="0">
                <a:latin typeface="Calibri Light" panose="020F0302020204030204" pitchFamily="34" charset="0"/>
              </a:rPr>
              <a:t>Statically checking for correctness</a:t>
            </a:r>
            <a:endParaRPr sz="4500" dirty="0">
              <a:latin typeface="Calibri Light" panose="020F03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What we want is a “static correctness check”, akin to a static type check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You write your code normally, but if you introduce bugs the checker will tell you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When the checker complains, you have to spend some time to convince it that your code is right---if indeed it </a:t>
            </a:r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27</a:t>
            </a:fld>
            <a:endParaRPr lang="uk-UA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893689" y="1893094"/>
            <a:ext cx="8774311" cy="4364385"/>
          </a:xfrm>
          <a:prstGeom prst="rect">
            <a:avLst/>
          </a:prstGeom>
        </p:spPr>
        <p:txBody>
          <a:bodyPr/>
          <a:lstStyle>
            <a:lvl1pPr marL="304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685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066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447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1828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209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2590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2971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352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2531" dirty="0">
              <a:solidFill>
                <a:srgbClr val="535353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218554"/>
      </p:ext>
    </p:extLst>
  </p:cSld>
  <p:clrMapOvr>
    <a:masterClrMapping/>
  </p:clrMapOvr>
  <p:transition spd="med" advTm="264576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500" dirty="0">
                <a:latin typeface="Calibri Light" panose="020F0302020204030204" pitchFamily="34" charset="0"/>
              </a:rPr>
              <a:t>Using a Theorem </a:t>
            </a:r>
            <a:r>
              <a:rPr lang="en-US" sz="4500" dirty="0" smtClean="0">
                <a:latin typeface="Calibri Light" panose="020F0302020204030204" pitchFamily="34" charset="0"/>
              </a:rPr>
              <a:t>Prover</a:t>
            </a:r>
            <a:endParaRPr sz="4500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531" dirty="0"/>
              <a:t>Express the execution of the system and its correctness as a </a:t>
            </a:r>
            <a:r>
              <a:rPr lang="en-US" sz="2531" dirty="0">
                <a:solidFill>
                  <a:srgbClr val="0000FF"/>
                </a:solidFill>
              </a:rPr>
              <a:t>mathematical </a:t>
            </a:r>
            <a:r>
              <a:rPr lang="en-US" sz="2531" dirty="0" smtClean="0">
                <a:solidFill>
                  <a:srgbClr val="0000FF"/>
                </a:solidFill>
              </a:rPr>
              <a:t>formula</a:t>
            </a:r>
            <a:r>
              <a:rPr lang="en-US" sz="2531" b="1" dirty="0" smtClean="0"/>
              <a:t> </a:t>
            </a:r>
            <a:r>
              <a:rPr lang="en-US" sz="2531" dirty="0" smtClean="0"/>
              <a:t>(done automatically by the language)</a:t>
            </a:r>
            <a:endParaRPr lang="en-US" sz="253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253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531" dirty="0"/>
              <a:t>Give the formula to a theorem prover, effectively asking: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531" dirty="0"/>
              <a:t>”If the system behaves this way, is it possible for its correctness to be violated?”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253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531" dirty="0"/>
              <a:t>A </a:t>
            </a:r>
            <a:r>
              <a:rPr lang="en-US" sz="2531" dirty="0">
                <a:solidFill>
                  <a:srgbClr val="0000FF"/>
                </a:solidFill>
              </a:rPr>
              <a:t>negative</a:t>
            </a:r>
            <a:r>
              <a:rPr lang="en-US" sz="2531" dirty="0"/>
              <a:t> answer means the system is </a:t>
            </a:r>
            <a:r>
              <a:rPr lang="en-US" sz="2531" dirty="0">
                <a:solidFill>
                  <a:srgbClr val="0000FF"/>
                </a:solidFill>
              </a:rPr>
              <a:t>proven to be correct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531" dirty="0"/>
              <a:t>A </a:t>
            </a:r>
            <a:r>
              <a:rPr lang="en-US" sz="2531" dirty="0">
                <a:solidFill>
                  <a:srgbClr val="0000FF"/>
                </a:solidFill>
              </a:rPr>
              <a:t>positive</a:t>
            </a:r>
            <a:r>
              <a:rPr lang="en-US" sz="2531" dirty="0"/>
              <a:t> answer means there is still work to do, either: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2531" dirty="0"/>
              <a:t>the system is indeed incorrect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2531" dirty="0"/>
              <a:t>the proof is incomplete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0511568"/>
      </p:ext>
    </p:extLst>
  </p:cSld>
  <p:clrMapOvr>
    <a:masterClrMapping/>
  </p:clrMapOvr>
  <p:transition spd="med" advTm="264576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rPr lang="en-US" sz="3797" dirty="0">
                <a:latin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en-US" sz="3797" dirty="0" smtClean="0">
                <a:latin typeface="Calibri Light" panose="020F0302020204030204" pitchFamily="34" charset="0"/>
                <a:cs typeface="Arial" panose="020B0604020202020204" pitchFamily="34" charset="0"/>
              </a:rPr>
              <a:t>     Using Dafny</a:t>
            </a:r>
            <a:endParaRPr sz="3797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822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531" dirty="0">
                <a:ea typeface="Calibri Light" charset="0"/>
                <a:cs typeface="Calibri Light" charset="0"/>
              </a:rPr>
              <a:t>We will be using Dafny as our verification language</a:t>
            </a:r>
          </a:p>
          <a:p>
            <a:pPr marL="401822" lvl="3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531" dirty="0">
                <a:ea typeface="Calibri Light" charset="0"/>
                <a:cs typeface="Calibri Light" charset="0"/>
              </a:rPr>
              <a:t>Dafny is an </a:t>
            </a:r>
            <a:r>
              <a:rPr lang="en-US" sz="2531" dirty="0">
                <a:solidFill>
                  <a:srgbClr val="0000FF"/>
                </a:solidFill>
                <a:ea typeface="Calibri Light" charset="0"/>
                <a:cs typeface="Calibri Light" charset="0"/>
              </a:rPr>
              <a:t>imperative</a:t>
            </a:r>
            <a:r>
              <a:rPr lang="en-US" sz="2531" b="1" dirty="0">
                <a:solidFill>
                  <a:srgbClr val="0000FF"/>
                </a:solidFill>
                <a:ea typeface="Calibri Light" charset="0"/>
                <a:cs typeface="Calibri Light" charset="0"/>
              </a:rPr>
              <a:t> </a:t>
            </a:r>
            <a:r>
              <a:rPr lang="en-US" sz="2531" dirty="0">
                <a:ea typeface="Calibri Light" charset="0"/>
                <a:cs typeface="Calibri Light" charset="0"/>
              </a:rPr>
              <a:t>language designed with formal verification in </a:t>
            </a:r>
            <a:r>
              <a:rPr lang="en-US" sz="2531" dirty="0" smtClean="0">
                <a:ea typeface="Calibri Light" charset="0"/>
                <a:cs typeface="Calibri Light" charset="0"/>
              </a:rPr>
              <a:t>mind</a:t>
            </a:r>
          </a:p>
          <a:p>
            <a:pPr marL="859022" lvl="4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531" dirty="0" smtClean="0">
                <a:ea typeface="Calibri Light" charset="0"/>
                <a:cs typeface="Calibri Light" charset="0"/>
              </a:rPr>
              <a:t>...and plenty of functional language features</a:t>
            </a:r>
          </a:p>
          <a:p>
            <a:pPr marL="401822" lvl="3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531" dirty="0" smtClean="0">
                <a:ea typeface="Calibri Light" charset="0"/>
                <a:cs typeface="Calibri Light" charset="0"/>
              </a:rPr>
              <a:t>Dafny uses an SMT solver (Z3) to automate verification to a large degree</a:t>
            </a:r>
          </a:p>
          <a:p>
            <a:pPr marL="859022" lvl="4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531" dirty="0" smtClean="0">
                <a:ea typeface="Calibri Light" charset="0"/>
                <a:cs typeface="Calibri Light" charset="0"/>
              </a:rPr>
              <a:t>...but it needs our help sometimes</a:t>
            </a:r>
            <a:endParaRPr lang="en-US" sz="2531" dirty="0">
              <a:ea typeface="Calibri Light" charset="0"/>
              <a:cs typeface="Calibri Light" charset="0"/>
            </a:endParaRPr>
          </a:p>
          <a:p>
            <a:pPr marL="401822" lvl="3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531" dirty="0">
                <a:ea typeface="Calibri Light" charset="0"/>
                <a:cs typeface="Calibri Light" charset="0"/>
              </a:rPr>
              <a:t>Most of the high-level skills are transferrable...</a:t>
            </a:r>
          </a:p>
          <a:p>
            <a:pPr marL="669703" lvl="1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531" dirty="0">
                <a:ea typeface="Calibri Light" charset="0"/>
                <a:cs typeface="Calibri Light" charset="0"/>
              </a:rPr>
              <a:t>...but some are specific to Dafny and/or </a:t>
            </a:r>
            <a:r>
              <a:rPr lang="en-US" sz="2531" dirty="0" smtClean="0">
                <a:ea typeface="Calibri Light" charset="0"/>
                <a:cs typeface="Calibri Light" charset="0"/>
              </a:rPr>
              <a:t>automation</a:t>
            </a:r>
            <a:endParaRPr lang="en-US" sz="2531" dirty="0">
              <a:ea typeface="Calibri Light" charset="0"/>
              <a:cs typeface="Calibri Ligh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29</a:t>
            </a:fld>
            <a:endParaRPr lang="uk-UA"/>
          </a:p>
        </p:txBody>
      </p:sp>
      <p:pic>
        <p:nvPicPr>
          <p:cNvPr id="1026" name="Picture 2" descr="afny - Visual Studio Marketpl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63" y="393593"/>
            <a:ext cx="1233598" cy="12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414741"/>
      </p:ext>
    </p:extLst>
  </p:cSld>
  <p:clrMapOvr>
    <a:masterClrMapping/>
  </p:clrMapOvr>
  <p:transition spd="med" advTm="26872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28878"/>
            <a:ext cx="4905578" cy="36418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950" y="3726426"/>
            <a:ext cx="591087" cy="5910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924" y="1603158"/>
            <a:ext cx="547385" cy="4671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314" y="2843021"/>
            <a:ext cx="638800" cy="6121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532" y="4208810"/>
            <a:ext cx="186410" cy="1864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514" y="2093535"/>
            <a:ext cx="186410" cy="1864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315" y="2780383"/>
            <a:ext cx="186410" cy="1864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6458" y="2226395"/>
            <a:ext cx="1820718" cy="21066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6458" y="2155923"/>
            <a:ext cx="3078753" cy="873079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94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Dafny in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provide you with a Docker container that has Dafny pre-installed</a:t>
            </a:r>
          </a:p>
          <a:p>
            <a:pPr lvl="1"/>
            <a:r>
              <a:rPr lang="en-US" dirty="0" smtClean="0"/>
              <a:t>Makes it easy to get started</a:t>
            </a:r>
          </a:p>
          <a:p>
            <a:pPr lvl="1"/>
            <a:r>
              <a:rPr lang="en-US" dirty="0" smtClean="0"/>
              <a:t>Ensures everyone is using the same Dafny version as the </a:t>
            </a:r>
            <a:r>
              <a:rPr lang="en-US" dirty="0" err="1" smtClean="0"/>
              <a:t>autograder</a:t>
            </a:r>
            <a:endParaRPr lang="en-US" dirty="0" smtClean="0"/>
          </a:p>
          <a:p>
            <a:r>
              <a:rPr lang="en-US" dirty="0" smtClean="0"/>
              <a:t>Download and run it like this:</a:t>
            </a:r>
          </a:p>
          <a:p>
            <a:pPr lvl="1"/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pull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ekaprits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/eecs498-008</a:t>
            </a:r>
          </a:p>
          <a:p>
            <a:pPr lvl="1"/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container run --mount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=$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PWD,target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=/home/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autograder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working_dir,type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bind,readonly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-t -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ekaprits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/eecs498-008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CAEN machines don’t support Docker, yet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If you don’t have access to a machine that can run Docker, contact me ASAP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26034" y="185738"/>
            <a:ext cx="2167275" cy="1202710"/>
            <a:chOff x="7654359" y="2481980"/>
            <a:chExt cx="3125974" cy="1843775"/>
          </a:xfrm>
        </p:grpSpPr>
        <p:pic>
          <p:nvPicPr>
            <p:cNvPr id="1026" name="Picture 2" descr="ocker - Crunchbase Company Profile &amp; Fundi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065"/>
            <a:stretch/>
          </p:blipFill>
          <p:spPr bwMode="auto">
            <a:xfrm>
              <a:off x="7654359" y="2481980"/>
              <a:ext cx="3125974" cy="184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afny - Visual Studio Marketpla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7690" y="2993231"/>
              <a:ext cx="267758" cy="26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6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the course web page</a:t>
            </a:r>
          </a:p>
          <a:p>
            <a:endParaRPr lang="en-US" dirty="0"/>
          </a:p>
          <a:p>
            <a:r>
              <a:rPr lang="en-US" dirty="0" smtClean="0"/>
              <a:t>Subscribe to Piazza</a:t>
            </a:r>
          </a:p>
          <a:p>
            <a:endParaRPr lang="en-US" dirty="0"/>
          </a:p>
          <a:p>
            <a:r>
              <a:rPr lang="en-US" dirty="0" smtClean="0"/>
              <a:t>Install Docker, pull image, run image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 and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>
                <a:solidFill>
                  <a:srgbClr val="0000FF"/>
                </a:solidFill>
              </a:rPr>
              <a:t>love teaching</a:t>
            </a:r>
            <a:r>
              <a:rPr lang="en-US" dirty="0"/>
              <a:t> and interacting with my </a:t>
            </a:r>
            <a:r>
              <a:rPr lang="en-US" dirty="0" smtClean="0"/>
              <a:t>students</a:t>
            </a:r>
          </a:p>
          <a:p>
            <a:endParaRPr lang="en-US" dirty="0"/>
          </a:p>
          <a:p>
            <a:r>
              <a:rPr lang="en-US" dirty="0"/>
              <a:t>I want to get to know you all by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Send me your picture</a:t>
            </a:r>
            <a:r>
              <a:rPr lang="en-US" dirty="0" smtClean="0"/>
              <a:t> by email (manosk@umich.edu)</a:t>
            </a:r>
          </a:p>
          <a:p>
            <a:pPr lvl="2"/>
            <a:r>
              <a:rPr lang="en-US" dirty="0" smtClean="0"/>
              <a:t>Use subject ”</a:t>
            </a:r>
            <a:r>
              <a:rPr lang="en-US" dirty="0" smtClean="0">
                <a:solidFill>
                  <a:srgbClr val="0000FF"/>
                </a:solidFill>
              </a:rPr>
              <a:t>EECS498-008 picture</a:t>
            </a:r>
            <a:r>
              <a:rPr lang="en-US" dirty="0" smtClean="0"/>
              <a:t>”</a:t>
            </a:r>
          </a:p>
          <a:p>
            <a:pPr lvl="2"/>
            <a:endParaRPr lang="en-US" dirty="0" smtClean="0"/>
          </a:p>
          <a:p>
            <a:r>
              <a:rPr lang="en-US" dirty="0"/>
              <a:t>I’m here to help. Come to me with any question!</a:t>
            </a:r>
          </a:p>
          <a:p>
            <a:pPr lvl="1"/>
            <a:r>
              <a:rPr lang="en-US" dirty="0"/>
              <a:t>course-related: office </a:t>
            </a:r>
            <a:r>
              <a:rPr lang="en-US" dirty="0" smtClean="0"/>
              <a:t>hours (</a:t>
            </a:r>
            <a:r>
              <a:rPr lang="en-US" dirty="0"/>
              <a:t>Tuesday, </a:t>
            </a:r>
            <a:r>
              <a:rPr lang="en-US" dirty="0" smtClean="0"/>
              <a:t>11am-12pm, BBB 4824)</a:t>
            </a:r>
            <a:endParaRPr lang="en-US" dirty="0"/>
          </a:p>
          <a:p>
            <a:pPr lvl="1"/>
            <a:r>
              <a:rPr lang="en-US" dirty="0"/>
              <a:t>Life, The Universe, and Everything: any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9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need more help...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TA, Armin </a:t>
            </a:r>
            <a:r>
              <a:rPr lang="en-US" dirty="0" err="1" smtClean="0"/>
              <a:t>Vakil</a:t>
            </a:r>
            <a:r>
              <a:rPr lang="en-US" dirty="0" smtClean="0"/>
              <a:t>, is here to help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Jedi Master in Formal Verification</a:t>
            </a:r>
          </a:p>
          <a:p>
            <a:pPr marL="0" indent="0">
              <a:buNone/>
            </a:pPr>
            <a:r>
              <a:rPr lang="en-US" dirty="0" smtClean="0"/>
              <a:t>Office hours: 2-3pm Thursday, Learning Center, Table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58" y="2324100"/>
            <a:ext cx="2933700" cy="289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53"/>
          <a:stretch/>
        </p:blipFill>
        <p:spPr>
          <a:xfrm>
            <a:off x="1569359" y="2324100"/>
            <a:ext cx="2933700" cy="28956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3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unseen hero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Jon Howell, VMWare Research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Co-designer of the material in this course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r="7132"/>
          <a:stretch/>
        </p:blipFill>
        <p:spPr>
          <a:xfrm>
            <a:off x="1316736" y="2358644"/>
            <a:ext cx="1975104" cy="2307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2276348"/>
            <a:ext cx="1984248" cy="2645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38660" y="2970137"/>
            <a:ext cx="4955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“Bugs, unit tests, </a:t>
            </a:r>
            <a:r>
              <a:rPr lang="en-US" sz="2000" dirty="0" err="1" smtClean="0"/>
              <a:t>gdb</a:t>
            </a:r>
            <a:r>
              <a:rPr lang="en-US" sz="2000" dirty="0" smtClean="0"/>
              <a:t>. The dark side are they.”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898760" y="4114649"/>
            <a:ext cx="3292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“Testing not make one great.”</a:t>
            </a:r>
            <a:endParaRPr lang="en-US" sz="20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33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formal verification?</a:t>
            </a:r>
          </a:p>
          <a:p>
            <a:endParaRPr lang="en-US" dirty="0"/>
          </a:p>
          <a:p>
            <a:r>
              <a:rPr lang="en-US" dirty="0" smtClean="0"/>
              <a:t>Course syllabus and logistics</a:t>
            </a:r>
          </a:p>
          <a:p>
            <a:endParaRPr lang="en-US" dirty="0"/>
          </a:p>
          <a:p>
            <a:r>
              <a:rPr lang="en-US" dirty="0" smtClean="0"/>
              <a:t>What is formal verification?</a:t>
            </a:r>
          </a:p>
          <a:p>
            <a:pPr lvl="1"/>
            <a:r>
              <a:rPr lang="en-US" dirty="0" smtClean="0"/>
              <a:t>(and other, similar approaches)</a:t>
            </a:r>
          </a:p>
          <a:p>
            <a:endParaRPr lang="en-US" dirty="0" smtClean="0"/>
          </a:p>
          <a:p>
            <a:r>
              <a:rPr lang="en-US" dirty="0" smtClean="0"/>
              <a:t>Getting started with Dafny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02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7" hidden="1"/>
          <p:cNvGrpSpPr/>
          <p:nvPr/>
        </p:nvGrpSpPr>
        <p:grpSpPr>
          <a:xfrm>
            <a:off x="5515570" y="2143125"/>
            <a:ext cx="3750469" cy="3750469"/>
            <a:chOff x="0" y="0"/>
            <a:chExt cx="5334000" cy="5334000"/>
          </a:xfrm>
        </p:grpSpPr>
        <p:sp>
          <p:nvSpPr>
            <p:cNvPr id="175" name="Shape 175"/>
            <p:cNvSpPr/>
            <p:nvPr/>
          </p:nvSpPr>
          <p:spPr>
            <a:xfrm>
              <a:off x="0" y="0"/>
              <a:ext cx="5334000" cy="5334000"/>
            </a:xfrm>
            <a:prstGeom prst="ellipse">
              <a:avLst/>
            </a:prstGeom>
            <a:solidFill>
              <a:srgbClr val="BE38F3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  <a:endParaRPr sz="2531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867996" y="2477181"/>
              <a:ext cx="1392974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1266"/>
                <a:t>Dependability</a:t>
              </a:r>
            </a:p>
          </p:txBody>
        </p:sp>
      </p:grpSp>
      <p:grpSp>
        <p:nvGrpSpPr>
          <p:cNvPr id="180" name="Group 180" hidden="1"/>
          <p:cNvGrpSpPr/>
          <p:nvPr/>
        </p:nvGrpSpPr>
        <p:grpSpPr>
          <a:xfrm>
            <a:off x="2925961" y="2143125"/>
            <a:ext cx="3750469" cy="3750469"/>
            <a:chOff x="0" y="0"/>
            <a:chExt cx="5334000" cy="5334000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5334000" cy="5334000"/>
            </a:xfrm>
            <a:prstGeom prst="ellipse">
              <a:avLst/>
            </a:prstGeom>
            <a:solidFill>
              <a:srgbClr val="669C35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  <a:endParaRPr sz="2531"/>
            </a:p>
          </p:txBody>
        </p:sp>
        <p:sp>
          <p:nvSpPr>
            <p:cNvPr id="179" name="Shape 179"/>
            <p:cNvSpPr/>
            <p:nvPr/>
          </p:nvSpPr>
          <p:spPr>
            <a:xfrm>
              <a:off x="760970" y="2477181"/>
              <a:ext cx="998565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1266"/>
                <a:t>Scalability</a:t>
              </a:r>
            </a:p>
          </p:txBody>
        </p:sp>
      </p:grpSp>
      <p:sp>
        <p:nvSpPr>
          <p:cNvPr id="181" name="Shape 181" hidden="1"/>
          <p:cNvSpPr/>
          <p:nvPr/>
        </p:nvSpPr>
        <p:spPr>
          <a:xfrm>
            <a:off x="4260565" y="936542"/>
            <a:ext cx="3856890" cy="59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800"/>
            </a:lvl1pPr>
          </a:lstStyle>
          <a:p>
            <a:r>
              <a:rPr sz="3375"/>
              <a:t>My research interests</a:t>
            </a:r>
          </a:p>
        </p:txBody>
      </p:sp>
      <p:sp>
        <p:nvSpPr>
          <p:cNvPr id="182" name="Shape 182" hidden="1"/>
          <p:cNvSpPr/>
          <p:nvPr/>
        </p:nvSpPr>
        <p:spPr>
          <a:xfrm flipV="1">
            <a:off x="6093837" y="1534423"/>
            <a:ext cx="1" cy="1145337"/>
          </a:xfrm>
          <a:prstGeom prst="line">
            <a:avLst/>
          </a:prstGeom>
          <a:ln w="50800">
            <a:solidFill>
              <a:srgbClr val="535353"/>
            </a:solidFill>
            <a:miter lim="400000"/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3" name="Shape 183" hidden="1"/>
          <p:cNvSpPr/>
          <p:nvPr/>
        </p:nvSpPr>
        <p:spPr>
          <a:xfrm>
            <a:off x="5516064" y="2672034"/>
            <a:ext cx="586285" cy="2703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9627" h="21600" extrusionOk="0">
                <a:moveTo>
                  <a:pt x="9524" y="0"/>
                </a:moveTo>
                <a:cubicBezTo>
                  <a:pt x="9524" y="0"/>
                  <a:pt x="-11973" y="10233"/>
                  <a:pt x="9627" y="21600"/>
                </a:cubicBezTo>
              </a:path>
            </a:pathLst>
          </a:custGeom>
          <a:ln w="635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84" name="Shape 184" hidden="1"/>
          <p:cNvSpPr/>
          <p:nvPr/>
        </p:nvSpPr>
        <p:spPr>
          <a:xfrm rot="10800000">
            <a:off x="6087070" y="2661047"/>
            <a:ext cx="586286" cy="2703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9627" h="21600" extrusionOk="0">
                <a:moveTo>
                  <a:pt x="9524" y="0"/>
                </a:moveTo>
                <a:cubicBezTo>
                  <a:pt x="9524" y="0"/>
                  <a:pt x="-11973" y="10233"/>
                  <a:pt x="9627" y="21600"/>
                </a:cubicBezTo>
              </a:path>
            </a:pathLst>
          </a:custGeom>
          <a:ln w="635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6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rPr lang="en-US" sz="3797" smtClean="0">
                <a:latin typeface="Calibri Light" panose="020F0302020204030204" pitchFamily="34" charset="0"/>
                <a:cs typeface="Arial" panose="020B0604020202020204" pitchFamily="34" charset="0"/>
              </a:rPr>
              <a:t>Why learn formal verification?</a:t>
            </a:r>
            <a:endParaRPr sz="3797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  <p:sp>
        <p:nvSpPr>
          <p:cNvPr id="4" name="Rounded Rectangle 3"/>
          <p:cNvSpPr/>
          <p:nvPr/>
        </p:nvSpPr>
        <p:spPr>
          <a:xfrm>
            <a:off x="1078992" y="1874520"/>
            <a:ext cx="1984248" cy="5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EECS280/281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1078992" y="2646045"/>
            <a:ext cx="1984248" cy="5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EECS482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17422" y="1864370"/>
            <a:ext cx="3796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High-level programming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615709" y="2634392"/>
            <a:ext cx="3422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OS-level programming</a:t>
            </a:r>
            <a:endParaRPr lang="en-US" sz="2800" dirty="0"/>
          </a:p>
        </p:txBody>
      </p:sp>
      <p:sp>
        <p:nvSpPr>
          <p:cNvPr id="21" name="Rounded Rectangle 20"/>
          <p:cNvSpPr/>
          <p:nvPr/>
        </p:nvSpPr>
        <p:spPr>
          <a:xfrm>
            <a:off x="1078992" y="3417570"/>
            <a:ext cx="1984248" cy="5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EECS491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15709" y="3407420"/>
            <a:ext cx="3863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Distributed programming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288769" y="4420431"/>
            <a:ext cx="7765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have taught you how to write and test programs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900" y="1873568"/>
            <a:ext cx="3636767" cy="2084107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98413"/>
      </p:ext>
    </p:extLst>
  </p:cSld>
  <p:clrMapOvr>
    <a:masterClrMapping/>
  </p:clrMapOvr>
  <p:transition spd="slow" advTm="599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7" hidden="1"/>
          <p:cNvGrpSpPr/>
          <p:nvPr/>
        </p:nvGrpSpPr>
        <p:grpSpPr>
          <a:xfrm>
            <a:off x="5515570" y="2143125"/>
            <a:ext cx="3750469" cy="3750469"/>
            <a:chOff x="0" y="0"/>
            <a:chExt cx="5334000" cy="5334000"/>
          </a:xfrm>
        </p:grpSpPr>
        <p:sp>
          <p:nvSpPr>
            <p:cNvPr id="175" name="Shape 175"/>
            <p:cNvSpPr/>
            <p:nvPr/>
          </p:nvSpPr>
          <p:spPr>
            <a:xfrm>
              <a:off x="0" y="0"/>
              <a:ext cx="5334000" cy="5334000"/>
            </a:xfrm>
            <a:prstGeom prst="ellipse">
              <a:avLst/>
            </a:prstGeom>
            <a:solidFill>
              <a:srgbClr val="BE38F3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  <a:endParaRPr sz="2531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867996" y="2477181"/>
              <a:ext cx="1392974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1266"/>
                <a:t>Dependability</a:t>
              </a:r>
            </a:p>
          </p:txBody>
        </p:sp>
      </p:grpSp>
      <p:grpSp>
        <p:nvGrpSpPr>
          <p:cNvPr id="180" name="Group 180" hidden="1"/>
          <p:cNvGrpSpPr/>
          <p:nvPr/>
        </p:nvGrpSpPr>
        <p:grpSpPr>
          <a:xfrm>
            <a:off x="2925961" y="2143125"/>
            <a:ext cx="3750469" cy="3750469"/>
            <a:chOff x="0" y="0"/>
            <a:chExt cx="5334000" cy="5334000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5334000" cy="5334000"/>
            </a:xfrm>
            <a:prstGeom prst="ellipse">
              <a:avLst/>
            </a:prstGeom>
            <a:solidFill>
              <a:srgbClr val="669C35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  <a:endParaRPr sz="2531"/>
            </a:p>
          </p:txBody>
        </p:sp>
        <p:sp>
          <p:nvSpPr>
            <p:cNvPr id="179" name="Shape 179"/>
            <p:cNvSpPr/>
            <p:nvPr/>
          </p:nvSpPr>
          <p:spPr>
            <a:xfrm>
              <a:off x="760970" y="2477181"/>
              <a:ext cx="998565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1266"/>
                <a:t>Scalability</a:t>
              </a:r>
            </a:p>
          </p:txBody>
        </p:sp>
      </p:grpSp>
      <p:sp>
        <p:nvSpPr>
          <p:cNvPr id="181" name="Shape 181" hidden="1"/>
          <p:cNvSpPr/>
          <p:nvPr/>
        </p:nvSpPr>
        <p:spPr>
          <a:xfrm>
            <a:off x="4260565" y="936542"/>
            <a:ext cx="3856890" cy="59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800"/>
            </a:lvl1pPr>
          </a:lstStyle>
          <a:p>
            <a:r>
              <a:rPr sz="3375"/>
              <a:t>My research interests</a:t>
            </a:r>
          </a:p>
        </p:txBody>
      </p:sp>
      <p:sp>
        <p:nvSpPr>
          <p:cNvPr id="182" name="Shape 182" hidden="1"/>
          <p:cNvSpPr/>
          <p:nvPr/>
        </p:nvSpPr>
        <p:spPr>
          <a:xfrm flipV="1">
            <a:off x="6093837" y="1534423"/>
            <a:ext cx="1" cy="1145337"/>
          </a:xfrm>
          <a:prstGeom prst="line">
            <a:avLst/>
          </a:prstGeom>
          <a:ln w="50800">
            <a:solidFill>
              <a:srgbClr val="535353"/>
            </a:solidFill>
            <a:miter lim="400000"/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3" name="Shape 183" hidden="1"/>
          <p:cNvSpPr/>
          <p:nvPr/>
        </p:nvSpPr>
        <p:spPr>
          <a:xfrm>
            <a:off x="5516064" y="2672034"/>
            <a:ext cx="586285" cy="2703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9627" h="21600" extrusionOk="0">
                <a:moveTo>
                  <a:pt x="9524" y="0"/>
                </a:moveTo>
                <a:cubicBezTo>
                  <a:pt x="9524" y="0"/>
                  <a:pt x="-11973" y="10233"/>
                  <a:pt x="9627" y="21600"/>
                </a:cubicBezTo>
              </a:path>
            </a:pathLst>
          </a:custGeom>
          <a:ln w="635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84" name="Shape 184" hidden="1"/>
          <p:cNvSpPr/>
          <p:nvPr/>
        </p:nvSpPr>
        <p:spPr>
          <a:xfrm rot="10800000">
            <a:off x="6087070" y="2661047"/>
            <a:ext cx="586286" cy="2703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9627" h="21600" extrusionOk="0">
                <a:moveTo>
                  <a:pt x="9524" y="0"/>
                </a:moveTo>
                <a:cubicBezTo>
                  <a:pt x="9524" y="0"/>
                  <a:pt x="-11973" y="10233"/>
                  <a:pt x="9627" y="21600"/>
                </a:cubicBezTo>
              </a:path>
            </a:pathLst>
          </a:custGeom>
          <a:ln w="635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6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rPr lang="en-US" sz="3797" dirty="0" smtClean="0">
                <a:latin typeface="Calibri Light" panose="020F0302020204030204" pitchFamily="34" charset="0"/>
                <a:cs typeface="Arial" panose="020B0604020202020204" pitchFamily="34" charset="0"/>
              </a:rPr>
              <a:t>Real-world systems are too complex to test</a:t>
            </a:r>
            <a:endParaRPr sz="3797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058" y="2602529"/>
            <a:ext cx="3878437" cy="230843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7470527" y="4125051"/>
            <a:ext cx="1181029" cy="1057327"/>
            <a:chOff x="6444334" y="931369"/>
            <a:chExt cx="1679685" cy="1503754"/>
          </a:xfrm>
        </p:grpSpPr>
        <p:sp>
          <p:nvSpPr>
            <p:cNvPr id="19" name="TextBox 18"/>
            <p:cNvSpPr txBox="1"/>
            <p:nvPr/>
          </p:nvSpPr>
          <p:spPr>
            <a:xfrm>
              <a:off x="6444334" y="2026760"/>
              <a:ext cx="1679685" cy="408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6" dirty="0">
                  <a:latin typeface="Calibri Light" panose="020F0302020204030204" pitchFamily="34" charset="0"/>
                </a:rPr>
                <a:t>[Mickens 2013]</a:t>
              </a:r>
            </a:p>
          </p:txBody>
        </p:sp>
        <p:pic>
          <p:nvPicPr>
            <p:cNvPr id="20" name="Picture 2" descr="http://blogs.microsoft.com/wp-content/uploads/2014/03/mickens-400x266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16" r="16083"/>
            <a:stretch/>
          </p:blipFill>
          <p:spPr bwMode="auto">
            <a:xfrm>
              <a:off x="6755505" y="931369"/>
              <a:ext cx="990600" cy="1062498"/>
            </a:xfrm>
            <a:prstGeom prst="rect">
              <a:avLst/>
            </a:prstGeom>
            <a:ln w="1905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760508"/>
      </p:ext>
    </p:extLst>
  </p:cSld>
  <p:clrMapOvr>
    <a:masterClrMapping/>
  </p:clrMapOvr>
  <p:transition spd="slow" advTm="59967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10802</TotalTime>
  <Words>1379</Words>
  <Application>Microsoft Macintosh PowerPoint</Application>
  <PresentationFormat>Widescreen</PresentationFormat>
  <Paragraphs>317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Calibri</vt:lpstr>
      <vt:lpstr>Calibri Light</vt:lpstr>
      <vt:lpstr>Courier New</vt:lpstr>
      <vt:lpstr>Gill Sans</vt:lpstr>
      <vt:lpstr>Gill Sans Light</vt:lpstr>
      <vt:lpstr>Helvetica</vt:lpstr>
      <vt:lpstr>Impact</vt:lpstr>
      <vt:lpstr>Arial</vt:lpstr>
      <vt:lpstr>Office Theme</vt:lpstr>
      <vt:lpstr>EECS498-008 Formal Verification of Systems Software</vt:lpstr>
      <vt:lpstr>About me</vt:lpstr>
      <vt:lpstr>About me</vt:lpstr>
      <vt:lpstr>About you and me</vt:lpstr>
      <vt:lpstr>If you need more help...</vt:lpstr>
      <vt:lpstr>The unseen hero</vt:lpstr>
      <vt:lpstr>Agenda for Today</vt:lpstr>
      <vt:lpstr>Why learn formal verification?</vt:lpstr>
      <vt:lpstr>Real-world systems are too complex to test</vt:lpstr>
      <vt:lpstr>Despite tremendous effort...</vt:lpstr>
      <vt:lpstr>PowerPoint Presentation</vt:lpstr>
      <vt:lpstr>March 25, 2015</vt:lpstr>
      <vt:lpstr>How will you benefit from this class?</vt:lpstr>
      <vt:lpstr>Objectives of this class</vt:lpstr>
      <vt:lpstr>Prerequisites</vt:lpstr>
      <vt:lpstr>About this class</vt:lpstr>
      <vt:lpstr>Class material</vt:lpstr>
      <vt:lpstr>Enrollment</vt:lpstr>
      <vt:lpstr>Lectures</vt:lpstr>
      <vt:lpstr>Lectures schedule</vt:lpstr>
      <vt:lpstr>Problem sets and projects</vt:lpstr>
      <vt:lpstr>Policies</vt:lpstr>
      <vt:lpstr>Exams</vt:lpstr>
      <vt:lpstr>Grading breakdown</vt:lpstr>
      <vt:lpstr>What is formal verification?</vt:lpstr>
      <vt:lpstr>Other approaches</vt:lpstr>
      <vt:lpstr>Statically checking for correctness</vt:lpstr>
      <vt:lpstr>Using a Theorem Prover</vt:lpstr>
      <vt:lpstr>      Using Dafny</vt:lpstr>
      <vt:lpstr>Dafny in Docker</vt:lpstr>
      <vt:lpstr>Things to do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427</cp:revision>
  <dcterms:created xsi:type="dcterms:W3CDTF">2022-08-23T16:51:43Z</dcterms:created>
  <dcterms:modified xsi:type="dcterms:W3CDTF">2022-08-31T05:43:58Z</dcterms:modified>
  <cp:category/>
</cp:coreProperties>
</file>