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09" r:id="rId3"/>
    <p:sldId id="313" r:id="rId4"/>
    <p:sldId id="312" r:id="rId5"/>
    <p:sldId id="317" r:id="rId6"/>
    <p:sldId id="315" r:id="rId7"/>
    <p:sldId id="314" r:id="rId8"/>
    <p:sldId id="318" r:id="rId9"/>
    <p:sldId id="316" r:id="rId10"/>
    <p:sldId id="319" r:id="rId11"/>
    <p:sldId id="320" r:id="rId12"/>
    <p:sldId id="321" r:id="rId13"/>
    <p:sldId id="322" r:id="rId14"/>
    <p:sldId id="323" r:id="rId15"/>
    <p:sldId id="32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0"/>
    <p:restoredTop sz="95768"/>
  </p:normalViewPr>
  <p:slideViewPr>
    <p:cSldViewPr snapToGrid="0" snapToObjects="1">
      <p:cViewPr>
        <p:scale>
          <a:sx n="110" d="100"/>
          <a:sy n="110" d="100"/>
        </p:scale>
        <p:origin x="128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5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e149635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4e149635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98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782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507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1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225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635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46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58B1-0820-E248-9CB5-5CD03B130AFD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E1698B-A24D-B449-BF9C-B0F405EA7517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03A812-5753-014C-A314-A9B4A8ED2C9E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7F11-735F-574E-9A6E-A50D287A1B78}" type="datetime1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FBF83E7-16BB-0C4A-A86D-9E7ED6AD99BB}" type="datetime1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946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5937E5-638C-9640-8F6D-4324A7B34ADD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37D86-11A6-B644-BF7C-62206377FF30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D26F42-F2A3-F543-9354-5D5188E58966}" type="datetime1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415140-1E60-814F-BFFC-E30FAFC54E8E}" type="datetime1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C22BB1-92A0-DC40-9CF6-55A2E8AB919D}" type="datetime1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1F0273-6F57-4E4A-96EB-0D65BC32C1E1}" type="datetime1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6204A8-1753-CE4F-8CDE-579F73ECC745}" type="datetime1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88E01E-7715-1742-854F-54B4483D100C}" type="datetime1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1C7F-0C7E-9147-BF8D-AD1EDF8B0F63}" type="datetime1">
              <a:rPr lang="en-US" smtClean="0"/>
              <a:t>10/5/22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 smtClean="0"/>
              <a:t>EECS498-008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  <a:br>
              <a:rPr lang="en-US" dirty="0" smtClean="0"/>
            </a:br>
            <a:r>
              <a:rPr lang="en-US" dirty="0" smtClean="0"/>
              <a:t>Formal Verification of Systems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Material and slides created by</a:t>
            </a:r>
          </a:p>
          <a:p>
            <a:r>
              <a:rPr lang="en-US" dirty="0" smtClean="0"/>
              <a:t>Jon Howell and</a:t>
            </a:r>
            <a:r>
              <a:rPr lang="en-US" dirty="0"/>
              <a:t> </a:t>
            </a:r>
            <a:r>
              <a:rPr lang="en-US" dirty="0" smtClean="0"/>
              <a:t>Manos Kapritsos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43477"/>
            <a:ext cx="10515600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distributed system is composed of multiple hosts </a:t>
            </a:r>
            <a:r>
              <a:rPr lang="en-US" b="1" dirty="0" smtClean="0"/>
              <a:t>and a network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5B3-5401-804D-A57D-4C46DF2E84B0}" type="datetime1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10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5" y="1125468"/>
            <a:ext cx="7377318" cy="5230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ea typeface="Consolas" charset="0"/>
                <a:cs typeface="Consolas" charset="0"/>
              </a:rPr>
              <a:t>Distributed system: attempt #2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datatype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Variables =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Variables(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hosts:seq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Host.Variables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&gt;,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network: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Network.Variables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predicate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HostAction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&amp;&amp;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Host.Next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'.hosts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&amp;&amp;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otherHost:nat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::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v’.hosts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] ==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predicate Next(v,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’,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HostAction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&amp;&amp;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Network.Next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19539" y="2508527"/>
            <a:ext cx="4022035" cy="2992162"/>
            <a:chOff x="1098550" y="2590801"/>
            <a:chExt cx="4022035" cy="2992162"/>
          </a:xfrm>
        </p:grpSpPr>
        <p:sp>
          <p:nvSpPr>
            <p:cNvPr id="30" name="Rectangle 29"/>
            <p:cNvSpPr/>
            <p:nvPr/>
          </p:nvSpPr>
          <p:spPr>
            <a:xfrm>
              <a:off x="1098550" y="2590801"/>
              <a:ext cx="4022035" cy="29921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700" y="2628900"/>
              <a:ext cx="1974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Distributed system</a:t>
              </a:r>
              <a:endParaRPr lang="en-US" b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54425" y="3230007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24162" y="3220762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54425" y="4590490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24162" y="4581245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142213" y="3528733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8537713" y="5088834"/>
            <a:ext cx="3051313" cy="369332"/>
            <a:chOff x="8537713" y="5088834"/>
            <a:chExt cx="3051313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9720470" y="5088834"/>
              <a:ext cx="1868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Binding variable</a:t>
              </a:r>
              <a:endParaRPr lang="en-US"/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flipH="1" flipV="1">
              <a:off x="9223513" y="5138530"/>
              <a:ext cx="496957" cy="13497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2" idx="1"/>
            </p:cNvCxnSpPr>
            <p:nvPr/>
          </p:nvCxnSpPr>
          <p:spPr>
            <a:xfrm flipH="1">
              <a:off x="8537713" y="5273500"/>
              <a:ext cx="1182757" cy="1234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43477"/>
            <a:ext cx="10515600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Defining the network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5B3-5401-804D-A57D-4C46DF2E84B0}" type="datetime1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11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5354" y="1219826"/>
            <a:ext cx="7377318" cy="523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ea typeface="Consolas" charset="0"/>
                <a:cs typeface="Consolas" charset="0"/>
              </a:rPr>
              <a:t>Network module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module Network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datatype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Variables =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Variables(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sentMsgs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: set&lt;Message&gt;)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predicate Next(v, v’,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msgOps:MessageOps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//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can only receive messages that have been sent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&amp;&amp; 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msgOps.recv.Some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? ==&gt;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msgOps.recv.value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in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v.sentMsgs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   // </a:t>
            </a:r>
            <a:r>
              <a:rPr lang="de-DE" sz="1600" b="1" dirty="0" err="1" smtClean="0">
                <a:latin typeface="Consolas" charset="0"/>
                <a:ea typeface="Consolas" charset="0"/>
                <a:cs typeface="Consolas" charset="0"/>
              </a:rPr>
              <a:t>Record</a:t>
            </a:r>
            <a:r>
              <a:rPr lang="de-DE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 smtClean="0"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de-DE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 smtClean="0">
                <a:latin typeface="Consolas" charset="0"/>
                <a:ea typeface="Consolas" charset="0"/>
                <a:cs typeface="Consolas" charset="0"/>
              </a:rPr>
              <a:t>sent</a:t>
            </a:r>
            <a:r>
              <a:rPr lang="de-DE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 smtClean="0">
                <a:latin typeface="Consolas" charset="0"/>
                <a:ea typeface="Consolas" charset="0"/>
                <a:cs typeface="Consolas" charset="0"/>
              </a:rPr>
              <a:t>message</a:t>
            </a:r>
            <a:r>
              <a:rPr lang="de-DE" sz="1600" b="1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de-DE" sz="1600" b="1" dirty="0" err="1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de-DE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 smtClean="0">
                <a:latin typeface="Consolas" charset="0"/>
                <a:ea typeface="Consolas" charset="0"/>
                <a:cs typeface="Consolas" charset="0"/>
              </a:rPr>
              <a:t>there</a:t>
            </a:r>
            <a:r>
              <a:rPr lang="de-DE" sz="1600" b="1" dirty="0" smtClean="0">
                <a:latin typeface="Consolas" charset="0"/>
                <a:ea typeface="Consolas" charset="0"/>
                <a:cs typeface="Consolas" charset="0"/>
              </a:rPr>
              <a:t> was </a:t>
            </a:r>
            <a:r>
              <a:rPr lang="de-DE" sz="1600" b="1" dirty="0" err="1" smtClean="0">
                <a:latin typeface="Consolas" charset="0"/>
                <a:ea typeface="Consolas" charset="0"/>
                <a:cs typeface="Consolas" charset="0"/>
              </a:rPr>
              <a:t>one</a:t>
            </a:r>
            <a:endParaRPr lang="de-DE" sz="16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v'.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sentMsgs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==</a:t>
            </a:r>
          </a:p>
          <a:p>
            <a:pPr marL="0" indent="0">
              <a:buNone/>
            </a:pP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v.sentMsgs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msgOps.send.None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?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then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{} </a:t>
            </a:r>
            <a:endParaRPr lang="de-DE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                  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msgOps.send.value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pPr marL="0" indent="0">
              <a:buNone/>
            </a:pP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9539" y="2508527"/>
            <a:ext cx="4022035" cy="2992162"/>
            <a:chOff x="619539" y="2508527"/>
            <a:chExt cx="4022035" cy="2992162"/>
          </a:xfrm>
        </p:grpSpPr>
        <p:grpSp>
          <p:nvGrpSpPr>
            <p:cNvPr id="29" name="Group 2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mtClean="0"/>
                  <a:t>Distributed system</a:t>
                </a:r>
                <a:endParaRPr lang="en-US" b="1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554425" y="3230007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724162" y="3220762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554425" y="4590490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724162" y="4581245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2142213" y="3528733"/>
              <a:ext cx="1028425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7262192" y="634038"/>
            <a:ext cx="47483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 Option&lt;T&gt; = Some(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value:T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 | None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datatype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recv:Option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&lt;Message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&gt;,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send:Option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&lt;Message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&gt;)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83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543477"/>
            <a:ext cx="10969487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distributed system is composed of </a:t>
            </a:r>
            <a:r>
              <a:rPr lang="en-US" smtClean="0"/>
              <a:t>multiple hosts, </a:t>
            </a:r>
            <a:r>
              <a:rPr lang="en-US" b="1" smtClean="0"/>
              <a:t>a network and clocks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5B3-5401-804D-A57D-4C46DF2E84B0}" type="datetime1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12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4" y="1125468"/>
            <a:ext cx="7493275" cy="5354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ea typeface="Consolas" charset="0"/>
                <a:cs typeface="Consolas" charset="0"/>
              </a:rPr>
              <a:t>Distributed system: attempt #3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datatype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Variables =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Variables(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hosts:seq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Host.Variables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&gt;,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      network: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Network.Variables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       time: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Time.Variables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predicate Next(v,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’,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clk:Time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|| (&amp;&amp;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HostAction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Network.Next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Time.Read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v.time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clk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|| (&amp;&amp;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Time.Advance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v.time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v’.time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v’.hosts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v.hosts</a:t>
            </a:r>
            <a:endParaRPr lang="en-US" sz="17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v’.network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v.network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19539" y="2508527"/>
            <a:ext cx="4022035" cy="2992162"/>
            <a:chOff x="1098550" y="2590801"/>
            <a:chExt cx="4022035" cy="2992162"/>
          </a:xfrm>
        </p:grpSpPr>
        <p:sp>
          <p:nvSpPr>
            <p:cNvPr id="30" name="Rectangle 29"/>
            <p:cNvSpPr/>
            <p:nvPr/>
          </p:nvSpPr>
          <p:spPr>
            <a:xfrm>
              <a:off x="1098550" y="2590801"/>
              <a:ext cx="4022035" cy="29921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700" y="2628900"/>
              <a:ext cx="1974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Distributed system</a:t>
              </a:r>
              <a:endParaRPr lang="en-US" b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54425" y="3230007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24162" y="3220762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54425" y="4590490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24162" y="4581245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142213" y="3528733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45526" y="4128394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543477"/>
            <a:ext cx="10969487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“distributed” system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5B3-5401-804D-A57D-4C46DF2E84B0}" type="datetime1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13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4" y="1125468"/>
            <a:ext cx="7493275" cy="53548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datatype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Variables =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Variables(fs: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FileSystem.Variables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      disk: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Disk.Variables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predicate Next(v,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’)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|| (exists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::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FileSystem.Next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v.fs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v’.fs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Disk.Next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v.disk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v’.disk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||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 //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 Crash!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FileSystem.Init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v’.fs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v’.disk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v.disk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)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9539" y="2508527"/>
            <a:ext cx="4022035" cy="2992162"/>
            <a:chOff x="619539" y="2508527"/>
            <a:chExt cx="4022035" cy="2992162"/>
          </a:xfrm>
        </p:grpSpPr>
        <p:grpSp>
          <p:nvGrpSpPr>
            <p:cNvPr id="29" name="Group 2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Distributed system</a:t>
                </a:r>
                <a:endParaRPr lang="en-US" b="1" dirty="0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1023730" y="3674922"/>
              <a:ext cx="1929295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File system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(in-memory state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7512" y="3674921"/>
              <a:ext cx="1146314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Disk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630137" y="3618224"/>
            <a:ext cx="2306130" cy="369332"/>
            <a:chOff x="9282896" y="5088834"/>
            <a:chExt cx="2306130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9720470" y="5088834"/>
              <a:ext cx="1868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Binding variable</a:t>
              </a:r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9537539" y="5116635"/>
              <a:ext cx="182932" cy="15686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9282896" y="5273500"/>
              <a:ext cx="437575" cy="13250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87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Trusted vs proven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37E5-638C-9640-8F6D-4324A7B34ADD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792356" y="2527438"/>
            <a:ext cx="4022035" cy="2992162"/>
            <a:chOff x="619539" y="2508527"/>
            <a:chExt cx="4022035" cy="2992162"/>
          </a:xfrm>
        </p:grpSpPr>
        <p:grpSp>
          <p:nvGrpSpPr>
            <p:cNvPr id="9" name="Group 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mtClean="0"/>
                  <a:t>Distributed system</a:t>
                </a:r>
                <a:endParaRPr lang="en-US" b="1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54425" y="3230007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724162" y="3220762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54425" y="4590490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24162" y="4581245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142213" y="3528733"/>
              <a:ext cx="1028425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1191" y="2527438"/>
            <a:ext cx="4022035" cy="2992162"/>
            <a:chOff x="619539" y="2508527"/>
            <a:chExt cx="4022035" cy="2992162"/>
          </a:xfrm>
        </p:grpSpPr>
        <p:grpSp>
          <p:nvGrpSpPr>
            <p:cNvPr id="18" name="Group 17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Distributed system</a:t>
                </a:r>
                <a:endParaRPr lang="en-US" b="1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023730" y="3674922"/>
              <a:ext cx="1929295" cy="73805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File system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(in-memory state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7512" y="3674921"/>
              <a:ext cx="1146314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Disk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305732" y="4128394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198901" y="3114674"/>
            <a:ext cx="1988209" cy="656945"/>
          </a:xfrm>
          <a:prstGeom prst="borderCallout2">
            <a:avLst>
              <a:gd name="adj1" fmla="val 47068"/>
              <a:gd name="adj2" fmla="val 99626"/>
              <a:gd name="adj3" fmla="val 74127"/>
              <a:gd name="adj4" fmla="val 129713"/>
              <a:gd name="adj5" fmla="val 111459"/>
              <a:gd name="adj6" fmla="val 156889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won’t make </a:t>
            </a:r>
            <a:r>
              <a:rPr lang="en-US" smtClean="0">
                <a:solidFill>
                  <a:schemeClr val="tx1"/>
                </a:solidFill>
              </a:rPr>
              <a:t>up packets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Line Callout 2 24"/>
          <p:cNvSpPr/>
          <p:nvPr/>
        </p:nvSpPr>
        <p:spPr>
          <a:xfrm>
            <a:off x="167928" y="3900478"/>
            <a:ext cx="1988209" cy="656945"/>
          </a:xfrm>
          <a:prstGeom prst="borderCallout2">
            <a:avLst>
              <a:gd name="adj1" fmla="val 47068"/>
              <a:gd name="adj2" fmla="val 99626"/>
              <a:gd name="adj3" fmla="val 36334"/>
              <a:gd name="adj4" fmla="val 131845"/>
              <a:gd name="adj5" fmla="val -1921"/>
              <a:gd name="adj6" fmla="val 158107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</a:t>
            </a:r>
            <a:r>
              <a:rPr lang="en-US" smtClean="0">
                <a:solidFill>
                  <a:schemeClr val="tx1"/>
                </a:solidFill>
              </a:rPr>
              <a:t>might reorder </a:t>
            </a:r>
            <a:r>
              <a:rPr lang="en-US" dirty="0" smtClean="0">
                <a:solidFill>
                  <a:schemeClr val="tx1"/>
                </a:solidFill>
              </a:rPr>
              <a:t>packets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Line Callout 2 25"/>
          <p:cNvSpPr/>
          <p:nvPr/>
        </p:nvSpPr>
        <p:spPr>
          <a:xfrm>
            <a:off x="3689508" y="5334396"/>
            <a:ext cx="1988209" cy="656945"/>
          </a:xfrm>
          <a:prstGeom prst="borderCallout2">
            <a:avLst>
              <a:gd name="adj1" fmla="val -1166"/>
              <a:gd name="adj2" fmla="val 35876"/>
              <a:gd name="adj3" fmla="val -48525"/>
              <a:gd name="adj4" fmla="val 14508"/>
              <a:gd name="adj5" fmla="val -103527"/>
              <a:gd name="adj6" fmla="val 6621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only moves forward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Line Callout 2 26"/>
          <p:cNvSpPr/>
          <p:nvPr/>
        </p:nvSpPr>
        <p:spPr>
          <a:xfrm>
            <a:off x="9365591" y="2618512"/>
            <a:ext cx="2521609" cy="656945"/>
          </a:xfrm>
          <a:prstGeom prst="borderCallout2">
            <a:avLst>
              <a:gd name="adj1" fmla="val 99925"/>
              <a:gd name="adj2" fmla="val 47813"/>
              <a:gd name="adj3" fmla="val 137520"/>
              <a:gd name="adj4" fmla="val 30900"/>
              <a:gd name="adj5" fmla="val 162554"/>
              <a:gd name="adj6" fmla="val 26484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Disk won’t forget writes </a:t>
            </a:r>
            <a:r>
              <a:rPr lang="en-US" smtClean="0">
                <a:solidFill>
                  <a:schemeClr val="tx1"/>
                </a:solidFill>
              </a:rPr>
              <a:t>it acknowledged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Line Callout 2 27"/>
          <p:cNvSpPr/>
          <p:nvPr/>
        </p:nvSpPr>
        <p:spPr>
          <a:xfrm>
            <a:off x="9407004" y="4744725"/>
            <a:ext cx="1988209" cy="656945"/>
          </a:xfrm>
          <a:prstGeom prst="borderCallout2">
            <a:avLst>
              <a:gd name="adj1" fmla="val -2265"/>
              <a:gd name="adj2" fmla="val 39081"/>
              <a:gd name="adj3" fmla="val -21809"/>
              <a:gd name="adj4" fmla="val 29384"/>
              <a:gd name="adj5" fmla="val -47730"/>
              <a:gd name="adj6" fmla="val 25373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Disk might reorder concurrent writes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Line Callout 2 28"/>
          <p:cNvSpPr/>
          <p:nvPr/>
        </p:nvSpPr>
        <p:spPr>
          <a:xfrm>
            <a:off x="268295" y="1468479"/>
            <a:ext cx="2957836" cy="656945"/>
          </a:xfrm>
          <a:prstGeom prst="borderCallout2">
            <a:avLst>
              <a:gd name="adj1" fmla="val 101687"/>
              <a:gd name="adj2" fmla="val 47231"/>
              <a:gd name="adj3" fmla="val 131476"/>
              <a:gd name="adj4" fmla="val 53835"/>
              <a:gd name="adj5" fmla="val 158411"/>
              <a:gd name="adj6" fmla="val 102802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Hosts cannot communicate except through </a:t>
            </a:r>
            <a:r>
              <a:rPr lang="en-US" smtClean="0">
                <a:solidFill>
                  <a:schemeClr val="tx1"/>
                </a:solidFill>
              </a:rPr>
              <a:t>the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Line Callout 2 29"/>
          <p:cNvSpPr/>
          <p:nvPr/>
        </p:nvSpPr>
        <p:spPr>
          <a:xfrm>
            <a:off x="3581400" y="1470813"/>
            <a:ext cx="2391137" cy="656945"/>
          </a:xfrm>
          <a:prstGeom prst="borderCallout2">
            <a:avLst>
              <a:gd name="adj1" fmla="val 101687"/>
              <a:gd name="adj2" fmla="val 48978"/>
              <a:gd name="adj3" fmla="val 135000"/>
              <a:gd name="adj4" fmla="val 43938"/>
              <a:gd name="adj5" fmla="val 160173"/>
              <a:gd name="adj6" fmla="val 24791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can advance between any </a:t>
            </a:r>
            <a:r>
              <a:rPr lang="en-US" smtClean="0">
                <a:solidFill>
                  <a:schemeClr val="tx1"/>
                </a:solidFill>
              </a:rPr>
              <a:t>host steps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Line Callout 2 30"/>
          <p:cNvSpPr/>
          <p:nvPr/>
        </p:nvSpPr>
        <p:spPr>
          <a:xfrm>
            <a:off x="7285383" y="1472086"/>
            <a:ext cx="2121622" cy="656945"/>
          </a:xfrm>
          <a:prstGeom prst="borderCallout2">
            <a:avLst>
              <a:gd name="adj1" fmla="val 101687"/>
              <a:gd name="adj2" fmla="val 48978"/>
              <a:gd name="adj3" fmla="val 135000"/>
              <a:gd name="adj4" fmla="val 43938"/>
              <a:gd name="adj5" fmla="val 160173"/>
              <a:gd name="adj6" fmla="val 24791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File system (kernel)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 crash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9471" cy="1325563"/>
          </a:xfrm>
        </p:spPr>
        <p:txBody>
          <a:bodyPr/>
          <a:lstStyle/>
          <a:p>
            <a:r>
              <a:rPr lang="en-US" dirty="0" smtClean="0"/>
              <a:t>                       : the systems specification sandwich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37E5-638C-9640-8F6D-4324A7B34ADD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15</a:t>
            </a:fld>
            <a:endParaRPr lang="en-US"/>
          </a:p>
        </p:txBody>
      </p:sp>
      <p:pic>
        <p:nvPicPr>
          <p:cNvPr id="2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550" y="644772"/>
            <a:ext cx="3419961" cy="67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41" y="2197912"/>
            <a:ext cx="6427648" cy="280670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65;p20"/>
          <p:cNvSpPr txBox="1"/>
          <p:nvPr/>
        </p:nvSpPr>
        <p:spPr>
          <a:xfrm>
            <a:off x="838200" y="5203025"/>
            <a:ext cx="13368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800" kern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image: pixabay</a:t>
            </a:r>
            <a:endParaRPr sz="800" kern="0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66;p20"/>
          <p:cNvSpPr/>
          <p:nvPr/>
        </p:nvSpPr>
        <p:spPr>
          <a:xfrm>
            <a:off x="7461500" y="3780331"/>
            <a:ext cx="359979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6B8AF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trusted environment assumptions</a:t>
            </a:r>
            <a:endParaRPr dirty="0"/>
          </a:p>
        </p:txBody>
      </p:sp>
      <p:sp>
        <p:nvSpPr>
          <p:cNvPr id="28" name="Google Shape;167;p20"/>
          <p:cNvSpPr/>
          <p:nvPr/>
        </p:nvSpPr>
        <p:spPr>
          <a:xfrm>
            <a:off x="7461500" y="2217531"/>
            <a:ext cx="359979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6B8AF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trusted application spec</a:t>
            </a:r>
            <a:endParaRPr/>
          </a:p>
        </p:txBody>
      </p:sp>
      <p:sp>
        <p:nvSpPr>
          <p:cNvPr id="29" name="Google Shape;168;p20"/>
          <p:cNvSpPr/>
          <p:nvPr/>
        </p:nvSpPr>
        <p:spPr>
          <a:xfrm>
            <a:off x="7461500" y="2623181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proof</a:t>
            </a:r>
            <a:endParaRPr dirty="0"/>
          </a:p>
        </p:txBody>
      </p:sp>
      <p:sp>
        <p:nvSpPr>
          <p:cNvPr id="30" name="Google Shape;169;p20"/>
          <p:cNvSpPr/>
          <p:nvPr/>
        </p:nvSpPr>
        <p:spPr>
          <a:xfrm>
            <a:off x="7461500" y="3068756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</a:t>
            </a:r>
            <a:endParaRPr/>
          </a:p>
        </p:txBody>
      </p:sp>
      <p:sp>
        <p:nvSpPr>
          <p:cNvPr id="31" name="Google Shape;170;p20"/>
          <p:cNvSpPr/>
          <p:nvPr/>
        </p:nvSpPr>
        <p:spPr>
          <a:xfrm>
            <a:off x="8153400" y="2826847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protocol</a:t>
            </a:r>
            <a:endParaRPr dirty="0"/>
          </a:p>
        </p:txBody>
      </p:sp>
      <p:sp>
        <p:nvSpPr>
          <p:cNvPr id="32" name="Google Shape;171;p20"/>
          <p:cNvSpPr/>
          <p:nvPr/>
        </p:nvSpPr>
        <p:spPr>
          <a:xfrm>
            <a:off x="8321085" y="3282372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13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EDC5-A260-6447-B90C-55ECD788EE19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  <p:sp>
        <p:nvSpPr>
          <p:cNvPr id="8" name="Google Shape;54;p13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9" name="Google Shape;55;p13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23</a:t>
            </a:r>
            <a:endParaRPr sz="3200"/>
          </a:p>
        </p:txBody>
      </p:sp>
      <p:sp>
        <p:nvSpPr>
          <p:cNvPr id="10" name="Google Shape;56;p13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11" name="Google Shape;57;p13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12" name="Google Shape;58;p13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13" name="Google Shape;59;p13"/>
          <p:cNvCxnSpPr/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0;p13"/>
          <p:cNvCxnSpPr/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;p13"/>
          <p:cNvCxnSpPr/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2;p13"/>
          <p:cNvCxnSpPr/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" name="Google Shape;63;p13"/>
          <p:cNvCxnSpPr/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8" name="Google Shape;64;p13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19" name="Google Shape;65;p13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0" name="Google Shape;66;p13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1" name="Google Shape;67;p13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2" name="Google Shape;68;p13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3" name="Google Shape;69;p13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</p:spTree>
    <p:extLst>
      <p:ext uri="{BB962C8B-B14F-4D97-AF65-F5344CB8AC3E}">
        <p14:creationId xmlns:p14="http://schemas.microsoft.com/office/powerpoint/2010/main" val="25682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143" name="Google Shape;143;p16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/>
              <a:t>id</a:t>
            </a:r>
            <a:endParaRPr sz="3200" dirty="0"/>
          </a:p>
          <a:p>
            <a:pPr algn="ctr"/>
            <a:r>
              <a:rPr lang="en" sz="3200" dirty="0"/>
              <a:t>23</a:t>
            </a:r>
            <a:endParaRPr sz="3200" dirty="0"/>
          </a:p>
        </p:txBody>
      </p:sp>
      <p:sp>
        <p:nvSpPr>
          <p:cNvPr id="144" name="Google Shape;144;p16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145" name="Google Shape;145;p16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146" name="Google Shape;146;p16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147" name="Google Shape;147;p16"/>
          <p:cNvCxnSpPr>
            <a:stCxn id="143" idx="6"/>
            <a:endCxn id="144" idx="0"/>
          </p:cNvCxnSpPr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8" name="Google Shape;148;p16"/>
          <p:cNvCxnSpPr>
            <a:stCxn id="144" idx="5"/>
            <a:endCxn id="145" idx="6"/>
          </p:cNvCxnSpPr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9" name="Google Shape;149;p16"/>
          <p:cNvCxnSpPr>
            <a:stCxn id="145" idx="3"/>
            <a:endCxn id="146" idx="5"/>
          </p:cNvCxnSpPr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0" name="Google Shape;150;p16"/>
          <p:cNvCxnSpPr>
            <a:stCxn id="146" idx="2"/>
            <a:endCxn id="142" idx="3"/>
          </p:cNvCxnSpPr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1" name="Google Shape;151;p16"/>
          <p:cNvCxnSpPr>
            <a:stCxn id="142" idx="0"/>
            <a:endCxn id="143" idx="2"/>
          </p:cNvCxnSpPr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52" name="Google Shape;152;p16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153" name="Google Shape;153;p16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159" name="Google Shape;159;p16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60" name="Google Shape;160;p16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161" name="Google Shape;161;p16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62" name="Google Shape;162;p16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74233">
            <a:off x="7060435" y="4061410"/>
            <a:ext cx="1420800" cy="7753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6"/>
          <p:cNvGrpSpPr/>
          <p:nvPr/>
        </p:nvGrpSpPr>
        <p:grpSpPr>
          <a:xfrm>
            <a:off x="7697105" y="1594637"/>
            <a:ext cx="2231421" cy="1166611"/>
            <a:chOff x="5530787" y="1195978"/>
            <a:chExt cx="1673566" cy="874958"/>
          </a:xfrm>
        </p:grpSpPr>
        <p:sp>
          <p:nvSpPr>
            <p:cNvPr id="165" name="Google Shape;165;p16"/>
            <p:cNvSpPr/>
            <p:nvPr/>
          </p:nvSpPr>
          <p:spPr>
            <a:xfrm>
              <a:off x="6408825" y="14292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40</a:t>
              </a:r>
              <a:endParaRPr sz="2400" i="1"/>
            </a:p>
          </p:txBody>
        </p:sp>
        <p:pic>
          <p:nvPicPr>
            <p:cNvPr id="166" name="Google Shape;16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474233">
              <a:off x="5565710" y="1266482"/>
              <a:ext cx="1065600" cy="5815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397-DB84-B546-8B13-4D51F51FA784}" type="datetime1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117" name="Google Shape;117;p15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23</a:t>
            </a:r>
            <a:endParaRPr sz="3200"/>
          </a:p>
        </p:txBody>
      </p:sp>
      <p:sp>
        <p:nvSpPr>
          <p:cNvPr id="118" name="Google Shape;118;p15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119" name="Google Shape;119;p15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120" name="Google Shape;120;p15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121" name="Google Shape;121;p15"/>
          <p:cNvCxnSpPr>
            <a:stCxn id="117" idx="6"/>
            <a:endCxn id="118" idx="0"/>
          </p:cNvCxnSpPr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2" name="Google Shape;122;p15"/>
          <p:cNvCxnSpPr>
            <a:stCxn id="118" idx="5"/>
            <a:endCxn id="119" idx="6"/>
          </p:cNvCxnSpPr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3" name="Google Shape;123;p15"/>
          <p:cNvCxnSpPr>
            <a:stCxn id="119" idx="3"/>
            <a:endCxn id="120" idx="5"/>
          </p:cNvCxnSpPr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4" name="Google Shape;124;p15"/>
          <p:cNvCxnSpPr>
            <a:stCxn id="120" idx="2"/>
            <a:endCxn id="116" idx="3"/>
          </p:cNvCxnSpPr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5" name="Google Shape;125;p15"/>
          <p:cNvCxnSpPr>
            <a:stCxn id="116" idx="0"/>
            <a:endCxn id="117" idx="2"/>
          </p:cNvCxnSpPr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26" name="Google Shape;126;p15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127" name="Google Shape;127;p15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132" name="Google Shape;132;p15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133" name="Google Shape;133;p15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134" name="Google Shape;134;p15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35" name="Google Shape;135;p15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36" name="Google Shape;136;p15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37" name="Google Shape;137;p15"/>
          <p:cNvSpPr/>
          <p:nvPr/>
        </p:nvSpPr>
        <p:spPr>
          <a:xfrm>
            <a:off x="4599823" y="580100"/>
            <a:ext cx="4672833" cy="2515233"/>
          </a:xfrm>
          <a:custGeom>
            <a:avLst/>
            <a:gdLst/>
            <a:ahLst/>
            <a:cxnLst/>
            <a:rect l="l" t="t" r="r" b="b"/>
            <a:pathLst>
              <a:path w="140185" h="75457" extrusionOk="0">
                <a:moveTo>
                  <a:pt x="0" y="75457"/>
                </a:moveTo>
                <a:cubicBezTo>
                  <a:pt x="9057" y="64090"/>
                  <a:pt x="36378" y="18774"/>
                  <a:pt x="54339" y="7255"/>
                </a:cubicBezTo>
                <a:cubicBezTo>
                  <a:pt x="72300" y="-4264"/>
                  <a:pt x="93456" y="-127"/>
                  <a:pt x="107764" y="6342"/>
                </a:cubicBezTo>
                <a:cubicBezTo>
                  <a:pt x="122072" y="12811"/>
                  <a:pt x="134782" y="39447"/>
                  <a:pt x="140185" y="46068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F72-C2F1-664F-ABDC-194431391829}" type="datetime1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exam next Wednesday, 10/12</a:t>
            </a:r>
          </a:p>
          <a:p>
            <a:pPr lvl="1"/>
            <a:r>
              <a:rPr lang="en-US" dirty="0" smtClean="0"/>
              <a:t>6-8pm, EECS1303</a:t>
            </a:r>
          </a:p>
          <a:p>
            <a:pPr lvl="1"/>
            <a:r>
              <a:rPr lang="en-US" dirty="0" smtClean="0"/>
              <a:t>No lecture that day</a:t>
            </a:r>
          </a:p>
          <a:p>
            <a:r>
              <a:rPr lang="en-US" dirty="0" smtClean="0"/>
              <a:t>Closed books</a:t>
            </a:r>
          </a:p>
          <a:p>
            <a:pPr lvl="1"/>
            <a:r>
              <a:rPr lang="en-US" dirty="0" smtClean="0"/>
              <a:t>Allowed one double-sided cheat-sheet, 10pt minimum</a:t>
            </a:r>
          </a:p>
          <a:p>
            <a:r>
              <a:rPr lang="en-US" dirty="0" smtClean="0"/>
              <a:t>Covers everything up to Chapter 4 (i.e. excluding distributed systems)</a:t>
            </a:r>
          </a:p>
          <a:p>
            <a:endParaRPr lang="en-US" dirty="0" smtClean="0"/>
          </a:p>
          <a:p>
            <a:r>
              <a:rPr lang="en-US" dirty="0" smtClean="0"/>
              <a:t>Problem set 3 (Chapter 5) will be released on Monday, 10/10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2BB1-92A0-DC40-9CF6-55A2E8AB919D}" type="datetime1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distributed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What is a distributed system?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collection of distinct processes that:</a:t>
            </a:r>
          </a:p>
          <a:p>
            <a:r>
              <a:rPr lang="en-US" dirty="0" smtClean="0"/>
              <a:t>are spatially separated</a:t>
            </a:r>
          </a:p>
          <a:p>
            <a:r>
              <a:rPr lang="en-US" dirty="0" smtClean="0"/>
              <a:t>communicate with one another by exchanging messages</a:t>
            </a:r>
          </a:p>
          <a:p>
            <a:r>
              <a:rPr lang="en-US" dirty="0" smtClean="0"/>
              <a:t>have non-negligible communication delay</a:t>
            </a:r>
          </a:p>
          <a:p>
            <a:r>
              <a:rPr lang="en-US" dirty="0" smtClean="0"/>
              <a:t>do not share fate</a:t>
            </a:r>
          </a:p>
          <a:p>
            <a:r>
              <a:rPr lang="en-US" dirty="0" smtClean="0"/>
              <a:t>have separate, imperfect, unsynchronized physical clocks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2BB1-92A0-DC40-9CF6-55A2E8AB919D}" type="datetime1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5630822" y="233654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/>
              <a:t>id</a:t>
            </a:r>
            <a:endParaRPr sz="3200" dirty="0"/>
          </a:p>
          <a:p>
            <a:pPr algn="ctr"/>
            <a:r>
              <a:rPr lang="en" sz="3200" dirty="0"/>
              <a:t>23</a:t>
            </a:r>
            <a:endParaRPr sz="3200" dirty="0"/>
          </a:p>
        </p:txBody>
      </p:sp>
      <p:sp>
        <p:nvSpPr>
          <p:cNvPr id="144" name="Google Shape;144;p16"/>
          <p:cNvSpPr/>
          <p:nvPr/>
        </p:nvSpPr>
        <p:spPr>
          <a:xfrm>
            <a:off x="7784989" y="392534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grpSp>
        <p:nvGrpSpPr>
          <p:cNvPr id="152" name="Google Shape;152;p16"/>
          <p:cNvGrpSpPr/>
          <p:nvPr/>
        </p:nvGrpSpPr>
        <p:grpSpPr>
          <a:xfrm>
            <a:off x="6658889" y="2041708"/>
            <a:ext cx="3215137" cy="2433881"/>
            <a:chOff x="4793000" y="245550"/>
            <a:chExt cx="2411353" cy="1825411"/>
          </a:xfrm>
        </p:grpSpPr>
        <p:sp>
          <p:nvSpPr>
            <p:cNvPr id="153" name="Google Shape;153;p16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5B3-5401-804D-A57D-4C46DF2E84B0}" type="datetime1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7</a:t>
            </a:fld>
            <a:endParaRPr lang="en-US"/>
          </a:p>
        </p:txBody>
      </p:sp>
      <p:cxnSp>
        <p:nvCxnSpPr>
          <p:cNvPr id="21" name="Straight Arrow Connector 20"/>
          <p:cNvCxnSpPr>
            <a:endCxn id="144" idx="0"/>
          </p:cNvCxnSpPr>
          <p:nvPr/>
        </p:nvCxnSpPr>
        <p:spPr>
          <a:xfrm>
            <a:off x="8336465" y="3453460"/>
            <a:ext cx="181924" cy="4718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3" idx="6"/>
          </p:cNvCxnSpPr>
          <p:nvPr/>
        </p:nvCxnSpPr>
        <p:spPr>
          <a:xfrm>
            <a:off x="7097622" y="3069940"/>
            <a:ext cx="621972" cy="78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96981" y="1467439"/>
            <a:ext cx="652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...as a distributed</a:t>
            </a:r>
            <a:r>
              <a:rPr lang="en-US" sz="2400" smtClean="0"/>
              <a:t>, asynchronous </a:t>
            </a:r>
            <a:r>
              <a:rPr lang="en-US" sz="2400" dirty="0" smtClean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09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Dafny syntax: modules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Modules allow us to break up our code into multiple parts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module A {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predicate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MyPredicate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 { ... 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module B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import A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MySecondPredicate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A.MyPredicate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 }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2BB1-92A0-DC40-9CF6-55A2E8AB919D}" type="datetime1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distributed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distributed system is composed of multiple hosts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5B3-5401-804D-A57D-4C46DF2E84B0}" type="datetime1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19539" y="2508527"/>
            <a:ext cx="4022035" cy="2992162"/>
            <a:chOff x="1098550" y="2590801"/>
            <a:chExt cx="4022035" cy="2992162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1098550" y="2590801"/>
              <a:ext cx="4022035" cy="299216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5700" y="2628900"/>
              <a:ext cx="197413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Distributed system</a:t>
              </a:r>
              <a:endParaRPr lang="en-US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54425" y="3230007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4162" y="3220762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54425" y="4590490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24162" y="4581245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Content Placeholder 5"/>
          <p:cNvSpPr txBox="1">
            <a:spLocks/>
          </p:cNvSpPr>
          <p:nvPr/>
        </p:nvSpPr>
        <p:spPr>
          <a:xfrm>
            <a:off x="4949687" y="2546350"/>
            <a:ext cx="7242313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ea typeface="Consolas" charset="0"/>
                <a:cs typeface="Consolas" charset="0"/>
              </a:rPr>
              <a:t>Distributed System: attempt #1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datatype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Variables =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Variables(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hosts:seq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Host.Variables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&gt;)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predicate Next 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v’:Variables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nat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&amp;&amp;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Host.Next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'.hosts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]))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&amp;&amp;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otherHost:nat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::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v’.hosts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 ==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27943</TotalTime>
  <Words>836</Words>
  <Application>Microsoft Macintosh PowerPoint</Application>
  <PresentationFormat>Widescreen</PresentationFormat>
  <Paragraphs>284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Consolas</vt:lpstr>
      <vt:lpstr>Arial</vt:lpstr>
      <vt:lpstr>Office Theme</vt:lpstr>
      <vt:lpstr>EECS498-008 Formal Verification of Systems Software</vt:lpstr>
      <vt:lpstr>Leader election</vt:lpstr>
      <vt:lpstr>Leader election</vt:lpstr>
      <vt:lpstr>Leader election</vt:lpstr>
      <vt:lpstr>Administrivia</vt:lpstr>
      <vt:lpstr>Introduction to distributed systems</vt:lpstr>
      <vt:lpstr>Leader election</vt:lpstr>
      <vt:lpstr>New Dafny syntax: modules</vt:lpstr>
      <vt:lpstr>Modeling distributed systems</vt:lpstr>
      <vt:lpstr>PowerPoint Presentation</vt:lpstr>
      <vt:lpstr>PowerPoint Presentation</vt:lpstr>
      <vt:lpstr>PowerPoint Presentation</vt:lpstr>
      <vt:lpstr>PowerPoint Presentation</vt:lpstr>
      <vt:lpstr>Trusted vs proven</vt:lpstr>
      <vt:lpstr>                       : the systems specification sandwich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1679</cp:revision>
  <cp:lastPrinted>2022-10-05T18:48:04Z</cp:lastPrinted>
  <dcterms:created xsi:type="dcterms:W3CDTF">2022-08-23T16:51:43Z</dcterms:created>
  <dcterms:modified xsi:type="dcterms:W3CDTF">2022-10-05T18:50:58Z</dcterms:modified>
  <cp:category/>
</cp:coreProperties>
</file>