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91" r:id="rId3"/>
    <p:sldId id="306" r:id="rId4"/>
    <p:sldId id="292" r:id="rId5"/>
    <p:sldId id="304" r:id="rId6"/>
    <p:sldId id="305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3" r:id="rId17"/>
    <p:sldId id="30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43E2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5"/>
    <p:restoredTop sz="95768"/>
  </p:normalViewPr>
  <p:slideViewPr>
    <p:cSldViewPr snapToGrid="0" snapToObjects="1">
      <p:cViewPr>
        <p:scale>
          <a:sx n="105" d="100"/>
          <a:sy n="105" d="100"/>
        </p:scale>
        <p:origin x="23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094DD-9FB6-494F-B8B3-0EE71AA7C620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B35FE-F591-0449-86D0-511DC77A3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1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35FE-F591-0449-86D0-511DC77A34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65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b378bc3a3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b378bc3a3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62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9/14/22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EECS498-008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9/14/22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EECS498-008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854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224991" y="375047"/>
            <a:ext cx="9739313" cy="4120478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333375" y="4804172"/>
            <a:ext cx="11525250" cy="884039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333375" y="5679281"/>
            <a:ext cx="11525250" cy="84832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9/14/22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631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9" name="Shape 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3232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237482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sz="half" idx="1"/>
          </p:nvPr>
        </p:nvSpPr>
        <p:spPr>
          <a:xfrm>
            <a:off x="333375" y="2241352"/>
            <a:ext cx="5524500" cy="41076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672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672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672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672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672">
                <a:solidFill>
                  <a:srgbClr val="53535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4" name="Shape 1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65076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9/14/22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EECS498-008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0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9/14/22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EECS498-008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9/14/22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EECS498-008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9/14/22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EECS498-008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9/14/22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EECS498-008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9/14/22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EECS498-008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4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9/14/22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EECS498-008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6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9/14/22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EECS498-008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6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9255"/>
            <a:ext cx="3921407" cy="30587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9/14/22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s-IS" smtClean="0"/>
              <a:t>EECS498-008</a:t>
            </a:r>
            <a:endParaRPr lang="en-US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5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EECS498-008</a:t>
            </a:r>
            <a:br>
              <a:rPr lang="en-US" dirty="0" smtClean="0"/>
            </a:br>
            <a:r>
              <a:rPr lang="en-US" dirty="0" smtClean="0"/>
              <a:t>Formal Verification of Systems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Material and slides created by</a:t>
            </a:r>
          </a:p>
          <a:p>
            <a:r>
              <a:rPr lang="en-US" dirty="0" smtClean="0"/>
              <a:t>Jon Howell and</a:t>
            </a:r>
            <a:r>
              <a:rPr lang="en-US" dirty="0"/>
              <a:t> </a:t>
            </a:r>
            <a:r>
              <a:rPr lang="en-US" dirty="0" smtClean="0"/>
              <a:t>Manos Kapritsos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9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 is trusted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ea typeface="Calibri Light" charset="0"/>
                <a:cs typeface="Calibri Light" charset="0"/>
              </a:rPr>
              <a:t>Formal verification: proving that your protocol or implementation meets the spec</a:t>
            </a:r>
            <a:endParaRPr lang="en-US" dirty="0">
              <a:ea typeface="Calibri Light" charset="0"/>
              <a:cs typeface="Calibri Light" charset="0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2463849" y="3053953"/>
            <a:ext cx="7498706" cy="428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marL="304800" marR="0" indent="-304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685800" marR="0" indent="-304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1066800" marR="0" indent="-304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1447800" marR="0" indent="-304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1828800" marR="0" indent="-304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2209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2590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2971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3352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0" indent="0">
              <a:buNone/>
            </a:pPr>
            <a:r>
              <a:rPr lang="en-US" sz="2672" b="1" i="1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You cannot prove that the spec is correct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4067845" y="3696891"/>
            <a:ext cx="4056311" cy="428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marL="304800" marR="0" indent="-304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685800" marR="0" indent="-304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1066800" marR="0" indent="-304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1447800" marR="0" indent="-304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1828800" marR="0" indent="-304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2209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2590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2971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3352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0" indent="0">
              <a:buNone/>
            </a:pPr>
            <a:r>
              <a:rPr lang="en-US" sz="2672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You have to </a:t>
            </a:r>
            <a:r>
              <a:rPr lang="en-US" sz="2672" b="1" i="1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trust</a:t>
            </a:r>
            <a:r>
              <a:rPr lang="en-US" sz="2672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 your spec</a:t>
            </a: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5504408" y="4339828"/>
            <a:ext cx="4913561" cy="428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marL="304800" marR="0" indent="-304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685800" marR="0" indent="-304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1066800" marR="0" indent="-304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1447800" marR="0" indent="-304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1828800" marR="0" indent="-304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2209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2590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2971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3352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0" indent="0">
              <a:buNone/>
            </a:pPr>
            <a:r>
              <a:rPr lang="en-US" sz="2672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Your proof is as good as your spec</a:t>
            </a: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2609088" y="5203775"/>
            <a:ext cx="7124085" cy="843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marL="304800" marR="0" indent="-304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685800" marR="0" indent="-304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1066800" marR="0" indent="-304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1447800" marR="0" indent="-304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1828800" marR="0" indent="-304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2209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2590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2971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3352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0" indent="0">
              <a:buNone/>
            </a:pPr>
            <a:r>
              <a:rPr lang="en-US" sz="2672" dirty="0">
                <a:solidFill>
                  <a:schemeClr val="tx1"/>
                </a:solidFill>
                <a:ea typeface="Calibri Light" charset="0"/>
                <a:cs typeface="Calibri Light" charset="0"/>
              </a:rPr>
              <a:t>A wrong spec is one of the few ways to introduce bugs into formally verified code </a:t>
            </a:r>
          </a:p>
        </p:txBody>
      </p:sp>
    </p:spTree>
    <p:extLst>
      <p:ext uri="{BB962C8B-B14F-4D97-AF65-F5344CB8AC3E}">
        <p14:creationId xmlns:p14="http://schemas.microsoft.com/office/powerpoint/2010/main" val="198293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your spec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08817" y="2276363"/>
            <a:ext cx="4371082" cy="366114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Check your spec!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Check your spec!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Check your spec!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Check your spec!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Check your spec</a:t>
            </a:r>
            <a:r>
              <a:rPr lang="en-US" sz="3200" dirty="0" smtClean="0">
                <a:solidFill>
                  <a:schemeClr val="tx1"/>
                </a:solidFill>
              </a:rPr>
              <a:t>!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42" y="2089547"/>
            <a:ext cx="4692211" cy="39424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00742" y="4779256"/>
            <a:ext cx="4692211" cy="9809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953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Now that should be your 1</a:t>
            </a:r>
            <a:r>
              <a:rPr lang="en-US" sz="2953" baseline="300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st</a:t>
            </a:r>
            <a:r>
              <a:rPr lang="en-US" sz="2953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, 2</a:t>
            </a:r>
            <a:r>
              <a:rPr lang="en-US" sz="2953" baseline="300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nd</a:t>
            </a:r>
            <a:r>
              <a:rPr lang="en-US" sz="1266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,</a:t>
            </a:r>
            <a:r>
              <a:rPr lang="en-US" sz="2953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 3</a:t>
            </a:r>
            <a:r>
              <a:rPr lang="en-US" sz="2953" baseline="300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rd</a:t>
            </a:r>
            <a:r>
              <a:rPr lang="en-US" sz="2953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, 4</a:t>
            </a:r>
            <a:r>
              <a:rPr lang="en-US" sz="2953" baseline="300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th</a:t>
            </a:r>
            <a:r>
              <a:rPr lang="en-US" sz="2953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 and 5</a:t>
            </a:r>
            <a:r>
              <a:rPr lang="en-US" sz="2953" baseline="300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th</a:t>
            </a:r>
            <a:r>
              <a:rPr lang="en-US" sz="2953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 concern!</a:t>
            </a:r>
            <a:endParaRPr lang="en-US" sz="2953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8140880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benefit of specification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Calibri Light" charset="0"/>
                <a:cs typeface="Calibri Light" charset="0"/>
              </a:rPr>
              <a:t>The spec </a:t>
            </a:r>
            <a:r>
              <a:rPr lang="en-US" dirty="0" smtClean="0">
                <a:ea typeface="Calibri Light" charset="0"/>
                <a:cs typeface="Calibri Light" charset="0"/>
              </a:rPr>
              <a:t>is typically </a:t>
            </a:r>
            <a:r>
              <a:rPr lang="en-US" b="1" i="1" dirty="0">
                <a:ea typeface="Calibri Light" charset="0"/>
                <a:cs typeface="Calibri Light" charset="0"/>
              </a:rPr>
              <a:t>much smaller</a:t>
            </a:r>
            <a:r>
              <a:rPr lang="en-US" dirty="0">
                <a:ea typeface="Calibri Light" charset="0"/>
                <a:cs typeface="Calibri Light" charset="0"/>
              </a:rPr>
              <a:t> than the </a:t>
            </a:r>
            <a:r>
              <a:rPr lang="en-US" dirty="0" smtClean="0">
                <a:ea typeface="Calibri Light" charset="0"/>
                <a:cs typeface="Calibri Light" charset="0"/>
              </a:rPr>
              <a:t>code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 smtClean="0"/>
              <a:t>we have </a:t>
            </a:r>
            <a:r>
              <a:rPr lang="en-US" dirty="0" smtClean="0"/>
              <a:t>to inspect a few lines of code only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ea typeface="Calibri Light" charset="0"/>
                <a:cs typeface="Calibri Light" charset="0"/>
              </a:rPr>
              <a:t>Dijkstra’s algorithm </a:t>
            </a:r>
            <a:r>
              <a:rPr lang="en-US" dirty="0" smtClean="0">
                <a:ea typeface="Calibri Light" charset="0"/>
                <a:cs typeface="Calibri Light" charset="0"/>
              </a:rPr>
              <a:t>spec</a:t>
            </a:r>
          </a:p>
          <a:p>
            <a:pPr marL="0" indent="0">
              <a:buNone/>
            </a:pPr>
            <a:r>
              <a:rPr lang="hr-HR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IsShortestPath</a:t>
            </a:r>
            <a:r>
              <a:rPr lang="hr-HR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(g, p) {</a:t>
            </a:r>
            <a:br>
              <a:rPr lang="hr-HR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hr-HR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&amp;&amp; </a:t>
            </a:r>
            <a:r>
              <a:rPr lang="hr-HR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IsPath</a:t>
            </a:r>
            <a:r>
              <a:rPr lang="hr-HR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(g, p)</a:t>
            </a:r>
            <a:br>
              <a:rPr lang="hr-HR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hr-HR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&amp;&amp; </a:t>
            </a:r>
            <a:r>
              <a:rPr lang="hr-HR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forall</a:t>
            </a:r>
            <a:r>
              <a:rPr lang="hr-HR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p2 :: </a:t>
            </a:r>
            <a:r>
              <a:rPr lang="hr-HR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IsPath</a:t>
            </a:r>
            <a:r>
              <a:rPr lang="hr-HR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(g, p2) ==&gt; |p| &lt;= |p2| </a:t>
            </a:r>
          </a:p>
          <a:p>
            <a:pPr marL="0" indent="0">
              <a:buNone/>
            </a:pPr>
            <a:r>
              <a:rPr lang="hr-HR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b="1" i="1" dirty="0">
              <a:latin typeface="Calibri Light" charset="0"/>
              <a:ea typeface="Calibri Light" charset="0"/>
              <a:cs typeface="Calibri Light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77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good spec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Calibri Light" charset="0"/>
                <a:cs typeface="Calibri Light" charset="0"/>
              </a:rPr>
              <a:t>A good spec is </a:t>
            </a:r>
            <a:r>
              <a:rPr lang="en-US" b="1" i="1" dirty="0" smtClean="0">
                <a:ea typeface="Calibri Light" charset="0"/>
                <a:cs typeface="Calibri Light" charset="0"/>
              </a:rPr>
              <a:t>correct/complete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precludes all undesirable </a:t>
            </a:r>
            <a:r>
              <a:rPr lang="en-US" dirty="0" smtClean="0"/>
              <a:t>behaviors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ea typeface="Calibri Light" charset="0"/>
                <a:cs typeface="Calibri Light" charset="0"/>
              </a:rPr>
              <a:t>Example: </a:t>
            </a:r>
            <a:r>
              <a:rPr lang="en-US" dirty="0" err="1" smtClean="0">
                <a:ea typeface="Calibri Light" charset="0"/>
                <a:cs typeface="Calibri Light" charset="0"/>
              </a:rPr>
              <a:t>IsMaxIndex</a:t>
            </a:r>
            <a:endParaRPr lang="en-US" dirty="0" smtClean="0">
              <a:ea typeface="Calibri Light" charset="0"/>
              <a:cs typeface="Calibri Light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hr-HR" sz="2000" dirty="0" err="1">
                <a:latin typeface="Consolas"/>
                <a:ea typeface="Consolas"/>
                <a:cs typeface="Consolas"/>
                <a:sym typeface="Consolas"/>
              </a:rPr>
              <a:t>predicate</a:t>
            </a:r>
            <a:r>
              <a:rPr lang="hr-HR" sz="2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hr-HR" sz="2000" dirty="0" err="1">
                <a:latin typeface="Consolas"/>
                <a:ea typeface="Consolas"/>
                <a:cs typeface="Consolas"/>
                <a:sym typeface="Consolas"/>
              </a:rPr>
              <a:t>IsMaxIndex</a:t>
            </a:r>
            <a:r>
              <a:rPr lang="hr-HR" sz="20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hr-HR" sz="2000" dirty="0" err="1">
                <a:latin typeface="Consolas"/>
                <a:ea typeface="Consolas"/>
                <a:cs typeface="Consolas"/>
                <a:sym typeface="Consolas"/>
              </a:rPr>
              <a:t>a:seq</a:t>
            </a:r>
            <a:r>
              <a:rPr lang="hr-HR" sz="2000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hr-HR" sz="20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hr-HR" sz="2000" dirty="0">
                <a:latin typeface="Consolas"/>
                <a:ea typeface="Consolas"/>
                <a:cs typeface="Consolas"/>
                <a:sym typeface="Consolas"/>
              </a:rPr>
              <a:t>&gt;, </a:t>
            </a:r>
            <a:r>
              <a:rPr lang="hr-HR" sz="2000" dirty="0" err="1">
                <a:latin typeface="Consolas"/>
                <a:ea typeface="Consolas"/>
                <a:cs typeface="Consolas"/>
                <a:sym typeface="Consolas"/>
              </a:rPr>
              <a:t>x:int</a:t>
            </a:r>
            <a:r>
              <a:rPr lang="hr-HR" sz="2000" dirty="0"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hr-HR" sz="2000" dirty="0">
                <a:latin typeface="Consolas"/>
                <a:ea typeface="Consolas"/>
                <a:cs typeface="Consolas"/>
                <a:sym typeface="Consolas"/>
              </a:rPr>
              <a:t>  &amp;&amp; 0 </a:t>
            </a:r>
            <a:r>
              <a:rPr lang="hr-HR" sz="2000" dirty="0" smtClean="0"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hr-HR" sz="2000" dirty="0">
                <a:latin typeface="Consolas"/>
                <a:ea typeface="Consolas"/>
                <a:cs typeface="Consolas"/>
                <a:sym typeface="Consolas"/>
              </a:rPr>
              <a:t>x &lt; |a|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hr-HR" sz="2000" dirty="0">
                <a:latin typeface="Consolas"/>
                <a:ea typeface="Consolas"/>
                <a:cs typeface="Consolas"/>
                <a:sym typeface="Consolas"/>
              </a:rPr>
              <a:t>  &amp;&amp; (</a:t>
            </a:r>
            <a:r>
              <a:rPr lang="hr-HR" sz="2000" dirty="0" err="1">
                <a:latin typeface="Consolas"/>
                <a:ea typeface="Consolas"/>
                <a:cs typeface="Consolas"/>
                <a:sym typeface="Consolas"/>
              </a:rPr>
              <a:t>forall</a:t>
            </a:r>
            <a:r>
              <a:rPr lang="hr-HR" sz="2000" dirty="0">
                <a:latin typeface="Consolas"/>
                <a:ea typeface="Consolas"/>
                <a:cs typeface="Consolas"/>
                <a:sym typeface="Consolas"/>
              </a:rPr>
              <a:t> i | 0 </a:t>
            </a:r>
            <a:r>
              <a:rPr lang="hr-HR" sz="2000" dirty="0" smtClean="0"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hr-HR" sz="2000" dirty="0">
                <a:latin typeface="Consolas"/>
                <a:ea typeface="Consolas"/>
                <a:cs typeface="Consolas"/>
                <a:sym typeface="Consolas"/>
              </a:rPr>
              <a:t>i &lt; |a| :: a[i] </a:t>
            </a:r>
            <a:r>
              <a:rPr lang="hr-HR" sz="2000" dirty="0" smtClean="0">
                <a:latin typeface="Consolas"/>
                <a:ea typeface="Consolas"/>
                <a:cs typeface="Consolas"/>
                <a:sym typeface="Consolas"/>
              </a:rPr>
              <a:t>&lt;= </a:t>
            </a:r>
            <a:r>
              <a:rPr lang="hr-HR" sz="2000" dirty="0">
                <a:latin typeface="Consolas"/>
                <a:ea typeface="Consolas"/>
                <a:cs typeface="Consolas"/>
                <a:sym typeface="Consolas"/>
              </a:rPr>
              <a:t>a[x])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hr-HR" sz="20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b="1" i="1" dirty="0">
              <a:latin typeface="Calibri Light" charset="0"/>
              <a:ea typeface="Calibri Light" charset="0"/>
              <a:cs typeface="Calibri Light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31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good spec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Calibri Light" charset="0"/>
                <a:cs typeface="Calibri Light" charset="0"/>
              </a:rPr>
              <a:t>A good spec is </a:t>
            </a:r>
            <a:r>
              <a:rPr lang="en-US" b="1" i="1" dirty="0" smtClean="0">
                <a:ea typeface="Calibri Light" charset="0"/>
                <a:cs typeface="Calibri Light" charset="0"/>
              </a:rPr>
              <a:t>concise</a:t>
            </a:r>
          </a:p>
          <a:p>
            <a:pPr>
              <a:spcBef>
                <a:spcPts val="703"/>
              </a:spcBef>
            </a:pPr>
            <a:r>
              <a:rPr lang="en-US" dirty="0"/>
              <a:t>It elides every irrelevant concept</a:t>
            </a:r>
          </a:p>
          <a:p>
            <a:pPr>
              <a:spcBef>
                <a:spcPts val="703"/>
              </a:spcBef>
            </a:pPr>
            <a:r>
              <a:rPr lang="en-US" dirty="0"/>
              <a:t>Is simple and easy to read</a:t>
            </a:r>
          </a:p>
          <a:p>
            <a:endParaRPr lang="en-US" b="1" i="1" dirty="0">
              <a:latin typeface="Calibri Light" charset="0"/>
              <a:ea typeface="Calibri Light" charset="0"/>
              <a:cs typeface="Calibri Light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hr-HR" sz="2000" dirty="0" err="1">
                <a:latin typeface="Consolas"/>
                <a:ea typeface="Consolas"/>
                <a:cs typeface="Consolas"/>
                <a:sym typeface="Consolas"/>
              </a:rPr>
              <a:t>predicate</a:t>
            </a:r>
            <a:r>
              <a:rPr lang="hr-HR" sz="2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hr-HR" sz="2000" dirty="0" err="1">
                <a:latin typeface="Consolas"/>
                <a:ea typeface="Consolas"/>
                <a:cs typeface="Consolas"/>
                <a:sym typeface="Consolas"/>
              </a:rPr>
              <a:t>IsMaxIndex</a:t>
            </a:r>
            <a:r>
              <a:rPr lang="hr-HR" sz="20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hr-HR" sz="2000" dirty="0" err="1">
                <a:latin typeface="Consolas"/>
                <a:ea typeface="Consolas"/>
                <a:cs typeface="Consolas"/>
                <a:sym typeface="Consolas"/>
              </a:rPr>
              <a:t>a:seq</a:t>
            </a:r>
            <a:r>
              <a:rPr lang="hr-HR" sz="2000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hr-HR" sz="20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hr-HR" sz="2000" dirty="0">
                <a:latin typeface="Consolas"/>
                <a:ea typeface="Consolas"/>
                <a:cs typeface="Consolas"/>
                <a:sym typeface="Consolas"/>
              </a:rPr>
              <a:t>&gt;, </a:t>
            </a:r>
            <a:r>
              <a:rPr lang="hr-HR" sz="2000" dirty="0" err="1">
                <a:latin typeface="Consolas"/>
                <a:ea typeface="Consolas"/>
                <a:cs typeface="Consolas"/>
                <a:sym typeface="Consolas"/>
              </a:rPr>
              <a:t>x:int</a:t>
            </a:r>
            <a:r>
              <a:rPr lang="hr-HR" sz="2000" dirty="0"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hr-HR" sz="2000" dirty="0">
                <a:latin typeface="Consolas"/>
                <a:ea typeface="Consolas"/>
                <a:cs typeface="Consolas"/>
                <a:sym typeface="Consolas"/>
              </a:rPr>
              <a:t>  &amp;&amp; 0 </a:t>
            </a:r>
            <a:r>
              <a:rPr lang="hr-HR" sz="2000" dirty="0" smtClean="0">
                <a:latin typeface="Consolas"/>
                <a:ea typeface="Consolas"/>
                <a:cs typeface="Consolas"/>
                <a:sym typeface="Consolas"/>
              </a:rPr>
              <a:t>&lt;= </a:t>
            </a:r>
            <a:r>
              <a:rPr lang="hr-HR" sz="2000" dirty="0">
                <a:latin typeface="Consolas"/>
                <a:ea typeface="Consolas"/>
                <a:cs typeface="Consolas"/>
                <a:sym typeface="Consolas"/>
              </a:rPr>
              <a:t>x &lt; |a|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hr-HR" sz="2000" dirty="0">
                <a:latin typeface="Consolas"/>
                <a:ea typeface="Consolas"/>
                <a:cs typeface="Consolas"/>
                <a:sym typeface="Consolas"/>
              </a:rPr>
              <a:t>  &amp;&amp; (</a:t>
            </a:r>
            <a:r>
              <a:rPr lang="hr-HR" sz="2000" dirty="0" err="1">
                <a:latin typeface="Consolas"/>
                <a:ea typeface="Consolas"/>
                <a:cs typeface="Consolas"/>
                <a:sym typeface="Consolas"/>
              </a:rPr>
              <a:t>forall</a:t>
            </a:r>
            <a:r>
              <a:rPr lang="hr-HR" sz="2000" dirty="0">
                <a:latin typeface="Consolas"/>
                <a:ea typeface="Consolas"/>
                <a:cs typeface="Consolas"/>
                <a:sym typeface="Consolas"/>
              </a:rPr>
              <a:t> i | 0 </a:t>
            </a:r>
            <a:r>
              <a:rPr lang="hr-HR" sz="2000" dirty="0" smtClean="0">
                <a:latin typeface="Consolas"/>
                <a:ea typeface="Consolas"/>
                <a:cs typeface="Consolas"/>
                <a:sym typeface="Consolas"/>
              </a:rPr>
              <a:t>&lt;= </a:t>
            </a:r>
            <a:r>
              <a:rPr lang="hr-HR" sz="2000" dirty="0">
                <a:latin typeface="Consolas"/>
                <a:ea typeface="Consolas"/>
                <a:cs typeface="Consolas"/>
                <a:sym typeface="Consolas"/>
              </a:rPr>
              <a:t>i &lt; |a| :: a[i] &lt;= a[x])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hr-HR" sz="20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2000" b="1" i="1" dirty="0"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24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good spec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Calibri Light" charset="0"/>
                <a:cs typeface="Calibri Light" charset="0"/>
              </a:rPr>
              <a:t>A good spec is </a:t>
            </a:r>
            <a:r>
              <a:rPr lang="en-US" b="1" i="1" dirty="0">
                <a:ea typeface="Calibri Light" charset="0"/>
                <a:cs typeface="Calibri Light" charset="0"/>
              </a:rPr>
              <a:t>abstract</a:t>
            </a:r>
          </a:p>
          <a:p>
            <a:r>
              <a:rPr lang="en-US" dirty="0"/>
              <a:t>It doesn’t constrain the implementation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>
                <a:latin typeface="Calibri Light" charset="0"/>
                <a:ea typeface="Calibri Light" charset="0"/>
                <a:cs typeface="Calibri Light" charset="0"/>
              </a:rPr>
              <a:t>Dijkstra’s algorithm </a:t>
            </a:r>
            <a:r>
              <a:rPr lang="en-US" b="1" dirty="0" smtClean="0">
                <a:latin typeface="Calibri Light" charset="0"/>
                <a:ea typeface="Calibri Light" charset="0"/>
                <a:cs typeface="Calibri Light" charset="0"/>
              </a:rPr>
              <a:t>spec</a:t>
            </a:r>
          </a:p>
          <a:p>
            <a:pPr marL="0" indent="0">
              <a:buNone/>
            </a:pPr>
            <a:r>
              <a:rPr lang="hr-HR" sz="20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IsShortestPath</a:t>
            </a:r>
            <a:r>
              <a:rPr lang="hr-HR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hr-HR" sz="20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g:Graph</a:t>
            </a:r>
            <a:r>
              <a:rPr lang="hr-HR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hr-HR" sz="20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p:Path</a:t>
            </a:r>
            <a:r>
              <a:rPr lang="hr-HR" sz="20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hr-HR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hr-HR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hr-HR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&amp;&amp; </a:t>
            </a:r>
            <a:r>
              <a:rPr lang="hr-HR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IsPath</a:t>
            </a:r>
            <a:r>
              <a:rPr lang="hr-HR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(g, p)</a:t>
            </a:r>
            <a:br>
              <a:rPr lang="hr-HR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hr-HR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&amp;&amp; </a:t>
            </a:r>
            <a:r>
              <a:rPr lang="hr-HR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forall</a:t>
            </a:r>
            <a:r>
              <a:rPr lang="hr-HR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p2 :: </a:t>
            </a:r>
            <a:r>
              <a:rPr lang="hr-HR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IsPath</a:t>
            </a:r>
            <a:r>
              <a:rPr lang="hr-HR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(g, p2) ==&gt; |p| &lt;= |p2| </a:t>
            </a:r>
          </a:p>
          <a:p>
            <a:pPr marL="0" indent="0">
              <a:buNone/>
            </a:pPr>
            <a:r>
              <a:rPr lang="hr-HR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b="1" i="1" dirty="0">
              <a:latin typeface="Calibri Light" charset="0"/>
              <a:ea typeface="Calibri Light" charset="0"/>
              <a:cs typeface="Calibri Light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2463849" y="1718967"/>
            <a:ext cx="7498706" cy="63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marL="304800" marR="0" indent="-304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685800" marR="0" indent="-304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1066800" marR="0" indent="-304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1447800" marR="0" indent="-304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1828800" marR="0" indent="-304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2209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2590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2971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3352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0" indent="0">
              <a:buNone/>
            </a:pPr>
            <a:endParaRPr lang="en-US" sz="2672" b="1" i="1" dirty="0"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45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Edsger</a:t>
            </a:r>
            <a:r>
              <a:rPr lang="en-US" dirty="0" smtClean="0"/>
              <a:t> W. Dijkstra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1728" y="1580579"/>
            <a:ext cx="6672072" cy="4596384"/>
          </a:xfrm>
        </p:spPr>
        <p:txBody>
          <a:bodyPr/>
          <a:lstStyle/>
          <a:p>
            <a:r>
              <a:rPr lang="en-US" dirty="0" smtClean="0"/>
              <a:t>1972 Turing Award winner </a:t>
            </a:r>
          </a:p>
          <a:p>
            <a:r>
              <a:rPr lang="en-US" dirty="0" smtClean="0"/>
              <a:t>Inventor of:</a:t>
            </a:r>
          </a:p>
          <a:p>
            <a:pPr lvl="1"/>
            <a:r>
              <a:rPr lang="en-US" dirty="0" smtClean="0"/>
              <a:t>Dijkstra’s shortest path algorithm</a:t>
            </a:r>
          </a:p>
          <a:p>
            <a:pPr lvl="1"/>
            <a:r>
              <a:rPr lang="en-US" dirty="0" smtClean="0"/>
              <a:t>Semaphores</a:t>
            </a:r>
          </a:p>
          <a:p>
            <a:pPr lvl="1"/>
            <a:r>
              <a:rPr lang="en-US" dirty="0" smtClean="0"/>
              <a:t>The THE operating system</a:t>
            </a:r>
          </a:p>
          <a:p>
            <a:pPr lvl="1"/>
            <a:r>
              <a:rPr lang="en-US" dirty="0" smtClean="0"/>
              <a:t>Banker’s algorithm</a:t>
            </a:r>
          </a:p>
          <a:p>
            <a:endParaRPr lang="en-US" dirty="0" smtClean="0"/>
          </a:p>
          <a:p>
            <a:r>
              <a:rPr lang="en-US" sz="2400" dirty="0" smtClean="0"/>
              <a:t>“</a:t>
            </a:r>
            <a:r>
              <a:rPr lang="en-US" sz="2400" i="1" dirty="0">
                <a:latin typeface="+mj-lt"/>
              </a:rPr>
              <a:t>Progress is possible only if we train ourselves to think about programs without thinking of them as pieces of executable code</a:t>
            </a:r>
            <a:r>
              <a:rPr lang="en-US" sz="2400" i="1" dirty="0" smtClean="0">
                <a:latin typeface="+mj-lt"/>
              </a:rPr>
              <a:t>.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EECS498-008</a:t>
            </a:r>
            <a:endParaRPr lang="en-US" dirty="0" smtClean="0"/>
          </a:p>
        </p:txBody>
      </p:sp>
      <p:pic>
        <p:nvPicPr>
          <p:cNvPr id="1026" name="Picture 2" descr="dsger W. Dijkstra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" y="1580579"/>
            <a:ext cx="3447288" cy="459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09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and the </a:t>
            </a:r>
            <a:r>
              <a:rPr lang="en-US" dirty="0" smtClean="0"/>
              <a:t>“eradication</a:t>
            </a:r>
            <a:r>
              <a:rPr lang="en-US" dirty="0" smtClean="0"/>
              <a:t>” of bugs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Calibri Light" charset="0"/>
                <a:cs typeface="Calibri Light" charset="0"/>
              </a:rPr>
              <a:t>Frequent quote from verification </a:t>
            </a:r>
            <a:r>
              <a:rPr lang="en-US" dirty="0" smtClean="0">
                <a:ea typeface="Calibri Light" charset="0"/>
                <a:cs typeface="Calibri Light" charset="0"/>
              </a:rPr>
              <a:t>experts</a:t>
            </a:r>
            <a:endParaRPr lang="en-US" i="1" dirty="0">
              <a:ea typeface="Calibri Light" charset="0"/>
              <a:cs typeface="Calibri Light" charset="0"/>
            </a:endParaRPr>
          </a:p>
          <a:p>
            <a:r>
              <a:rPr lang="en-US" dirty="0"/>
              <a:t>“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We prove that there are no bugs at all</a:t>
            </a:r>
            <a:r>
              <a:rPr lang="mr-IN" dirty="0">
                <a:latin typeface="Calibri Light" charset="0"/>
                <a:ea typeface="Calibri Light" charset="0"/>
                <a:cs typeface="Calibri Light" charset="0"/>
              </a:rPr>
              <a:t>…</a:t>
            </a:r>
            <a:r>
              <a:rPr lang="en-US" dirty="0"/>
              <a:t>”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>
                <a:ea typeface="Calibri Light" charset="0"/>
                <a:cs typeface="Calibri Light" charset="0"/>
              </a:rPr>
              <a:t>Frequent quote from verification skeptics</a:t>
            </a:r>
            <a:endParaRPr lang="en-US" i="1" dirty="0">
              <a:ea typeface="Calibri Light" charset="0"/>
              <a:cs typeface="Calibri Light" charset="0"/>
            </a:endParaRPr>
          </a:p>
          <a:p>
            <a:r>
              <a:rPr lang="en-US" dirty="0" smtClean="0"/>
              <a:t>“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Nonsense! You can still have bugs in your spec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ea typeface="Calibri Light" charset="0"/>
                <a:cs typeface="Calibri Light" charset="0"/>
              </a:rPr>
              <a:t>The truth is somewhere in the middle</a:t>
            </a:r>
            <a:endParaRPr lang="en-US" i="1" dirty="0">
              <a:ea typeface="Calibri Light" charset="0"/>
              <a:cs typeface="Calibri Light" charset="0"/>
            </a:endParaRPr>
          </a:p>
          <a:p>
            <a:pPr>
              <a:spcBef>
                <a:spcPts val="703"/>
              </a:spcBef>
            </a:pPr>
            <a:r>
              <a:rPr lang="en-US" dirty="0"/>
              <a:t>Yes, your spec may have bugs</a:t>
            </a:r>
          </a:p>
          <a:p>
            <a:pPr>
              <a:spcBef>
                <a:spcPts val="703"/>
              </a:spcBef>
            </a:pPr>
            <a:r>
              <a:rPr lang="en-US" dirty="0"/>
              <a:t>But do you prefer inspecting 30 lines for bugs or 30000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504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Recursion: exporting ensures</a:t>
            </a:r>
            <a:endParaRPr dirty="0"/>
          </a:p>
        </p:txBody>
      </p:sp>
      <p:sp>
        <p:nvSpPr>
          <p:cNvPr id="101" name="Google Shape;101;p19"/>
          <p:cNvSpPr txBox="1">
            <a:spLocks noGrp="1"/>
          </p:cNvSpPr>
          <p:nvPr>
            <p:ph idx="1"/>
          </p:nvPr>
        </p:nvSpPr>
        <p:spPr>
          <a:xfrm>
            <a:off x="838200" y="1776857"/>
            <a:ext cx="10515600" cy="253911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 dirty="0" smtClean="0"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Evens(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count:int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) : (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outseq:seq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&gt;)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 ensures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forall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:: 0&lt;=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&lt;|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outseq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| ==&gt;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outseq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] == 2 *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idx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 if count==0 then [] else Evens(count) + [2 * (count-1)]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38200" y="4144602"/>
            <a:ext cx="108783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lemma </a:t>
            </a:r>
            <a:r>
              <a:rPr lang="en-US" dirty="0" err="1" smtClean="0">
                <a:latin typeface="Consolas"/>
                <a:ea typeface="Consolas"/>
                <a:cs typeface="Consolas"/>
                <a:sym typeface="Consolas"/>
              </a:rPr>
              <a:t>myLemma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 smtClean="0">
                <a:latin typeface="Consolas"/>
                <a:ea typeface="Consolas"/>
                <a:cs typeface="Consolas"/>
                <a:sym typeface="Consolas"/>
              </a:rPr>
              <a:t>a:seq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 err="1" smtClean="0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) </a:t>
            </a:r>
            <a:endParaRPr lang="en-US" dirty="0" smtClean="0"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ensures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Foo(a)</a:t>
            </a:r>
            <a:endParaRPr lang="en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>
              <a:buClr>
                <a:schemeClr val="dk1"/>
              </a:buClr>
              <a:buSzPts val="1100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dirty="0" err="1" smtClean="0">
                <a:latin typeface="Consolas"/>
                <a:ea typeface="Consolas"/>
                <a:cs typeface="Consolas"/>
                <a:sym typeface="Consolas"/>
              </a:rPr>
              <a:t>myLemma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(a[..|a|-1]);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// proof about last element of a goes here</a:t>
            </a:r>
            <a:endParaRPr lang="en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2920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be released tonight</a:t>
            </a:r>
          </a:p>
          <a:p>
            <a:pPr lvl="1"/>
            <a:r>
              <a:rPr lang="en-US" dirty="0" smtClean="0"/>
              <a:t>Deadline for PS1 (i.e. Chapters 1 and 2) is September 23, 11:59pm.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9/14/22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119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rn | Karma is a word, like love. ~ The Matrix Revolutions (2003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461" y="2068174"/>
            <a:ext cx="7715250" cy="32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00340" y="2462722"/>
            <a:ext cx="2745879" cy="1889813"/>
          </a:xfrm>
          <a:prstGeom prst="rect">
            <a:avLst/>
          </a:prstGeom>
          <a:solidFill>
            <a:srgbClr val="E4E7EA">
              <a:alpha val="24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953" b="1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Gill Sans Light"/>
              </a:rPr>
              <a:t>Karma is a word. Another way of saying “What I am here to do”</a:t>
            </a:r>
            <a:endParaRPr lang="en-US" sz="2953" b="1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Gill Sans Ligh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2: Specification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043" y="2559307"/>
            <a:ext cx="1312664" cy="46434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 rot="21114723">
            <a:off x="4521868" y="2209984"/>
            <a:ext cx="2291012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50" dirty="0">
                <a:solidFill>
                  <a:srgbClr val="FFFFFF"/>
                </a:solidFill>
                <a:latin typeface="Lucida Handwriting" charset="0"/>
                <a:ea typeface="Lucida Handwriting" charset="0"/>
                <a:cs typeface="Lucida Handwriting" charset="0"/>
              </a:rPr>
              <a:t>Specification</a:t>
            </a:r>
            <a:endParaRPr lang="en-US" sz="2250" dirty="0">
              <a:latin typeface="Lucida Handwriting" charset="0"/>
              <a:ea typeface="Lucida Handwriting" charset="0"/>
              <a:cs typeface="Lucida Handwriting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1872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specify our programs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Attempt #1: Just tell your programmers what you want them to code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Writing </a:t>
            </a:r>
            <a:r>
              <a:rPr lang="en-US" i="1" dirty="0"/>
              <a:t>is nature's way of letting you know how sloppy your thinking is</a:t>
            </a:r>
          </a:p>
          <a:p>
            <a:pPr marL="0" indent="0" algn="r">
              <a:buNone/>
            </a:pPr>
            <a:r>
              <a:rPr lang="en-US" dirty="0"/>
              <a:t>	-Dick </a:t>
            </a:r>
            <a:r>
              <a:rPr lang="en-US" dirty="0" err="1"/>
              <a:t>Guindon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5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specify our programs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Attempt #2: Write down an English description (aka a design doc)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Mathematics is nature's way of letting you know how sloppy your writing is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						</a:t>
            </a:r>
            <a:r>
              <a:rPr lang="en-US" dirty="0" smtClean="0"/>
              <a:t>-Leslie </a:t>
            </a:r>
            <a:r>
              <a:rPr lang="en-US" dirty="0" err="1" smtClean="0"/>
              <a:t>Lamport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Formal mathematics </a:t>
            </a:r>
            <a:r>
              <a:rPr lang="en-US" i="1" dirty="0"/>
              <a:t>is nature's way of letting you know how sloppy your </a:t>
            </a:r>
            <a:r>
              <a:rPr lang="en-US" i="1" dirty="0" smtClean="0"/>
              <a:t>mathematics </a:t>
            </a:r>
            <a:r>
              <a:rPr lang="en-US" i="1" dirty="0"/>
              <a:t>is</a:t>
            </a:r>
          </a:p>
          <a:p>
            <a:pPr marL="0" indent="0">
              <a:buNone/>
            </a:pPr>
            <a:r>
              <a:rPr lang="en-US" i="1" dirty="0"/>
              <a:t>								</a:t>
            </a:r>
            <a:r>
              <a:rPr lang="en-US" dirty="0"/>
              <a:t>-Leslie </a:t>
            </a:r>
            <a:r>
              <a:rPr lang="en-US" dirty="0" err="1" smtClean="0"/>
              <a:t>Lamport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97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specification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way to define </a:t>
            </a:r>
            <a:r>
              <a:rPr lang="en-US" dirty="0" smtClean="0"/>
              <a:t>formally (i.e. precisely) what </a:t>
            </a:r>
            <a:r>
              <a:rPr lang="en-US" dirty="0" smtClean="0"/>
              <a:t>your program should </a:t>
            </a:r>
            <a:r>
              <a:rPr lang="en-US" dirty="0" smtClean="0"/>
              <a:t>do</a:t>
            </a:r>
            <a:endParaRPr lang="el-GR" dirty="0" smtClean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n-US" dirty="0"/>
              <a:t>Before you start writing code, make sure you know what code is supposed to be doing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Before </a:t>
            </a:r>
            <a:r>
              <a:rPr lang="en-US" dirty="0"/>
              <a:t>you start writing a proof, make sure you know what you are </a:t>
            </a:r>
            <a:r>
              <a:rPr lang="en-US" dirty="0" smtClean="0"/>
              <a:t>proving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82815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specification defines </a:t>
            </a:r>
            <a:r>
              <a:rPr lang="en-US" b="1" i="1" dirty="0" smtClean="0">
                <a:latin typeface="Calibri Light" charset="0"/>
                <a:ea typeface="Calibri Light" charset="0"/>
                <a:cs typeface="Calibri Light" charset="0"/>
              </a:rPr>
              <a:t>which executions are </a:t>
            </a:r>
            <a:r>
              <a:rPr lang="en-US" b="1" i="1" dirty="0" smtClean="0">
                <a:latin typeface="Calibri Light" charset="0"/>
                <a:ea typeface="Calibri Light" charset="0"/>
                <a:cs typeface="Calibri Light" charset="0"/>
              </a:rPr>
              <a:t>allowable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lemma </a:t>
            </a:r>
            <a:r>
              <a:rPr lang="en-US" sz="1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Double(</a:t>
            </a:r>
            <a:r>
              <a:rPr lang="en-US" sz="18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x:int</a:t>
            </a:r>
            <a:r>
              <a:rPr lang="en-US" sz="1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returns (</a:t>
            </a:r>
            <a:r>
              <a:rPr lang="en-US" sz="18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y:int</a:t>
            </a:r>
            <a:r>
              <a:rPr lang="en-US" sz="1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fr-FR" sz="18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ensures</a:t>
            </a:r>
            <a:r>
              <a:rPr lang="fr-FR" sz="1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y == 2*x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1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  <a:endParaRPr lang="mr-IN" sz="18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1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8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b="1" i="1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3288" y="4191880"/>
            <a:ext cx="2977227" cy="22265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800" dirty="0">
                <a:solidFill>
                  <a:srgbClr val="535353"/>
                </a:solidFill>
                <a:ea typeface="Calibri Light" charset="0"/>
                <a:cs typeface="Calibri Light" charset="0"/>
                <a:sym typeface="Gill Sans Light"/>
              </a:rPr>
              <a:t>(x=1, y=2)</a:t>
            </a:r>
          </a:p>
          <a:p>
            <a:pPr algn="ctr" defTabSz="410751" hangingPunct="0"/>
            <a:r>
              <a:rPr lang="en-US" sz="2800" dirty="0">
                <a:ea typeface="Calibri Light" charset="0"/>
                <a:cs typeface="Calibri Light" charset="0"/>
              </a:rPr>
              <a:t>(x=2, y=4)</a:t>
            </a:r>
          </a:p>
          <a:p>
            <a:pPr algn="ctr" defTabSz="410751" hangingPunct="0"/>
            <a:r>
              <a:rPr lang="en-US" sz="2800" dirty="0">
                <a:ea typeface="Calibri Light" charset="0"/>
                <a:cs typeface="Calibri Light" charset="0"/>
              </a:rPr>
              <a:t>(x=2, y=2)</a:t>
            </a:r>
          </a:p>
          <a:p>
            <a:pPr algn="ctr" defTabSz="410751" hangingPunct="0"/>
            <a:r>
              <a:rPr lang="en-US" sz="2800" dirty="0">
                <a:solidFill>
                  <a:srgbClr val="535353"/>
                </a:solidFill>
                <a:ea typeface="Calibri Light" charset="0"/>
                <a:cs typeface="Calibri Light" charset="0"/>
                <a:sym typeface="Gill Sans Light"/>
              </a:rPr>
              <a:t>(x=-3, y=-6)</a:t>
            </a:r>
          </a:p>
          <a:p>
            <a:pPr algn="ctr" defTabSz="410751" hangingPunct="0"/>
            <a:r>
              <a:rPr lang="en-US" sz="2800" dirty="0">
                <a:ea typeface="Calibri Light" charset="0"/>
                <a:cs typeface="Calibri Light" charset="0"/>
              </a:rPr>
              <a:t>(x=-2, y=4)</a:t>
            </a:r>
            <a:endParaRPr lang="en-US" sz="2800" dirty="0">
              <a:solidFill>
                <a:srgbClr val="535353"/>
              </a:solidFill>
              <a:ea typeface="Calibri Light" charset="0"/>
              <a:cs typeface="Calibri Light" charset="0"/>
              <a:sym typeface="Gill Sans Light"/>
            </a:endParaRPr>
          </a:p>
        </p:txBody>
      </p:sp>
      <p:pic>
        <p:nvPicPr>
          <p:cNvPr id="6148" name="Picture 4" descr="reen Checkmark and Red Minus | Free 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661" y="4187324"/>
            <a:ext cx="412063" cy="41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en Checkmark and Red Minus | Free 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47" y="4616273"/>
            <a:ext cx="412063" cy="41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reen Checkmark and Red Minus | Free 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46" y="5565551"/>
            <a:ext cx="412063" cy="41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le:RedX.svg - Wikimedia Comm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098" y="5062108"/>
            <a:ext cx="603191" cy="60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ile:RedX.svg - Wikimedia Comm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098" y="5951641"/>
            <a:ext cx="603191" cy="60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79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specify what the program should do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 smtClean="0"/>
              <a:t>C-style assertions</a:t>
            </a:r>
            <a:endParaRPr lang="en-US" sz="1266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250000"/>
              </a:lnSpc>
            </a:pPr>
            <a:r>
              <a:rPr lang="en-US" dirty="0" err="1" smtClean="0"/>
              <a:t>Postconditions</a:t>
            </a:r>
            <a:endParaRPr lang="en-US" dirty="0" smtClean="0"/>
          </a:p>
          <a:p>
            <a:pPr>
              <a:lnSpc>
                <a:spcPct val="250000"/>
              </a:lnSpc>
            </a:pPr>
            <a:r>
              <a:rPr lang="en-US" dirty="0" smtClean="0"/>
              <a:t>Properties/invariants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Refinement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37587" y="3014573"/>
            <a:ext cx="48865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lemma Double(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x:int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returns 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y:int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r>
              <a:rPr lang="fr-FR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fr-FR" dirty="0" err="1">
                <a:latin typeface="Consolas" charset="0"/>
                <a:ea typeface="Consolas" charset="0"/>
                <a:cs typeface="Consolas" charset="0"/>
              </a:rPr>
              <a:t>ensures</a:t>
            </a:r>
            <a:r>
              <a:rPr lang="fr-FR" dirty="0">
                <a:latin typeface="Consolas" charset="0"/>
                <a:ea typeface="Consolas" charset="0"/>
                <a:cs typeface="Consolas" charset="0"/>
              </a:rPr>
              <a:t> y == 2*x</a:t>
            </a:r>
          </a:p>
          <a:p>
            <a:pPr algn="l"/>
            <a:r>
              <a:rPr lang="fr-FR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algn="l"/>
            <a:r>
              <a:rPr 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:= 2*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37587" y="2066156"/>
            <a:ext cx="21595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mr-IN" sz="2000" dirty="0" err="1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2*</a:t>
            </a:r>
            <a:r>
              <a:rPr lang="mr-IN" sz="2000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assert(y==2*x)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71015" y="4742252"/>
            <a:ext cx="5425893" cy="3799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000" dirty="0">
                <a:ea typeface="Calibri Light" charset="0"/>
                <a:cs typeface="Calibri Light" charset="0"/>
                <a:sym typeface="Gill Sans Light"/>
              </a:rPr>
              <a:t>“At most one node holds the lock at any time”</a:t>
            </a:r>
            <a:endParaRPr lang="en-US" sz="2000" dirty="0"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74141" y="5700160"/>
            <a:ext cx="4786620" cy="6781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marL="321457" indent="-321457" defTabSz="410751" hangingPunct="0">
              <a:buFont typeface="Arial" charset="0"/>
              <a:buChar char="•"/>
            </a:pPr>
            <a:r>
              <a:rPr lang="en-US" sz="1969" dirty="0" err="1">
                <a:ea typeface="Calibri Light" charset="0"/>
                <a:cs typeface="Calibri Light" charset="0"/>
                <a:sym typeface="Gill Sans Light"/>
              </a:rPr>
              <a:t>Linearizability</a:t>
            </a:r>
            <a:endParaRPr lang="en-US" sz="1969" dirty="0">
              <a:ea typeface="Calibri Light" charset="0"/>
              <a:cs typeface="Calibri Light" charset="0"/>
              <a:sym typeface="Gill Sans Light"/>
            </a:endParaRPr>
          </a:p>
          <a:p>
            <a:pPr marL="321457" indent="-321457" defTabSz="410751" hangingPunct="0">
              <a:buFont typeface="Arial" charset="0"/>
              <a:buChar char="•"/>
            </a:pPr>
            <a:r>
              <a:rPr lang="en-US" sz="1969" dirty="0">
                <a:ea typeface="Calibri Light" charset="0"/>
                <a:cs typeface="Calibri Light" charset="0"/>
              </a:rPr>
              <a:t>Equivalence to logically centralized service</a:t>
            </a:r>
            <a:endParaRPr lang="en-US" sz="1969" dirty="0">
              <a:ea typeface="Calibri Light" charset="0"/>
              <a:cs typeface="Calibri Light" charset="0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0718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4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ecs498-template" id="{DA77E98E-D022-FA45-992F-2D0DA55B6CD0}" vid="{44C465E8-53DD-E348-BEFB-A5C0044A74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18807</TotalTime>
  <Words>733</Words>
  <Application>Microsoft Macintosh PowerPoint</Application>
  <PresentationFormat>Widescreen</PresentationFormat>
  <Paragraphs>139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Calibri</vt:lpstr>
      <vt:lpstr>Calibri Light</vt:lpstr>
      <vt:lpstr>Consolas</vt:lpstr>
      <vt:lpstr>Courier</vt:lpstr>
      <vt:lpstr>Gill Sans Light</vt:lpstr>
      <vt:lpstr>Lucida Handwriting</vt:lpstr>
      <vt:lpstr>Arial</vt:lpstr>
      <vt:lpstr>Office Theme</vt:lpstr>
      <vt:lpstr>EECS498-008 Formal Verification of Systems Software</vt:lpstr>
      <vt:lpstr>Recursion: exporting ensures</vt:lpstr>
      <vt:lpstr>Chapter 2 exercises</vt:lpstr>
      <vt:lpstr>Chapter 2: Specification</vt:lpstr>
      <vt:lpstr>How to specify our programs</vt:lpstr>
      <vt:lpstr>How to specify our programs</vt:lpstr>
      <vt:lpstr>Formal specification</vt:lpstr>
      <vt:lpstr>Specification</vt:lpstr>
      <vt:lpstr>Ways to specify what the program should do</vt:lpstr>
      <vt:lpstr>Specification is trusted</vt:lpstr>
      <vt:lpstr>Check your spec</vt:lpstr>
      <vt:lpstr>The benefit of specification</vt:lpstr>
      <vt:lpstr>A good spec </vt:lpstr>
      <vt:lpstr>A good spec (cont.)</vt:lpstr>
      <vt:lpstr>A good spec (cont.)</vt:lpstr>
      <vt:lpstr>Edsger W. Dijkstra</vt:lpstr>
      <vt:lpstr>Verification and the “eradication” of bugs</vt:lpstr>
    </vt:vector>
  </TitlesOfParts>
  <Manager/>
  <Company/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944</cp:revision>
  <dcterms:created xsi:type="dcterms:W3CDTF">2022-08-23T16:51:43Z</dcterms:created>
  <dcterms:modified xsi:type="dcterms:W3CDTF">2022-09-14T18:46:20Z</dcterms:modified>
  <cp:category/>
</cp:coreProperties>
</file>