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78" r:id="rId4"/>
    <p:sldId id="279" r:id="rId5"/>
    <p:sldId id="280" r:id="rId6"/>
    <p:sldId id="281" r:id="rId7"/>
    <p:sldId id="288" r:id="rId8"/>
    <p:sldId id="257" r:id="rId9"/>
    <p:sldId id="285" r:id="rId10"/>
    <p:sldId id="258" r:id="rId11"/>
    <p:sldId id="282" r:id="rId12"/>
    <p:sldId id="259" r:id="rId13"/>
    <p:sldId id="284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6" r:id="rId27"/>
    <p:sldId id="272" r:id="rId28"/>
    <p:sldId id="287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4"/>
    <p:restoredTop sz="95768"/>
  </p:normalViewPr>
  <p:slideViewPr>
    <p:cSldViewPr snapToGrid="0" snapToObjects="1">
      <p:cViewPr>
        <p:scale>
          <a:sx n="102" d="100"/>
          <a:sy n="102" d="100"/>
        </p:scale>
        <p:origin x="24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7d86a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7d86a8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726d9d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726d9d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8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7d86a83f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b7d86a83f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7d86a83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7d86a83f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6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7d86a83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7d86a83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7d86a83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7d86a83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f569a47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f569a47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54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9f569a47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9f569a47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4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b726d9d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b726d9d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41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726d9d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726d9d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0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569a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569a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726d9d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726d9d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101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83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63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c1509a0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c1509a0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1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569a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569a4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2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1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1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0fda5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0fda5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0fda5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0fda5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e248df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e248df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6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7d86a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7d86a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i="1">
                <a:solidFill>
                  <a:schemeClr val="dk2"/>
                </a:solidFill>
              </a:rPr>
              <a:t>state space</a:t>
            </a:r>
            <a:r>
              <a:rPr lang="en" sz="1800">
                <a:solidFill>
                  <a:schemeClr val="dk2"/>
                </a:solidFill>
              </a:rPr>
              <a:t> is a type (think C struct).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state is an assignment of values to variables in the type (think C struct literal).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For many practical state definitions, many states might be nonsense.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2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nosk@umich.edu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Switch state 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2885434" y="1472921"/>
            <a:ext cx="6421133" cy="3274467"/>
            <a:chOff x="1758925" y="1370815"/>
            <a:chExt cx="4815850" cy="2455850"/>
          </a:xfrm>
        </p:grpSpPr>
        <p:sp>
          <p:nvSpPr>
            <p:cNvPr id="71" name="Google Shape;71;p15"/>
            <p:cNvSpPr/>
            <p:nvPr/>
          </p:nvSpPr>
          <p:spPr>
            <a:xfrm>
              <a:off x="2501400" y="2076150"/>
              <a:ext cx="991200" cy="991200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733"/>
                <a:t>off</a:t>
              </a:r>
              <a:endParaRPr sz="3733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41100" y="2076150"/>
              <a:ext cx="991200" cy="991200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733"/>
                <a:t>on</a:t>
              </a:r>
              <a:endParaRPr sz="3733"/>
            </a:p>
          </p:txBody>
        </p:sp>
        <p:cxnSp>
          <p:nvCxnSpPr>
            <p:cNvPr id="73" name="Google Shape;73;p15"/>
            <p:cNvCxnSpPr>
              <a:stCxn id="71" idx="7"/>
              <a:endCxn id="72" idx="1"/>
            </p:cNvCxnSpPr>
            <p:nvPr/>
          </p:nvCxnSpPr>
          <p:spPr>
            <a:xfrm rot="-5400000" flipH="1">
              <a:off x="4166592" y="1402158"/>
              <a:ext cx="600" cy="1638900"/>
            </a:xfrm>
            <a:prstGeom prst="curvedConnector3">
              <a:avLst>
                <a:gd name="adj1" fmla="val -6388048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4" name="Google Shape;74;p15"/>
            <p:cNvCxnSpPr>
              <a:stCxn id="72" idx="3"/>
              <a:endCxn id="71" idx="5"/>
            </p:cNvCxnSpPr>
            <p:nvPr/>
          </p:nvCxnSpPr>
          <p:spPr>
            <a:xfrm rot="5400000">
              <a:off x="4166508" y="2103042"/>
              <a:ext cx="600" cy="1638900"/>
            </a:xfrm>
            <a:prstGeom prst="curvedConnector3">
              <a:avLst>
                <a:gd name="adj1" fmla="val 6388048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5" name="Google Shape;75;p15"/>
            <p:cNvCxnSpPr>
              <a:stCxn id="72" idx="7"/>
              <a:endCxn id="72" idx="6"/>
            </p:cNvCxnSpPr>
            <p:nvPr/>
          </p:nvCxnSpPr>
          <p:spPr>
            <a:xfrm rot="-5400000" flipH="1">
              <a:off x="5584542" y="2323908"/>
              <a:ext cx="350400" cy="145200"/>
            </a:xfrm>
            <a:prstGeom prst="curvedConnector4">
              <a:avLst>
                <a:gd name="adj1" fmla="val -109384"/>
                <a:gd name="adj2" fmla="val 2639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" name="Google Shape;76;p15"/>
            <p:cNvCxnSpPr>
              <a:stCxn id="71" idx="3"/>
              <a:endCxn id="71" idx="2"/>
            </p:cNvCxnSpPr>
            <p:nvPr/>
          </p:nvCxnSpPr>
          <p:spPr>
            <a:xfrm rot="5400000" flipH="1">
              <a:off x="2398758" y="2674392"/>
              <a:ext cx="350400" cy="145200"/>
            </a:xfrm>
            <a:prstGeom prst="curvedConnector4">
              <a:avLst>
                <a:gd name="adj1" fmla="val -109384"/>
                <a:gd name="adj2" fmla="val 2639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183075" y="1499238"/>
              <a:ext cx="1391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Activate</a:t>
              </a:r>
              <a:endParaRPr sz="240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212227" y="3365030"/>
              <a:ext cx="209057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Deactivate, Toggle</a:t>
              </a:r>
              <a:endParaRPr sz="2400"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274233" y="1370815"/>
              <a:ext cx="171202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Activate, Toggle</a:t>
              </a:r>
              <a:endParaRPr sz="2400" dirty="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58925" y="3355613"/>
              <a:ext cx="1391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Deactivate</a:t>
              </a:r>
              <a:endParaRPr sz="2400"/>
            </a:p>
          </p:txBody>
        </p:sp>
      </p:grp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00" y="1974784"/>
            <a:ext cx="1760633" cy="2347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3972117" y="2505280"/>
            <a:ext cx="1128055" cy="11280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60607" y="4919433"/>
            <a:ext cx="9773176" cy="1543800"/>
            <a:chOff x="1160607" y="4919433"/>
            <a:chExt cx="9773176" cy="1543800"/>
          </a:xfrm>
        </p:grpSpPr>
        <p:cxnSp>
          <p:nvCxnSpPr>
            <p:cNvPr id="87" name="Google Shape;87;p15"/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4923639" y="4961136"/>
              <a:ext cx="1377" cy="1667206"/>
            </a:xfrm>
            <a:prstGeom prst="curvedConnector3">
              <a:avLst>
                <a:gd name="adj1" fmla="val 17703123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sp>
          <p:nvSpPr>
            <p:cNvPr id="88" name="Google Shape;88;p15"/>
            <p:cNvSpPr txBox="1"/>
            <p:nvPr/>
          </p:nvSpPr>
          <p:spPr>
            <a:xfrm>
              <a:off x="1995070" y="4924312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Activate</a:t>
              </a:r>
              <a:endParaRPr sz="2400" dirty="0"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4238446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Activate</a:t>
              </a:r>
              <a:endParaRPr sz="2400" dirty="0"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476107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Toggle</a:t>
              </a:r>
              <a:endParaRPr sz="2400" dirty="0"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8718312" y="4919433"/>
              <a:ext cx="1381005" cy="569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Toggle</a:t>
              </a:r>
              <a:endParaRPr sz="2400" dirty="0"/>
            </a:p>
          </p:txBody>
        </p:sp>
        <p:cxnSp>
          <p:nvCxnSpPr>
            <p:cNvPr id="92" name="Google Shape;92;p15"/>
            <p:cNvCxnSpPr>
              <a:stCxn id="36" idx="7"/>
              <a:endCxn id="37" idx="1"/>
            </p:cNvCxnSpPr>
            <p:nvPr/>
          </p:nvCxnSpPr>
          <p:spPr>
            <a:xfrm rot="16200000" flipH="1">
              <a:off x="2684885" y="4968119"/>
              <a:ext cx="1377" cy="1653239"/>
            </a:xfrm>
            <a:prstGeom prst="curvedConnector3">
              <a:avLst>
                <a:gd name="adj1" fmla="val -16693609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cxnSp>
          <p:nvCxnSpPr>
            <p:cNvPr id="93" name="Google Shape;93;p15"/>
            <p:cNvCxnSpPr>
              <a:stCxn id="38" idx="7"/>
              <a:endCxn id="39" idx="1"/>
            </p:cNvCxnSpPr>
            <p:nvPr/>
          </p:nvCxnSpPr>
          <p:spPr>
            <a:xfrm rot="16200000" flipH="1">
              <a:off x="7167706" y="4962803"/>
              <a:ext cx="4713" cy="1667206"/>
            </a:xfrm>
            <a:prstGeom prst="curvedConnector3">
              <a:avLst>
                <a:gd name="adj1" fmla="val -514315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cxnSp>
          <p:nvCxnSpPr>
            <p:cNvPr id="94" name="Google Shape;94;p15"/>
            <p:cNvCxnSpPr>
              <a:stCxn id="39" idx="7"/>
              <a:endCxn id="40" idx="1"/>
            </p:cNvCxnSpPr>
            <p:nvPr/>
          </p:nvCxnSpPr>
          <p:spPr>
            <a:xfrm rot="5400000" flipH="1" flipV="1">
              <a:off x="9406459" y="4969788"/>
              <a:ext cx="4713" cy="1653239"/>
            </a:xfrm>
            <a:prstGeom prst="curvedConnector3">
              <a:avLst>
                <a:gd name="adj1" fmla="val 4977382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</p:cxnSp>
        <p:sp>
          <p:nvSpPr>
            <p:cNvPr id="36" name="Oval 35"/>
            <p:cNvSpPr/>
            <p:nvPr/>
          </p:nvSpPr>
          <p:spPr>
            <a:xfrm>
              <a:off x="1160607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off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392376" y="5681422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638112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883848" y="5684758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off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115617" y="5680045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3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785" y="5498926"/>
            <a:ext cx="569374" cy="325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38865" y="4417742"/>
            <a:ext cx="569374" cy="325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Switch state </a:t>
            </a:r>
            <a:r>
              <a:rPr lang="en" dirty="0" smtClean="0"/>
              <a:t>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34536" y="1578378"/>
            <a:ext cx="6457464" cy="4777972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Activate(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Deactivate(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Off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Toggle(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v'.switch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if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v.switch.On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? then Off else 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predicate Next(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Activate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Deactivate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    || </a:t>
            </a:r>
            <a:r>
              <a:rPr lang="hr-HR" sz="1800" dirty="0" err="1">
                <a:latin typeface="Consolas" charset="0"/>
                <a:ea typeface="Consolas" charset="0"/>
                <a:cs typeface="Consolas" charset="0"/>
              </a:rPr>
              <a:t>Toggle</a:t>
            </a: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(v, v')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hr-HR" sz="1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1531783"/>
            <a:ext cx="4095969" cy="2898485"/>
            <a:chOff x="1024998" y="1018476"/>
            <a:chExt cx="5865527" cy="3060999"/>
          </a:xfrm>
        </p:grpSpPr>
        <p:sp>
          <p:nvSpPr>
            <p:cNvPr id="71" name="Google Shape;71;p15"/>
            <p:cNvSpPr/>
            <p:nvPr/>
          </p:nvSpPr>
          <p:spPr>
            <a:xfrm>
              <a:off x="2236695" y="2109373"/>
              <a:ext cx="1255905" cy="928789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/>
                <a:t>off</a:t>
              </a:r>
              <a:endParaRPr sz="1600"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41101" y="2099317"/>
              <a:ext cx="1306228" cy="938845"/>
            </a:xfrm>
            <a:prstGeom prst="ellipse">
              <a:avLst/>
            </a:prstGeom>
            <a:solidFill>
              <a:srgbClr val="D0E0E3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/>
                <a:t>on</a:t>
              </a:r>
              <a:endParaRPr sz="2000" dirty="0"/>
            </a:p>
          </p:txBody>
        </p:sp>
        <p:cxnSp>
          <p:nvCxnSpPr>
            <p:cNvPr id="73" name="Google Shape;73;p15"/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4166243" y="1379241"/>
              <a:ext cx="8584" cy="1723716"/>
            </a:xfrm>
            <a:prstGeom prst="curvedConnector3">
              <a:avLst>
                <a:gd name="adj1" fmla="val 451425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4" name="Google Shape;74;p15"/>
            <p:cNvCxnSpPr>
              <a:stCxn id="72" idx="3"/>
              <a:endCxn id="71" idx="5"/>
            </p:cNvCxnSpPr>
            <p:nvPr/>
          </p:nvCxnSpPr>
          <p:spPr>
            <a:xfrm rot="5400000">
              <a:off x="4169799" y="2039549"/>
              <a:ext cx="1472" cy="1723716"/>
            </a:xfrm>
            <a:prstGeom prst="curvedConnector3">
              <a:avLst>
                <a:gd name="adj1" fmla="val 25738235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5" name="Google Shape;75;p15"/>
            <p:cNvCxnSpPr>
              <a:stCxn id="72" idx="7"/>
              <a:endCxn id="72" idx="6"/>
            </p:cNvCxnSpPr>
            <p:nvPr/>
          </p:nvCxnSpPr>
          <p:spPr>
            <a:xfrm rot="16200000" flipH="1">
              <a:off x="5885716" y="2307127"/>
              <a:ext cx="331932" cy="191293"/>
            </a:xfrm>
            <a:prstGeom prst="curvedConnector4">
              <a:avLst>
                <a:gd name="adj1" fmla="val -114152"/>
                <a:gd name="adj2" fmla="val 27113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" name="Google Shape;76;p15"/>
            <p:cNvCxnSpPr>
              <a:stCxn id="71" idx="3"/>
              <a:endCxn id="71" idx="2"/>
            </p:cNvCxnSpPr>
            <p:nvPr/>
          </p:nvCxnSpPr>
          <p:spPr>
            <a:xfrm rot="5400000" flipH="1">
              <a:off x="2164469" y="2645994"/>
              <a:ext cx="328376" cy="183923"/>
            </a:xfrm>
            <a:prstGeom prst="curvedConnector4">
              <a:avLst>
                <a:gd name="adj1" fmla="val -114940"/>
                <a:gd name="adj2" fmla="val 27798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260184" y="1381355"/>
              <a:ext cx="1630341" cy="58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Activate</a:t>
              </a:r>
              <a:endParaRPr sz="3200" dirty="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198108" y="3169425"/>
              <a:ext cx="2090574" cy="91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Deactivate, Toggle</a:t>
              </a:r>
              <a:endParaRPr sz="2000"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256537" y="1018476"/>
              <a:ext cx="1712025" cy="91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dirty="0"/>
                <a:t>Activate, Toggle</a:t>
              </a:r>
              <a:endParaRPr sz="2000" dirty="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024998" y="3188633"/>
              <a:ext cx="2158811" cy="58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/>
                <a:t>Deactivate</a:t>
              </a:r>
              <a:endParaRPr sz="2000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889687" y="2614191"/>
            <a:ext cx="783098" cy="783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7"/>
          <p:cNvSpPr txBox="1">
            <a:spLocks/>
          </p:cNvSpPr>
          <p:nvPr/>
        </p:nvSpPr>
        <p:spPr>
          <a:xfrm>
            <a:off x="377709" y="4433072"/>
            <a:ext cx="7375902" cy="207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SwitchState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On | Off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datatype Variables = 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Variables(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switch:SwitchState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v.switch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== Off 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2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The </a:t>
            </a:r>
            <a:r>
              <a:rPr lang="en" dirty="0" smtClean="0"/>
              <a:t>Game </a:t>
            </a:r>
            <a:r>
              <a:rPr lang="en" dirty="0"/>
              <a:t>of </a:t>
            </a:r>
            <a:r>
              <a:rPr lang="en" dirty="0" err="1"/>
              <a:t>Nim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266421" y="1492674"/>
            <a:ext cx="2647945" cy="1763571"/>
            <a:chOff x="2814641" y="1476375"/>
            <a:chExt cx="2660075" cy="1771650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4641" y="15811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3916" y="147637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66" y="22288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90891" y="256222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622" y="1532172"/>
            <a:ext cx="666298" cy="6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222" y="2586272"/>
            <a:ext cx="666298" cy="682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6"/>
          <p:cNvGrpSpPr/>
          <p:nvPr/>
        </p:nvGrpSpPr>
        <p:grpSpPr>
          <a:xfrm>
            <a:off x="5422121" y="2099927"/>
            <a:ext cx="1462749" cy="1943720"/>
            <a:chOff x="3681416" y="1885950"/>
            <a:chExt cx="1469450" cy="1952625"/>
          </a:xfrm>
        </p:grpSpPr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1416" y="18859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52941" y="315277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1516" y="2371725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6"/>
          <p:cNvGrpSpPr/>
          <p:nvPr/>
        </p:nvGrpSpPr>
        <p:grpSpPr>
          <a:xfrm>
            <a:off x="4609322" y="3255890"/>
            <a:ext cx="1197266" cy="1308456"/>
            <a:chOff x="3071816" y="2914650"/>
            <a:chExt cx="1202750" cy="1314450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1816" y="291465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05216" y="3543300"/>
              <a:ext cx="669350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/>
          <p:nvPr/>
        </p:nvSpPr>
        <p:spPr>
          <a:xfrm>
            <a:off x="456116" y="5611105"/>
            <a:ext cx="2118371" cy="9222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11</a:t>
            </a:r>
            <a:endParaRPr sz="2400"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815115" y="4757304"/>
            <a:ext cx="3358999" cy="1776059"/>
            <a:chOff x="2861336" y="3567977"/>
            <a:chExt cx="2519249" cy="1332044"/>
          </a:xfrm>
        </p:grpSpPr>
        <p:sp>
          <p:nvSpPr>
            <p:cNvPr id="119" name="Google Shape;119;p16"/>
            <p:cNvSpPr/>
            <p:nvPr/>
          </p:nvSpPr>
          <p:spPr>
            <a:xfrm>
              <a:off x="379180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  <p:cxnSp>
          <p:nvCxnSpPr>
            <p:cNvPr id="120" name="Google Shape;120;p16"/>
            <p:cNvCxnSpPr>
              <a:stCxn id="121" idx="0"/>
              <a:endCxn id="119" idx="0"/>
            </p:cNvCxnSpPr>
            <p:nvPr/>
          </p:nvCxnSpPr>
          <p:spPr>
            <a:xfrm rot="-5400000" flipH="1">
              <a:off x="372353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22" name="Google Shape;122;p16"/>
            <p:cNvSpPr txBox="1"/>
            <p:nvPr/>
          </p:nvSpPr>
          <p:spPr>
            <a:xfrm>
              <a:off x="3223216" y="3567977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Play(3)</a:t>
              </a:r>
              <a:endParaRPr sz="2400" dirty="0"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1515302" y="4757303"/>
            <a:ext cx="3358999" cy="1776057"/>
            <a:chOff x="1136476" y="3567978"/>
            <a:chExt cx="2519249" cy="1332043"/>
          </a:xfrm>
        </p:grpSpPr>
        <p:sp>
          <p:nvSpPr>
            <p:cNvPr id="121" name="Google Shape;121;p16"/>
            <p:cNvSpPr/>
            <p:nvPr/>
          </p:nvSpPr>
          <p:spPr>
            <a:xfrm>
              <a:off x="206694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481026" y="356797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Play(1)</a:t>
              </a:r>
              <a:endParaRPr sz="2400" dirty="0"/>
            </a:p>
          </p:txBody>
        </p:sp>
        <p:cxnSp>
          <p:nvCxnSpPr>
            <p:cNvPr id="125" name="Google Shape;125;p16"/>
            <p:cNvCxnSpPr>
              <a:stCxn id="117" idx="0"/>
              <a:endCxn id="121" idx="0"/>
            </p:cNvCxnSpPr>
            <p:nvPr/>
          </p:nvCxnSpPr>
          <p:spPr>
            <a:xfrm rot="-5400000" flipH="1">
              <a:off x="199867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26" name="Google Shape;126;p16"/>
          <p:cNvGrpSpPr/>
          <p:nvPr/>
        </p:nvGrpSpPr>
        <p:grpSpPr>
          <a:xfrm>
            <a:off x="6114929" y="4757304"/>
            <a:ext cx="3358999" cy="1776059"/>
            <a:chOff x="4586196" y="3567977"/>
            <a:chExt cx="2519249" cy="1332044"/>
          </a:xfrm>
        </p:grpSpPr>
        <p:sp>
          <p:nvSpPr>
            <p:cNvPr id="127" name="Google Shape;127;p16"/>
            <p:cNvSpPr/>
            <p:nvPr/>
          </p:nvSpPr>
          <p:spPr>
            <a:xfrm>
              <a:off x="5516667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5</a:t>
              </a:r>
              <a:endParaRPr sz="2400"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4930746" y="3567977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Play(2)</a:t>
              </a:r>
              <a:endParaRPr sz="2400" dirty="0"/>
            </a:p>
          </p:txBody>
        </p:sp>
        <p:cxnSp>
          <p:nvCxnSpPr>
            <p:cNvPr id="129" name="Google Shape;129;p16"/>
            <p:cNvCxnSpPr>
              <a:stCxn id="119" idx="0"/>
              <a:endCxn id="127" idx="0"/>
            </p:cNvCxnSpPr>
            <p:nvPr/>
          </p:nvCxnSpPr>
          <p:spPr>
            <a:xfrm rot="-5400000" flipH="1">
              <a:off x="5448396" y="3346129"/>
              <a:ext cx="600" cy="17250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0" name="Google Shape;130;p16"/>
          <p:cNvGrpSpPr/>
          <p:nvPr/>
        </p:nvGrpSpPr>
        <p:grpSpPr>
          <a:xfrm>
            <a:off x="8414741" y="4755099"/>
            <a:ext cx="3321136" cy="1778261"/>
            <a:chOff x="6311056" y="3566325"/>
            <a:chExt cx="2490852" cy="1333696"/>
          </a:xfrm>
        </p:grpSpPr>
        <p:sp>
          <p:nvSpPr>
            <p:cNvPr id="131" name="Google Shape;131;p16"/>
            <p:cNvSpPr/>
            <p:nvPr/>
          </p:nvSpPr>
          <p:spPr>
            <a:xfrm>
              <a:off x="7213130" y="4208329"/>
              <a:ext cx="1588778" cy="69169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</a:t>
              </a:r>
              <a:endParaRPr sz="2400"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6641356" y="3566325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Play(4)</a:t>
              </a:r>
              <a:endParaRPr sz="2400" dirty="0"/>
            </a:p>
          </p:txBody>
        </p:sp>
        <p:cxnSp>
          <p:nvCxnSpPr>
            <p:cNvPr id="133" name="Google Shape;133;p16"/>
            <p:cNvCxnSpPr>
              <a:stCxn id="127" idx="0"/>
              <a:endCxn id="131" idx="0"/>
            </p:cNvCxnSpPr>
            <p:nvPr/>
          </p:nvCxnSpPr>
          <p:spPr>
            <a:xfrm rot="-5400000" flipH="1">
              <a:off x="7159006" y="3360379"/>
              <a:ext cx="600" cy="1696500"/>
            </a:xfrm>
            <a:prstGeom prst="curvedConnector3">
              <a:avLst>
                <a:gd name="adj1" fmla="val -433601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32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-US" dirty="0" err="1" smtClean="0"/>
              <a:t>Nim</a:t>
            </a:r>
            <a:r>
              <a:rPr lang="en" dirty="0" smtClean="0"/>
              <a:t> </a:t>
            </a:r>
            <a:r>
              <a:rPr lang="en" dirty="0"/>
              <a:t>state </a:t>
            </a:r>
            <a:r>
              <a:rPr lang="en" dirty="0" smtClean="0"/>
              <a:t>machine</a:t>
            </a:r>
            <a:endParaRPr sz="24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datatype Variables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Variables(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tokens:nat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v.tokens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endParaRPr lang="mr-IN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Play(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take:nat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&amp;&amp; 1 &lt;= take &lt;=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&amp;&amp; take &lt;=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v.tokens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&amp;&amp;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v'.tokens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v.tokens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- take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Next(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exists take :: Play(v, v', take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0" name="Google Shape;306;p23"/>
          <p:cNvSpPr/>
          <p:nvPr/>
        </p:nvSpPr>
        <p:spPr>
          <a:xfrm>
            <a:off x="6707500" y="3444657"/>
            <a:ext cx="183152" cy="51198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307;p23"/>
          <p:cNvSpPr txBox="1"/>
          <p:nvPr/>
        </p:nvSpPr>
        <p:spPr>
          <a:xfrm>
            <a:off x="7072778" y="3398075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smtClean="0">
                <a:solidFill>
                  <a:srgbClr val="9900FF"/>
                </a:solidFill>
              </a:rPr>
              <a:t>enabling condition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22" name="Google Shape;308;p23"/>
          <p:cNvSpPr/>
          <p:nvPr/>
        </p:nvSpPr>
        <p:spPr>
          <a:xfrm>
            <a:off x="6707500" y="3987489"/>
            <a:ext cx="172800" cy="3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309;p23"/>
          <p:cNvSpPr txBox="1"/>
          <p:nvPr/>
        </p:nvSpPr>
        <p:spPr>
          <a:xfrm>
            <a:off x="7035200" y="3800290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900FF"/>
                </a:solidFill>
              </a:rPr>
              <a:t>“update”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56116" y="1018639"/>
            <a:ext cx="2118400" cy="9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11</a:t>
            </a:r>
            <a:endParaRPr sz="2400"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3815130" y="246063"/>
            <a:ext cx="3359013" cy="1694976"/>
            <a:chOff x="2861347" y="3628898"/>
            <a:chExt cx="2519260" cy="1271232"/>
          </a:xfrm>
        </p:grpSpPr>
        <p:sp>
          <p:nvSpPr>
            <p:cNvPr id="141" name="Google Shape;141;p17"/>
            <p:cNvSpPr/>
            <p:nvPr/>
          </p:nvSpPr>
          <p:spPr>
            <a:xfrm>
              <a:off x="379180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  <p:cxnSp>
          <p:nvCxnSpPr>
            <p:cNvPr id="142" name="Google Shape;142;p17"/>
            <p:cNvCxnSpPr>
              <a:stCxn id="143" idx="0"/>
              <a:endCxn id="141" idx="0"/>
            </p:cNvCxnSpPr>
            <p:nvPr/>
          </p:nvCxnSpPr>
          <p:spPr>
            <a:xfrm rot="-5400000" flipH="1">
              <a:off x="372354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44" name="Google Shape;144;p17"/>
            <p:cNvSpPr txBox="1"/>
            <p:nvPr/>
          </p:nvSpPr>
          <p:spPr>
            <a:xfrm>
              <a:off x="3215397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Play(3)</a:t>
              </a:r>
              <a:endParaRPr sz="2400"/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1515316" y="246063"/>
            <a:ext cx="3359013" cy="1694976"/>
            <a:chOff x="1136487" y="3628898"/>
            <a:chExt cx="2519260" cy="1271232"/>
          </a:xfrm>
        </p:grpSpPr>
        <p:sp>
          <p:nvSpPr>
            <p:cNvPr id="143" name="Google Shape;143;p17"/>
            <p:cNvSpPr/>
            <p:nvPr/>
          </p:nvSpPr>
          <p:spPr>
            <a:xfrm>
              <a:off x="206694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1480972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Play(1)</a:t>
              </a:r>
              <a:endParaRPr sz="2400"/>
            </a:p>
          </p:txBody>
        </p:sp>
        <p:cxnSp>
          <p:nvCxnSpPr>
            <p:cNvPr id="147" name="Google Shape;147;p17"/>
            <p:cNvCxnSpPr>
              <a:stCxn id="139" idx="0"/>
              <a:endCxn id="143" idx="0"/>
            </p:cNvCxnSpPr>
            <p:nvPr/>
          </p:nvCxnSpPr>
          <p:spPr>
            <a:xfrm rot="-5400000" flipH="1">
              <a:off x="199868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48" name="Google Shape;148;p17"/>
          <p:cNvGrpSpPr/>
          <p:nvPr/>
        </p:nvGrpSpPr>
        <p:grpSpPr>
          <a:xfrm>
            <a:off x="6114943" y="246063"/>
            <a:ext cx="3359013" cy="1694976"/>
            <a:chOff x="4586207" y="3628898"/>
            <a:chExt cx="2519260" cy="1271232"/>
          </a:xfrm>
        </p:grpSpPr>
        <p:sp>
          <p:nvSpPr>
            <p:cNvPr id="149" name="Google Shape;149;p17"/>
            <p:cNvSpPr/>
            <p:nvPr/>
          </p:nvSpPr>
          <p:spPr>
            <a:xfrm>
              <a:off x="5516667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5</a:t>
              </a:r>
              <a:endParaRPr sz="2400"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4930921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Play(2)</a:t>
              </a:r>
              <a:endParaRPr sz="2400"/>
            </a:p>
          </p:txBody>
        </p:sp>
        <p:cxnSp>
          <p:nvCxnSpPr>
            <p:cNvPr id="151" name="Google Shape;151;p17"/>
            <p:cNvCxnSpPr>
              <a:stCxn id="141" idx="0"/>
              <a:endCxn id="149" idx="0"/>
            </p:cNvCxnSpPr>
            <p:nvPr/>
          </p:nvCxnSpPr>
          <p:spPr>
            <a:xfrm rot="-5400000" flipH="1">
              <a:off x="5448407" y="3346129"/>
              <a:ext cx="600" cy="17250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52" name="Google Shape;152;p17"/>
          <p:cNvGrpSpPr/>
          <p:nvPr/>
        </p:nvGrpSpPr>
        <p:grpSpPr>
          <a:xfrm>
            <a:off x="8414757" y="246063"/>
            <a:ext cx="3321151" cy="1694976"/>
            <a:chOff x="6311067" y="3628898"/>
            <a:chExt cx="2490863" cy="1271232"/>
          </a:xfrm>
        </p:grpSpPr>
        <p:sp>
          <p:nvSpPr>
            <p:cNvPr id="153" name="Google Shape;153;p17"/>
            <p:cNvSpPr/>
            <p:nvPr/>
          </p:nvSpPr>
          <p:spPr>
            <a:xfrm>
              <a:off x="7213130" y="4208329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</a:t>
              </a:r>
              <a:endParaRPr sz="2400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6655895" y="3628898"/>
              <a:ext cx="1035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Play(4)</a:t>
              </a:r>
              <a:endParaRPr sz="2400"/>
            </a:p>
          </p:txBody>
        </p:sp>
        <p:cxnSp>
          <p:nvCxnSpPr>
            <p:cNvPr id="155" name="Google Shape;155;p17"/>
            <p:cNvCxnSpPr>
              <a:stCxn id="149" idx="0"/>
              <a:endCxn id="153" idx="0"/>
            </p:cNvCxnSpPr>
            <p:nvPr/>
          </p:nvCxnSpPr>
          <p:spPr>
            <a:xfrm rot="-5400000" flipH="1">
              <a:off x="7159017" y="3360379"/>
              <a:ext cx="600" cy="16965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56" name="Google Shape;156;p17"/>
          <p:cNvGrpSpPr/>
          <p:nvPr/>
        </p:nvGrpSpPr>
        <p:grpSpPr>
          <a:xfrm>
            <a:off x="456116" y="2221272"/>
            <a:ext cx="11317733" cy="922400"/>
            <a:chOff x="342087" y="1665954"/>
            <a:chExt cx="8488300" cy="691800"/>
          </a:xfrm>
        </p:grpSpPr>
        <p:sp>
          <p:nvSpPr>
            <p:cNvPr id="157" name="Google Shape;157;p17"/>
            <p:cNvSpPr/>
            <p:nvPr/>
          </p:nvSpPr>
          <p:spPr>
            <a:xfrm>
              <a:off x="34208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066962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79183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9</a:t>
              </a:r>
              <a:endParaRPr sz="24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516712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8</a:t>
              </a:r>
              <a:endParaRPr sz="2400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241587" y="166595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456116" y="3423905"/>
            <a:ext cx="2118400" cy="9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0</a:t>
            </a:r>
            <a:endParaRPr sz="240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437150" y="4626539"/>
            <a:ext cx="11317733" cy="922400"/>
            <a:chOff x="327862" y="3469904"/>
            <a:chExt cx="8488300" cy="691800"/>
          </a:xfrm>
        </p:grpSpPr>
        <p:sp>
          <p:nvSpPr>
            <p:cNvPr id="164" name="Google Shape;164;p17"/>
            <p:cNvSpPr/>
            <p:nvPr/>
          </p:nvSpPr>
          <p:spPr>
            <a:xfrm>
              <a:off x="32786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052737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10</a:t>
              </a:r>
              <a:endParaRPr sz="24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77761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11</a:t>
              </a:r>
              <a:endParaRPr sz="240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502487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8</a:t>
              </a:r>
              <a:endParaRPr sz="2400"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227362" y="3469904"/>
              <a:ext cx="1588800" cy="6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dk1"/>
                  </a:solidFill>
                </a:rPr>
                <a:t>7</a:t>
              </a:r>
              <a:endParaRPr sz="2400"/>
            </a:p>
          </p:txBody>
        </p:sp>
      </p:grpSp>
      <p:sp>
        <p:nvSpPr>
          <p:cNvPr id="169" name="Google Shape;169;p17"/>
          <p:cNvSpPr/>
          <p:nvPr/>
        </p:nvSpPr>
        <p:spPr>
          <a:xfrm>
            <a:off x="2755933" y="3372600"/>
            <a:ext cx="1906800" cy="604800"/>
          </a:xfrm>
          <a:prstGeom prst="wedgeRectCallout">
            <a:avLst>
              <a:gd name="adj1" fmla="val -63356"/>
              <a:gd name="adj2" fmla="val 8051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!Init()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902233" y="6137633"/>
            <a:ext cx="1906800" cy="604800"/>
          </a:xfrm>
          <a:prstGeom prst="wedgeRectCallout">
            <a:avLst>
              <a:gd name="adj1" fmla="val 3942"/>
              <a:gd name="adj2" fmla="val -205473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!Next()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73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A</a:t>
            </a:r>
            <a:r>
              <a:rPr lang="en" dirty="0" smtClean="0"/>
              <a:t> </a:t>
            </a:r>
            <a:r>
              <a:rPr lang="en" b="1" dirty="0">
                <a:solidFill>
                  <a:srgbClr val="0000FF"/>
                </a:solidFill>
              </a:rPr>
              <a:t>state</a:t>
            </a:r>
            <a:r>
              <a:rPr lang="en" dirty="0"/>
              <a:t> is an assignment of values to variables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415600" y="2910833"/>
            <a:ext cx="11360800" cy="33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</a:t>
            </a:r>
            <a:r>
              <a:rPr lang="en" dirty="0">
                <a:solidFill>
                  <a:srgbClr val="0000FF"/>
                </a:solidFill>
              </a:rPr>
              <a:t>state space</a:t>
            </a:r>
            <a:r>
              <a:rPr lang="en" dirty="0"/>
              <a:t> is the set of possible assignments.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77" name="Google Shape;177;p18"/>
          <p:cNvSpPr/>
          <p:nvPr/>
        </p:nvSpPr>
        <p:spPr>
          <a:xfrm>
            <a:off x="1402267" y="38962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Shelf</a:t>
            </a:r>
            <a:endParaRPr sz="2000" dirty="0"/>
          </a:p>
        </p:txBody>
      </p:sp>
      <p:sp>
        <p:nvSpPr>
          <p:cNvPr id="178" name="Google Shape;178;p18"/>
          <p:cNvSpPr/>
          <p:nvPr/>
        </p:nvSpPr>
        <p:spPr>
          <a:xfrm>
            <a:off x="4039100" y="46029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sp>
        <p:nvSpPr>
          <p:cNvPr id="179" name="Google Shape;179;p18"/>
          <p:cNvSpPr/>
          <p:nvPr/>
        </p:nvSpPr>
        <p:spPr>
          <a:xfrm>
            <a:off x="7107467" y="3763167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Jon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sp>
        <p:nvSpPr>
          <p:cNvPr id="180" name="Google Shape;180;p18"/>
          <p:cNvSpPr/>
          <p:nvPr/>
        </p:nvSpPr>
        <p:spPr>
          <a:xfrm>
            <a:off x="6580000" y="54415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Manos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7073033" y="3644401"/>
            <a:ext cx="2661200" cy="1221967"/>
            <a:chOff x="5304775" y="2733300"/>
            <a:chExt cx="1995900" cy="916475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5304775" y="2733300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 flipH="1">
              <a:off x="5304775" y="2750675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1894900" y="1410300"/>
            <a:ext cx="8042800" cy="144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type Library = map&lt;Book, Card&gt;</a:t>
            </a:r>
            <a:endParaRPr sz="2400" dirty="0"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9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-US" sz="3200" dirty="0" smtClean="0">
                <a:solidFill>
                  <a:srgbClr val="000000"/>
                </a:solidFill>
              </a:rPr>
              <a:t>A</a:t>
            </a:r>
            <a:r>
              <a:rPr lang="en" sz="3200" dirty="0" smtClean="0">
                <a:solidFill>
                  <a:srgbClr val="000000"/>
                </a:solidFill>
              </a:rPr>
              <a:t>n </a:t>
            </a:r>
            <a:r>
              <a:rPr lang="en" sz="3200" dirty="0">
                <a:solidFill>
                  <a:srgbClr val="0000FF"/>
                </a:solidFill>
              </a:rPr>
              <a:t>execution</a:t>
            </a:r>
            <a:r>
              <a:rPr lang="en" sz="3200" dirty="0">
                <a:solidFill>
                  <a:srgbClr val="000000"/>
                </a:solidFill>
              </a:rPr>
              <a:t> is an infinite sequence of states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98101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Shelf</a:t>
            </a:r>
            <a:endParaRPr sz="2000" dirty="0"/>
          </a:p>
        </p:txBody>
      </p:sp>
      <p:sp>
        <p:nvSpPr>
          <p:cNvPr id="193" name="Google Shape;193;p19"/>
          <p:cNvSpPr/>
          <p:nvPr/>
        </p:nvSpPr>
        <p:spPr>
          <a:xfrm>
            <a:off x="2610734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sp>
        <p:nvSpPr>
          <p:cNvPr id="194" name="Google Shape;194;p19"/>
          <p:cNvSpPr/>
          <p:nvPr/>
        </p:nvSpPr>
        <p:spPr>
          <a:xfrm>
            <a:off x="5123368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The Martian: Manos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Snow Crash: Jon</a:t>
            </a:r>
            <a:endParaRPr sz="2000"/>
          </a:p>
        </p:txBody>
      </p:sp>
      <p:sp>
        <p:nvSpPr>
          <p:cNvPr id="195" name="Google Shape;195;p19"/>
          <p:cNvSpPr/>
          <p:nvPr/>
        </p:nvSpPr>
        <p:spPr>
          <a:xfrm>
            <a:off x="7636001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The Martian: Shelf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Snow Crash: Jon</a:t>
            </a:r>
            <a:endParaRPr sz="2000"/>
          </a:p>
        </p:txBody>
      </p:sp>
      <p:sp>
        <p:nvSpPr>
          <p:cNvPr id="196" name="Google Shape;196;p19"/>
          <p:cNvSpPr/>
          <p:nvPr/>
        </p:nvSpPr>
        <p:spPr>
          <a:xfrm>
            <a:off x="10107268" y="1881834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The Martian: Rob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Snow Crash: Jon</a:t>
            </a:r>
            <a:endParaRPr sz="2000"/>
          </a:p>
        </p:txBody>
      </p:sp>
      <p:cxnSp>
        <p:nvCxnSpPr>
          <p:cNvPr id="197" name="Google Shape;197;p19"/>
          <p:cNvCxnSpPr>
            <a:stCxn id="193" idx="0"/>
            <a:endCxn id="194" idx="0"/>
          </p:cNvCxnSpPr>
          <p:nvPr/>
        </p:nvCxnSpPr>
        <p:spPr>
          <a:xfrm rot="16200000" flipH="1">
            <a:off x="5023934" y="6258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8" name="Google Shape;198;p19"/>
          <p:cNvCxnSpPr/>
          <p:nvPr/>
        </p:nvCxnSpPr>
        <p:spPr>
          <a:xfrm rot="16200000" flipH="1">
            <a:off x="2511134" y="6258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9" name="Google Shape;199;p19"/>
          <p:cNvCxnSpPr/>
          <p:nvPr/>
        </p:nvCxnSpPr>
        <p:spPr>
          <a:xfrm rot="16200000" flipH="1">
            <a:off x="7536735" y="6250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" name="Google Shape;200;p19"/>
          <p:cNvCxnSpPr/>
          <p:nvPr/>
        </p:nvCxnSpPr>
        <p:spPr>
          <a:xfrm rot="16200000" flipH="1">
            <a:off x="10049535" y="625034"/>
            <a:ext cx="800" cy="2512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1" name="Google Shape;201;p19"/>
          <p:cNvSpPr txBox="1"/>
          <p:nvPr/>
        </p:nvSpPr>
        <p:spPr>
          <a:xfrm>
            <a:off x="1757134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sp>
        <p:nvSpPr>
          <p:cNvPr id="202" name="Google Shape;202;p19"/>
          <p:cNvSpPr txBox="1"/>
          <p:nvPr/>
        </p:nvSpPr>
        <p:spPr>
          <a:xfrm>
            <a:off x="4283701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sp>
        <p:nvSpPr>
          <p:cNvPr id="203" name="Google Shape;203;p19"/>
          <p:cNvSpPr txBox="1"/>
          <p:nvPr/>
        </p:nvSpPr>
        <p:spPr>
          <a:xfrm>
            <a:off x="6782735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in</a:t>
            </a:r>
            <a:endParaRPr sz="2400"/>
          </a:p>
        </p:txBody>
      </p:sp>
      <p:sp>
        <p:nvSpPr>
          <p:cNvPr id="204" name="Google Shape;204;p19"/>
          <p:cNvSpPr txBox="1"/>
          <p:nvPr/>
        </p:nvSpPr>
        <p:spPr>
          <a:xfrm>
            <a:off x="9295535" y="1148767"/>
            <a:ext cx="1508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check out</a:t>
            </a:r>
            <a:endParaRPr sz="2400"/>
          </a:p>
        </p:txBody>
      </p:sp>
      <p:grpSp>
        <p:nvGrpSpPr>
          <p:cNvPr id="3" name="Group 2"/>
          <p:cNvGrpSpPr/>
          <p:nvPr/>
        </p:nvGrpSpPr>
        <p:grpSpPr>
          <a:xfrm>
            <a:off x="98101" y="3097100"/>
            <a:ext cx="12323567" cy="1740667"/>
            <a:chOff x="98101" y="3097100"/>
            <a:chExt cx="12323567" cy="1740667"/>
          </a:xfrm>
        </p:grpSpPr>
        <p:sp>
          <p:nvSpPr>
            <p:cNvPr id="206" name="Google Shape;206;p19"/>
            <p:cNvSpPr/>
            <p:nvPr/>
          </p:nvSpPr>
          <p:spPr>
            <a:xfrm>
              <a:off x="98101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610734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dk1"/>
                  </a:solidFill>
                </a:rPr>
                <a:t>The Martian: Jon</a:t>
              </a:r>
              <a:br>
                <a:rPr lang="en" sz="2000">
                  <a:solidFill>
                    <a:schemeClr val="dk1"/>
                  </a:solidFill>
                </a:rPr>
              </a:br>
              <a:r>
                <a:rPr lang="en" sz="2000">
                  <a:solidFill>
                    <a:schemeClr val="dk1"/>
                  </a:solidFill>
                </a:rPr>
                <a:t>Snow Crash: Shelf</a:t>
              </a:r>
              <a:endParaRPr sz="20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123368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dk1"/>
                  </a:solidFill>
                </a:rPr>
                <a:t>The Martian: Shelf</a:t>
              </a:r>
              <a:br>
                <a:rPr lang="en" sz="2000">
                  <a:solidFill>
                    <a:schemeClr val="dk1"/>
                  </a:solidFill>
                </a:rPr>
              </a:br>
              <a:r>
                <a:rPr lang="en" sz="2000">
                  <a:solidFill>
                    <a:schemeClr val="dk1"/>
                  </a:solidFill>
                </a:rPr>
                <a:t>Snow Crash: Shelf</a:t>
              </a:r>
              <a:endParaRPr sz="2000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7636001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dk1"/>
                  </a:solidFill>
                </a:rPr>
                <a:t>The Martian: Rob</a:t>
              </a:r>
              <a:br>
                <a:rPr lang="en" sz="2000">
                  <a:solidFill>
                    <a:schemeClr val="dk1"/>
                  </a:solidFill>
                </a:rPr>
              </a:br>
              <a:r>
                <a:rPr lang="en" sz="2000">
                  <a:solidFill>
                    <a:schemeClr val="dk1"/>
                  </a:solidFill>
                </a:rPr>
                <a:t>Snow Crash: Shelf</a:t>
              </a:r>
              <a:endParaRPr sz="20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0107268" y="3830167"/>
              <a:ext cx="2314400" cy="100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dk1"/>
                  </a:solidFill>
                </a:rPr>
                <a:t>The Martian: Shelf</a:t>
              </a:r>
              <a:br>
                <a:rPr lang="en" sz="2000">
                  <a:solidFill>
                    <a:schemeClr val="dk1"/>
                  </a:solidFill>
                </a:rPr>
              </a:br>
              <a:r>
                <a:rPr lang="en" sz="2000">
                  <a:solidFill>
                    <a:schemeClr val="dk1"/>
                  </a:solidFill>
                </a:rPr>
                <a:t>Snow Crash: Shelf</a:t>
              </a:r>
              <a:endParaRPr sz="2000"/>
            </a:p>
          </p:txBody>
        </p:sp>
        <p:cxnSp>
          <p:nvCxnSpPr>
            <p:cNvPr id="211" name="Google Shape;211;p19"/>
            <p:cNvCxnSpPr>
              <a:stCxn id="207" idx="0"/>
              <a:endCxn id="208" idx="0"/>
            </p:cNvCxnSpPr>
            <p:nvPr/>
          </p:nvCxnSpPr>
          <p:spPr>
            <a:xfrm rot="16200000" flipH="1">
              <a:off x="5023934" y="25741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2" name="Google Shape;212;p19"/>
            <p:cNvCxnSpPr/>
            <p:nvPr/>
          </p:nvCxnSpPr>
          <p:spPr>
            <a:xfrm rot="16200000" flipH="1">
              <a:off x="2511134" y="25741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16200000" flipH="1">
              <a:off x="7536735" y="25733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4" name="Google Shape;214;p19"/>
            <p:cNvCxnSpPr/>
            <p:nvPr/>
          </p:nvCxnSpPr>
          <p:spPr>
            <a:xfrm rot="16200000" flipH="1">
              <a:off x="10049535" y="2573367"/>
              <a:ext cx="800" cy="25128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1757134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4283701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6782735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9295535" y="3097100"/>
              <a:ext cx="1508800" cy="6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220" name="Google Shape;220;p19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>
                  <a:solidFill>
                    <a:schemeClr val="dk1"/>
                  </a:solidFill>
                </a:rPr>
                <a:t>The Martian: Shelf</a:t>
              </a:r>
              <a:br>
                <a:rPr lang="en" sz="2000">
                  <a:solidFill>
                    <a:schemeClr val="dk1"/>
                  </a:solidFill>
                </a:rPr>
              </a:br>
              <a:r>
                <a:rPr lang="en" sz="2000">
                  <a:solidFill>
                    <a:schemeClr val="dk1"/>
                  </a:solidFill>
                </a:rPr>
                <a:t>Snow Crash: Rob</a:t>
              </a:r>
              <a:endParaRPr sz="20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225" name="Google Shape;225;p19"/>
            <p:cNvCxnSpPr>
              <a:stCxn id="221" idx="0"/>
              <a:endCxn id="222" idx="0"/>
            </p:cNvCxnSpPr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6" name="Google Shape;226;p19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7" name="Google Shape;227;p19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28" name="Google Shape;228;p19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29" name="Google Shape;229;p19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check out</a:t>
              </a:r>
              <a:endParaRPr sz="2400" dirty="0"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 smtClean="0"/>
                <a:t>???</a:t>
              </a:r>
              <a:endParaRPr sz="2400" dirty="0"/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3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dirty="0" smtClean="0"/>
              <a:t>A</a:t>
            </a:r>
            <a:r>
              <a:rPr lang="en" sz="3200" dirty="0" smtClean="0"/>
              <a:t> </a:t>
            </a:r>
            <a:r>
              <a:rPr lang="en" sz="3200" dirty="0" smtClean="0">
                <a:solidFill>
                  <a:srgbClr val="0000FF"/>
                </a:solidFill>
              </a:rPr>
              <a:t>behavior</a:t>
            </a:r>
            <a:r>
              <a:rPr lang="en" sz="3200" dirty="0" smtClean="0"/>
              <a:t> is </a:t>
            </a:r>
            <a:r>
              <a:rPr lang="en-US" sz="3200" dirty="0" smtClean="0"/>
              <a:t>the set </a:t>
            </a:r>
            <a:r>
              <a:rPr lang="en" sz="3200" dirty="0" smtClean="0"/>
              <a:t>of </a:t>
            </a:r>
            <a:r>
              <a:rPr lang="en-US" sz="3200" dirty="0" smtClean="0">
                <a:solidFill>
                  <a:srgbClr val="0000FF"/>
                </a:solidFill>
              </a:rPr>
              <a:t>all possible</a:t>
            </a:r>
            <a:r>
              <a:rPr lang="en-US" sz="3200" dirty="0" smtClean="0"/>
              <a:t> </a:t>
            </a:r>
            <a:r>
              <a:rPr lang="en" sz="3200" dirty="0" smtClean="0"/>
              <a:t>executions</a:t>
            </a:r>
            <a:endParaRPr sz="2400" dirty="0" smtClean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</a:pPr>
            <a:endParaRPr sz="3200" dirty="0">
              <a:solidFill>
                <a:schemeClr val="dk2"/>
              </a:solidFill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98101" y="1148767"/>
            <a:ext cx="12323567" cy="1740667"/>
            <a:chOff x="73575" y="861575"/>
            <a:chExt cx="9242675" cy="1305500"/>
          </a:xfrm>
        </p:grpSpPr>
        <p:sp>
          <p:nvSpPr>
            <p:cNvPr id="238" name="Google Shape;238;p20"/>
            <p:cNvSpPr/>
            <p:nvPr/>
          </p:nvSpPr>
          <p:spPr>
            <a:xfrm>
              <a:off x="73575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95805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842525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Manos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72700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580450" y="14113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Rob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cxnSp>
          <p:nvCxnSpPr>
            <p:cNvPr id="243" name="Google Shape;243;p20"/>
            <p:cNvCxnSpPr>
              <a:stCxn id="239" idx="0"/>
              <a:endCxn id="240" idx="0"/>
            </p:cNvCxnSpPr>
            <p:nvPr/>
          </p:nvCxnSpPr>
          <p:spPr>
            <a:xfrm rot="-5400000" flipH="1">
              <a:off x="3767950" y="4693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4" name="Google Shape;244;p20"/>
            <p:cNvCxnSpPr/>
            <p:nvPr/>
          </p:nvCxnSpPr>
          <p:spPr>
            <a:xfrm rot="-5400000" flipH="1">
              <a:off x="1883350" y="4693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5" name="Google Shape;245;p20"/>
            <p:cNvCxnSpPr/>
            <p:nvPr/>
          </p:nvCxnSpPr>
          <p:spPr>
            <a:xfrm rot="-5400000" flipH="1">
              <a:off x="5652550" y="4687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6" name="Google Shape;246;p20"/>
            <p:cNvCxnSpPr/>
            <p:nvPr/>
          </p:nvCxnSpPr>
          <p:spPr>
            <a:xfrm rot="-5400000" flipH="1">
              <a:off x="7537150" y="4687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47" name="Google Shape;247;p20"/>
            <p:cNvSpPr txBox="1"/>
            <p:nvPr/>
          </p:nvSpPr>
          <p:spPr>
            <a:xfrm>
              <a:off x="13178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212775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50870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6971650" y="8615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</p:grpSp>
      <p:grpSp>
        <p:nvGrpSpPr>
          <p:cNvPr id="251" name="Google Shape;251;p20"/>
          <p:cNvGrpSpPr/>
          <p:nvPr/>
        </p:nvGrpSpPr>
        <p:grpSpPr>
          <a:xfrm>
            <a:off x="98101" y="3097100"/>
            <a:ext cx="12323567" cy="1740667"/>
            <a:chOff x="73575" y="2322825"/>
            <a:chExt cx="9242675" cy="1305500"/>
          </a:xfrm>
        </p:grpSpPr>
        <p:sp>
          <p:nvSpPr>
            <p:cNvPr id="252" name="Google Shape;252;p20"/>
            <p:cNvSpPr/>
            <p:nvPr/>
          </p:nvSpPr>
          <p:spPr>
            <a:xfrm>
              <a:off x="73575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95805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Jon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3842525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72700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Rob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580450" y="287262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cxnSp>
          <p:nvCxnSpPr>
            <p:cNvPr id="257" name="Google Shape;257;p20"/>
            <p:cNvCxnSpPr>
              <a:stCxn id="253" idx="0"/>
              <a:endCxn id="254" idx="0"/>
            </p:cNvCxnSpPr>
            <p:nvPr/>
          </p:nvCxnSpPr>
          <p:spPr>
            <a:xfrm rot="-5400000" flipH="1">
              <a:off x="3767950" y="19306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58" name="Google Shape;258;p20"/>
            <p:cNvCxnSpPr/>
            <p:nvPr/>
          </p:nvCxnSpPr>
          <p:spPr>
            <a:xfrm rot="-5400000" flipH="1">
              <a:off x="1883350" y="19306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59" name="Google Shape;259;p20"/>
            <p:cNvCxnSpPr/>
            <p:nvPr/>
          </p:nvCxnSpPr>
          <p:spPr>
            <a:xfrm rot="-5400000" flipH="1">
              <a:off x="5652550" y="19300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 rot="-5400000" flipH="1">
              <a:off x="7537150" y="193002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1" name="Google Shape;261;p20"/>
            <p:cNvSpPr txBox="1"/>
            <p:nvPr/>
          </p:nvSpPr>
          <p:spPr>
            <a:xfrm>
              <a:off x="13178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3212775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0870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6971650" y="232282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in</a:t>
              </a:r>
              <a:endParaRPr sz="2400"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266" name="Google Shape;266;p20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Rob</a:t>
              </a:r>
              <a:endParaRPr sz="2000" dirty="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271" name="Google Shape;271;p20"/>
            <p:cNvCxnSpPr>
              <a:stCxn id="267" idx="0"/>
              <a:endCxn id="268" idx="0"/>
            </p:cNvCxnSpPr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2" name="Google Shape;272;p20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3" name="Google Shape;273;p20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4" name="Google Shape;274;p20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5" name="Google Shape;275;p20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 smtClean="0"/>
                <a:t>???</a:t>
              </a:r>
              <a:endParaRPr sz="2400" dirty="0"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95124" y="5564134"/>
            <a:ext cx="12001745" cy="1221967"/>
            <a:chOff x="5304775" y="2733300"/>
            <a:chExt cx="1995900" cy="916475"/>
          </a:xfrm>
        </p:grpSpPr>
        <p:cxnSp>
          <p:nvCxnSpPr>
            <p:cNvPr id="278" name="Google Shape;278;p20"/>
            <p:cNvCxnSpPr/>
            <p:nvPr/>
          </p:nvCxnSpPr>
          <p:spPr>
            <a:xfrm>
              <a:off x="5304775" y="2733300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>
              <a:off x="5304775" y="2750675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H</a:t>
            </a:r>
            <a:r>
              <a:rPr lang="en" dirty="0" smtClean="0"/>
              <a:t>ow </a:t>
            </a:r>
            <a:r>
              <a:rPr lang="en" dirty="0"/>
              <a:t>should we define a behavior?</a:t>
            </a:r>
            <a:endParaRPr dirty="0"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With</a:t>
            </a:r>
            <a:r>
              <a:rPr lang="en" dirty="0" smtClean="0"/>
              <a:t> </a:t>
            </a:r>
            <a:r>
              <a:rPr lang="en" dirty="0"/>
              <a:t>a </a:t>
            </a:r>
            <a:r>
              <a:rPr lang="en" b="1" dirty="0"/>
              <a:t>program</a:t>
            </a:r>
            <a:r>
              <a:rPr lang="en" dirty="0"/>
              <a:t>?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 smtClean="0"/>
              <a:t>Its</a:t>
            </a:r>
            <a:r>
              <a:rPr lang="en" dirty="0" smtClean="0"/>
              <a:t> </a:t>
            </a:r>
            <a:r>
              <a:rPr lang="en" dirty="0"/>
              <a:t>variables define its state space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Its</a:t>
            </a:r>
            <a:r>
              <a:rPr lang="en" dirty="0" smtClean="0"/>
              <a:t> </a:t>
            </a:r>
            <a:r>
              <a:rPr lang="en" dirty="0"/>
              <a:t>executions define its </a:t>
            </a:r>
            <a:r>
              <a:rPr lang="en" dirty="0" smtClean="0"/>
              <a:t>behavior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491800" y="3632200"/>
            <a:ext cx="11360800" cy="21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Weaknesses:</a:t>
            </a:r>
            <a:endParaRPr/>
          </a:p>
          <a:p>
            <a:r>
              <a:rPr lang="en"/>
              <a:t>concreteness</a:t>
            </a:r>
            <a:endParaRPr/>
          </a:p>
          <a:p>
            <a:r>
              <a:rPr lang="en"/>
              <a:t>nondeterminism</a:t>
            </a:r>
            <a:endParaRPr/>
          </a:p>
          <a:p>
            <a:r>
              <a:rPr lang="en"/>
              <a:t>asynchrony</a:t>
            </a:r>
            <a:endParaRPr/>
          </a:p>
          <a:p>
            <a:r>
              <a:rPr lang="en"/>
              <a:t>environment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3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H</a:t>
            </a:r>
            <a:r>
              <a:rPr lang="en" dirty="0" smtClean="0"/>
              <a:t>ow </a:t>
            </a:r>
            <a:r>
              <a:rPr lang="en" dirty="0"/>
              <a:t>should we define a behavior?</a:t>
            </a:r>
            <a:endParaRPr dirty="0"/>
          </a:p>
        </p:txBody>
      </p:sp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With</a:t>
            </a:r>
            <a:r>
              <a:rPr lang="en" dirty="0" smtClean="0"/>
              <a:t> </a:t>
            </a:r>
            <a:r>
              <a:rPr lang="en" dirty="0"/>
              <a:t>a </a:t>
            </a:r>
            <a:r>
              <a:rPr lang="en" b="1" dirty="0"/>
              <a:t>state machine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US" dirty="0" smtClean="0"/>
              <a:t>Its</a:t>
            </a:r>
            <a:r>
              <a:rPr lang="en" dirty="0" smtClean="0"/>
              <a:t> </a:t>
            </a:r>
            <a:r>
              <a:rPr lang="en" dirty="0">
                <a:solidFill>
                  <a:srgbClr val="0000FF"/>
                </a:solidFill>
              </a:rPr>
              <a:t>type</a:t>
            </a:r>
            <a:r>
              <a:rPr lang="en" dirty="0"/>
              <a:t> defines its state space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Its</a:t>
            </a:r>
            <a:r>
              <a:rPr lang="en" dirty="0" smtClean="0"/>
              <a:t> </a:t>
            </a:r>
            <a:r>
              <a:rPr lang="en" dirty="0">
                <a:solidFill>
                  <a:srgbClr val="0000FF"/>
                </a:solidFill>
              </a:rPr>
              <a:t>initial states</a:t>
            </a:r>
            <a:r>
              <a:rPr lang="en" dirty="0"/>
              <a:t> and </a:t>
            </a:r>
            <a:r>
              <a:rPr lang="en" dirty="0">
                <a:solidFill>
                  <a:srgbClr val="0000FF"/>
                </a:solidFill>
              </a:rPr>
              <a:t>transitions </a:t>
            </a:r>
            <a:r>
              <a:rPr lang="en" dirty="0"/>
              <a:t>define its </a:t>
            </a:r>
            <a:r>
              <a:rPr lang="en" dirty="0" smtClean="0"/>
              <a:t>behavior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5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12976" y="5541264"/>
            <a:ext cx="1868424" cy="26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8672" y="3108960"/>
            <a:ext cx="585216" cy="2194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Dafny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smtClean="0">
                <a:ea typeface="Calibri" charset="0"/>
                <a:cs typeface="Calibri" charset="0"/>
                <a:sym typeface="Consolas"/>
              </a:rPr>
              <a:t>Datatype member functions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ea typeface="Calibri" charset="0"/>
              <a:cs typeface="Calibri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datatype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Pet = Dog | Cat | Ant |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Spider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function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CountLegs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() :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int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match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this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Dog =&gt;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Cat =&gt;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Ant =&gt; 6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    case Spider =&gt; 8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" sz="2000" dirty="0">
              <a:highlight>
                <a:schemeClr val="accent6"/>
              </a:highlight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function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ShoesForTwo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(pet: Pet) : 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int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2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*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pet.CountLegs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body" idx="1"/>
          </p:nvPr>
        </p:nvSpPr>
        <p:spPr>
          <a:xfrm>
            <a:off x="415600" y="1457729"/>
            <a:ext cx="11360800" cy="49681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Init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(v: Library)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 : Library, v’ : Library, book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Book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name: string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&amp;&amp;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&amp;&amp; 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&amp;&amp; 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 :: v[book] !=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)]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 : Library, v’ : Library, book: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string)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v[book] ==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Shelf]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Next(v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Library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, v’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Library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415600" y="3235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A</a:t>
            </a:r>
            <a:r>
              <a:rPr lang="en" dirty="0" smtClean="0"/>
              <a:t> </a:t>
            </a:r>
            <a:r>
              <a:rPr lang="en" dirty="0"/>
              <a:t>state machine definition</a:t>
            </a:r>
            <a:endParaRPr dirty="0"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8983335" y="4982517"/>
            <a:ext cx="2793064" cy="804000"/>
            <a:chOff x="6165945" y="3466291"/>
            <a:chExt cx="2094799" cy="603000"/>
          </a:xfrm>
        </p:grpSpPr>
        <p:sp>
          <p:nvSpPr>
            <p:cNvPr id="304" name="Google Shape;304;p23"/>
            <p:cNvSpPr/>
            <p:nvPr/>
          </p:nvSpPr>
          <p:spPr>
            <a:xfrm>
              <a:off x="6165945" y="3665328"/>
              <a:ext cx="164757" cy="385554"/>
            </a:xfrm>
            <a:prstGeom prst="rightBrace">
              <a:avLst>
                <a:gd name="adj1" fmla="val 50000"/>
                <a:gd name="adj2" fmla="val 52437"/>
              </a:avLst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6449258" y="3466291"/>
              <a:ext cx="1811486" cy="6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solidFill>
                    <a:srgbClr val="9900FF"/>
                  </a:solidFill>
                </a:rPr>
                <a:t>Nondeterministic</a:t>
              </a:r>
              <a:endParaRPr sz="2400" dirty="0">
                <a:solidFill>
                  <a:srgbClr val="9900FF"/>
                </a:solidFill>
              </a:endParaRPr>
            </a:p>
            <a:p>
              <a:r>
                <a:rPr lang="en" sz="2400" dirty="0">
                  <a:solidFill>
                    <a:srgbClr val="9900FF"/>
                  </a:solidFill>
                </a:rPr>
                <a:t>definition</a:t>
              </a:r>
              <a:endParaRPr sz="2400" dirty="0">
                <a:solidFill>
                  <a:srgbClr val="9900FF"/>
                </a:solidFill>
              </a:endParaRPr>
            </a:p>
          </p:txBody>
        </p:sp>
      </p:grpSp>
      <p:sp>
        <p:nvSpPr>
          <p:cNvPr id="306" name="Google Shape;306;p23"/>
          <p:cNvSpPr/>
          <p:nvPr/>
        </p:nvSpPr>
        <p:spPr>
          <a:xfrm>
            <a:off x="8985900" y="2650912"/>
            <a:ext cx="172800" cy="616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3"/>
          <p:cNvSpPr txBox="1"/>
          <p:nvPr/>
        </p:nvSpPr>
        <p:spPr>
          <a:xfrm>
            <a:off x="9313600" y="2646512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smtClean="0">
                <a:solidFill>
                  <a:srgbClr val="9900FF"/>
                </a:solidFill>
              </a:rPr>
              <a:t>enabling condition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8985900" y="3323608"/>
            <a:ext cx="172800" cy="3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3"/>
          <p:cNvSpPr txBox="1"/>
          <p:nvPr/>
        </p:nvSpPr>
        <p:spPr>
          <a:xfrm>
            <a:off x="9313600" y="3136409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900FF"/>
                </a:solidFill>
              </a:rPr>
              <a:t>“update”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522400" y="674303"/>
            <a:ext cx="5598000" cy="90779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1733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1733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33">
                <a:latin typeface="Consolas"/>
                <a:ea typeface="Consolas"/>
                <a:cs typeface="Consolas"/>
                <a:sym typeface="Consolas"/>
              </a:rPr>
              <a:t>type Library = map&lt;Book, Card&gt;</a:t>
            </a:r>
            <a:endParaRPr sz="1733" dirty="0"/>
          </a:p>
        </p:txBody>
      </p:sp>
    </p:spTree>
    <p:extLst>
      <p:ext uri="{BB962C8B-B14F-4D97-AF65-F5344CB8AC3E}">
        <p14:creationId xmlns:p14="http://schemas.microsoft.com/office/powerpoint/2010/main" val="4693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/>
      <p:bldP spid="308" grpId="0" animBg="1"/>
      <p:bldP spid="3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A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behavior</a:t>
            </a:r>
            <a:r>
              <a:rPr lang="en" sz="3200" dirty="0"/>
              <a:t> is </a:t>
            </a:r>
            <a:r>
              <a:rPr lang="en-US" sz="3200" dirty="0"/>
              <a:t>the set </a:t>
            </a:r>
            <a:r>
              <a:rPr lang="en" sz="3200" dirty="0"/>
              <a:t>of </a:t>
            </a:r>
            <a:r>
              <a:rPr lang="en-US" sz="3200" dirty="0">
                <a:solidFill>
                  <a:srgbClr val="0000FF"/>
                </a:solidFill>
              </a:rPr>
              <a:t>all possible</a:t>
            </a:r>
            <a:r>
              <a:rPr lang="en-US" sz="3200" dirty="0"/>
              <a:t> </a:t>
            </a:r>
            <a:r>
              <a:rPr lang="en" sz="3200" dirty="0"/>
              <a:t>executions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60" name="Google Shape;36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grpSp>
        <p:nvGrpSpPr>
          <p:cNvPr id="49" name="Google Shape;265;p20"/>
          <p:cNvGrpSpPr/>
          <p:nvPr/>
        </p:nvGrpSpPr>
        <p:grpSpPr>
          <a:xfrm>
            <a:off x="98101" y="5045433"/>
            <a:ext cx="12323567" cy="1740667"/>
            <a:chOff x="73575" y="3784075"/>
            <a:chExt cx="9242675" cy="1305500"/>
          </a:xfrm>
        </p:grpSpPr>
        <p:sp>
          <p:nvSpPr>
            <p:cNvPr id="50" name="Google Shape;266;p20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51" name="Google Shape;267;p20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52" name="Google Shape;268;p20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Rob</a:t>
              </a:r>
              <a:endParaRPr sz="2000" dirty="0"/>
            </a:p>
          </p:txBody>
        </p:sp>
        <p:sp>
          <p:nvSpPr>
            <p:cNvPr id="53" name="Google Shape;269;p20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54" name="Google Shape;270;p20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55" name="Google Shape;271;p20"/>
            <p:cNvCxnSpPr/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" name="Google Shape;272;p20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" name="Google Shape;273;p20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8" name="Google Shape;274;p20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9" name="Google Shape;275;p20"/>
            <p:cNvSpPr txBox="1"/>
            <p:nvPr/>
          </p:nvSpPr>
          <p:spPr>
            <a:xfrm>
              <a:off x="1317850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check out</a:t>
              </a:r>
              <a:endParaRPr sz="2400"/>
            </a:p>
          </p:txBody>
        </p:sp>
        <p:sp>
          <p:nvSpPr>
            <p:cNvPr id="60" name="Google Shape;276;p20"/>
            <p:cNvSpPr txBox="1"/>
            <p:nvPr/>
          </p:nvSpPr>
          <p:spPr>
            <a:xfrm>
              <a:off x="3212775" y="3784075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 smtClean="0"/>
                <a:t>???</a:t>
              </a:r>
              <a:endParaRPr sz="2400" dirty="0"/>
            </a:p>
          </p:txBody>
        </p:sp>
      </p:grpSp>
      <p:cxnSp>
        <p:nvCxnSpPr>
          <p:cNvPr id="63" name="Google Shape;278;p20"/>
          <p:cNvCxnSpPr/>
          <p:nvPr/>
        </p:nvCxnSpPr>
        <p:spPr>
          <a:xfrm>
            <a:off x="95124" y="5564134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279;p20"/>
          <p:cNvCxnSpPr/>
          <p:nvPr/>
        </p:nvCxnSpPr>
        <p:spPr>
          <a:xfrm flipH="1">
            <a:off x="95124" y="5587301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2826034" y="1281533"/>
            <a:ext cx="8585237" cy="3740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’, book, name)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{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lang="en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Shelf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(</a:t>
            </a:r>
            <a:r>
              <a:rPr lang="en" sz="20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:: v[book] != Patron(name))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Patron(name)]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’, book, name) </a:t>
            </a: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{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lang="en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Patron(name)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Shelf]</a:t>
            </a:r>
          </a:p>
          <a:p>
            <a:pPr marL="0" indent="0">
              <a:buNone/>
            </a:pPr>
            <a:r>
              <a:rPr lang="en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 machine limitations</a:t>
            </a: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Note that neither programs nor state machines can define every possible behavior (think uncomputable functions).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But they’re plenty powerful for our practical goals of modeling</a:t>
            </a:r>
            <a:endParaRPr/>
          </a:p>
          <a:p>
            <a:pPr>
              <a:spcBef>
                <a:spcPts val="2133"/>
              </a:spcBef>
              <a:buChar char="-"/>
            </a:pPr>
            <a:r>
              <a:rPr lang="en"/>
              <a:t>programs</a:t>
            </a:r>
            <a:endParaRPr/>
          </a:p>
          <a:p>
            <a:pPr>
              <a:buChar char="-"/>
            </a:pPr>
            <a:r>
              <a:rPr lang="en"/>
              <a:t>adversarial components of the environment</a:t>
            </a:r>
            <a:endParaRPr/>
          </a:p>
          <a:p>
            <a:pPr>
              <a:buChar char="-"/>
            </a:pPr>
            <a:r>
              <a:rPr lang="en"/>
              <a:t>distributed systems</a:t>
            </a:r>
            <a:endParaRPr/>
          </a:p>
          <a:p>
            <a:pPr>
              <a:buChar char="-"/>
            </a:pPr>
            <a:r>
              <a:rPr lang="en"/>
              <a:t>desired application behavior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6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 machine strengths</a:t>
            </a:r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Abstraction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States can be </a:t>
            </a:r>
            <a:r>
              <a:rPr lang="en" dirty="0" smtClean="0"/>
              <a:t>abstract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an infinite map instead of an efficient pivot table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Next predicate is nondeterministic: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 smtClean="0"/>
              <a:t>I</a:t>
            </a:r>
            <a:r>
              <a:rPr lang="en" dirty="0" err="1" smtClean="0"/>
              <a:t>mplementation</a:t>
            </a:r>
            <a:r>
              <a:rPr lang="en" dirty="0" smtClean="0"/>
              <a:t> </a:t>
            </a:r>
            <a:r>
              <a:rPr lang="en" dirty="0"/>
              <a:t>may only select some of the choices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 smtClean="0"/>
              <a:t>C</a:t>
            </a:r>
            <a:r>
              <a:rPr lang="en" dirty="0" smtClean="0"/>
              <a:t>an </a:t>
            </a:r>
            <a:r>
              <a:rPr lang="en" dirty="0"/>
              <a:t>model </a:t>
            </a:r>
            <a:r>
              <a:rPr lang="en" dirty="0" smtClean="0"/>
              <a:t>Murphy</a:t>
            </a:r>
            <a:r>
              <a:rPr lang="en-US" dirty="0" smtClean="0"/>
              <a:t>’s law</a:t>
            </a:r>
            <a:r>
              <a:rPr lang="en" dirty="0" smtClean="0"/>
              <a:t> (</a:t>
            </a:r>
            <a:r>
              <a:rPr lang="en-US" dirty="0" smtClean="0"/>
              <a:t>e.g. </a:t>
            </a:r>
            <a:r>
              <a:rPr lang="en" dirty="0" smtClean="0"/>
              <a:t>crash </a:t>
            </a:r>
            <a:r>
              <a:rPr lang="en" dirty="0"/>
              <a:t>tolerance) or an </a:t>
            </a:r>
            <a:r>
              <a:rPr lang="en" dirty="0" smtClean="0"/>
              <a:t>adversary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 machine strengths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Abstraction</a:t>
            </a:r>
            <a:endParaRPr>
              <a:solidFill>
                <a:srgbClr val="999999"/>
              </a:solidFill>
            </a:endParaRPr>
          </a:p>
          <a:p>
            <a:r>
              <a:rPr lang="en"/>
              <a:t>Asynchrony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Each step of a state machine is conceptually atomic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Interleaved steps capture asynchrony: threads, host processes, adversaries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Designer decides how precisely to model interleaving; can refine/reduce</a:t>
            </a: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5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Asynchrony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Environment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 proposed program with one state machine (verified)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 smtClean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adversarial environment with another (trusted)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 smtClean="0"/>
              <a:t>ompound</a:t>
            </a:r>
            <a:r>
              <a:rPr lang="en" dirty="0" smtClean="0"/>
              <a:t> </a:t>
            </a:r>
            <a:r>
              <a:rPr lang="en" dirty="0"/>
              <a:t>state machine models their interactions (trusted)</a:t>
            </a:r>
            <a:endParaRPr dirty="0"/>
          </a:p>
        </p:txBody>
      </p:sp>
      <p:sp>
        <p:nvSpPr>
          <p:cNvPr id="387" name="Google Shape;387;p28"/>
          <p:cNvSpPr txBox="1"/>
          <p:nvPr/>
        </p:nvSpPr>
        <p:spPr>
          <a:xfrm>
            <a:off x="3657600" y="4330700"/>
            <a:ext cx="4876800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System </a:t>
            </a:r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 machine strengths</a:t>
            </a:r>
            <a:endParaRPr/>
          </a:p>
        </p:txBody>
      </p:sp>
      <p:sp>
        <p:nvSpPr>
          <p:cNvPr id="389" name="Google Shape;389;p28"/>
          <p:cNvSpPr txBox="1"/>
          <p:nvPr/>
        </p:nvSpPr>
        <p:spPr>
          <a:xfrm>
            <a:off x="3924300" y="5016500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Filesystem</a:t>
            </a:r>
            <a:endParaRPr sz="2400"/>
          </a:p>
          <a:p>
            <a:pPr algn="ctr"/>
            <a:r>
              <a:rPr lang="en" sz="1733" i="1"/>
              <a:t>(program to verify)</a:t>
            </a:r>
            <a:endParaRPr sz="1733" i="1"/>
          </a:p>
        </p:txBody>
      </p:sp>
      <p:sp>
        <p:nvSpPr>
          <p:cNvPr id="390" name="Google Shape;390;p28"/>
          <p:cNvSpPr txBox="1"/>
          <p:nvPr/>
        </p:nvSpPr>
        <p:spPr>
          <a:xfrm>
            <a:off x="6197600" y="5016500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Disk</a:t>
            </a:r>
            <a:endParaRPr sz="2400"/>
          </a:p>
          <a:p>
            <a:pPr algn="ctr"/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3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Asynchrony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Environment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 proposed program with one state machine (verified)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 smtClean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adversarial environment with another (trusted)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 smtClean="0"/>
              <a:t>ompound</a:t>
            </a:r>
            <a:r>
              <a:rPr lang="en" dirty="0" smtClean="0"/>
              <a:t> </a:t>
            </a:r>
            <a:r>
              <a:rPr lang="en" dirty="0"/>
              <a:t>state machine models their interactions (trusted)</a:t>
            </a:r>
            <a:endParaRPr dirty="0"/>
          </a:p>
        </p:txBody>
      </p:sp>
      <p:sp>
        <p:nvSpPr>
          <p:cNvPr id="387" name="Google Shape;387;p28"/>
          <p:cNvSpPr txBox="1"/>
          <p:nvPr/>
        </p:nvSpPr>
        <p:spPr>
          <a:xfrm>
            <a:off x="3657600" y="4330700"/>
            <a:ext cx="4876800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System </a:t>
            </a:r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State machine strengths</a:t>
            </a:r>
            <a:endParaRPr/>
          </a:p>
        </p:txBody>
      </p:sp>
      <p:sp>
        <p:nvSpPr>
          <p:cNvPr id="389" name="Google Shape;389;p28"/>
          <p:cNvSpPr txBox="1"/>
          <p:nvPr/>
        </p:nvSpPr>
        <p:spPr>
          <a:xfrm>
            <a:off x="3924300" y="5016500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Filesystem</a:t>
            </a:r>
            <a:endParaRPr sz="2400"/>
          </a:p>
          <a:p>
            <a:pPr algn="ctr"/>
            <a:r>
              <a:rPr lang="en" sz="1733" i="1"/>
              <a:t>(program to verify)</a:t>
            </a:r>
            <a:endParaRPr sz="1733" i="1"/>
          </a:p>
        </p:txBody>
      </p:sp>
      <p:sp>
        <p:nvSpPr>
          <p:cNvPr id="390" name="Google Shape;390;p28"/>
          <p:cNvSpPr txBox="1"/>
          <p:nvPr/>
        </p:nvSpPr>
        <p:spPr>
          <a:xfrm>
            <a:off x="6197600" y="5016500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Disk</a:t>
            </a:r>
            <a:endParaRPr sz="2400"/>
          </a:p>
          <a:p>
            <a:pPr algn="ctr"/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4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smtClean="0"/>
              <a:t>Expressing a system as a state machine allows us to </a:t>
            </a:r>
            <a:r>
              <a:rPr lang="en-US" dirty="0" smtClean="0">
                <a:solidFill>
                  <a:srgbClr val="0000FF"/>
                </a:solidFill>
              </a:rPr>
              <a:t>prove</a:t>
            </a:r>
            <a:r>
              <a:rPr lang="en-US" dirty="0" smtClean="0"/>
              <a:t> that it has certain properties</a:t>
            </a:r>
          </a:p>
          <a:p>
            <a:r>
              <a:rPr lang="en-US" dirty="0" smtClean="0"/>
              <a:t>We will focus on safety properties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 smtClean="0"/>
              <a:t>Basic tool: induction</a:t>
            </a:r>
            <a:endParaRPr lang="el-GR" dirty="0" smtClean="0"/>
          </a:p>
          <a:p>
            <a:pPr marL="152396" indent="0">
              <a:buNone/>
            </a:pPr>
            <a:endParaRPr lang="el-GR" dirty="0"/>
          </a:p>
          <a:p>
            <a:pPr marL="152396" indent="0">
              <a:buNone/>
            </a:pPr>
            <a:endParaRPr lang="el-GR" dirty="0" smtClean="0"/>
          </a:p>
          <a:p>
            <a:pPr marL="152396" indent="0">
              <a:buNone/>
            </a:pPr>
            <a:endParaRPr lang="el-GR" dirty="0"/>
          </a:p>
          <a:p>
            <a:pPr marL="152396" indent="0">
              <a:buNone/>
            </a:pPr>
            <a:endParaRPr lang="el-GR" dirty="0" smtClean="0"/>
          </a:p>
          <a:p>
            <a:r>
              <a:rPr lang="en-US" dirty="0" smtClean="0"/>
              <a:t>Show that the property holds on state 0</a:t>
            </a:r>
          </a:p>
          <a:p>
            <a:r>
              <a:rPr lang="en-US" dirty="0" smtClean="0"/>
              <a:t>Show that if the property holds on state k, it must hold on state k+1</a:t>
            </a:r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Chapter 4: Proving properties</a:t>
            </a:r>
            <a:endParaRPr dirty="0"/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647040" y="3859788"/>
            <a:ext cx="8867632" cy="927857"/>
            <a:chOff x="647040" y="3859788"/>
            <a:chExt cx="8867632" cy="927857"/>
          </a:xfrm>
        </p:grpSpPr>
        <p:sp>
          <p:nvSpPr>
            <p:cNvPr id="9" name="Oval 8"/>
            <p:cNvSpPr/>
            <p:nvPr/>
          </p:nvSpPr>
          <p:spPr>
            <a:xfrm>
              <a:off x="647040" y="3989031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42689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38338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3987" y="400917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400857" y="3983187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696506" y="3983186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k+1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9" idx="7"/>
              <a:endCxn id="11" idx="1"/>
            </p:cNvCxnSpPr>
            <p:nvPr/>
          </p:nvCxnSpPr>
          <p:spPr>
            <a:xfrm rot="5400000" flipH="1" flipV="1">
              <a:off x="1703947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 flipV="1">
              <a:off x="2999596" y="3744603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 flipH="1" flipV="1">
              <a:off x="4287943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 flipH="1" flipV="1">
              <a:off x="5590894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5400000" flipH="1" flipV="1">
              <a:off x="7135115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8457764" y="3738974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87240" y="3859788"/>
              <a:ext cx="714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4400" dirty="0" smtClean="0"/>
                <a:t>…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2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7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predicate Safety(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v:Library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true // TBD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SafetyProof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 ::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v, v' ::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&amp;&amp; Next(v, v')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Let’s prove a safety </a:t>
            </a:r>
            <a:r>
              <a:rPr lang="en" dirty="0" smtClean="0"/>
              <a:t>invariant!</a:t>
            </a:r>
            <a:endParaRPr dirty="0"/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096000" y="1951185"/>
            <a:ext cx="1561416" cy="602800"/>
          </a:xfrm>
          <a:prstGeom prst="wedgeRoundRectCallout">
            <a:avLst>
              <a:gd name="adj1" fmla="val -110410"/>
              <a:gd name="adj2" fmla="val 127780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Base case</a:t>
            </a:r>
            <a:endParaRPr sz="2400"/>
          </a:p>
        </p:txBody>
      </p:sp>
      <p:sp>
        <p:nvSpPr>
          <p:cNvPr id="400" name="Google Shape;400;p29"/>
          <p:cNvSpPr/>
          <p:nvPr/>
        </p:nvSpPr>
        <p:spPr>
          <a:xfrm>
            <a:off x="7657416" y="4254944"/>
            <a:ext cx="2226577" cy="602800"/>
          </a:xfrm>
          <a:prstGeom prst="wedgeRoundRectCallout">
            <a:avLst>
              <a:gd name="adj1" fmla="val -42476"/>
              <a:gd name="adj2" fmla="val -168247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Inductive Step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7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Let’s prove a safety invariant!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body" idx="1"/>
          </p:nvPr>
        </p:nvSpPr>
        <p:spPr>
          <a:xfrm>
            <a:off x="415600" y="648967"/>
            <a:ext cx="11360800" cy="6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1202200" y="2449733"/>
            <a:ext cx="93112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i="1" dirty="0"/>
              <a:t>Interactive proof development in editor</a:t>
            </a:r>
            <a:endParaRPr sz="2400" i="1" dirty="0"/>
          </a:p>
          <a:p>
            <a:pPr indent="609585"/>
            <a:r>
              <a:rPr lang="en-US" sz="2400" i="1" dirty="0" smtClean="0">
                <a:solidFill>
                  <a:schemeClr val="dk1"/>
                </a:solidFill>
              </a:rPr>
              <a:t>B</a:t>
            </a:r>
            <a:r>
              <a:rPr lang="en" sz="2400" i="1" dirty="0" err="1" smtClean="0">
                <a:solidFill>
                  <a:schemeClr val="dk1"/>
                </a:solidFill>
              </a:rPr>
              <a:t>isection</a:t>
            </a:r>
            <a:r>
              <a:rPr lang="en" sz="2400" i="1" dirty="0" smtClean="0">
                <a:solidFill>
                  <a:schemeClr val="dk1"/>
                </a:solidFill>
              </a:rPr>
              <a:t> </a:t>
            </a:r>
            <a:r>
              <a:rPr lang="en" sz="2400" i="1" dirty="0">
                <a:solidFill>
                  <a:schemeClr val="dk1"/>
                </a:solidFill>
              </a:rPr>
              <a:t>debugging,</a:t>
            </a:r>
            <a:endParaRPr sz="2400" i="1" dirty="0">
              <a:solidFill>
                <a:schemeClr val="dk1"/>
              </a:solidFill>
            </a:endParaRPr>
          </a:p>
          <a:p>
            <a:pPr indent="609585">
              <a:buClr>
                <a:schemeClr val="dk1"/>
              </a:buClr>
              <a:buSzPts val="1100"/>
            </a:pPr>
            <a:r>
              <a:rPr lang="en" sz="2400" i="1" dirty="0" smtClean="0">
                <a:solidFill>
                  <a:schemeClr val="dk1"/>
                </a:solidFill>
              </a:rPr>
              <a:t>case </a:t>
            </a:r>
            <a:r>
              <a:rPr lang="en" sz="2400" i="1" dirty="0">
                <a:solidFill>
                  <a:schemeClr val="dk1"/>
                </a:solidFill>
              </a:rPr>
              <a:t>analysis,</a:t>
            </a:r>
            <a:endParaRPr sz="2400" i="1" dirty="0">
              <a:solidFill>
                <a:schemeClr val="dk1"/>
              </a:solidFill>
            </a:endParaRPr>
          </a:p>
          <a:p>
            <a:pPr indent="609585"/>
            <a:r>
              <a:rPr lang="en-US" sz="2400" i="1" dirty="0" smtClean="0"/>
              <a:t>existential instantiation</a:t>
            </a:r>
            <a:endParaRPr sz="2400" i="1" dirty="0"/>
          </a:p>
          <a:p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1407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 smtClean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 smtClean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Dafny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Jay Normal Form</a:t>
            </a:r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As you begin writing more interesting specs</a:t>
            </a:r>
            <a:br>
              <a:rPr lang="en"/>
            </a:br>
            <a:r>
              <a:rPr lang="en"/>
              <a:t>proofs will be nontrivial.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Pull all the nondeterminism into one place,</a:t>
            </a:r>
            <a:br>
              <a:rPr lang="en"/>
            </a:br>
            <a:r>
              <a:rPr lang="en"/>
              <a:t>and get a receipt.</a:t>
            </a:r>
            <a:endParaRPr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756000" y="6088184"/>
            <a:ext cx="3340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B7B7B7"/>
                </a:solidFill>
              </a:rPr>
              <a:t>image: </a:t>
            </a:r>
            <a:r>
              <a:rPr lang="en" sz="1467" dirty="0" err="1">
                <a:solidFill>
                  <a:srgbClr val="B7B7B7"/>
                </a:solidFill>
              </a:rPr>
              <a:t>flickr</a:t>
            </a:r>
            <a:r>
              <a:rPr lang="en" sz="1467" dirty="0">
                <a:solidFill>
                  <a:srgbClr val="B7B7B7"/>
                </a:solidFill>
              </a:rPr>
              <a:t>/</a:t>
            </a:r>
            <a:r>
              <a:rPr lang="en" sz="1467" dirty="0" err="1">
                <a:solidFill>
                  <a:srgbClr val="B7B7B7"/>
                </a:solidFill>
              </a:rPr>
              <a:t>afagen</a:t>
            </a:r>
            <a:r>
              <a:rPr lang="en" sz="1467" dirty="0">
                <a:solidFill>
                  <a:srgbClr val="B7B7B7"/>
                </a:solidFill>
              </a:rPr>
              <a:t> CC-by-</a:t>
            </a:r>
            <a:r>
              <a:rPr lang="en" sz="1467" dirty="0" err="1">
                <a:solidFill>
                  <a:srgbClr val="B7B7B7"/>
                </a:solidFill>
              </a:rPr>
              <a:t>nc</a:t>
            </a:r>
            <a:r>
              <a:rPr lang="en" sz="1467" dirty="0">
                <a:solidFill>
                  <a:srgbClr val="B7B7B7"/>
                </a:solidFill>
              </a:rPr>
              <a:t>-</a:t>
            </a:r>
            <a:r>
              <a:rPr lang="en" sz="1467" dirty="0" err="1">
                <a:solidFill>
                  <a:srgbClr val="B7B7B7"/>
                </a:solidFill>
              </a:rPr>
              <a:t>sa</a:t>
            </a:r>
            <a:endParaRPr sz="1467" dirty="0">
              <a:solidFill>
                <a:srgbClr val="B7B7B7"/>
              </a:solidFill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00" y="1"/>
            <a:ext cx="3282901" cy="12648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75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 smtClean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{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MyUsefulLemma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a,b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);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 smtClean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Dafny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ea typeface="Calibri" charset="0"/>
                <a:cs typeface="Calibri" charset="0"/>
                <a:sym typeface="Consolas"/>
              </a:rPr>
              <a:t>Calc</a:t>
            </a:r>
            <a:r>
              <a:rPr lang="en-US" dirty="0" smtClean="0">
                <a:ea typeface="Calibri" charset="0"/>
                <a:cs typeface="Calibri" charset="0"/>
                <a:sym typeface="Consolas"/>
              </a:rPr>
              <a:t> statements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a ==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b ==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c ==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calc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==&gt; {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a;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{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MyUsefulLemma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a,b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); }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c;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d;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lang="en-US" sz="2000" dirty="0" smtClean="0"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Dafny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smtClean="0">
                <a:ea typeface="Calibri" charset="0"/>
                <a:cs typeface="Calibri" charset="0"/>
                <a:sym typeface="Consolas"/>
              </a:rPr>
              <a:t>Choose operator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1 %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assert exists x :: x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var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x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:| x % 7 == 1;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smtClean="0">
                <a:ea typeface="Consolas" charset="0"/>
                <a:cs typeface="Consolas" charset="0"/>
                <a:sym typeface="Consolas"/>
              </a:rPr>
              <a:t>Choose x such that...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Dafny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smtClean="0">
                <a:ea typeface="Calibri" charset="0"/>
                <a:cs typeface="Calibri" charset="0"/>
                <a:sym typeface="Consolas"/>
              </a:rPr>
              <a:t>Remember that Problem Set 1 is due this Friday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>
              <a:ea typeface="Calibri" charset="0"/>
              <a:cs typeface="Calibri" charset="0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smtClean="0">
                <a:ea typeface="Consolas" charset="0"/>
                <a:cs typeface="Consolas" charset="0"/>
                <a:sym typeface="Consolas"/>
              </a:rPr>
              <a:t>I’m still missing some of your pictures. Please send me your picture (</a:t>
            </a:r>
            <a:r>
              <a:rPr lang="en-US" dirty="0" smtClean="0">
                <a:ea typeface="Consolas" charset="0"/>
                <a:cs typeface="Consolas" charset="0"/>
                <a:sym typeface="Consolas"/>
                <a:hlinkClick r:id="rId2"/>
              </a:rPr>
              <a:t>manosk@umich.edu)</a:t>
            </a:r>
            <a:r>
              <a:rPr lang="en-US" dirty="0" smtClean="0">
                <a:ea typeface="Consolas" charset="0"/>
                <a:cs typeface="Consolas" charset="0"/>
                <a:sym typeface="Consolas"/>
              </a:rPr>
              <a:t> with the Subject “</a:t>
            </a:r>
            <a:r>
              <a:rPr lang="en-US" dirty="0" smtClean="0">
                <a:solidFill>
                  <a:srgbClr val="0000FF"/>
                </a:solidFill>
                <a:ea typeface="Consolas" charset="0"/>
                <a:cs typeface="Consolas" charset="0"/>
                <a:sym typeface="Consolas"/>
              </a:rPr>
              <a:t>EECS498-008 picture</a:t>
            </a:r>
            <a:r>
              <a:rPr lang="en-US" dirty="0" smtClean="0">
                <a:ea typeface="Consolas" charset="0"/>
                <a:cs typeface="Consolas" charset="0"/>
                <a:sym typeface="Consolas"/>
              </a:rPr>
              <a:t>”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 smtClean="0">
              <a:ea typeface="Consolas" charset="0"/>
              <a:cs typeface="Consolas" charset="0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 smtClean="0"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Chapter 3: Building state machines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dirty="0" smtClean="0"/>
              <a:t>A </a:t>
            </a:r>
            <a:r>
              <a:rPr lang="en" dirty="0">
                <a:solidFill>
                  <a:srgbClr val="0000FF"/>
                </a:solidFill>
              </a:rPr>
              <a:t>state</a:t>
            </a:r>
            <a:r>
              <a:rPr lang="en" b="1" dirty="0">
                <a:solidFill>
                  <a:srgbClr val="0000FF"/>
                </a:solidFill>
              </a:rPr>
              <a:t> </a:t>
            </a:r>
            <a:r>
              <a:rPr lang="en" dirty="0"/>
              <a:t>is an assignment of values to </a:t>
            </a:r>
            <a:r>
              <a:rPr lang="en" dirty="0" smtClean="0"/>
              <a:t>variables</a:t>
            </a:r>
            <a:endParaRPr lang="en-US" dirty="0" smtClean="0"/>
          </a:p>
          <a:p>
            <a:pPr marL="0" indent="0">
              <a:spcBef>
                <a:spcPts val="2133"/>
              </a:spcBef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action</a:t>
            </a:r>
            <a:r>
              <a:rPr lang="en-US" dirty="0" smtClean="0"/>
              <a:t> is a transition from one state to another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An </a:t>
            </a:r>
            <a:r>
              <a:rPr lang="en" dirty="0">
                <a:solidFill>
                  <a:srgbClr val="0000FF"/>
                </a:solidFill>
              </a:rPr>
              <a:t>execution </a:t>
            </a:r>
            <a:r>
              <a:rPr lang="en" dirty="0"/>
              <a:t>is a sequence of </a:t>
            </a:r>
            <a:r>
              <a:rPr lang="en" dirty="0" smtClean="0"/>
              <a:t>states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 smtClean="0"/>
              <a:t>We</a:t>
            </a:r>
            <a:r>
              <a:rPr lang="en-US" dirty="0" smtClean="0"/>
              <a:t> will</a:t>
            </a:r>
            <a:r>
              <a:rPr lang="en" dirty="0" smtClean="0"/>
              <a:t> </a:t>
            </a:r>
            <a:r>
              <a:rPr lang="en" dirty="0"/>
              <a:t>capture executions with </a:t>
            </a:r>
            <a:r>
              <a:rPr lang="en" dirty="0">
                <a:solidFill>
                  <a:srgbClr val="0000FF"/>
                </a:solidFill>
              </a:rPr>
              <a:t>state </a:t>
            </a:r>
            <a:r>
              <a:rPr lang="en" dirty="0" smtClean="0">
                <a:solidFill>
                  <a:srgbClr val="0000FF"/>
                </a:solidFill>
              </a:rPr>
              <a:t>machines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9264946" y="232307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x=1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y=1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944717" y="231689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x=1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y=2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2" idx="7"/>
            <a:endCxn id="8" idx="1"/>
          </p:cNvCxnSpPr>
          <p:nvPr/>
        </p:nvCxnSpPr>
        <p:spPr>
          <a:xfrm rot="5400000" flipH="1" flipV="1">
            <a:off x="10510824" y="1883365"/>
            <a:ext cx="6180" cy="1101241"/>
          </a:xfrm>
          <a:prstGeom prst="curvedConnector3">
            <a:avLst>
              <a:gd name="adj1" fmla="val 3044417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</p:spTree>
    <p:extLst>
      <p:ext uri="{BB962C8B-B14F-4D97-AF65-F5344CB8AC3E}">
        <p14:creationId xmlns:p14="http://schemas.microsoft.com/office/powerpoint/2010/main" val="19081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Building state machines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dirty="0" smtClean="0"/>
              <a:t>A </a:t>
            </a:r>
            <a:r>
              <a:rPr lang="en" dirty="0">
                <a:solidFill>
                  <a:srgbClr val="0000FF"/>
                </a:solidFill>
              </a:rPr>
              <a:t>state</a:t>
            </a:r>
            <a:r>
              <a:rPr lang="en" b="1" dirty="0">
                <a:solidFill>
                  <a:srgbClr val="0000FF"/>
                </a:solidFill>
              </a:rPr>
              <a:t> </a:t>
            </a:r>
            <a:r>
              <a:rPr lang="en" dirty="0"/>
              <a:t>is an assignment of values to </a:t>
            </a:r>
            <a:r>
              <a:rPr lang="en" dirty="0" smtClean="0"/>
              <a:t>variables</a:t>
            </a:r>
            <a:endParaRPr lang="en-US" dirty="0" smtClean="0"/>
          </a:p>
          <a:p>
            <a:pPr marL="0" indent="0">
              <a:spcBef>
                <a:spcPts val="2133"/>
              </a:spcBef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action</a:t>
            </a:r>
            <a:r>
              <a:rPr lang="en-US" dirty="0" smtClean="0"/>
              <a:t> is a transition from one state to another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An </a:t>
            </a:r>
            <a:r>
              <a:rPr lang="en" dirty="0">
                <a:solidFill>
                  <a:srgbClr val="0000FF"/>
                </a:solidFill>
              </a:rPr>
              <a:t>execution </a:t>
            </a:r>
            <a:r>
              <a:rPr lang="en" dirty="0"/>
              <a:t>is a sequence of </a:t>
            </a:r>
            <a:r>
              <a:rPr lang="en" dirty="0" smtClean="0"/>
              <a:t>states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 smtClean="0"/>
              <a:t>We</a:t>
            </a:r>
            <a:r>
              <a:rPr lang="en-US" dirty="0" smtClean="0"/>
              <a:t> will</a:t>
            </a:r>
            <a:r>
              <a:rPr lang="en" dirty="0" smtClean="0"/>
              <a:t> </a:t>
            </a:r>
            <a:r>
              <a:rPr lang="en" dirty="0"/>
              <a:t>capture executions with </a:t>
            </a:r>
            <a:r>
              <a:rPr lang="en" dirty="0">
                <a:solidFill>
                  <a:srgbClr val="0000FF"/>
                </a:solidFill>
              </a:rPr>
              <a:t>state </a:t>
            </a:r>
            <a:r>
              <a:rPr lang="en" dirty="0" smtClean="0">
                <a:solidFill>
                  <a:srgbClr val="0000FF"/>
                </a:solidFill>
              </a:rPr>
              <a:t>machines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9264946" y="232307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944717" y="2316890"/>
            <a:ext cx="818166" cy="778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2" idx="7"/>
            <a:endCxn id="8" idx="1"/>
          </p:cNvCxnSpPr>
          <p:nvPr/>
        </p:nvCxnSpPr>
        <p:spPr>
          <a:xfrm rot="5400000" flipH="1" flipV="1">
            <a:off x="10510824" y="1883365"/>
            <a:ext cx="6180" cy="1101241"/>
          </a:xfrm>
          <a:prstGeom prst="curvedConnector3">
            <a:avLst>
              <a:gd name="adj1" fmla="val 3044417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610599" y="358216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58415" y="3586282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07261" y="358216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244779" y="3585293"/>
            <a:ext cx="525161" cy="49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</p:spTree>
    <p:extLst>
      <p:ext uri="{BB962C8B-B14F-4D97-AF65-F5344CB8AC3E}">
        <p14:creationId xmlns:p14="http://schemas.microsoft.com/office/powerpoint/2010/main" val="17514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19778</TotalTime>
  <Words>1866</Words>
  <Application>Microsoft Macintosh PowerPoint</Application>
  <PresentationFormat>Widescreen</PresentationFormat>
  <Paragraphs>446</Paragraphs>
  <Slides>30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Consolas</vt:lpstr>
      <vt:lpstr>Mangal</vt:lpstr>
      <vt:lpstr>Wingdings</vt:lpstr>
      <vt:lpstr>Arial</vt:lpstr>
      <vt:lpstr>Office Theme</vt:lpstr>
      <vt:lpstr>EECS498-008 Formal Verification of Systems Software</vt:lpstr>
      <vt:lpstr>Some new Dafny syntax</vt:lpstr>
      <vt:lpstr>Some new Dafny syntax</vt:lpstr>
      <vt:lpstr>Some new Dafny syntax</vt:lpstr>
      <vt:lpstr>Some new Dafny syntax</vt:lpstr>
      <vt:lpstr>Some new Dafny syntax</vt:lpstr>
      <vt:lpstr>Administrivia</vt:lpstr>
      <vt:lpstr>Chapter 3: Building state machines</vt:lpstr>
      <vt:lpstr>Building state machines</vt:lpstr>
      <vt:lpstr>The Switch state machine </vt:lpstr>
      <vt:lpstr>The Switch state machine</vt:lpstr>
      <vt:lpstr>The Game of Nim</vt:lpstr>
      <vt:lpstr>The Nim state machine</vt:lpstr>
      <vt:lpstr>PowerPoint Presentation</vt:lpstr>
      <vt:lpstr>A state is an assignment of values to variables</vt:lpstr>
      <vt:lpstr>An execution is an infinite sequence of states</vt:lpstr>
      <vt:lpstr>A behavior is the set of all possible executions </vt:lpstr>
      <vt:lpstr>How should we define a behavior?</vt:lpstr>
      <vt:lpstr>How should we define a behavior?</vt:lpstr>
      <vt:lpstr>A state machine definition</vt:lpstr>
      <vt:lpstr>A behavior is the set of all possible executions</vt:lpstr>
      <vt:lpstr>State machine limitations</vt:lpstr>
      <vt:lpstr>State machine strengths</vt:lpstr>
      <vt:lpstr>State machine strengths</vt:lpstr>
      <vt:lpstr>State machine strengths</vt:lpstr>
      <vt:lpstr>State machine strengths</vt:lpstr>
      <vt:lpstr>Chapter 4: Proving properties</vt:lpstr>
      <vt:lpstr>Let’s prove a safety invariant!</vt:lpstr>
      <vt:lpstr>Let’s prove a safety invariant!</vt:lpstr>
      <vt:lpstr>Jay Normal Form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1228</cp:revision>
  <dcterms:created xsi:type="dcterms:W3CDTF">2022-08-23T16:51:43Z</dcterms:created>
  <dcterms:modified xsi:type="dcterms:W3CDTF">2022-10-19T05:14:32Z</dcterms:modified>
  <cp:category/>
</cp:coreProperties>
</file>