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6" r:id="rId4"/>
    <p:sldId id="267" r:id="rId5"/>
    <p:sldId id="269" r:id="rId6"/>
    <p:sldId id="270" r:id="rId7"/>
    <p:sldId id="271" r:id="rId8"/>
    <p:sldId id="272" r:id="rId9"/>
    <p:sldId id="287" r:id="rId10"/>
    <p:sldId id="274" r:id="rId11"/>
    <p:sldId id="27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40"/>
    <p:restoredTop sz="95768"/>
  </p:normalViewPr>
  <p:slideViewPr>
    <p:cSldViewPr snapToGrid="0" snapToObjects="1">
      <p:cViewPr>
        <p:scale>
          <a:sx n="102" d="100"/>
          <a:sy n="102" d="100"/>
        </p:scale>
        <p:origin x="15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c1509a0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c1509a0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1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0fda52f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0fda52f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7d86a8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7d86a8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i="1">
                <a:solidFill>
                  <a:schemeClr val="dk2"/>
                </a:solidFill>
              </a:rPr>
              <a:t>state space</a:t>
            </a:r>
            <a:r>
              <a:rPr lang="en" sz="1800">
                <a:solidFill>
                  <a:schemeClr val="dk2"/>
                </a:solidFill>
              </a:rPr>
              <a:t> is a type (think C struct).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state is an assignment of values to variables in the type (think C struct literal).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For many practical state definitions, many states might be nonsense.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2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7d86a83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7d86a83f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6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b7d86a83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b7d86a83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b="1">
                <a:solidFill>
                  <a:schemeClr val="dk2"/>
                </a:solidFill>
              </a:rPr>
              <a:t>behavior</a:t>
            </a:r>
            <a:r>
              <a:rPr lang="en" sz="1800">
                <a:solidFill>
                  <a:schemeClr val="dk2"/>
                </a:solidFill>
              </a:rPr>
              <a:t> is an infinite sequence of states.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given state space 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2"/>
                </a:solidFill>
              </a:rPr>
              <a:t>) implies a set of all possible behaviors: all infinite sequences of states in any order.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Intuitively, almost all of those behaviors are useless. A </a:t>
            </a:r>
            <a:r>
              <a:rPr lang="en" sz="1800" b="1">
                <a:solidFill>
                  <a:schemeClr val="dk2"/>
                </a:solidFill>
              </a:rPr>
              <a:t>specification</a:t>
            </a:r>
            <a:r>
              <a:rPr lang="en" sz="1800">
                <a:solidFill>
                  <a:schemeClr val="dk2"/>
                </a:solidFill>
              </a:rPr>
              <a:t> is a </a:t>
            </a:r>
            <a:r>
              <a:rPr lang="en" sz="1800" i="1">
                <a:solidFill>
                  <a:schemeClr val="dk2"/>
                </a:solidFill>
              </a:rPr>
              <a:t>subset of behaviors</a:t>
            </a:r>
            <a:r>
              <a:rPr lang="en" sz="1800">
                <a:solidFill>
                  <a:schemeClr val="dk2"/>
                </a:solidFill>
              </a:rPr>
              <a:t> that we care about.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safety violation happens at a single state.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liveness violation requires the infinite behavior. We’re not going to say anything more about liveness this week.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9f569a47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9f569a47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4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b726d9d7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b726d9d7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4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726d9d7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b726d9d7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50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8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c1509a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c1509a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9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Let’s prove a safety invariant!</a:t>
            </a: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1202200" y="2449733"/>
            <a:ext cx="93112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i="1" dirty="0"/>
              <a:t>Interactive proof development in editor</a:t>
            </a:r>
            <a:endParaRPr sz="2400" i="1" dirty="0"/>
          </a:p>
          <a:p>
            <a:pPr indent="609585"/>
            <a:r>
              <a:rPr lang="en-US" sz="2400" i="1" dirty="0" smtClean="0">
                <a:solidFill>
                  <a:schemeClr val="dk1"/>
                </a:solidFill>
              </a:rPr>
              <a:t>Bisection </a:t>
            </a:r>
            <a:r>
              <a:rPr lang="en" sz="2400" i="1" dirty="0" smtClean="0">
                <a:solidFill>
                  <a:schemeClr val="dk1"/>
                </a:solidFill>
              </a:rPr>
              <a:t>debugging</a:t>
            </a:r>
            <a:r>
              <a:rPr lang="en" sz="2400" i="1" dirty="0">
                <a:solidFill>
                  <a:schemeClr val="dk1"/>
                </a:solidFill>
              </a:rPr>
              <a:t>,</a:t>
            </a:r>
            <a:endParaRPr sz="2400" i="1" dirty="0">
              <a:solidFill>
                <a:schemeClr val="dk1"/>
              </a:solidFill>
            </a:endParaRPr>
          </a:p>
          <a:p>
            <a:pPr indent="609585">
              <a:buClr>
                <a:schemeClr val="dk1"/>
              </a:buClr>
              <a:buSzPts val="1100"/>
            </a:pPr>
            <a:r>
              <a:rPr lang="en" sz="2400" i="1" dirty="0" smtClean="0">
                <a:solidFill>
                  <a:schemeClr val="dk1"/>
                </a:solidFill>
              </a:rPr>
              <a:t>case </a:t>
            </a:r>
            <a:r>
              <a:rPr lang="en" sz="2400" i="1" dirty="0">
                <a:solidFill>
                  <a:schemeClr val="dk1"/>
                </a:solidFill>
              </a:rPr>
              <a:t>analysis,</a:t>
            </a:r>
            <a:endParaRPr sz="2400" i="1" dirty="0">
              <a:solidFill>
                <a:schemeClr val="dk1"/>
              </a:solidFill>
            </a:endParaRPr>
          </a:p>
          <a:p>
            <a:pPr indent="609585"/>
            <a:r>
              <a:rPr lang="en-US" sz="2400" i="1" dirty="0" smtClean="0"/>
              <a:t>existential instantiation</a:t>
            </a:r>
            <a:endParaRPr sz="2400" i="1" dirty="0"/>
          </a:p>
          <a:p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1407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   </a:t>
            </a:r>
            <a:r>
              <a:rPr lang="en" dirty="0" smtClean="0"/>
              <a:t>Jay </a:t>
            </a:r>
            <a:r>
              <a:rPr lang="en" dirty="0"/>
              <a:t>Normal Form</a:t>
            </a:r>
            <a:endParaRPr dirty="0"/>
          </a:p>
        </p:txBody>
      </p:sp>
      <p:sp>
        <p:nvSpPr>
          <p:cNvPr id="422" name="Google Shape;422;p3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8890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As you begin writing more interesting </a:t>
            </a:r>
            <a:r>
              <a:rPr lang="en" dirty="0" smtClean="0"/>
              <a:t>specs</a:t>
            </a:r>
            <a:r>
              <a:rPr lang="en-US" dirty="0" smtClean="0"/>
              <a:t>, </a:t>
            </a:r>
            <a:r>
              <a:rPr lang="en" dirty="0" smtClean="0"/>
              <a:t>proofs </a:t>
            </a:r>
            <a:r>
              <a:rPr lang="en" dirty="0"/>
              <a:t>will be nontrivial.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/>
              <a:t>Pull all the nondeterminism into one </a:t>
            </a:r>
            <a:r>
              <a:rPr lang="en" dirty="0" smtClean="0"/>
              <a:t>place,</a:t>
            </a:r>
            <a:r>
              <a:rPr lang="en-US" dirty="0" smtClean="0"/>
              <a:t> </a:t>
            </a:r>
            <a:r>
              <a:rPr lang="en" dirty="0" smtClean="0"/>
              <a:t>and </a:t>
            </a:r>
            <a:r>
              <a:rPr lang="en" dirty="0"/>
              <a:t>get a receipt.</a:t>
            </a:r>
            <a:endParaRPr dirty="0"/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2756000" y="6088184"/>
            <a:ext cx="33400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solidFill>
                  <a:srgbClr val="B7B7B7"/>
                </a:solidFill>
              </a:rPr>
              <a:t>image: </a:t>
            </a:r>
            <a:r>
              <a:rPr lang="en" sz="1467" dirty="0" err="1">
                <a:solidFill>
                  <a:srgbClr val="B7B7B7"/>
                </a:solidFill>
              </a:rPr>
              <a:t>flickr</a:t>
            </a:r>
            <a:r>
              <a:rPr lang="en" sz="1467" dirty="0">
                <a:solidFill>
                  <a:srgbClr val="B7B7B7"/>
                </a:solidFill>
              </a:rPr>
              <a:t>/</a:t>
            </a:r>
            <a:r>
              <a:rPr lang="en" sz="1467" dirty="0" err="1">
                <a:solidFill>
                  <a:srgbClr val="B7B7B7"/>
                </a:solidFill>
              </a:rPr>
              <a:t>afagen</a:t>
            </a:r>
            <a:r>
              <a:rPr lang="en" sz="1467" dirty="0">
                <a:solidFill>
                  <a:srgbClr val="B7B7B7"/>
                </a:solidFill>
              </a:rPr>
              <a:t> CC-by-</a:t>
            </a:r>
            <a:r>
              <a:rPr lang="en" sz="1467" dirty="0" err="1">
                <a:solidFill>
                  <a:srgbClr val="B7B7B7"/>
                </a:solidFill>
              </a:rPr>
              <a:t>nc</a:t>
            </a:r>
            <a:r>
              <a:rPr lang="en" sz="1467" dirty="0">
                <a:solidFill>
                  <a:srgbClr val="B7B7B7"/>
                </a:solidFill>
              </a:rPr>
              <a:t>-</a:t>
            </a:r>
            <a:r>
              <a:rPr lang="en" sz="1467" dirty="0" err="1">
                <a:solidFill>
                  <a:srgbClr val="B7B7B7"/>
                </a:solidFill>
              </a:rPr>
              <a:t>sa</a:t>
            </a:r>
            <a:endParaRPr sz="1467" dirty="0">
              <a:solidFill>
                <a:srgbClr val="B7B7B7"/>
              </a:solidFill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434" y="0"/>
            <a:ext cx="3282901" cy="126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cture of J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3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Jay Normal Form</a:t>
            </a:r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247334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datatype Step = 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| Action1Step( &lt;parameters&gt; 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| Action2Step( &lt;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parameters&gt;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endParaRPr lang="en-US" sz="18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(v: Variables, v’: Variables,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step:Step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match step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case Action1Step(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&lt;parameters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&gt;) =&gt; Action1(v, v’, &lt;parameters&gt;)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Action2Step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(&lt;parameters&gt;) =&gt;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Action2(v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v’, &lt;parameters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&gt;)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...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predicate Next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(v: Variables, v’: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Variables)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   exists step :: </a:t>
            </a:r>
            <a:r>
              <a:rPr lang="en-US" sz="1800" dirty="0" err="1" smtClean="0"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(v, v’, step)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0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A</a:t>
            </a:r>
            <a:r>
              <a:rPr lang="en" dirty="0" smtClean="0"/>
              <a:t> </a:t>
            </a:r>
            <a:r>
              <a:rPr lang="en" b="1" dirty="0">
                <a:solidFill>
                  <a:srgbClr val="0000FF"/>
                </a:solidFill>
              </a:rPr>
              <a:t>state</a:t>
            </a:r>
            <a:r>
              <a:rPr lang="en" dirty="0"/>
              <a:t> is an assignment of values to variables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" dirty="0" smtClean="0"/>
              <a:t>The </a:t>
            </a:r>
            <a:r>
              <a:rPr lang="en" dirty="0">
                <a:solidFill>
                  <a:srgbClr val="0000FF"/>
                </a:solidFill>
              </a:rPr>
              <a:t>state space</a:t>
            </a:r>
            <a:r>
              <a:rPr lang="en" dirty="0"/>
              <a:t> is the set of possible assignments.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85" name="Google Shape;18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4294967295"/>
          </p:nvPr>
        </p:nvSpPr>
        <p:spPr>
          <a:xfrm>
            <a:off x="2255629" y="1514876"/>
            <a:ext cx="8042275" cy="144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Variables 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map&lt;Book, Card&gt;</a:t>
            </a:r>
            <a:endParaRPr sz="2400" dirty="0"/>
          </a:p>
        </p:txBody>
      </p:sp>
      <p:sp>
        <p:nvSpPr>
          <p:cNvPr id="177" name="Google Shape;177;p18"/>
          <p:cNvSpPr/>
          <p:nvPr/>
        </p:nvSpPr>
        <p:spPr>
          <a:xfrm>
            <a:off x="1402267" y="38962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Shelf</a:t>
            </a:r>
            <a:endParaRPr sz="2000" dirty="0"/>
          </a:p>
        </p:txBody>
      </p:sp>
      <p:sp>
        <p:nvSpPr>
          <p:cNvPr id="178" name="Google Shape;178;p18"/>
          <p:cNvSpPr/>
          <p:nvPr/>
        </p:nvSpPr>
        <p:spPr>
          <a:xfrm>
            <a:off x="4039100" y="4602933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Shelf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sp>
        <p:nvSpPr>
          <p:cNvPr id="179" name="Google Shape;179;p18"/>
          <p:cNvSpPr/>
          <p:nvPr/>
        </p:nvSpPr>
        <p:spPr>
          <a:xfrm>
            <a:off x="7107467" y="3763167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Jon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sp>
        <p:nvSpPr>
          <p:cNvPr id="180" name="Google Shape;180;p18"/>
          <p:cNvSpPr/>
          <p:nvPr/>
        </p:nvSpPr>
        <p:spPr>
          <a:xfrm>
            <a:off x="6750550" y="5251617"/>
            <a:ext cx="2314400" cy="100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</a:rPr>
              <a:t>The Martian: Manos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Snow Crash: Jon</a:t>
            </a:r>
            <a:endParaRPr sz="2000" dirty="0"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7073033" y="3644401"/>
            <a:ext cx="2661200" cy="1221967"/>
            <a:chOff x="5304775" y="2733300"/>
            <a:chExt cx="1995900" cy="916475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5304775" y="2733300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 flipH="1">
              <a:off x="5304775" y="2750675"/>
              <a:ext cx="1995900" cy="8991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9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A</a:t>
            </a:r>
            <a:r>
              <a:rPr lang="en" dirty="0" smtClean="0"/>
              <a:t> </a:t>
            </a:r>
            <a:r>
              <a:rPr lang="en" dirty="0"/>
              <a:t>state machine definition</a:t>
            </a:r>
            <a:endParaRPr dirty="0"/>
          </a:p>
        </p:txBody>
      </p:sp>
      <p:sp>
        <p:nvSpPr>
          <p:cNvPr id="301" name="Google Shape;301;p23"/>
          <p:cNvSpPr txBox="1">
            <a:spLocks noGrp="1"/>
          </p:cNvSpPr>
          <p:nvPr>
            <p:ph idx="1"/>
          </p:nvPr>
        </p:nvSpPr>
        <p:spPr>
          <a:xfrm>
            <a:off x="838200" y="1131711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Init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(v: Variables) {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 : Variables, v’ : Variables, book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Book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name: string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&amp;&amp;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&amp;&amp; 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[book] == Shelf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&amp;&amp; 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 :: v[book] != Patron(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Patron(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)]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 : Variables, v’ : Variables, book: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string)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v[book] == Patron(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&amp;&amp;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v’ == v[book := Shelf]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Clr>
                <a:schemeClr val="dk1"/>
              </a:buClr>
              <a:buSzPts val="1100"/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predicate Next(v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Variables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, v’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: Variables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 {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Clr>
                <a:schemeClr val="dk1"/>
              </a:buClr>
              <a:buSzPts val="1100"/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||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exists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 ::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v’, book,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name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))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  <a:endParaRPr sz="1800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Clr>
                <a:schemeClr val="dk1"/>
              </a:buClr>
              <a:buSzPts val="1100"/>
              <a:buNone/>
            </a:pPr>
            <a:endParaRPr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4294967295"/>
          </p:nvPr>
        </p:nvSpPr>
        <p:spPr>
          <a:xfrm>
            <a:off x="6895100" y="927754"/>
            <a:ext cx="5181924" cy="116623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datatype Card = Shelf | Patron(name: string)</a:t>
            </a:r>
            <a:br>
              <a:rPr lang="en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datatype Book = Book(title: string)</a:t>
            </a:r>
            <a:br>
              <a:rPr lang="en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600" dirty="0" smtClean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map&lt;Book, Card&gt;</a:t>
            </a:r>
            <a:endParaRPr sz="1600" dirty="0"/>
          </a:p>
        </p:txBody>
      </p:sp>
      <p:grpSp>
        <p:nvGrpSpPr>
          <p:cNvPr id="303" name="Google Shape;303;p23"/>
          <p:cNvGrpSpPr/>
          <p:nvPr/>
        </p:nvGrpSpPr>
        <p:grpSpPr>
          <a:xfrm>
            <a:off x="8906005" y="5442284"/>
            <a:ext cx="2793064" cy="804000"/>
            <a:chOff x="6165945" y="3466291"/>
            <a:chExt cx="2094799" cy="603000"/>
          </a:xfrm>
        </p:grpSpPr>
        <p:sp>
          <p:nvSpPr>
            <p:cNvPr id="304" name="Google Shape;304;p23"/>
            <p:cNvSpPr/>
            <p:nvPr/>
          </p:nvSpPr>
          <p:spPr>
            <a:xfrm>
              <a:off x="6165945" y="3665328"/>
              <a:ext cx="164757" cy="385554"/>
            </a:xfrm>
            <a:prstGeom prst="rightBrace">
              <a:avLst>
                <a:gd name="adj1" fmla="val 50000"/>
                <a:gd name="adj2" fmla="val 52437"/>
              </a:avLst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6449258" y="3466291"/>
              <a:ext cx="1811486" cy="6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solidFill>
                    <a:srgbClr val="9900FF"/>
                  </a:solidFill>
                </a:rPr>
                <a:t>Nondeterministic</a:t>
              </a:r>
              <a:endParaRPr sz="2400" dirty="0">
                <a:solidFill>
                  <a:srgbClr val="9900FF"/>
                </a:solidFill>
              </a:endParaRPr>
            </a:p>
            <a:p>
              <a:r>
                <a:rPr lang="en" sz="2400" dirty="0">
                  <a:solidFill>
                    <a:srgbClr val="9900FF"/>
                  </a:solidFill>
                </a:rPr>
                <a:t>definition</a:t>
              </a:r>
              <a:endParaRPr sz="2400" dirty="0">
                <a:solidFill>
                  <a:srgbClr val="9900FF"/>
                </a:solidFill>
              </a:endParaRPr>
            </a:p>
          </p:txBody>
        </p:sp>
      </p:grpSp>
      <p:sp>
        <p:nvSpPr>
          <p:cNvPr id="306" name="Google Shape;306;p23"/>
          <p:cNvSpPr/>
          <p:nvPr/>
        </p:nvSpPr>
        <p:spPr>
          <a:xfrm>
            <a:off x="8906005" y="2505205"/>
            <a:ext cx="177539" cy="762507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3"/>
          <p:cNvSpPr txBox="1"/>
          <p:nvPr/>
        </p:nvSpPr>
        <p:spPr>
          <a:xfrm>
            <a:off x="9238444" y="2546304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smtClean="0">
                <a:solidFill>
                  <a:srgbClr val="9900FF"/>
                </a:solidFill>
              </a:rPr>
              <a:t>enabling condition</a:t>
            </a:r>
            <a:endParaRPr sz="2400" dirty="0">
              <a:solidFill>
                <a:srgbClr val="9900FF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8910744" y="3323608"/>
            <a:ext cx="172800" cy="30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3"/>
          <p:cNvSpPr txBox="1"/>
          <p:nvPr/>
        </p:nvSpPr>
        <p:spPr>
          <a:xfrm>
            <a:off x="9238444" y="3136409"/>
            <a:ext cx="3150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900FF"/>
                </a:solidFill>
              </a:rPr>
              <a:t>“update”</a:t>
            </a:r>
            <a:endParaRPr sz="2400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307" grpId="0"/>
      <p:bldP spid="308" grpId="0" animBg="1"/>
      <p:bldP spid="3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200" dirty="0"/>
              <a:t>A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behavior</a:t>
            </a:r>
            <a:r>
              <a:rPr lang="en" sz="3200" dirty="0"/>
              <a:t> is </a:t>
            </a:r>
            <a:r>
              <a:rPr lang="en-US" sz="3200" dirty="0"/>
              <a:t>the set </a:t>
            </a:r>
            <a:r>
              <a:rPr lang="en" sz="3200" dirty="0"/>
              <a:t>of </a:t>
            </a:r>
            <a:r>
              <a:rPr lang="en-US" sz="3200" dirty="0">
                <a:solidFill>
                  <a:srgbClr val="0000FF"/>
                </a:solidFill>
              </a:rPr>
              <a:t>all possible</a:t>
            </a:r>
            <a:r>
              <a:rPr lang="en-US" sz="3200" dirty="0"/>
              <a:t> </a:t>
            </a:r>
            <a:r>
              <a:rPr lang="en" sz="3200" dirty="0"/>
              <a:t>executions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359" name="Google Shape;359;p24"/>
          <p:cNvSpPr txBox="1">
            <a:spLocks noGrp="1"/>
          </p:cNvSpPr>
          <p:nvPr>
            <p:ph idx="1"/>
          </p:nvPr>
        </p:nvSpPr>
        <p:spPr>
          <a:xfrm>
            <a:off x="3108986" y="1610781"/>
            <a:ext cx="7763606" cy="3431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CheckOut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’, book, name)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lang="en"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v[book] == Shelf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(</a:t>
            </a:r>
            <a:r>
              <a:rPr lang="en" sz="1800" dirty="0" err="1">
                <a:latin typeface="Consolas" charset="0"/>
                <a:ea typeface="Consolas" charset="0"/>
                <a:cs typeface="Consolas" charset="0"/>
                <a:sym typeface="Consolas"/>
              </a:rPr>
              <a:t>forall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book | book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:: v[book] != Patron(name))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v’ == v[book := Patron(name)]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predicate </a:t>
            </a:r>
            <a:r>
              <a:rPr lang="en" sz="1800" dirty="0" err="1" smtClean="0">
                <a:latin typeface="Consolas" charset="0"/>
                <a:ea typeface="Consolas" charset="0"/>
                <a:cs typeface="Consolas" charset="0"/>
                <a:sym typeface="Consolas"/>
              </a:rPr>
              <a:t>CheckIn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(v,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’, book, name) </a:t>
            </a: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book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in </a:t>
            </a:r>
            <a:r>
              <a:rPr lang="en" sz="1800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v</a:t>
            </a:r>
            <a:endParaRPr lang="en" sz="18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v[book] == Patron(name)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  &amp;&amp; v’ == v[book := Shelf]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" sz="1800" dirty="0">
                <a:latin typeface="Consolas" charset="0"/>
                <a:ea typeface="Consolas" charset="0"/>
                <a:cs typeface="Consolas" charset="0"/>
                <a:sym typeface="Consolas"/>
              </a:rPr>
              <a:t>}</a:t>
            </a:r>
          </a:p>
        </p:txBody>
      </p:sp>
      <p:sp>
        <p:nvSpPr>
          <p:cNvPr id="360" name="Google Shape;360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49" name="Google Shape;265;p20"/>
          <p:cNvGrpSpPr/>
          <p:nvPr/>
        </p:nvGrpSpPr>
        <p:grpSpPr>
          <a:xfrm>
            <a:off x="98101" y="4982793"/>
            <a:ext cx="12323567" cy="1803297"/>
            <a:chOff x="73575" y="3737100"/>
            <a:chExt cx="9242675" cy="1352475"/>
          </a:xfrm>
        </p:grpSpPr>
        <p:sp>
          <p:nvSpPr>
            <p:cNvPr id="50" name="Google Shape;266;p20"/>
            <p:cNvSpPr/>
            <p:nvPr/>
          </p:nvSpPr>
          <p:spPr>
            <a:xfrm>
              <a:off x="7357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Shelf</a:t>
              </a:r>
              <a:endParaRPr sz="2000" dirty="0"/>
            </a:p>
          </p:txBody>
        </p:sp>
        <p:sp>
          <p:nvSpPr>
            <p:cNvPr id="51" name="Google Shape;267;p20"/>
            <p:cNvSpPr/>
            <p:nvPr/>
          </p:nvSpPr>
          <p:spPr>
            <a:xfrm>
              <a:off x="19580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Jon</a:t>
              </a:r>
              <a:endParaRPr sz="2000" dirty="0"/>
            </a:p>
          </p:txBody>
        </p:sp>
        <p:sp>
          <p:nvSpPr>
            <p:cNvPr id="52" name="Google Shape;268;p20"/>
            <p:cNvSpPr/>
            <p:nvPr/>
          </p:nvSpPr>
          <p:spPr>
            <a:xfrm>
              <a:off x="3842525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2000" dirty="0">
                  <a:solidFill>
                    <a:schemeClr val="dk1"/>
                  </a:solidFill>
                </a:rPr>
                <a:t>The Martian: Shelf</a:t>
              </a:r>
              <a:br>
                <a:rPr lang="en" sz="2000" dirty="0">
                  <a:solidFill>
                    <a:schemeClr val="dk1"/>
                  </a:solidFill>
                </a:rPr>
              </a:br>
              <a:r>
                <a:rPr lang="en" sz="2000" dirty="0">
                  <a:solidFill>
                    <a:schemeClr val="dk1"/>
                  </a:solidFill>
                </a:rPr>
                <a:t>Snow Crash: Rob</a:t>
              </a:r>
              <a:endParaRPr sz="2000" dirty="0"/>
            </a:p>
          </p:txBody>
        </p:sp>
        <p:sp>
          <p:nvSpPr>
            <p:cNvPr id="53" name="Google Shape;269;p20"/>
            <p:cNvSpPr/>
            <p:nvPr/>
          </p:nvSpPr>
          <p:spPr>
            <a:xfrm>
              <a:off x="572700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54" name="Google Shape;270;p20"/>
            <p:cNvSpPr/>
            <p:nvPr/>
          </p:nvSpPr>
          <p:spPr>
            <a:xfrm>
              <a:off x="7580450" y="4333875"/>
              <a:ext cx="1735800" cy="755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55" name="Google Shape;271;p20"/>
            <p:cNvCxnSpPr/>
            <p:nvPr/>
          </p:nvCxnSpPr>
          <p:spPr>
            <a:xfrm rot="-5400000" flipH="1">
              <a:off x="37679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6" name="Google Shape;272;p20"/>
            <p:cNvCxnSpPr/>
            <p:nvPr/>
          </p:nvCxnSpPr>
          <p:spPr>
            <a:xfrm rot="-5400000" flipH="1">
              <a:off x="1883350" y="33918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" name="Google Shape;273;p20"/>
            <p:cNvCxnSpPr/>
            <p:nvPr/>
          </p:nvCxnSpPr>
          <p:spPr>
            <a:xfrm rot="-5400000" flipH="1">
              <a:off x="56525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8" name="Google Shape;274;p20"/>
            <p:cNvCxnSpPr/>
            <p:nvPr/>
          </p:nvCxnSpPr>
          <p:spPr>
            <a:xfrm rot="-5400000" flipH="1">
              <a:off x="7537150" y="3391275"/>
              <a:ext cx="600" cy="18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9" name="Google Shape;275;p20"/>
            <p:cNvSpPr txBox="1"/>
            <p:nvPr/>
          </p:nvSpPr>
          <p:spPr>
            <a:xfrm>
              <a:off x="1317850" y="3737100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check out</a:t>
              </a:r>
              <a:endParaRPr sz="2400" dirty="0"/>
            </a:p>
          </p:txBody>
        </p:sp>
        <p:sp>
          <p:nvSpPr>
            <p:cNvPr id="60" name="Google Shape;276;p20"/>
            <p:cNvSpPr txBox="1"/>
            <p:nvPr/>
          </p:nvSpPr>
          <p:spPr>
            <a:xfrm>
              <a:off x="3212775" y="3737101"/>
              <a:ext cx="11316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400" dirty="0" smtClean="0"/>
                <a:t>???</a:t>
              </a:r>
              <a:endParaRPr sz="2400" dirty="0"/>
            </a:p>
          </p:txBody>
        </p:sp>
      </p:grpSp>
      <p:cxnSp>
        <p:nvCxnSpPr>
          <p:cNvPr id="63" name="Google Shape;278;p20"/>
          <p:cNvCxnSpPr/>
          <p:nvPr/>
        </p:nvCxnSpPr>
        <p:spPr>
          <a:xfrm>
            <a:off x="95124" y="5564134"/>
            <a:ext cx="12001745" cy="11988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279;p20"/>
          <p:cNvCxnSpPr/>
          <p:nvPr/>
        </p:nvCxnSpPr>
        <p:spPr>
          <a:xfrm flipH="1">
            <a:off x="95124" y="5587301"/>
            <a:ext cx="12001745" cy="11988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7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State machine strengths</a:t>
            </a:r>
            <a:endParaRPr dirty="0"/>
          </a:p>
        </p:txBody>
      </p:sp>
      <p:sp>
        <p:nvSpPr>
          <p:cNvPr id="373" name="Google Shape;373;p26"/>
          <p:cNvSpPr txBox="1">
            <a:spLocks noGrp="1"/>
          </p:cNvSpPr>
          <p:nvPr>
            <p:ph idx="1"/>
          </p:nvPr>
        </p:nvSpPr>
        <p:spPr>
          <a:xfrm>
            <a:off x="838200" y="157510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Abstraction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States can be </a:t>
            </a:r>
            <a:r>
              <a:rPr lang="en" dirty="0" smtClean="0"/>
              <a:t>abstract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an infinite map instead of an efficient pivot table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Next predicate is nondeterministic: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US" dirty="0" smtClean="0"/>
              <a:t>I</a:t>
            </a:r>
            <a:r>
              <a:rPr lang="en" dirty="0" err="1" smtClean="0"/>
              <a:t>mplementation</a:t>
            </a:r>
            <a:r>
              <a:rPr lang="en" dirty="0" smtClean="0"/>
              <a:t> </a:t>
            </a:r>
            <a:r>
              <a:rPr lang="en" dirty="0"/>
              <a:t>may only select some of the choices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US" dirty="0" smtClean="0"/>
              <a:t>C</a:t>
            </a:r>
            <a:r>
              <a:rPr lang="en" dirty="0" smtClean="0"/>
              <a:t>an </a:t>
            </a:r>
            <a:r>
              <a:rPr lang="en" dirty="0"/>
              <a:t>model </a:t>
            </a:r>
            <a:r>
              <a:rPr lang="en" dirty="0" smtClean="0"/>
              <a:t>Murphy</a:t>
            </a:r>
            <a:r>
              <a:rPr lang="en-US" dirty="0" smtClean="0"/>
              <a:t>’s law</a:t>
            </a:r>
            <a:r>
              <a:rPr lang="en" dirty="0" smtClean="0"/>
              <a:t> (</a:t>
            </a:r>
            <a:r>
              <a:rPr lang="en-US" dirty="0" smtClean="0"/>
              <a:t>e.g. </a:t>
            </a:r>
            <a:r>
              <a:rPr lang="en" dirty="0" smtClean="0"/>
              <a:t>crash </a:t>
            </a:r>
            <a:r>
              <a:rPr lang="en" dirty="0"/>
              <a:t>tolerance) or an </a:t>
            </a:r>
            <a:r>
              <a:rPr lang="en" dirty="0" smtClean="0"/>
              <a:t>adversary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State machine strengths</a:t>
            </a:r>
            <a:endParaRPr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idx="1"/>
          </p:nvPr>
        </p:nvSpPr>
        <p:spPr>
          <a:xfrm>
            <a:off x="838200" y="157510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Abstraction</a:t>
            </a:r>
            <a:endParaRPr dirty="0">
              <a:solidFill>
                <a:srgbClr val="999999"/>
              </a:solidFill>
            </a:endParaRPr>
          </a:p>
          <a:p>
            <a:r>
              <a:rPr lang="en" dirty="0"/>
              <a:t>Asynchrony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Each step of a state machine is conceptually atomic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Interleaved steps capture asynchrony: threads, host processes, adversaries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Designer decides how precisely to model interleaving; can refine/reduce</a:t>
            </a:r>
            <a:endParaRPr dirty="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5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9;p28"/>
          <p:cNvSpPr txBox="1"/>
          <p:nvPr/>
        </p:nvSpPr>
        <p:spPr>
          <a:xfrm>
            <a:off x="6755078" y="5140585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i="1" dirty="0"/>
          </a:p>
        </p:txBody>
      </p:sp>
      <p:sp>
        <p:nvSpPr>
          <p:cNvPr id="9" name="Google Shape;387;p28"/>
          <p:cNvSpPr txBox="1"/>
          <p:nvPr/>
        </p:nvSpPr>
        <p:spPr>
          <a:xfrm>
            <a:off x="6189945" y="4314910"/>
            <a:ext cx="5258843" cy="190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  </a:t>
            </a:r>
            <a:r>
              <a:rPr lang="en-US" sz="2400" dirty="0" smtClean="0"/>
              <a:t>Distributed </a:t>
            </a:r>
            <a:r>
              <a:rPr lang="en" sz="2400" dirty="0" smtClean="0"/>
              <a:t>System </a:t>
            </a:r>
            <a:r>
              <a:rPr lang="en" sz="1733" i="1" dirty="0"/>
              <a:t>(environment assumption)</a:t>
            </a:r>
            <a:endParaRPr sz="1733" i="1" dirty="0"/>
          </a:p>
        </p:txBody>
      </p:sp>
      <p:sp>
        <p:nvSpPr>
          <p:cNvPr id="12" name="Google Shape;389;p28"/>
          <p:cNvSpPr txBox="1"/>
          <p:nvPr/>
        </p:nvSpPr>
        <p:spPr>
          <a:xfrm>
            <a:off x="6640256" y="5013237"/>
            <a:ext cx="1994000" cy="97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i="1" dirty="0"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State machine strengths</a:t>
            </a:r>
            <a:endParaRPr dirty="0"/>
          </a:p>
        </p:txBody>
      </p:sp>
      <p:sp>
        <p:nvSpPr>
          <p:cNvPr id="386" name="Google Shape;386;p28"/>
          <p:cNvSpPr txBox="1">
            <a:spLocks noGrp="1"/>
          </p:cNvSpPr>
          <p:nvPr>
            <p:ph idx="1"/>
          </p:nvPr>
        </p:nvSpPr>
        <p:spPr>
          <a:xfrm>
            <a:off x="838200" y="157510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Abstraction</a:t>
            </a:r>
            <a:endParaRPr dirty="0">
              <a:solidFill>
                <a:srgbClr val="999999"/>
              </a:solidFill>
            </a:endParaRPr>
          </a:p>
          <a:p>
            <a:pPr>
              <a:buClr>
                <a:srgbClr val="999999"/>
              </a:buClr>
            </a:pPr>
            <a:r>
              <a:rPr lang="en" dirty="0">
                <a:solidFill>
                  <a:srgbClr val="999999"/>
                </a:solidFill>
              </a:rPr>
              <a:t>Asynchrony</a:t>
            </a:r>
            <a:endParaRPr dirty="0">
              <a:solidFill>
                <a:srgbClr val="999999"/>
              </a:solidFill>
            </a:endParaRPr>
          </a:p>
          <a:p>
            <a:r>
              <a:rPr lang="en" dirty="0"/>
              <a:t>Environment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" dirty="0"/>
              <a:t>a proposed program with one state machine (verified)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 smtClean="0"/>
              <a:t>M</a:t>
            </a:r>
            <a:r>
              <a:rPr lang="en" dirty="0" err="1" smtClean="0"/>
              <a:t>odel</a:t>
            </a:r>
            <a:r>
              <a:rPr lang="en" dirty="0" smtClean="0"/>
              <a:t> </a:t>
            </a:r>
            <a:r>
              <a:rPr lang="en-US" dirty="0" smtClean="0"/>
              <a:t>(</a:t>
            </a:r>
            <a:r>
              <a:rPr lang="en" dirty="0" smtClean="0"/>
              <a:t>adversarial</a:t>
            </a:r>
            <a:r>
              <a:rPr lang="en-US" dirty="0" smtClean="0"/>
              <a:t>)</a:t>
            </a:r>
            <a:r>
              <a:rPr lang="en" dirty="0" smtClean="0"/>
              <a:t> </a:t>
            </a:r>
            <a:r>
              <a:rPr lang="en" dirty="0"/>
              <a:t>environment with another (trusted)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C</a:t>
            </a:r>
            <a:r>
              <a:rPr lang="en" dirty="0" err="1" smtClean="0"/>
              <a:t>ompound</a:t>
            </a:r>
            <a:r>
              <a:rPr lang="en" dirty="0" smtClean="0"/>
              <a:t> </a:t>
            </a:r>
            <a:r>
              <a:rPr lang="en" dirty="0"/>
              <a:t>state machine models their interactions (trusted)</a:t>
            </a:r>
            <a:endParaRPr dirty="0"/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713984" y="4312823"/>
            <a:ext cx="4876800" cy="190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  System </a:t>
            </a:r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389" name="Google Shape;389;p28"/>
          <p:cNvSpPr txBox="1"/>
          <p:nvPr/>
        </p:nvSpPr>
        <p:spPr>
          <a:xfrm>
            <a:off x="980684" y="4998623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Filesystem</a:t>
            </a:r>
            <a:endParaRPr sz="2400"/>
          </a:p>
          <a:p>
            <a:pPr algn="ctr"/>
            <a:r>
              <a:rPr lang="en" sz="1733" i="1"/>
              <a:t>(program to verify)</a:t>
            </a:r>
            <a:endParaRPr sz="1733" i="1"/>
          </a:p>
        </p:txBody>
      </p:sp>
      <p:sp>
        <p:nvSpPr>
          <p:cNvPr id="390" name="Google Shape;390;p28"/>
          <p:cNvSpPr txBox="1"/>
          <p:nvPr/>
        </p:nvSpPr>
        <p:spPr>
          <a:xfrm>
            <a:off x="3253984" y="4998623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Disk</a:t>
            </a:r>
            <a:endParaRPr sz="2400"/>
          </a:p>
          <a:p>
            <a:pPr algn="ctr"/>
            <a:r>
              <a:rPr lang="en" sz="1733" i="1"/>
              <a:t>(environment assumption)</a:t>
            </a:r>
            <a:endParaRPr sz="1733" i="1"/>
          </a:p>
        </p:txBody>
      </p:sp>
      <p:sp>
        <p:nvSpPr>
          <p:cNvPr id="10" name="Google Shape;389;p28"/>
          <p:cNvSpPr txBox="1"/>
          <p:nvPr/>
        </p:nvSpPr>
        <p:spPr>
          <a:xfrm>
            <a:off x="6511815" y="4886190"/>
            <a:ext cx="1994000" cy="97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 smtClean="0"/>
              <a:t>Host</a:t>
            </a:r>
            <a:endParaRPr sz="2400" dirty="0"/>
          </a:p>
          <a:p>
            <a:pPr algn="ctr"/>
            <a:r>
              <a:rPr lang="en" sz="1733" i="1" dirty="0"/>
              <a:t>(program to verify)</a:t>
            </a:r>
            <a:endParaRPr sz="1733" i="1" dirty="0"/>
          </a:p>
        </p:txBody>
      </p:sp>
      <p:sp>
        <p:nvSpPr>
          <p:cNvPr id="11" name="Google Shape;390;p28"/>
          <p:cNvSpPr txBox="1"/>
          <p:nvPr/>
        </p:nvSpPr>
        <p:spPr>
          <a:xfrm>
            <a:off x="8956800" y="4998623"/>
            <a:ext cx="1994000" cy="97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 smtClean="0"/>
              <a:t>Network</a:t>
            </a:r>
            <a:endParaRPr sz="2400" dirty="0"/>
          </a:p>
          <a:p>
            <a:pPr algn="ctr"/>
            <a:r>
              <a:rPr lang="en" sz="1733" i="1" dirty="0"/>
              <a:t>(environment assumption)</a:t>
            </a:r>
            <a:endParaRPr sz="1733" i="1" dirty="0"/>
          </a:p>
        </p:txBody>
      </p:sp>
    </p:spTree>
    <p:extLst>
      <p:ext uri="{BB962C8B-B14F-4D97-AF65-F5344CB8AC3E}">
        <p14:creationId xmlns:p14="http://schemas.microsoft.com/office/powerpoint/2010/main" val="20173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0704" y="4507992"/>
            <a:ext cx="8867632" cy="927857"/>
            <a:chOff x="647040" y="3859788"/>
            <a:chExt cx="8867632" cy="927857"/>
          </a:xfrm>
        </p:grpSpPr>
        <p:sp>
          <p:nvSpPr>
            <p:cNvPr id="9" name="Oval 8"/>
            <p:cNvSpPr/>
            <p:nvPr/>
          </p:nvSpPr>
          <p:spPr>
            <a:xfrm>
              <a:off x="647040" y="3989031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42689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38338" y="398903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33987" y="4009170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400857" y="3983187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657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696506" y="3983186"/>
              <a:ext cx="818166" cy="7784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658</a:t>
              </a:r>
            </a:p>
          </p:txBody>
        </p:sp>
        <p:cxnSp>
          <p:nvCxnSpPr>
            <p:cNvPr id="5" name="Curved Connector 4"/>
            <p:cNvCxnSpPr>
              <a:stCxn id="9" idx="7"/>
              <a:endCxn id="11" idx="1"/>
            </p:cNvCxnSpPr>
            <p:nvPr/>
          </p:nvCxnSpPr>
          <p:spPr>
            <a:xfrm rot="5400000" flipH="1" flipV="1">
              <a:off x="1703947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5400000" flipH="1" flipV="1">
              <a:off x="2999596" y="3744603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 flipH="1" flipV="1">
              <a:off x="4287943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 flipH="1" flipV="1">
              <a:off x="5590894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5400000" flipH="1" flipV="1">
              <a:off x="7135115" y="3744477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8457764" y="3738974"/>
              <a:ext cx="1" cy="717119"/>
            </a:xfrm>
            <a:prstGeom prst="curvedConnector3">
              <a:avLst>
                <a:gd name="adj1" fmla="val 3426060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87240" y="3859788"/>
              <a:ext cx="714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4400" dirty="0" smtClean="0"/>
                <a:t>…</a:t>
              </a:r>
              <a:endParaRPr lang="en-US" sz="4400" dirty="0"/>
            </a:p>
          </p:txBody>
        </p:sp>
      </p:grpSp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Chapter 4: Proving properties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smtClean="0"/>
              <a:t>Expressing a system as a state machine allows us to </a:t>
            </a:r>
            <a:r>
              <a:rPr lang="en-US" dirty="0" smtClean="0">
                <a:solidFill>
                  <a:srgbClr val="0000FF"/>
                </a:solidFill>
              </a:rPr>
              <a:t>prove</a:t>
            </a:r>
            <a:r>
              <a:rPr lang="en-US" dirty="0" smtClean="0"/>
              <a:t> that it has certain properties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We will focus on safety properties</a:t>
            </a:r>
          </a:p>
          <a:p>
            <a:pPr lvl="1"/>
            <a:r>
              <a:rPr lang="en-US" dirty="0" smtClean="0"/>
              <a:t>i.e. properties that hold throughout the execution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 smtClean="0"/>
              <a:t>Basic tool: induction</a:t>
            </a:r>
            <a:endParaRPr lang="el-GR" dirty="0" smtClean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l-GR" dirty="0"/>
          </a:p>
          <a:p>
            <a:r>
              <a:rPr lang="en-US" dirty="0" smtClean="0"/>
              <a:t>Show that the property holds on state 0</a:t>
            </a:r>
          </a:p>
          <a:p>
            <a:r>
              <a:rPr lang="en-US" dirty="0" smtClean="0"/>
              <a:t>Show that if the property holds on state k, it must hold on state k+1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3" name="Oval 22"/>
          <p:cNvSpPr/>
          <p:nvPr/>
        </p:nvSpPr>
        <p:spPr>
          <a:xfrm>
            <a:off x="1060704" y="4637235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56353" y="4637234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2002" y="4637234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47651" y="4657374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14521" y="4631391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10170" y="4631390"/>
            <a:ext cx="818166" cy="778475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658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5400000" flipH="1" flipV="1">
            <a:off x="10155512" y="4387178"/>
            <a:ext cx="1" cy="717119"/>
          </a:xfrm>
          <a:prstGeom prst="curvedConnector3">
            <a:avLst>
              <a:gd name="adj1" fmla="val 342606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Let’s prove a safety </a:t>
            </a:r>
            <a:r>
              <a:rPr lang="en" dirty="0" smtClean="0"/>
              <a:t>invariant!</a:t>
            </a:r>
            <a:endParaRPr dirty="0"/>
          </a:p>
        </p:txBody>
      </p:sp>
      <p:sp>
        <p:nvSpPr>
          <p:cNvPr id="396" name="Google Shape;39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Safety(v: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true // TBD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SafetyProof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 ::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(v) ==&gt;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v, v' ::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&amp;&amp; Next(v, v') ==&gt;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Safety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321468" y="3066001"/>
            <a:ext cx="1561416" cy="602800"/>
          </a:xfrm>
          <a:prstGeom prst="wedgeRoundRectCallout">
            <a:avLst>
              <a:gd name="adj1" fmla="val -110410"/>
              <a:gd name="adj2" fmla="val 127780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Base case</a:t>
            </a:r>
            <a:endParaRPr sz="2400"/>
          </a:p>
        </p:txBody>
      </p:sp>
      <p:sp>
        <p:nvSpPr>
          <p:cNvPr id="400" name="Google Shape;400;p29"/>
          <p:cNvSpPr/>
          <p:nvPr/>
        </p:nvSpPr>
        <p:spPr>
          <a:xfrm>
            <a:off x="8070775" y="5436587"/>
            <a:ext cx="2226577" cy="602800"/>
          </a:xfrm>
          <a:prstGeom prst="wedgeRoundRectCallout">
            <a:avLst>
              <a:gd name="adj1" fmla="val -42476"/>
              <a:gd name="adj2" fmla="val -168247"/>
              <a:gd name="adj3" fmla="val 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Inductive Step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7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27091</TotalTime>
  <Words>891</Words>
  <Application>Microsoft Macintosh PowerPoint</Application>
  <PresentationFormat>Widescreen</PresentationFormat>
  <Paragraphs>167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Consolas</vt:lpstr>
      <vt:lpstr>Mangal</vt:lpstr>
      <vt:lpstr>Arial</vt:lpstr>
      <vt:lpstr>Office Theme</vt:lpstr>
      <vt:lpstr>EECS498-008 Formal Verification of Systems Software</vt:lpstr>
      <vt:lpstr>A state is an assignment of values to variables</vt:lpstr>
      <vt:lpstr>A state machine definition</vt:lpstr>
      <vt:lpstr>A behavior is the set of all possible executions</vt:lpstr>
      <vt:lpstr>State machine strengths</vt:lpstr>
      <vt:lpstr>State machine strengths</vt:lpstr>
      <vt:lpstr>State machine strengths</vt:lpstr>
      <vt:lpstr>Chapter 4: Proving properties</vt:lpstr>
      <vt:lpstr>Let’s prove a safety invariant!</vt:lpstr>
      <vt:lpstr>Let’s prove a safety invariant!</vt:lpstr>
      <vt:lpstr>   Jay Normal Form</vt:lpstr>
      <vt:lpstr>Jay Normal Form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1285</cp:revision>
  <dcterms:created xsi:type="dcterms:W3CDTF">2022-08-23T16:51:43Z</dcterms:created>
  <dcterms:modified xsi:type="dcterms:W3CDTF">2022-09-26T05:32:02Z</dcterms:modified>
  <cp:category/>
</cp:coreProperties>
</file>