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14" r:id="rId3"/>
    <p:sldId id="302" r:id="rId4"/>
    <p:sldId id="294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1" r:id="rId13"/>
    <p:sldId id="312" r:id="rId14"/>
    <p:sldId id="31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34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20"/>
    <p:restoredTop sz="95768"/>
  </p:normalViewPr>
  <p:slideViewPr>
    <p:cSldViewPr snapToGrid="0" snapToObjects="1">
      <p:cViewPr>
        <p:scale>
          <a:sx n="71" d="100"/>
          <a:sy n="71" d="100"/>
        </p:scale>
        <p:origin x="2368" y="1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094DD-9FB6-494F-B8B3-0EE71AA7C620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B35FE-F591-0449-86D0-511DC77A3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1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35FE-F591-0449-86D0-511DC77A34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65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456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4e149635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4e149635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7418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4e149635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4e149635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4986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1c8e57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1c8e57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52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87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61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01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79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42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190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6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92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9/28/22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9/28/22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9/28/22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9/28/22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854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224991" y="375047"/>
            <a:ext cx="9739313" cy="4120478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333375" y="4804172"/>
            <a:ext cx="11525250" cy="88403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333375" y="5679281"/>
            <a:ext cx="11525250" cy="84832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9/28/22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631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882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394614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9/28/22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9/28/22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9/28/22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9/28/22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9/28/22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9/28/22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4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9/28/22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6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9/28/22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6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9255"/>
            <a:ext cx="3921407" cy="30587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9/28/22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s-IS" smtClean="0"/>
              <a:t>EECS498-008</a:t>
            </a:r>
            <a:endParaRPr lang="en-US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5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EECS498-008</a:t>
            </a:r>
            <a:br>
              <a:rPr lang="en-US" dirty="0" smtClean="0"/>
            </a:br>
            <a:r>
              <a:rPr lang="en-US" dirty="0" smtClean="0"/>
              <a:t>Formal Verification of Systems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Material and slides created by</a:t>
            </a:r>
          </a:p>
          <a:p>
            <a:r>
              <a:rPr lang="en-US" dirty="0" smtClean="0"/>
              <a:t>Jon Howell and</a:t>
            </a:r>
            <a:r>
              <a:rPr lang="en-US" dirty="0"/>
              <a:t> </a:t>
            </a:r>
            <a:r>
              <a:rPr lang="en-US" dirty="0" smtClean="0"/>
              <a:t>Manos Kapritsos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9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Crawler 2: Revenge of the inductive invariant</a:t>
            </a:r>
            <a:endParaRPr dirty="0">
              <a:latin typeface="Calibri Light" panose="020F0302020204030204" pitchFamily="34" charset="0"/>
            </a:endParaRP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>
          <a:xfrm>
            <a:off x="838200" y="1825625"/>
            <a:ext cx="7407031" cy="4351338"/>
          </a:xfrm>
        </p:spPr>
        <p:txBody>
          <a:bodyPr/>
          <a:lstStyle/>
          <a:p>
            <a:r>
              <a:rPr lang="en-US" dirty="0" smtClean="0"/>
              <a:t>The crawler can now only move North/South</a:t>
            </a:r>
          </a:p>
          <a:p>
            <a:pPr lvl="1"/>
            <a:r>
              <a:rPr lang="en-US" dirty="0" smtClean="0"/>
              <a:t>Initially it can only move North</a:t>
            </a:r>
          </a:p>
          <a:p>
            <a:r>
              <a:rPr lang="en-US" dirty="0" smtClean="0"/>
              <a:t>It can also Flip(), teleporting to the symmetric point on the y-axis and changing direction of movement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9/28/22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10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9369342" y="1890220"/>
            <a:ext cx="1107776" cy="3945078"/>
            <a:chOff x="4407433" y="2411272"/>
            <a:chExt cx="1107776" cy="3945078"/>
          </a:xfrm>
        </p:grpSpPr>
        <p:grpSp>
          <p:nvGrpSpPr>
            <p:cNvPr id="50" name="Group 49"/>
            <p:cNvGrpSpPr/>
            <p:nvPr/>
          </p:nvGrpSpPr>
          <p:grpSpPr>
            <a:xfrm>
              <a:off x="4930261" y="2411272"/>
              <a:ext cx="67305" cy="3945078"/>
              <a:chOff x="4930261" y="2411272"/>
              <a:chExt cx="67305" cy="3945078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4962210" y="2411272"/>
                <a:ext cx="0" cy="3945078"/>
              </a:xfrm>
              <a:prstGeom prst="line">
                <a:avLst/>
              </a:prstGeom>
              <a:noFill/>
              <a:ln w="25400" cap="flat">
                <a:solidFill>
                  <a:srgbClr val="5A5F5E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48" name="Group 47"/>
              <p:cNvGrpSpPr/>
              <p:nvPr/>
            </p:nvGrpSpPr>
            <p:grpSpPr>
              <a:xfrm>
                <a:off x="4930261" y="2988799"/>
                <a:ext cx="67305" cy="2393431"/>
                <a:chOff x="6046584" y="2911797"/>
                <a:chExt cx="67305" cy="2393431"/>
              </a:xfrm>
            </p:grpSpPr>
            <p:cxnSp>
              <p:nvCxnSpPr>
                <p:cNvPr id="10" name="Straight Connector 9"/>
                <p:cNvCxnSpPr/>
                <p:nvPr/>
              </p:nvCxnSpPr>
              <p:spPr>
                <a:xfrm>
                  <a:off x="6046584" y="4201691"/>
                  <a:ext cx="62120" cy="0"/>
                </a:xfrm>
                <a:prstGeom prst="line">
                  <a:avLst/>
                </a:prstGeom>
                <a:noFill/>
                <a:ln w="25400" cap="flat">
                  <a:solidFill>
                    <a:srgbClr val="5A5F5E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6047681" y="4022184"/>
                  <a:ext cx="62120" cy="0"/>
                </a:xfrm>
                <a:prstGeom prst="line">
                  <a:avLst/>
                </a:prstGeom>
                <a:noFill/>
                <a:ln w="25400" cap="flat">
                  <a:solidFill>
                    <a:srgbClr val="5A5F5E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6050330" y="3835825"/>
                  <a:ext cx="62120" cy="0"/>
                </a:xfrm>
                <a:prstGeom prst="line">
                  <a:avLst/>
                </a:prstGeom>
                <a:noFill/>
                <a:ln w="25400" cap="flat">
                  <a:solidFill>
                    <a:srgbClr val="5A5F5E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6047224" y="4571302"/>
                  <a:ext cx="62120" cy="0"/>
                </a:xfrm>
                <a:prstGeom prst="line">
                  <a:avLst/>
                </a:prstGeom>
                <a:noFill/>
                <a:ln w="25400" cap="flat">
                  <a:solidFill>
                    <a:srgbClr val="5A5F5E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6046584" y="4756747"/>
                  <a:ext cx="62120" cy="0"/>
                </a:xfrm>
                <a:prstGeom prst="line">
                  <a:avLst/>
                </a:prstGeom>
                <a:noFill/>
                <a:ln w="25400" cap="flat">
                  <a:solidFill>
                    <a:srgbClr val="5A5F5E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6047681" y="4939360"/>
                  <a:ext cx="62120" cy="0"/>
                </a:xfrm>
                <a:prstGeom prst="line">
                  <a:avLst/>
                </a:prstGeom>
                <a:noFill/>
                <a:ln w="25400" cap="flat">
                  <a:solidFill>
                    <a:srgbClr val="5A5F5E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6046584" y="5122614"/>
                  <a:ext cx="62120" cy="0"/>
                </a:xfrm>
                <a:prstGeom prst="line">
                  <a:avLst/>
                </a:prstGeom>
                <a:noFill/>
                <a:ln w="25400" cap="flat">
                  <a:solidFill>
                    <a:srgbClr val="5A5F5E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6046584" y="3645721"/>
                  <a:ext cx="62120" cy="0"/>
                </a:xfrm>
                <a:prstGeom prst="line">
                  <a:avLst/>
                </a:prstGeom>
                <a:noFill/>
                <a:ln w="25400" cap="flat">
                  <a:solidFill>
                    <a:srgbClr val="5A5F5E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6051769" y="3467767"/>
                  <a:ext cx="62120" cy="0"/>
                </a:xfrm>
                <a:prstGeom prst="line">
                  <a:avLst/>
                </a:prstGeom>
                <a:noFill/>
                <a:ln w="25400" cap="flat">
                  <a:solidFill>
                    <a:srgbClr val="5A5F5E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6047681" y="3288260"/>
                  <a:ext cx="62120" cy="0"/>
                </a:xfrm>
                <a:prstGeom prst="line">
                  <a:avLst/>
                </a:prstGeom>
                <a:noFill/>
                <a:ln w="25400" cap="flat">
                  <a:solidFill>
                    <a:srgbClr val="5A5F5E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047083" y="3101901"/>
                  <a:ext cx="62120" cy="0"/>
                </a:xfrm>
                <a:prstGeom prst="line">
                  <a:avLst/>
                </a:prstGeom>
                <a:noFill/>
                <a:ln w="25400" cap="flat">
                  <a:solidFill>
                    <a:srgbClr val="5A5F5E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6049831" y="2911797"/>
                  <a:ext cx="62120" cy="0"/>
                </a:xfrm>
                <a:prstGeom prst="line">
                  <a:avLst/>
                </a:prstGeom>
                <a:noFill/>
                <a:ln w="25400" cap="flat">
                  <a:solidFill>
                    <a:srgbClr val="5A5F5E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6046584" y="5305228"/>
                  <a:ext cx="62120" cy="0"/>
                </a:xfrm>
                <a:prstGeom prst="line">
                  <a:avLst/>
                </a:prstGeom>
                <a:noFill/>
                <a:ln w="25400" cap="flat">
                  <a:solidFill>
                    <a:srgbClr val="5A5F5E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grpSp>
          <p:nvGrpSpPr>
            <p:cNvPr id="49" name="Group 48"/>
            <p:cNvGrpSpPr/>
            <p:nvPr/>
          </p:nvGrpSpPr>
          <p:grpSpPr>
            <a:xfrm>
              <a:off x="4407433" y="3919973"/>
              <a:ext cx="1107776" cy="1095265"/>
              <a:chOff x="5524673" y="3838283"/>
              <a:chExt cx="1107776" cy="1095265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5524673" y="3838283"/>
                <a:ext cx="1107776" cy="1095265"/>
              </a:xfrm>
              <a:prstGeom prst="ellipse">
                <a:avLst/>
              </a:prstGeom>
              <a:solidFill>
                <a:schemeClr val="bg2"/>
              </a:solidFill>
              <a:ln w="12700" cap="flat">
                <a:solidFill>
                  <a:srgbClr val="0000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pPr algn="ctr" defTabSz="410751" hangingPunct="0"/>
                <a:endParaRPr lang="en-US" sz="2531">
                  <a:solidFill>
                    <a:srgbClr val="FFFFFF"/>
                  </a:solidFill>
                  <a:sym typeface="Gill Sans Light"/>
                </a:endParaRP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H="1">
                <a:off x="6076142" y="4202481"/>
                <a:ext cx="518046" cy="185285"/>
              </a:xfrm>
              <a:prstGeom prst="straightConnector1">
                <a:avLst/>
              </a:prstGeom>
              <a:noFill/>
              <a:ln w="25400" cap="flat">
                <a:solidFill>
                  <a:srgbClr val="5A5F5E"/>
                </a:solidFill>
                <a:prstDash val="solid"/>
                <a:miter lim="400000"/>
                <a:headEnd type="triangle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46" name="TextBox 45"/>
              <p:cNvSpPr txBox="1"/>
              <p:nvPr/>
            </p:nvSpPr>
            <p:spPr>
              <a:xfrm rot="20569322">
                <a:off x="6167314" y="4245267"/>
                <a:ext cx="390997" cy="2669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pPr algn="ctr" defTabSz="410751" hangingPunct="0"/>
                <a:r>
                  <a:rPr lang="el-GR" sz="1266" dirty="0">
                    <a:latin typeface="Calibri Light" charset="0"/>
                    <a:ea typeface="Calibri Light" charset="0"/>
                    <a:cs typeface="Calibri Light" charset="0"/>
                  </a:rPr>
                  <a:t>ρ=3</a:t>
                </a:r>
                <a:endParaRPr lang="en-US" sz="1266" dirty="0">
                  <a:solidFill>
                    <a:srgbClr val="535353"/>
                  </a:solidFill>
                  <a:latin typeface="Calibri Light" charset="0"/>
                  <a:ea typeface="Calibri Light" charset="0"/>
                  <a:cs typeface="Calibri Light" charset="0"/>
                  <a:sym typeface="Gill Sans Light"/>
                </a:endParaRPr>
              </a:p>
            </p:txBody>
          </p:sp>
        </p:grpSp>
      </p:grpSp>
      <p:sp>
        <p:nvSpPr>
          <p:cNvPr id="47" name="Oval 46"/>
          <p:cNvSpPr/>
          <p:nvPr/>
        </p:nvSpPr>
        <p:spPr>
          <a:xfrm>
            <a:off x="9875091" y="2995645"/>
            <a:ext cx="91440" cy="91440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3978803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 election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9/28/22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11</a:t>
            </a:fld>
            <a:endParaRPr lang="en-US"/>
          </a:p>
        </p:txBody>
      </p:sp>
      <p:sp>
        <p:nvSpPr>
          <p:cNvPr id="8" name="Google Shape;54;p13"/>
          <p:cNvSpPr/>
          <p:nvPr/>
        </p:nvSpPr>
        <p:spPr>
          <a:xfrm>
            <a:off x="3531155" y="22110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35</a:t>
            </a:r>
            <a:endParaRPr sz="3200"/>
          </a:p>
        </p:txBody>
      </p:sp>
      <p:sp>
        <p:nvSpPr>
          <p:cNvPr id="9" name="Google Shape;55;p13"/>
          <p:cNvSpPr/>
          <p:nvPr/>
        </p:nvSpPr>
        <p:spPr>
          <a:xfrm>
            <a:off x="5685322" y="6222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23</a:t>
            </a:r>
            <a:endParaRPr sz="3200"/>
          </a:p>
        </p:txBody>
      </p:sp>
      <p:sp>
        <p:nvSpPr>
          <p:cNvPr id="10" name="Google Shape;56;p13"/>
          <p:cNvSpPr/>
          <p:nvPr/>
        </p:nvSpPr>
        <p:spPr>
          <a:xfrm>
            <a:off x="7839489" y="22110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40</a:t>
            </a:r>
            <a:endParaRPr sz="3200"/>
          </a:p>
        </p:txBody>
      </p:sp>
      <p:sp>
        <p:nvSpPr>
          <p:cNvPr id="11" name="Google Shape;57;p13"/>
          <p:cNvSpPr/>
          <p:nvPr/>
        </p:nvSpPr>
        <p:spPr>
          <a:xfrm>
            <a:off x="7152122" y="455090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86</a:t>
            </a:r>
            <a:endParaRPr sz="3200"/>
          </a:p>
        </p:txBody>
      </p:sp>
      <p:sp>
        <p:nvSpPr>
          <p:cNvPr id="12" name="Google Shape;58;p13"/>
          <p:cNvSpPr/>
          <p:nvPr/>
        </p:nvSpPr>
        <p:spPr>
          <a:xfrm>
            <a:off x="4526655" y="455090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11</a:t>
            </a:r>
            <a:endParaRPr sz="3200"/>
          </a:p>
        </p:txBody>
      </p:sp>
      <p:cxnSp>
        <p:nvCxnSpPr>
          <p:cNvPr id="13" name="Google Shape;59;p13"/>
          <p:cNvCxnSpPr/>
          <p:nvPr/>
        </p:nvCxnSpPr>
        <p:spPr>
          <a:xfrm>
            <a:off x="7152122" y="1355633"/>
            <a:ext cx="1420800" cy="8556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" name="Google Shape;60;p13"/>
          <p:cNvCxnSpPr/>
          <p:nvPr/>
        </p:nvCxnSpPr>
        <p:spPr>
          <a:xfrm rot="5400000">
            <a:off x="7944681" y="4137425"/>
            <a:ext cx="1821200" cy="4724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" name="Google Shape;61;p13"/>
          <p:cNvCxnSpPr/>
          <p:nvPr/>
        </p:nvCxnSpPr>
        <p:spPr>
          <a:xfrm rot="5400000">
            <a:off x="6572330" y="5009092"/>
            <a:ext cx="800" cy="1588400"/>
          </a:xfrm>
          <a:prstGeom prst="curvedConnector3">
            <a:avLst>
              <a:gd name="adj1" fmla="val 25996819"/>
            </a:avLst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" name="Google Shape;62;p13"/>
          <p:cNvCxnSpPr/>
          <p:nvPr/>
        </p:nvCxnSpPr>
        <p:spPr>
          <a:xfrm rot="10800000">
            <a:off x="3745855" y="3463100"/>
            <a:ext cx="780800" cy="18212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" name="Google Shape;63;p13"/>
          <p:cNvCxnSpPr/>
          <p:nvPr/>
        </p:nvCxnSpPr>
        <p:spPr>
          <a:xfrm rot="-5400000">
            <a:off x="4547355" y="1073033"/>
            <a:ext cx="855200" cy="14208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8" name="Google Shape;64;p13"/>
          <p:cNvGrpSpPr/>
          <p:nvPr/>
        </p:nvGrpSpPr>
        <p:grpSpPr>
          <a:xfrm>
            <a:off x="2817790" y="327401"/>
            <a:ext cx="7110737" cy="5884815"/>
            <a:chOff x="1871300" y="245550"/>
            <a:chExt cx="5333053" cy="4413611"/>
          </a:xfrm>
        </p:grpSpPr>
        <p:sp>
          <p:nvSpPr>
            <p:cNvPr id="19" name="Google Shape;65;p13"/>
            <p:cNvSpPr/>
            <p:nvPr/>
          </p:nvSpPr>
          <p:spPr>
            <a:xfrm>
              <a:off x="4793000" y="24555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20" name="Google Shape;66;p13"/>
            <p:cNvSpPr/>
            <p:nvPr/>
          </p:nvSpPr>
          <p:spPr>
            <a:xfrm>
              <a:off x="6408825" y="14292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21" name="Google Shape;67;p13"/>
            <p:cNvSpPr/>
            <p:nvPr/>
          </p:nvSpPr>
          <p:spPr>
            <a:xfrm>
              <a:off x="5942150" y="40174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22" name="Google Shape;68;p13"/>
            <p:cNvSpPr/>
            <p:nvPr/>
          </p:nvSpPr>
          <p:spPr>
            <a:xfrm>
              <a:off x="2710900" y="40174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23" name="Google Shape;69;p13"/>
            <p:cNvSpPr/>
            <p:nvPr/>
          </p:nvSpPr>
          <p:spPr>
            <a:xfrm>
              <a:off x="1871300" y="148850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</p:grpSp>
      <p:sp>
        <p:nvSpPr>
          <p:cNvPr id="24" name="Google Shape;70;p13"/>
          <p:cNvSpPr/>
          <p:nvPr/>
        </p:nvSpPr>
        <p:spPr>
          <a:xfrm>
            <a:off x="8867822" y="19056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23</a:t>
            </a:r>
            <a:endParaRPr sz="2400" i="1"/>
          </a:p>
        </p:txBody>
      </p:sp>
      <p:sp>
        <p:nvSpPr>
          <p:cNvPr id="25" name="Google Shape;71;p13"/>
          <p:cNvSpPr/>
          <p:nvPr/>
        </p:nvSpPr>
        <p:spPr>
          <a:xfrm>
            <a:off x="8245589" y="5356567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40</a:t>
            </a:r>
            <a:endParaRPr sz="2400" i="1"/>
          </a:p>
        </p:txBody>
      </p:sp>
      <p:sp>
        <p:nvSpPr>
          <p:cNvPr id="26" name="Google Shape;72;p13"/>
          <p:cNvSpPr/>
          <p:nvPr/>
        </p:nvSpPr>
        <p:spPr>
          <a:xfrm>
            <a:off x="6707089" y="3274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35</a:t>
            </a:r>
            <a:endParaRPr sz="2400" i="1"/>
          </a:p>
        </p:txBody>
      </p:sp>
      <p:sp>
        <p:nvSpPr>
          <p:cNvPr id="27" name="Google Shape;73;p13"/>
          <p:cNvSpPr/>
          <p:nvPr/>
        </p:nvSpPr>
        <p:spPr>
          <a:xfrm>
            <a:off x="8867822" y="19056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35</a:t>
            </a:r>
            <a:endParaRPr sz="2400" i="1"/>
          </a:p>
        </p:txBody>
      </p:sp>
      <p:sp>
        <p:nvSpPr>
          <p:cNvPr id="28" name="Google Shape;74;p13"/>
          <p:cNvSpPr/>
          <p:nvPr/>
        </p:nvSpPr>
        <p:spPr>
          <a:xfrm>
            <a:off x="3937255" y="5356567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sp>
        <p:nvSpPr>
          <p:cNvPr id="29" name="Google Shape;75;p13"/>
          <p:cNvSpPr/>
          <p:nvPr/>
        </p:nvSpPr>
        <p:spPr>
          <a:xfrm>
            <a:off x="2817789" y="1987033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sp>
        <p:nvSpPr>
          <p:cNvPr id="30" name="Google Shape;76;p13"/>
          <p:cNvSpPr/>
          <p:nvPr/>
        </p:nvSpPr>
        <p:spPr>
          <a:xfrm>
            <a:off x="6707089" y="3274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sp>
        <p:nvSpPr>
          <p:cNvPr id="31" name="Google Shape;77;p13"/>
          <p:cNvSpPr/>
          <p:nvPr/>
        </p:nvSpPr>
        <p:spPr>
          <a:xfrm>
            <a:off x="8867822" y="19056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sp>
        <p:nvSpPr>
          <p:cNvPr id="32" name="Google Shape;78;p13"/>
          <p:cNvSpPr/>
          <p:nvPr/>
        </p:nvSpPr>
        <p:spPr>
          <a:xfrm>
            <a:off x="8245589" y="5356567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pic>
        <p:nvPicPr>
          <p:cNvPr id="33" name="Google Shape;7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74233">
            <a:off x="7060435" y="4061410"/>
            <a:ext cx="1420800" cy="77538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80;p13"/>
          <p:cNvSpPr/>
          <p:nvPr/>
        </p:nvSpPr>
        <p:spPr>
          <a:xfrm>
            <a:off x="7982522" y="1111567"/>
            <a:ext cx="636400" cy="373600"/>
          </a:xfrm>
          <a:prstGeom prst="snip1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23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682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531155" y="22110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35</a:t>
            </a:r>
            <a:endParaRPr sz="3200"/>
          </a:p>
        </p:txBody>
      </p:sp>
      <p:sp>
        <p:nvSpPr>
          <p:cNvPr id="86" name="Google Shape;86;p14"/>
          <p:cNvSpPr/>
          <p:nvPr/>
        </p:nvSpPr>
        <p:spPr>
          <a:xfrm>
            <a:off x="5685322" y="6222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23</a:t>
            </a:r>
            <a:endParaRPr sz="3200"/>
          </a:p>
        </p:txBody>
      </p:sp>
      <p:sp>
        <p:nvSpPr>
          <p:cNvPr id="87" name="Google Shape;87;p14"/>
          <p:cNvSpPr/>
          <p:nvPr/>
        </p:nvSpPr>
        <p:spPr>
          <a:xfrm>
            <a:off x="7839489" y="22110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40</a:t>
            </a:r>
            <a:endParaRPr sz="3200"/>
          </a:p>
        </p:txBody>
      </p:sp>
      <p:sp>
        <p:nvSpPr>
          <p:cNvPr id="88" name="Google Shape;88;p14"/>
          <p:cNvSpPr/>
          <p:nvPr/>
        </p:nvSpPr>
        <p:spPr>
          <a:xfrm>
            <a:off x="7152122" y="455090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86</a:t>
            </a:r>
            <a:endParaRPr sz="3200"/>
          </a:p>
        </p:txBody>
      </p:sp>
      <p:sp>
        <p:nvSpPr>
          <p:cNvPr id="89" name="Google Shape;89;p14"/>
          <p:cNvSpPr/>
          <p:nvPr/>
        </p:nvSpPr>
        <p:spPr>
          <a:xfrm>
            <a:off x="4526655" y="455090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11</a:t>
            </a:r>
            <a:endParaRPr sz="3200"/>
          </a:p>
        </p:txBody>
      </p:sp>
      <p:cxnSp>
        <p:nvCxnSpPr>
          <p:cNvPr id="90" name="Google Shape;90;p14"/>
          <p:cNvCxnSpPr>
            <a:stCxn id="86" idx="6"/>
            <a:endCxn id="87" idx="0"/>
          </p:cNvCxnSpPr>
          <p:nvPr/>
        </p:nvCxnSpPr>
        <p:spPr>
          <a:xfrm>
            <a:off x="7152122" y="1355633"/>
            <a:ext cx="1420800" cy="8556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1" name="Google Shape;91;p14"/>
          <p:cNvCxnSpPr>
            <a:stCxn id="87" idx="5"/>
            <a:endCxn id="88" idx="6"/>
          </p:cNvCxnSpPr>
          <p:nvPr/>
        </p:nvCxnSpPr>
        <p:spPr>
          <a:xfrm rot="5400000">
            <a:off x="7944681" y="4137425"/>
            <a:ext cx="1821200" cy="4724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2" name="Google Shape;92;p14"/>
          <p:cNvCxnSpPr>
            <a:stCxn id="88" idx="3"/>
            <a:endCxn id="89" idx="5"/>
          </p:cNvCxnSpPr>
          <p:nvPr/>
        </p:nvCxnSpPr>
        <p:spPr>
          <a:xfrm rot="5400000">
            <a:off x="6572330" y="5009092"/>
            <a:ext cx="800" cy="1588400"/>
          </a:xfrm>
          <a:prstGeom prst="curvedConnector3">
            <a:avLst>
              <a:gd name="adj1" fmla="val 25996819"/>
            </a:avLst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3" name="Google Shape;93;p14"/>
          <p:cNvCxnSpPr>
            <a:stCxn id="89" idx="2"/>
            <a:endCxn id="85" idx="3"/>
          </p:cNvCxnSpPr>
          <p:nvPr/>
        </p:nvCxnSpPr>
        <p:spPr>
          <a:xfrm rot="10800000">
            <a:off x="3745855" y="3463100"/>
            <a:ext cx="780800" cy="18212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4" name="Google Shape;94;p14"/>
          <p:cNvCxnSpPr>
            <a:stCxn id="85" idx="0"/>
            <a:endCxn id="86" idx="2"/>
          </p:cNvCxnSpPr>
          <p:nvPr/>
        </p:nvCxnSpPr>
        <p:spPr>
          <a:xfrm rot="-5400000">
            <a:off x="4547355" y="1073033"/>
            <a:ext cx="855200" cy="14208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95" name="Google Shape;95;p14"/>
          <p:cNvGrpSpPr/>
          <p:nvPr/>
        </p:nvGrpSpPr>
        <p:grpSpPr>
          <a:xfrm>
            <a:off x="2817790" y="327401"/>
            <a:ext cx="7110737" cy="5884815"/>
            <a:chOff x="1871300" y="245550"/>
            <a:chExt cx="5333053" cy="4413611"/>
          </a:xfrm>
        </p:grpSpPr>
        <p:sp>
          <p:nvSpPr>
            <p:cNvPr id="96" name="Google Shape;96;p14"/>
            <p:cNvSpPr/>
            <p:nvPr/>
          </p:nvSpPr>
          <p:spPr>
            <a:xfrm>
              <a:off x="4793000" y="24555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6408825" y="14292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5942150" y="40174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2710900" y="40174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1871300" y="148850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</p:grpSp>
      <p:sp>
        <p:nvSpPr>
          <p:cNvPr id="101" name="Google Shape;101;p14"/>
          <p:cNvSpPr/>
          <p:nvPr/>
        </p:nvSpPr>
        <p:spPr>
          <a:xfrm>
            <a:off x="8867822" y="19056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23</a:t>
            </a:r>
            <a:endParaRPr sz="2400" i="1"/>
          </a:p>
        </p:txBody>
      </p:sp>
      <p:sp>
        <p:nvSpPr>
          <p:cNvPr id="102" name="Google Shape;102;p14"/>
          <p:cNvSpPr/>
          <p:nvPr/>
        </p:nvSpPr>
        <p:spPr>
          <a:xfrm>
            <a:off x="8245589" y="5356567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40</a:t>
            </a:r>
            <a:endParaRPr sz="2400" i="1"/>
          </a:p>
        </p:txBody>
      </p:sp>
      <p:sp>
        <p:nvSpPr>
          <p:cNvPr id="103" name="Google Shape;103;p14"/>
          <p:cNvSpPr/>
          <p:nvPr/>
        </p:nvSpPr>
        <p:spPr>
          <a:xfrm>
            <a:off x="6707089" y="3274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35</a:t>
            </a:r>
            <a:endParaRPr sz="2400" i="1"/>
          </a:p>
        </p:txBody>
      </p:sp>
      <p:sp>
        <p:nvSpPr>
          <p:cNvPr id="104" name="Google Shape;104;p14"/>
          <p:cNvSpPr/>
          <p:nvPr/>
        </p:nvSpPr>
        <p:spPr>
          <a:xfrm>
            <a:off x="8867822" y="19056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35</a:t>
            </a:r>
            <a:endParaRPr sz="2400" i="1"/>
          </a:p>
        </p:txBody>
      </p:sp>
      <p:sp>
        <p:nvSpPr>
          <p:cNvPr id="105" name="Google Shape;105;p14"/>
          <p:cNvSpPr/>
          <p:nvPr/>
        </p:nvSpPr>
        <p:spPr>
          <a:xfrm>
            <a:off x="3937255" y="5356567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sp>
        <p:nvSpPr>
          <p:cNvPr id="106" name="Google Shape;106;p14"/>
          <p:cNvSpPr/>
          <p:nvPr/>
        </p:nvSpPr>
        <p:spPr>
          <a:xfrm>
            <a:off x="2817789" y="1987033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sp>
        <p:nvSpPr>
          <p:cNvPr id="107" name="Google Shape;107;p14"/>
          <p:cNvSpPr/>
          <p:nvPr/>
        </p:nvSpPr>
        <p:spPr>
          <a:xfrm>
            <a:off x="6707089" y="3274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sp>
        <p:nvSpPr>
          <p:cNvPr id="108" name="Google Shape;108;p14"/>
          <p:cNvSpPr/>
          <p:nvPr/>
        </p:nvSpPr>
        <p:spPr>
          <a:xfrm>
            <a:off x="8867822" y="19056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sp>
        <p:nvSpPr>
          <p:cNvPr id="109" name="Google Shape;109;p14"/>
          <p:cNvSpPr/>
          <p:nvPr/>
        </p:nvSpPr>
        <p:spPr>
          <a:xfrm>
            <a:off x="8245589" y="5356567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pic>
        <p:nvPicPr>
          <p:cNvPr id="110" name="Google Shape;11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74233">
            <a:off x="7060435" y="4061410"/>
            <a:ext cx="1420800" cy="77538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/>
          <p:nvPr/>
        </p:nvSpPr>
        <p:spPr>
          <a:xfrm>
            <a:off x="2805688" y="471232"/>
            <a:ext cx="7002833" cy="5731600"/>
          </a:xfrm>
          <a:custGeom>
            <a:avLst/>
            <a:gdLst/>
            <a:ahLst/>
            <a:cxnLst/>
            <a:rect l="l" t="t" r="r" b="b"/>
            <a:pathLst>
              <a:path w="210085" h="171948" extrusionOk="0">
                <a:moveTo>
                  <a:pt x="142410" y="155729"/>
                </a:moveTo>
                <a:cubicBezTo>
                  <a:pt x="125667" y="157480"/>
                  <a:pt x="64935" y="183051"/>
                  <a:pt x="41951" y="166232"/>
                </a:cubicBezTo>
                <a:cubicBezTo>
                  <a:pt x="18967" y="149413"/>
                  <a:pt x="-11550" y="82516"/>
                  <a:pt x="4508" y="54814"/>
                </a:cubicBezTo>
                <a:cubicBezTo>
                  <a:pt x="20566" y="27112"/>
                  <a:pt x="104357" y="171"/>
                  <a:pt x="138300" y="19"/>
                </a:cubicBezTo>
                <a:cubicBezTo>
                  <a:pt x="172243" y="-133"/>
                  <a:pt x="199640" y="28406"/>
                  <a:pt x="208164" y="53901"/>
                </a:cubicBezTo>
                <a:cubicBezTo>
                  <a:pt x="216688" y="79396"/>
                  <a:pt x="192563" y="136474"/>
                  <a:pt x="189443" y="152989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 election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9/28/22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6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3531155" y="22110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35</a:t>
            </a:r>
            <a:endParaRPr sz="3200"/>
          </a:p>
        </p:txBody>
      </p:sp>
      <p:sp>
        <p:nvSpPr>
          <p:cNvPr id="117" name="Google Shape;117;p15"/>
          <p:cNvSpPr/>
          <p:nvPr/>
        </p:nvSpPr>
        <p:spPr>
          <a:xfrm>
            <a:off x="5685322" y="6222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23</a:t>
            </a:r>
            <a:endParaRPr sz="3200"/>
          </a:p>
        </p:txBody>
      </p:sp>
      <p:sp>
        <p:nvSpPr>
          <p:cNvPr id="118" name="Google Shape;118;p15"/>
          <p:cNvSpPr/>
          <p:nvPr/>
        </p:nvSpPr>
        <p:spPr>
          <a:xfrm>
            <a:off x="7839489" y="22110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40</a:t>
            </a:r>
            <a:endParaRPr sz="3200"/>
          </a:p>
        </p:txBody>
      </p:sp>
      <p:sp>
        <p:nvSpPr>
          <p:cNvPr id="119" name="Google Shape;119;p15"/>
          <p:cNvSpPr/>
          <p:nvPr/>
        </p:nvSpPr>
        <p:spPr>
          <a:xfrm>
            <a:off x="7152122" y="455090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86</a:t>
            </a:r>
            <a:endParaRPr sz="3200"/>
          </a:p>
        </p:txBody>
      </p:sp>
      <p:sp>
        <p:nvSpPr>
          <p:cNvPr id="120" name="Google Shape;120;p15"/>
          <p:cNvSpPr/>
          <p:nvPr/>
        </p:nvSpPr>
        <p:spPr>
          <a:xfrm>
            <a:off x="4526655" y="455090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11</a:t>
            </a:r>
            <a:endParaRPr sz="3200"/>
          </a:p>
        </p:txBody>
      </p:sp>
      <p:cxnSp>
        <p:nvCxnSpPr>
          <p:cNvPr id="121" name="Google Shape;121;p15"/>
          <p:cNvCxnSpPr>
            <a:stCxn id="117" idx="6"/>
            <a:endCxn id="118" idx="0"/>
          </p:cNvCxnSpPr>
          <p:nvPr/>
        </p:nvCxnSpPr>
        <p:spPr>
          <a:xfrm>
            <a:off x="7152122" y="1355633"/>
            <a:ext cx="1420800" cy="8556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2" name="Google Shape;122;p15"/>
          <p:cNvCxnSpPr>
            <a:stCxn id="118" idx="5"/>
            <a:endCxn id="119" idx="6"/>
          </p:cNvCxnSpPr>
          <p:nvPr/>
        </p:nvCxnSpPr>
        <p:spPr>
          <a:xfrm rot="5400000">
            <a:off x="7944681" y="4137425"/>
            <a:ext cx="1821200" cy="4724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3" name="Google Shape;123;p15"/>
          <p:cNvCxnSpPr>
            <a:stCxn id="119" idx="3"/>
            <a:endCxn id="120" idx="5"/>
          </p:cNvCxnSpPr>
          <p:nvPr/>
        </p:nvCxnSpPr>
        <p:spPr>
          <a:xfrm rot="5400000">
            <a:off x="6572330" y="5009092"/>
            <a:ext cx="800" cy="1588400"/>
          </a:xfrm>
          <a:prstGeom prst="curvedConnector3">
            <a:avLst>
              <a:gd name="adj1" fmla="val 25996819"/>
            </a:avLst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4" name="Google Shape;124;p15"/>
          <p:cNvCxnSpPr>
            <a:stCxn id="120" idx="2"/>
            <a:endCxn id="116" idx="3"/>
          </p:cNvCxnSpPr>
          <p:nvPr/>
        </p:nvCxnSpPr>
        <p:spPr>
          <a:xfrm rot="10800000">
            <a:off x="3745855" y="3463100"/>
            <a:ext cx="780800" cy="18212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5" name="Google Shape;125;p15"/>
          <p:cNvCxnSpPr>
            <a:stCxn id="116" idx="0"/>
            <a:endCxn id="117" idx="2"/>
          </p:cNvCxnSpPr>
          <p:nvPr/>
        </p:nvCxnSpPr>
        <p:spPr>
          <a:xfrm rot="-5400000">
            <a:off x="4547355" y="1073033"/>
            <a:ext cx="855200" cy="14208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26" name="Google Shape;126;p15"/>
          <p:cNvGrpSpPr/>
          <p:nvPr/>
        </p:nvGrpSpPr>
        <p:grpSpPr>
          <a:xfrm>
            <a:off x="2817790" y="327401"/>
            <a:ext cx="7110737" cy="5884815"/>
            <a:chOff x="1871300" y="245550"/>
            <a:chExt cx="5333053" cy="4413611"/>
          </a:xfrm>
        </p:grpSpPr>
        <p:sp>
          <p:nvSpPr>
            <p:cNvPr id="127" name="Google Shape;127;p15"/>
            <p:cNvSpPr/>
            <p:nvPr/>
          </p:nvSpPr>
          <p:spPr>
            <a:xfrm>
              <a:off x="4793000" y="24555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6408825" y="14292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5942150" y="40174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2710900" y="40174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1871300" y="148850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</p:grpSp>
      <p:sp>
        <p:nvSpPr>
          <p:cNvPr id="132" name="Google Shape;132;p15"/>
          <p:cNvSpPr/>
          <p:nvPr/>
        </p:nvSpPr>
        <p:spPr>
          <a:xfrm>
            <a:off x="8867822" y="19056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23</a:t>
            </a:r>
            <a:endParaRPr sz="2400" i="1"/>
          </a:p>
        </p:txBody>
      </p:sp>
      <p:sp>
        <p:nvSpPr>
          <p:cNvPr id="133" name="Google Shape;133;p15"/>
          <p:cNvSpPr/>
          <p:nvPr/>
        </p:nvSpPr>
        <p:spPr>
          <a:xfrm>
            <a:off x="8245589" y="5356567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40</a:t>
            </a:r>
            <a:endParaRPr sz="2400" i="1"/>
          </a:p>
        </p:txBody>
      </p:sp>
      <p:sp>
        <p:nvSpPr>
          <p:cNvPr id="134" name="Google Shape;134;p15"/>
          <p:cNvSpPr/>
          <p:nvPr/>
        </p:nvSpPr>
        <p:spPr>
          <a:xfrm>
            <a:off x="6707089" y="3274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35</a:t>
            </a:r>
            <a:endParaRPr sz="2400" i="1"/>
          </a:p>
        </p:txBody>
      </p:sp>
      <p:sp>
        <p:nvSpPr>
          <p:cNvPr id="135" name="Google Shape;135;p15"/>
          <p:cNvSpPr/>
          <p:nvPr/>
        </p:nvSpPr>
        <p:spPr>
          <a:xfrm>
            <a:off x="8867822" y="19056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35</a:t>
            </a:r>
            <a:endParaRPr sz="2400" i="1"/>
          </a:p>
        </p:txBody>
      </p:sp>
      <p:sp>
        <p:nvSpPr>
          <p:cNvPr id="136" name="Google Shape;136;p15"/>
          <p:cNvSpPr/>
          <p:nvPr/>
        </p:nvSpPr>
        <p:spPr>
          <a:xfrm>
            <a:off x="3937255" y="5356567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sp>
        <p:nvSpPr>
          <p:cNvPr id="137" name="Google Shape;137;p15"/>
          <p:cNvSpPr/>
          <p:nvPr/>
        </p:nvSpPr>
        <p:spPr>
          <a:xfrm>
            <a:off x="4599823" y="580100"/>
            <a:ext cx="4672833" cy="2515233"/>
          </a:xfrm>
          <a:custGeom>
            <a:avLst/>
            <a:gdLst/>
            <a:ahLst/>
            <a:cxnLst/>
            <a:rect l="l" t="t" r="r" b="b"/>
            <a:pathLst>
              <a:path w="140185" h="75457" extrusionOk="0">
                <a:moveTo>
                  <a:pt x="0" y="75457"/>
                </a:moveTo>
                <a:cubicBezTo>
                  <a:pt x="9057" y="64090"/>
                  <a:pt x="36378" y="18774"/>
                  <a:pt x="54339" y="7255"/>
                </a:cubicBezTo>
                <a:cubicBezTo>
                  <a:pt x="72300" y="-4264"/>
                  <a:pt x="93456" y="-127"/>
                  <a:pt x="107764" y="6342"/>
                </a:cubicBezTo>
                <a:cubicBezTo>
                  <a:pt x="122072" y="12811"/>
                  <a:pt x="134782" y="39447"/>
                  <a:pt x="140185" y="46068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 election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9/28/22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/>
          <p:nvPr/>
        </p:nvSpPr>
        <p:spPr>
          <a:xfrm>
            <a:off x="3531155" y="22110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35</a:t>
            </a:r>
            <a:endParaRPr sz="3200"/>
          </a:p>
        </p:txBody>
      </p:sp>
      <p:sp>
        <p:nvSpPr>
          <p:cNvPr id="143" name="Google Shape;143;p16"/>
          <p:cNvSpPr/>
          <p:nvPr/>
        </p:nvSpPr>
        <p:spPr>
          <a:xfrm>
            <a:off x="5685322" y="6222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dirty="0"/>
              <a:t>id</a:t>
            </a:r>
            <a:endParaRPr sz="3200" dirty="0"/>
          </a:p>
          <a:p>
            <a:pPr algn="ctr"/>
            <a:r>
              <a:rPr lang="en" sz="3200" dirty="0"/>
              <a:t>23</a:t>
            </a:r>
            <a:endParaRPr sz="3200" dirty="0"/>
          </a:p>
        </p:txBody>
      </p:sp>
      <p:sp>
        <p:nvSpPr>
          <p:cNvPr id="144" name="Google Shape;144;p16"/>
          <p:cNvSpPr/>
          <p:nvPr/>
        </p:nvSpPr>
        <p:spPr>
          <a:xfrm>
            <a:off x="7839489" y="22110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40</a:t>
            </a:r>
            <a:endParaRPr sz="3200"/>
          </a:p>
        </p:txBody>
      </p:sp>
      <p:sp>
        <p:nvSpPr>
          <p:cNvPr id="145" name="Google Shape;145;p16"/>
          <p:cNvSpPr/>
          <p:nvPr/>
        </p:nvSpPr>
        <p:spPr>
          <a:xfrm>
            <a:off x="7152122" y="455090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86</a:t>
            </a:r>
            <a:endParaRPr sz="3200"/>
          </a:p>
        </p:txBody>
      </p:sp>
      <p:sp>
        <p:nvSpPr>
          <p:cNvPr id="146" name="Google Shape;146;p16"/>
          <p:cNvSpPr/>
          <p:nvPr/>
        </p:nvSpPr>
        <p:spPr>
          <a:xfrm>
            <a:off x="4526655" y="455090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11</a:t>
            </a:r>
            <a:endParaRPr sz="3200"/>
          </a:p>
        </p:txBody>
      </p:sp>
      <p:cxnSp>
        <p:nvCxnSpPr>
          <p:cNvPr id="147" name="Google Shape;147;p16"/>
          <p:cNvCxnSpPr>
            <a:stCxn id="143" idx="6"/>
            <a:endCxn id="144" idx="0"/>
          </p:cNvCxnSpPr>
          <p:nvPr/>
        </p:nvCxnSpPr>
        <p:spPr>
          <a:xfrm>
            <a:off x="7152122" y="1355633"/>
            <a:ext cx="1420800" cy="8556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8" name="Google Shape;148;p16"/>
          <p:cNvCxnSpPr>
            <a:stCxn id="144" idx="5"/>
            <a:endCxn id="145" idx="6"/>
          </p:cNvCxnSpPr>
          <p:nvPr/>
        </p:nvCxnSpPr>
        <p:spPr>
          <a:xfrm rot="5400000">
            <a:off x="7944681" y="4137425"/>
            <a:ext cx="1821200" cy="4724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9" name="Google Shape;149;p16"/>
          <p:cNvCxnSpPr>
            <a:stCxn id="145" idx="3"/>
            <a:endCxn id="146" idx="5"/>
          </p:cNvCxnSpPr>
          <p:nvPr/>
        </p:nvCxnSpPr>
        <p:spPr>
          <a:xfrm rot="5400000">
            <a:off x="6572330" y="5009092"/>
            <a:ext cx="800" cy="1588400"/>
          </a:xfrm>
          <a:prstGeom prst="curvedConnector3">
            <a:avLst>
              <a:gd name="adj1" fmla="val 25996819"/>
            </a:avLst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0" name="Google Shape;150;p16"/>
          <p:cNvCxnSpPr>
            <a:stCxn id="146" idx="2"/>
            <a:endCxn id="142" idx="3"/>
          </p:cNvCxnSpPr>
          <p:nvPr/>
        </p:nvCxnSpPr>
        <p:spPr>
          <a:xfrm rot="10800000">
            <a:off x="3745855" y="3463100"/>
            <a:ext cx="780800" cy="18212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1" name="Google Shape;151;p16"/>
          <p:cNvCxnSpPr>
            <a:stCxn id="142" idx="0"/>
            <a:endCxn id="143" idx="2"/>
          </p:cNvCxnSpPr>
          <p:nvPr/>
        </p:nvCxnSpPr>
        <p:spPr>
          <a:xfrm rot="-5400000">
            <a:off x="4547355" y="1073033"/>
            <a:ext cx="855200" cy="14208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52" name="Google Shape;152;p16"/>
          <p:cNvGrpSpPr/>
          <p:nvPr/>
        </p:nvGrpSpPr>
        <p:grpSpPr>
          <a:xfrm>
            <a:off x="2817790" y="327401"/>
            <a:ext cx="7110737" cy="5884815"/>
            <a:chOff x="1871300" y="245550"/>
            <a:chExt cx="5333053" cy="4413611"/>
          </a:xfrm>
        </p:grpSpPr>
        <p:sp>
          <p:nvSpPr>
            <p:cNvPr id="153" name="Google Shape;153;p16"/>
            <p:cNvSpPr/>
            <p:nvPr/>
          </p:nvSpPr>
          <p:spPr>
            <a:xfrm>
              <a:off x="4793000" y="24555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6408825" y="14292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5942150" y="40174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2710900" y="40174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1871300" y="148850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</p:grpSp>
      <p:sp>
        <p:nvSpPr>
          <p:cNvPr id="158" name="Google Shape;158;p16"/>
          <p:cNvSpPr/>
          <p:nvPr/>
        </p:nvSpPr>
        <p:spPr>
          <a:xfrm>
            <a:off x="8867822" y="19056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23</a:t>
            </a:r>
            <a:endParaRPr sz="2400" i="1"/>
          </a:p>
        </p:txBody>
      </p:sp>
      <p:sp>
        <p:nvSpPr>
          <p:cNvPr id="159" name="Google Shape;159;p16"/>
          <p:cNvSpPr/>
          <p:nvPr/>
        </p:nvSpPr>
        <p:spPr>
          <a:xfrm>
            <a:off x="8245589" y="5356567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sp>
        <p:nvSpPr>
          <p:cNvPr id="160" name="Google Shape;160;p16"/>
          <p:cNvSpPr/>
          <p:nvPr/>
        </p:nvSpPr>
        <p:spPr>
          <a:xfrm>
            <a:off x="6707089" y="3274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40</a:t>
            </a:r>
            <a:endParaRPr sz="2400" i="1"/>
          </a:p>
        </p:txBody>
      </p:sp>
      <p:sp>
        <p:nvSpPr>
          <p:cNvPr id="161" name="Google Shape;161;p16"/>
          <p:cNvSpPr/>
          <p:nvPr/>
        </p:nvSpPr>
        <p:spPr>
          <a:xfrm>
            <a:off x="8867822" y="19056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35</a:t>
            </a:r>
            <a:endParaRPr sz="2400" i="1"/>
          </a:p>
        </p:txBody>
      </p:sp>
      <p:sp>
        <p:nvSpPr>
          <p:cNvPr id="162" name="Google Shape;162;p16"/>
          <p:cNvSpPr/>
          <p:nvPr/>
        </p:nvSpPr>
        <p:spPr>
          <a:xfrm>
            <a:off x="3937255" y="5356567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pic>
        <p:nvPicPr>
          <p:cNvPr id="163" name="Google Shape;16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74233">
            <a:off x="7060435" y="4061410"/>
            <a:ext cx="1420800" cy="7753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16"/>
          <p:cNvGrpSpPr/>
          <p:nvPr/>
        </p:nvGrpSpPr>
        <p:grpSpPr>
          <a:xfrm>
            <a:off x="7697105" y="1594637"/>
            <a:ext cx="2231421" cy="1166611"/>
            <a:chOff x="5530787" y="1195978"/>
            <a:chExt cx="1673566" cy="874958"/>
          </a:xfrm>
        </p:grpSpPr>
        <p:sp>
          <p:nvSpPr>
            <p:cNvPr id="165" name="Google Shape;165;p16"/>
            <p:cNvSpPr/>
            <p:nvPr/>
          </p:nvSpPr>
          <p:spPr>
            <a:xfrm>
              <a:off x="6408825" y="142920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40</a:t>
              </a:r>
              <a:endParaRPr sz="2400" i="1"/>
            </a:p>
          </p:txBody>
        </p:sp>
        <p:pic>
          <p:nvPicPr>
            <p:cNvPr id="166" name="Google Shape;16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474233">
              <a:off x="5565710" y="1266482"/>
              <a:ext cx="1065600" cy="5815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 election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9/28/22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Inductive invariants</a:t>
            </a:r>
            <a:endParaRPr dirty="0">
              <a:latin typeface="Calibri Light" panose="020F03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81" name="Shape 681"/>
          <p:cNvSpPr/>
          <p:nvPr/>
        </p:nvSpPr>
        <p:spPr>
          <a:xfrm>
            <a:off x="2602399" y="2129424"/>
            <a:ext cx="6974087" cy="1110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>
              <a:defRPr sz="4800"/>
            </a:pPr>
            <a:r>
              <a:rPr lang="en-US" sz="3375" dirty="0">
                <a:latin typeface="Calibri Light" panose="020F0302020204030204" pitchFamily="34" charset="0"/>
              </a:rPr>
              <a:t>Safety property (a.k.a. invariant):</a:t>
            </a:r>
          </a:p>
          <a:p>
            <a:pPr>
              <a:defRPr sz="4800"/>
            </a:pPr>
            <a:r>
              <a:rPr lang="en-US" sz="3375" dirty="0">
                <a:latin typeface="Calibri Light" panose="020F0302020204030204" pitchFamily="34" charset="0"/>
              </a:rPr>
              <a:t>a property that </a:t>
            </a:r>
            <a:r>
              <a:rPr lang="en-US" sz="3375" b="1" dirty="0">
                <a:latin typeface="Calibri Light" panose="020F0302020204030204" pitchFamily="34" charset="0"/>
              </a:rPr>
              <a:t>always</a:t>
            </a:r>
            <a:r>
              <a:rPr lang="en-US" sz="3375" dirty="0">
                <a:latin typeface="Calibri Light" panose="020F0302020204030204" pitchFamily="34" charset="0"/>
              </a:rPr>
              <a:t> holds</a:t>
            </a:r>
            <a:endParaRPr sz="3375" dirty="0">
              <a:latin typeface="Calibri Light" panose="020F0302020204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46842" y="4238512"/>
            <a:ext cx="653193" cy="29854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50" dirty="0">
                <a:solidFill>
                  <a:srgbClr val="FFFFFF"/>
                </a:solidFill>
                <a:latin typeface="Calibri" panose="020F0502020204030204" pitchFamily="34" charset="0"/>
              </a:rPr>
              <a:t>P</a:t>
            </a:r>
            <a:endParaRPr lang="en-US" sz="2250" baseline="-250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407025" y="4238512"/>
            <a:ext cx="653193" cy="29854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50" dirty="0">
                <a:solidFill>
                  <a:srgbClr val="FFFFFF"/>
                </a:solidFill>
                <a:latin typeface="Calibri" panose="020F0502020204030204" pitchFamily="34" charset="0"/>
              </a:rPr>
              <a:t>P</a:t>
            </a:r>
            <a:endParaRPr lang="en-US" sz="2250" baseline="-250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867207" y="4238512"/>
            <a:ext cx="653193" cy="29854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50" dirty="0">
                <a:solidFill>
                  <a:srgbClr val="FFFFFF"/>
                </a:solidFill>
                <a:latin typeface="Calibri" panose="020F0502020204030204" pitchFamily="34" charset="0"/>
              </a:rPr>
              <a:t>P</a:t>
            </a:r>
            <a:endParaRPr lang="en-US" sz="2250" baseline="-250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327389" y="4238512"/>
            <a:ext cx="653193" cy="29854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50" dirty="0">
                <a:solidFill>
                  <a:srgbClr val="FFFFFF"/>
                </a:solidFill>
                <a:latin typeface="Calibri" panose="020F0502020204030204" pitchFamily="34" charset="0"/>
              </a:rPr>
              <a:t>P</a:t>
            </a:r>
            <a:endParaRPr lang="en-US" sz="2250" baseline="-250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787571" y="4238512"/>
            <a:ext cx="653193" cy="29854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50" dirty="0">
                <a:solidFill>
                  <a:srgbClr val="FFFFFF"/>
                </a:solidFill>
                <a:latin typeface="Calibri" panose="020F0502020204030204" pitchFamily="34" charset="0"/>
              </a:rPr>
              <a:t>P</a:t>
            </a:r>
            <a:endParaRPr lang="en-US" sz="2250" baseline="-250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29702" y="3563326"/>
            <a:ext cx="7270081" cy="609603"/>
            <a:chOff x="1942070" y="6383747"/>
            <a:chExt cx="10339671" cy="866991"/>
          </a:xfrm>
        </p:grpSpPr>
        <p:sp>
          <p:nvSpPr>
            <p:cNvPr id="6" name="Rounded Rectangle 5"/>
            <p:cNvSpPr/>
            <p:nvPr/>
          </p:nvSpPr>
          <p:spPr>
            <a:xfrm>
              <a:off x="1942070" y="6383751"/>
              <a:ext cx="953364" cy="8669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S0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015724" y="6383748"/>
              <a:ext cx="953364" cy="8669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089378" y="6383748"/>
              <a:ext cx="953364" cy="8669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163032" y="6383748"/>
              <a:ext cx="953364" cy="8669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236689" y="6383747"/>
              <a:ext cx="953364" cy="8669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</a:p>
          </p:txBody>
        </p:sp>
        <p:sp>
          <p:nvSpPr>
            <p:cNvPr id="11" name="Down Arrow 10"/>
            <p:cNvSpPr/>
            <p:nvPr/>
          </p:nvSpPr>
          <p:spPr>
            <a:xfrm rot="16200000">
              <a:off x="3129285" y="6286895"/>
              <a:ext cx="650240" cy="1060724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 rot="16200000">
              <a:off x="9350242" y="6286885"/>
              <a:ext cx="650240" cy="1060723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 rot="16200000">
              <a:off x="7276588" y="6286895"/>
              <a:ext cx="650240" cy="1060724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 rot="16200000">
              <a:off x="5202936" y="6286885"/>
              <a:ext cx="650240" cy="1060724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9" name="Down Arrow 18"/>
            <p:cNvSpPr/>
            <p:nvPr/>
          </p:nvSpPr>
          <p:spPr>
            <a:xfrm rot="16200000">
              <a:off x="11426260" y="6286882"/>
              <a:ext cx="650240" cy="1060723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4412850" y="5648841"/>
            <a:ext cx="3561300" cy="551935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50" b="1" dirty="0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</a:rPr>
              <a:t>P(v) &amp;&amp; Next(v, v’) </a:t>
            </a:r>
            <a:r>
              <a:rPr lang="en-US" sz="2250" b="1" dirty="0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==&gt; P(v’)</a:t>
            </a:r>
            <a:endParaRPr lang="en-US" sz="2250" b="1" dirty="0">
              <a:solidFill>
                <a:srgbClr val="000000"/>
              </a:solidFill>
              <a:latin typeface="Calibri Light" panose="020F03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412851" y="4932546"/>
            <a:ext cx="3581411" cy="551935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50" b="1" dirty="0" err="1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</a:rPr>
              <a:t>Init</a:t>
            </a:r>
            <a:r>
              <a:rPr lang="en-US" sz="2250" b="1" dirty="0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</a:rPr>
              <a:t>(v) ==&gt; P(v)</a:t>
            </a:r>
          </a:p>
        </p:txBody>
      </p:sp>
      <p:sp>
        <p:nvSpPr>
          <p:cNvPr id="3" name="Rectangle 2"/>
          <p:cNvSpPr/>
          <p:nvPr/>
        </p:nvSpPr>
        <p:spPr>
          <a:xfrm rot="21308528">
            <a:off x="3396691" y="4507011"/>
            <a:ext cx="5613730" cy="851067"/>
          </a:xfrm>
          <a:prstGeom prst="rect">
            <a:avLst/>
          </a:prstGeom>
          <a:solidFill>
            <a:srgbClr val="B7DEE8"/>
          </a:solidFill>
          <a:ln w="28575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53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The problem:</a:t>
            </a:r>
          </a:p>
          <a:p>
            <a:pPr algn="ctr" defTabSz="410751" hangingPunct="0"/>
            <a:r>
              <a:rPr lang="en-US" sz="253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Property P may </a:t>
            </a:r>
            <a:r>
              <a:rPr lang="en-US" sz="2531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not</a:t>
            </a:r>
            <a:r>
              <a:rPr lang="en-US" sz="253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be inductive!</a:t>
            </a:r>
            <a:endParaRPr lang="en-US" sz="253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  <a:sym typeface="Gill Sans Light"/>
            </a:endParaRP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9/28/22</a:t>
            </a:r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510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l-GR" dirty="0" smtClean="0">
                <a:latin typeface="Calibri Light" panose="020F0302020204030204" pitchFamily="34" charset="0"/>
              </a:rPr>
              <a:t> </a:t>
            </a:r>
            <a:r>
              <a:rPr lang="en-US" dirty="0" smtClean="0">
                <a:latin typeface="Calibri Light" panose="020F0302020204030204" pitchFamily="34" charset="0"/>
              </a:rPr>
              <a:t>Proving safety with inductive invariants</a:t>
            </a:r>
            <a:endParaRPr dirty="0">
              <a:latin typeface="Calibri Light" panose="020F030202020403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158990" y="3615568"/>
            <a:ext cx="4614933" cy="551935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50" b="1" dirty="0" err="1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</a:rPr>
              <a:t>IndInv</a:t>
            </a:r>
            <a:r>
              <a:rPr lang="en-US" sz="2250" b="1" dirty="0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</a:rPr>
              <a:t>(v) &amp;&amp; Next(v, v’) </a:t>
            </a:r>
            <a:r>
              <a:rPr lang="en-US" sz="2250" b="1" dirty="0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==&gt; </a:t>
            </a:r>
            <a:r>
              <a:rPr lang="en-US" sz="2250" b="1" dirty="0" err="1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IndInv</a:t>
            </a:r>
            <a:r>
              <a:rPr lang="en-US" sz="2250" b="1" dirty="0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(v’)</a:t>
            </a:r>
            <a:endParaRPr lang="en-US" sz="2250" b="1" dirty="0">
              <a:solidFill>
                <a:srgbClr val="000000"/>
              </a:solidFill>
              <a:latin typeface="Calibri Light" panose="020F03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158990" y="2899273"/>
            <a:ext cx="4614933" cy="551935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50" b="1" dirty="0" err="1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</a:rPr>
              <a:t>Init</a:t>
            </a:r>
            <a:r>
              <a:rPr lang="en-US" sz="2250" b="1" dirty="0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</a:rPr>
              <a:t>(v) ==&gt; </a:t>
            </a:r>
            <a:r>
              <a:rPr lang="en-US" sz="2250" b="1" dirty="0" err="1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</a:rPr>
              <a:t>IndInv</a:t>
            </a:r>
            <a:r>
              <a:rPr lang="en-US" sz="2250" b="1" dirty="0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</a:rPr>
              <a:t>(v)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158990" y="2132410"/>
            <a:ext cx="4614933" cy="551935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50" b="1" dirty="0" err="1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</a:rPr>
              <a:t>IndInv</a:t>
            </a:r>
            <a:r>
              <a:rPr lang="en-US" sz="2250" b="1" dirty="0">
                <a:solidFill>
                  <a:srgbClr val="000000"/>
                </a:solidFill>
                <a:latin typeface="Calibri Light" panose="020F0302020204030204" pitchFamily="34" charset="0"/>
                <a:cs typeface="Courier New" panose="02070309020205020404" pitchFamily="49" charset="0"/>
              </a:rPr>
              <a:t>(v) ==&gt; Safety(v)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864743" y="5553391"/>
            <a:ext cx="653193" cy="29854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rgbClr val="FFFFFF"/>
                </a:solidFill>
                <a:latin typeface="Calibri" panose="020F0502020204030204" pitchFamily="34" charset="0"/>
              </a:rPr>
              <a:t>IndInv</a:t>
            </a:r>
            <a:endParaRPr lang="en-US" sz="1300" baseline="-250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24925" y="5553391"/>
            <a:ext cx="653193" cy="29854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rgbClr val="FFFFFF"/>
                </a:solidFill>
                <a:latin typeface="Calibri" panose="020F0502020204030204" pitchFamily="34" charset="0"/>
              </a:rPr>
              <a:t>IndInv</a:t>
            </a:r>
            <a:endParaRPr lang="en-US" sz="1300" baseline="-250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785107" y="5553391"/>
            <a:ext cx="653193" cy="29854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rgbClr val="FFFFFF"/>
                </a:solidFill>
                <a:latin typeface="Calibri" panose="020F0502020204030204" pitchFamily="34" charset="0"/>
              </a:rPr>
              <a:t>IndInv</a:t>
            </a:r>
            <a:endParaRPr lang="en-US" sz="1300" baseline="-250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45289" y="5553391"/>
            <a:ext cx="653193" cy="29854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rgbClr val="FFFFFF"/>
                </a:solidFill>
                <a:latin typeface="Calibri" panose="020F0502020204030204" pitchFamily="34" charset="0"/>
              </a:rPr>
              <a:t>IndInv</a:t>
            </a:r>
            <a:endParaRPr lang="en-US" sz="1300" baseline="-250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705471" y="5553391"/>
            <a:ext cx="653193" cy="29854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rgbClr val="FFFFFF"/>
                </a:solidFill>
                <a:latin typeface="Calibri" panose="020F0502020204030204" pitchFamily="34" charset="0"/>
              </a:rPr>
              <a:t>IndInv</a:t>
            </a:r>
            <a:endParaRPr lang="en-US" sz="1300" baseline="-250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847602" y="4878206"/>
            <a:ext cx="7270081" cy="609600"/>
            <a:chOff x="1942070" y="6383751"/>
            <a:chExt cx="10339671" cy="866987"/>
          </a:xfrm>
        </p:grpSpPr>
        <p:sp>
          <p:nvSpPr>
            <p:cNvPr id="32" name="Rounded Rectangle 31"/>
            <p:cNvSpPr/>
            <p:nvPr/>
          </p:nvSpPr>
          <p:spPr>
            <a:xfrm>
              <a:off x="1942070" y="6383751"/>
              <a:ext cx="953364" cy="8669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S0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15724" y="6383751"/>
              <a:ext cx="953364" cy="8669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089379" y="6383751"/>
              <a:ext cx="953364" cy="8669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163033" y="6383751"/>
              <a:ext cx="953364" cy="8669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0236689" y="6383751"/>
              <a:ext cx="953364" cy="8669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5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</a:p>
          </p:txBody>
        </p:sp>
        <p:sp>
          <p:nvSpPr>
            <p:cNvPr id="37" name="Down Arrow 36"/>
            <p:cNvSpPr/>
            <p:nvPr/>
          </p:nvSpPr>
          <p:spPr>
            <a:xfrm rot="16200000">
              <a:off x="3129285" y="6286895"/>
              <a:ext cx="650240" cy="1060724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8" name="Down Arrow 37"/>
            <p:cNvSpPr/>
            <p:nvPr/>
          </p:nvSpPr>
          <p:spPr>
            <a:xfrm rot="16200000">
              <a:off x="9350242" y="6286885"/>
              <a:ext cx="650240" cy="1060723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9" name="Down Arrow 38"/>
            <p:cNvSpPr/>
            <p:nvPr/>
          </p:nvSpPr>
          <p:spPr>
            <a:xfrm rot="16200000">
              <a:off x="7276588" y="6286895"/>
              <a:ext cx="650240" cy="1060724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40" name="Down Arrow 39"/>
            <p:cNvSpPr/>
            <p:nvPr/>
          </p:nvSpPr>
          <p:spPr>
            <a:xfrm rot="16200000">
              <a:off x="5202936" y="6286885"/>
              <a:ext cx="650240" cy="1060724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41" name="Down Arrow 40"/>
            <p:cNvSpPr/>
            <p:nvPr/>
          </p:nvSpPr>
          <p:spPr>
            <a:xfrm rot="16200000">
              <a:off x="11426260" y="6286882"/>
              <a:ext cx="650240" cy="1060723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9/28/22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51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355801" y="2239038"/>
            <a:ext cx="7474148" cy="3813048"/>
          </a:xfrm>
          <a:prstGeom prst="rect">
            <a:avLst/>
          </a:prstGeom>
          <a:noFill/>
          <a:ln w="34925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183583" y="3211300"/>
            <a:ext cx="6196308" cy="2478024"/>
            <a:chOff x="2217424" y="5976050"/>
            <a:chExt cx="8812527" cy="923164"/>
          </a:xfrm>
        </p:grpSpPr>
        <p:sp>
          <p:nvSpPr>
            <p:cNvPr id="24" name="Oval 23"/>
            <p:cNvSpPr/>
            <p:nvPr/>
          </p:nvSpPr>
          <p:spPr>
            <a:xfrm>
              <a:off x="2217424" y="5976050"/>
              <a:ext cx="8812527" cy="923164"/>
            </a:xfrm>
            <a:prstGeom prst="ellipse">
              <a:avLst/>
            </a:prstGeom>
            <a:solidFill>
              <a:srgbClr val="92D050">
                <a:alpha val="26000"/>
              </a:srgbClr>
            </a:solidFill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582319" y="6347004"/>
              <a:ext cx="2447231" cy="220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dirty="0">
                  <a:ea typeface="Calibri" charset="0"/>
                  <a:cs typeface="Calibri" charset="0"/>
                  <a:sym typeface="Gill Sans Light"/>
                </a:rPr>
                <a:t>Safe states</a:t>
              </a:r>
            </a:p>
            <a:p>
              <a:pPr algn="ctr" defTabSz="410751" hangingPunct="0"/>
              <a:r>
                <a:rPr lang="en-US" sz="1687" dirty="0">
                  <a:ea typeface="Calibri" charset="0"/>
                  <a:cs typeface="Calibri" charset="0"/>
                </a:rPr>
                <a:t>(property P holds)</a:t>
              </a:r>
              <a:endParaRPr lang="en-US" sz="1687" dirty="0">
                <a:ea typeface="Calibri" charset="0"/>
                <a:cs typeface="Calibri" charset="0"/>
                <a:sym typeface="Gill Sans Light"/>
              </a:endParaRPr>
            </a:p>
          </p:txBody>
        </p:sp>
      </p:grpSp>
      <p:sp>
        <p:nvSpPr>
          <p:cNvPr id="49" name="Oval 48"/>
          <p:cNvSpPr/>
          <p:nvPr/>
        </p:nvSpPr>
        <p:spPr>
          <a:xfrm>
            <a:off x="3584200" y="3768671"/>
            <a:ext cx="4111396" cy="1563624"/>
          </a:xfrm>
          <a:prstGeom prst="ellipse">
            <a:avLst/>
          </a:prstGeom>
          <a:solidFill>
            <a:srgbClr val="92D050">
              <a:alpha val="28000"/>
            </a:srgbClr>
          </a:solidFill>
          <a:ln w="28575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668265" y="4127224"/>
            <a:ext cx="2605234" cy="908387"/>
            <a:chOff x="3324228" y="6109716"/>
            <a:chExt cx="3705222" cy="923163"/>
          </a:xfrm>
        </p:grpSpPr>
        <p:sp>
          <p:nvSpPr>
            <p:cNvPr id="27" name="Oval 26"/>
            <p:cNvSpPr/>
            <p:nvPr/>
          </p:nvSpPr>
          <p:spPr>
            <a:xfrm>
              <a:off x="3324228" y="6109716"/>
              <a:ext cx="3705222" cy="923163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85558" y="6150761"/>
              <a:ext cx="1782561" cy="8410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dirty="0">
                  <a:ea typeface="Calibri" charset="0"/>
                  <a:cs typeface="Calibri" charset="0"/>
                  <a:sym typeface="Gill Sans Light"/>
                </a:rPr>
                <a:t>Reachable </a:t>
              </a:r>
            </a:p>
            <a:p>
              <a:pPr algn="ctr" defTabSz="410751" hangingPunct="0"/>
              <a:r>
                <a:rPr lang="en-US" sz="1687" dirty="0">
                  <a:ea typeface="Calibri" charset="0"/>
                  <a:cs typeface="Calibri" charset="0"/>
                  <a:sym typeface="Gill Sans Light"/>
                </a:rPr>
                <a:t>states</a:t>
              </a:r>
            </a:p>
          </p:txBody>
        </p:sp>
      </p:grpSp>
      <p:sp>
        <p:nvSpPr>
          <p:cNvPr id="26" name="Oval 25"/>
          <p:cNvSpPr/>
          <p:nvPr/>
        </p:nvSpPr>
        <p:spPr>
          <a:xfrm>
            <a:off x="6092875" y="3314522"/>
            <a:ext cx="172789" cy="173736"/>
          </a:xfrm>
          <a:prstGeom prst="ellipse">
            <a:avLst/>
          </a:prstGeom>
          <a:solidFill>
            <a:srgbClr val="92D050"/>
          </a:solidFill>
          <a:ln w="12700" cap="flat">
            <a:solidFill>
              <a:srgbClr val="5A5F5E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575893" y="2770927"/>
            <a:ext cx="172789" cy="173736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5A5F5E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cxnSp>
        <p:nvCxnSpPr>
          <p:cNvPr id="39" name="Curved Connector 38"/>
          <p:cNvCxnSpPr>
            <a:stCxn id="26" idx="0"/>
            <a:endCxn id="33" idx="2"/>
          </p:cNvCxnSpPr>
          <p:nvPr/>
        </p:nvCxnSpPr>
        <p:spPr>
          <a:xfrm rot="5400000" flipH="1" flipV="1">
            <a:off x="6149218" y="2887848"/>
            <a:ext cx="456727" cy="396623"/>
          </a:xfrm>
          <a:prstGeom prst="curvedConnector2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TextBox 49"/>
          <p:cNvSpPr txBox="1"/>
          <p:nvPr/>
        </p:nvSpPr>
        <p:spPr>
          <a:xfrm>
            <a:off x="6240938" y="4278430"/>
            <a:ext cx="1720709" cy="5913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ea typeface="Calibri" charset="0"/>
                <a:cs typeface="Calibri" charset="0"/>
                <a:sym typeface="Gill Sans Light"/>
              </a:rPr>
              <a:t>Inductive </a:t>
            </a:r>
          </a:p>
          <a:p>
            <a:pPr algn="ctr" defTabSz="410751" hangingPunct="0"/>
            <a:r>
              <a:rPr lang="en-US" sz="1687" dirty="0">
                <a:ea typeface="Calibri" charset="0"/>
                <a:cs typeface="Calibri" charset="0"/>
                <a:sym typeface="Gill Sans Light"/>
              </a:rPr>
              <a:t>invariant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58625" y="2386938"/>
            <a:ext cx="1255858" cy="461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531" dirty="0">
                <a:sym typeface="Gill Sans Light"/>
              </a:rPr>
              <a:t>All states</a:t>
            </a:r>
          </a:p>
        </p:txBody>
      </p:sp>
      <p:sp>
        <p:nvSpPr>
          <p:cNvPr id="680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Invariants vs </a:t>
            </a:r>
            <a:br>
              <a:rPr lang="en-US" dirty="0" smtClean="0">
                <a:latin typeface="Calibri Light" panose="020F0302020204030204" pitchFamily="34" charset="0"/>
              </a:rPr>
            </a:br>
            <a:r>
              <a:rPr lang="en-US" dirty="0" smtClean="0">
                <a:latin typeface="Calibri Light" panose="020F0302020204030204" pitchFamily="34" charset="0"/>
              </a:rPr>
              <a:t>Inductive invariants</a:t>
            </a:r>
            <a:endParaRPr dirty="0">
              <a:latin typeface="Calibri Light" panose="020F0302020204030204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5999602" y="3864702"/>
            <a:ext cx="172789" cy="173736"/>
          </a:xfrm>
          <a:prstGeom prst="ellipse">
            <a:avLst/>
          </a:prstGeom>
          <a:solidFill>
            <a:srgbClr val="92D050"/>
          </a:solidFill>
          <a:ln w="12700" cap="flat">
            <a:solidFill>
              <a:srgbClr val="5A5F5E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6542316" y="4633338"/>
            <a:ext cx="172789" cy="173736"/>
          </a:xfrm>
          <a:prstGeom prst="ellipse">
            <a:avLst/>
          </a:prstGeom>
          <a:solidFill>
            <a:srgbClr val="92D050"/>
          </a:solidFill>
          <a:ln w="12700" cap="flat">
            <a:solidFill>
              <a:srgbClr val="5A5F5E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cxnSp>
        <p:nvCxnSpPr>
          <p:cNvPr id="53" name="Curved Connector 52"/>
          <p:cNvCxnSpPr>
            <a:stCxn id="51" idx="6"/>
            <a:endCxn id="52" idx="0"/>
          </p:cNvCxnSpPr>
          <p:nvPr/>
        </p:nvCxnSpPr>
        <p:spPr>
          <a:xfrm>
            <a:off x="6172391" y="3951570"/>
            <a:ext cx="456320" cy="681768"/>
          </a:xfrm>
          <a:prstGeom prst="curvedConnector2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9/28/22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1013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6" grpId="0" animBg="1"/>
      <p:bldP spid="33" grpId="0" animBg="1"/>
      <p:bldP spid="50" grpId="0"/>
      <p:bldP spid="51" grpId="0" animBg="1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Example: lock server</a:t>
            </a:r>
            <a:endParaRPr dirty="0">
              <a:latin typeface="Calibri Light" panose="020F030202020403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580063" y="2978980"/>
            <a:ext cx="1327396" cy="649099"/>
            <a:chOff x="3324228" y="6161658"/>
            <a:chExt cx="3705222" cy="819276"/>
          </a:xfrm>
          <a:solidFill>
            <a:srgbClr val="FFFFFF"/>
          </a:solidFill>
        </p:grpSpPr>
        <p:sp>
          <p:nvSpPr>
            <p:cNvPr id="21" name="Oval 20"/>
            <p:cNvSpPr/>
            <p:nvPr/>
          </p:nvSpPr>
          <p:spPr>
            <a:xfrm>
              <a:off x="3324228" y="6161658"/>
              <a:ext cx="3705222" cy="819276"/>
            </a:xfrm>
            <a:prstGeom prst="ellipse">
              <a:avLst/>
            </a:prstGeom>
            <a:grpFill/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73141" y="6361927"/>
              <a:ext cx="2407394" cy="41873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b="1" dirty="0">
                  <a:solidFill>
                    <a:srgbClr val="535353"/>
                  </a:solidFill>
                  <a:latin typeface="Calibri" charset="0"/>
                  <a:ea typeface="Calibri" charset="0"/>
                  <a:cs typeface="Calibri" charset="0"/>
                  <a:sym typeface="Gill Sans Light"/>
                </a:rPr>
                <a:t>Server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128903" y="2034288"/>
            <a:ext cx="1327396" cy="649099"/>
            <a:chOff x="3324228" y="6161658"/>
            <a:chExt cx="3705222" cy="819276"/>
          </a:xfrm>
          <a:solidFill>
            <a:srgbClr val="FFFFFF"/>
          </a:solidFill>
        </p:grpSpPr>
        <p:sp>
          <p:nvSpPr>
            <p:cNvPr id="30" name="Oval 29"/>
            <p:cNvSpPr/>
            <p:nvPr/>
          </p:nvSpPr>
          <p:spPr>
            <a:xfrm>
              <a:off x="3324228" y="6161658"/>
              <a:ext cx="3705222" cy="819276"/>
            </a:xfrm>
            <a:prstGeom prst="ellipse">
              <a:avLst/>
            </a:prstGeom>
            <a:grpFill/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73141" y="6361927"/>
              <a:ext cx="2407394" cy="41873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b="1" dirty="0">
                  <a:solidFill>
                    <a:srgbClr val="535353"/>
                  </a:solidFill>
                  <a:latin typeface="Calibri" charset="0"/>
                  <a:ea typeface="Calibri" charset="0"/>
                  <a:cs typeface="Calibri" charset="0"/>
                  <a:sym typeface="Gill Sans Light"/>
                </a:rPr>
                <a:t>Client 1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28902" y="3918877"/>
            <a:ext cx="1327396" cy="649099"/>
            <a:chOff x="3324228" y="6161658"/>
            <a:chExt cx="3705222" cy="819276"/>
          </a:xfrm>
          <a:solidFill>
            <a:srgbClr val="FFFFFF"/>
          </a:solidFill>
        </p:grpSpPr>
        <p:sp>
          <p:nvSpPr>
            <p:cNvPr id="35" name="Oval 34"/>
            <p:cNvSpPr/>
            <p:nvPr/>
          </p:nvSpPr>
          <p:spPr>
            <a:xfrm>
              <a:off x="3324228" y="6161658"/>
              <a:ext cx="3705222" cy="819276"/>
            </a:xfrm>
            <a:prstGeom prst="ellipse">
              <a:avLst/>
            </a:prstGeom>
            <a:grpFill/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73141" y="6361927"/>
              <a:ext cx="2407394" cy="41873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b="1" dirty="0">
                  <a:solidFill>
                    <a:srgbClr val="535353"/>
                  </a:solidFill>
                  <a:latin typeface="Calibri" charset="0"/>
                  <a:ea typeface="Calibri" charset="0"/>
                  <a:cs typeface="Calibri" charset="0"/>
                  <a:sym typeface="Gill Sans Light"/>
                </a:rPr>
                <a:t>Client 2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451651" y="5083200"/>
            <a:ext cx="7966317" cy="851067"/>
            <a:chOff x="1319326" y="7229439"/>
            <a:chExt cx="11329873" cy="1210406"/>
          </a:xfrm>
        </p:grpSpPr>
        <p:sp>
          <p:nvSpPr>
            <p:cNvPr id="3" name="TextBox 2"/>
            <p:cNvSpPr txBox="1"/>
            <p:nvPr/>
          </p:nvSpPr>
          <p:spPr>
            <a:xfrm>
              <a:off x="1319326" y="7229439"/>
              <a:ext cx="11329873" cy="12104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defTabSz="410751" hangingPunct="0"/>
              <a:r>
                <a:rPr lang="en-US" sz="2531" dirty="0">
                  <a:ea typeface="Calibri" charset="0"/>
                  <a:cs typeface="Calibri" charset="0"/>
                  <a:sym typeface="Gill Sans Light"/>
                </a:rPr>
                <a:t>Safety property: </a:t>
              </a:r>
            </a:p>
            <a:p>
              <a:pPr defTabSz="410751" hangingPunct="0"/>
              <a:r>
                <a:rPr lang="en-US" sz="2531" dirty="0">
                  <a:ea typeface="Calibri Light" charset="0"/>
                  <a:cs typeface="Calibri Light" charset="0"/>
                  <a:sym typeface="Gill Sans Light"/>
                </a:rPr>
                <a:t>	Both clients cannot hold the lock at the same time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1401" y="7407181"/>
              <a:ext cx="2067989" cy="427461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5EFA8942-8F47-EE4F-AC48-906D05A1E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067206" y="2976187"/>
            <a:ext cx="333939" cy="333939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9/28/22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341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33333E-6 L 0.29518 -0.1395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53" y="-6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518 -0.13959 L 4.375E-6 -3.33333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66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318743" y="1579736"/>
            <a:ext cx="7474148" cy="4114800"/>
          </a:xfrm>
          <a:prstGeom prst="rect">
            <a:avLst/>
          </a:prstGeom>
          <a:noFill/>
          <a:ln w="34925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609543" y="2511325"/>
            <a:ext cx="7096011" cy="3017520"/>
            <a:chOff x="2217225" y="4824923"/>
            <a:chExt cx="8812527" cy="3085763"/>
          </a:xfrm>
        </p:grpSpPr>
        <p:sp>
          <p:nvSpPr>
            <p:cNvPr id="24" name="Oval 23"/>
            <p:cNvSpPr/>
            <p:nvPr/>
          </p:nvSpPr>
          <p:spPr>
            <a:xfrm>
              <a:off x="2217225" y="4824923"/>
              <a:ext cx="8812527" cy="3085763"/>
            </a:xfrm>
            <a:prstGeom prst="ellipse">
              <a:avLst/>
            </a:prstGeom>
            <a:solidFill>
              <a:srgbClr val="92D050">
                <a:alpha val="26000"/>
              </a:srgbClr>
            </a:solidFill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444741" y="5357847"/>
              <a:ext cx="1163123" cy="6236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dirty="0">
                  <a:solidFill>
                    <a:srgbClr val="535353"/>
                  </a:solidFill>
                  <a:latin typeface="Calibri" charset="0"/>
                  <a:ea typeface="Calibri" charset="0"/>
                  <a:cs typeface="Calibri" charset="0"/>
                  <a:sym typeface="Gill Sans Light"/>
                </a:rPr>
                <a:t>Safe </a:t>
              </a:r>
            </a:p>
            <a:p>
              <a:pPr algn="ctr" defTabSz="410751" hangingPunct="0"/>
              <a:r>
                <a:rPr lang="en-US" sz="1687" dirty="0">
                  <a:solidFill>
                    <a:srgbClr val="535353"/>
                  </a:solidFill>
                  <a:latin typeface="Calibri" charset="0"/>
                  <a:ea typeface="Calibri" charset="0"/>
                  <a:cs typeface="Calibri" charset="0"/>
                  <a:sym typeface="Gill Sans Light"/>
                </a:rPr>
                <a:t>states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761929" y="3380381"/>
            <a:ext cx="7157036" cy="1833808"/>
            <a:chOff x="2425716" y="11811459"/>
            <a:chExt cx="7173346" cy="670785"/>
          </a:xfrm>
        </p:grpSpPr>
        <p:sp>
          <p:nvSpPr>
            <p:cNvPr id="49" name="Oval 48"/>
            <p:cNvSpPr/>
            <p:nvPr/>
          </p:nvSpPr>
          <p:spPr>
            <a:xfrm>
              <a:off x="2425716" y="11811459"/>
              <a:ext cx="6783576" cy="670785"/>
            </a:xfrm>
            <a:prstGeom prst="ellipse">
              <a:avLst/>
            </a:prstGeom>
            <a:solidFill>
              <a:srgbClr val="92D050">
                <a:alpha val="28000"/>
              </a:srgbClr>
            </a:solidFill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16926" y="12191313"/>
              <a:ext cx="3582136" cy="2163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dirty="0">
                  <a:solidFill>
                    <a:srgbClr val="535353"/>
                  </a:solidFill>
                  <a:latin typeface="Calibri" charset="0"/>
                  <a:ea typeface="Calibri" charset="0"/>
                  <a:cs typeface="Calibri" charset="0"/>
                  <a:sym typeface="Gill Sans Light"/>
                </a:rPr>
                <a:t>Inductive </a:t>
              </a:r>
            </a:p>
            <a:p>
              <a:pPr algn="ctr" defTabSz="410751" hangingPunct="0"/>
              <a:r>
                <a:rPr lang="en-US" sz="1687" dirty="0">
                  <a:solidFill>
                    <a:srgbClr val="535353"/>
                  </a:solidFill>
                  <a:latin typeface="Calibri" charset="0"/>
                  <a:ea typeface="Calibri" charset="0"/>
                  <a:cs typeface="Calibri" charset="0"/>
                  <a:sym typeface="Gill Sans Light"/>
                </a:rPr>
                <a:t>invariant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942603" y="3525691"/>
            <a:ext cx="5088639" cy="1563624"/>
            <a:chOff x="3324228" y="6037026"/>
            <a:chExt cx="3902164" cy="1082702"/>
          </a:xfrm>
        </p:grpSpPr>
        <p:sp>
          <p:nvSpPr>
            <p:cNvPr id="27" name="Oval 26"/>
            <p:cNvSpPr/>
            <p:nvPr/>
          </p:nvSpPr>
          <p:spPr>
            <a:xfrm>
              <a:off x="3324228" y="6037026"/>
              <a:ext cx="3705222" cy="1082702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43831" y="6555801"/>
              <a:ext cx="1782561" cy="4094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dirty="0">
                  <a:solidFill>
                    <a:srgbClr val="535353"/>
                  </a:solidFill>
                  <a:latin typeface="Calibri" charset="0"/>
                  <a:ea typeface="Calibri" charset="0"/>
                  <a:cs typeface="Calibri" charset="0"/>
                  <a:sym typeface="Gill Sans Light"/>
                </a:rPr>
                <a:t>Reachable </a:t>
              </a:r>
            </a:p>
            <a:p>
              <a:pPr algn="ctr" defTabSz="410751" hangingPunct="0"/>
              <a:r>
                <a:rPr lang="en-US" sz="1687" dirty="0">
                  <a:solidFill>
                    <a:srgbClr val="535353"/>
                  </a:solidFill>
                  <a:latin typeface="Calibri" charset="0"/>
                  <a:ea typeface="Calibri" charset="0"/>
                  <a:cs typeface="Calibri" charset="0"/>
                  <a:sym typeface="Gill Sans Light"/>
                </a:rPr>
                <a:t>states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449696" y="1797579"/>
            <a:ext cx="1255858" cy="461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531">
                <a:solidFill>
                  <a:srgbClr val="535353"/>
                </a:solidFill>
                <a:sym typeface="Gill Sans Light"/>
              </a:rPr>
              <a:t>All states</a:t>
            </a:r>
          </a:p>
        </p:txBody>
      </p:sp>
      <p:sp>
        <p:nvSpPr>
          <p:cNvPr id="680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Example: lock server</a:t>
            </a:r>
            <a:endParaRPr dirty="0">
              <a:latin typeface="Calibri Light" panose="020F030202020403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9/28/22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="" xmlns:a16="http://schemas.microsoft.com/office/drawing/2014/main" id="{AE8AA6E1-3E35-244D-AFC6-394B2E47A0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89957" y="4094336"/>
          <a:ext cx="1548438" cy="357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16146">
                  <a:extLst>
                    <a:ext uri="{9D8B030D-6E8A-4147-A177-3AD203B41FA5}">
                      <a16:colId xmlns="" xmlns:a16="http://schemas.microsoft.com/office/drawing/2014/main" val="716061876"/>
                    </a:ext>
                  </a:extLst>
                </a:gridCol>
                <a:gridCol w="516146">
                  <a:extLst>
                    <a:ext uri="{9D8B030D-6E8A-4147-A177-3AD203B41FA5}">
                      <a16:colId xmlns="" xmlns:a16="http://schemas.microsoft.com/office/drawing/2014/main" val="567561562"/>
                    </a:ext>
                  </a:extLst>
                </a:gridCol>
                <a:gridCol w="516146">
                  <a:extLst>
                    <a:ext uri="{9D8B030D-6E8A-4147-A177-3AD203B41FA5}">
                      <a16:colId xmlns="" xmlns:a16="http://schemas.microsoft.com/office/drawing/2014/main" val="694846211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S: 1</a:t>
                      </a:r>
                      <a:endParaRPr lang="en-US" sz="17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US" altLang="zh-CN" sz="1700" b="0" i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:0</a:t>
                      </a:r>
                      <a:endParaRPr lang="en-US" sz="17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US" altLang="zh-CN" sz="1700" b="0" i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:0</a:t>
                      </a:r>
                      <a:endParaRPr lang="en-US" sz="17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9691541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="" xmlns:a16="http://schemas.microsoft.com/office/drawing/2014/main" id="{AE8AA6E1-3E35-244D-AFC6-394B2E47A0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26577" y="4588489"/>
          <a:ext cx="1548438" cy="357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16146">
                  <a:extLst>
                    <a:ext uri="{9D8B030D-6E8A-4147-A177-3AD203B41FA5}">
                      <a16:colId xmlns="" xmlns:a16="http://schemas.microsoft.com/office/drawing/2014/main" val="716061876"/>
                    </a:ext>
                  </a:extLst>
                </a:gridCol>
                <a:gridCol w="516146">
                  <a:extLst>
                    <a:ext uri="{9D8B030D-6E8A-4147-A177-3AD203B41FA5}">
                      <a16:colId xmlns="" xmlns:a16="http://schemas.microsoft.com/office/drawing/2014/main" val="567561562"/>
                    </a:ext>
                  </a:extLst>
                </a:gridCol>
                <a:gridCol w="516146">
                  <a:extLst>
                    <a:ext uri="{9D8B030D-6E8A-4147-A177-3AD203B41FA5}">
                      <a16:colId xmlns="" xmlns:a16="http://schemas.microsoft.com/office/drawing/2014/main" val="694846211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S: 0</a:t>
                      </a:r>
                      <a:endParaRPr lang="en-US" sz="17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US" altLang="zh-CN" sz="1700" b="0" i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:1</a:t>
                      </a:r>
                      <a:endParaRPr lang="en-US" sz="17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US" altLang="zh-CN" sz="1700" b="0" i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:0</a:t>
                      </a:r>
                      <a:endParaRPr lang="en-US" sz="17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96915414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="" xmlns:a16="http://schemas.microsoft.com/office/drawing/2014/main" id="{AE8AA6E1-3E35-244D-AFC6-394B2E47A0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51728" y="3724735"/>
          <a:ext cx="1548438" cy="357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16146">
                  <a:extLst>
                    <a:ext uri="{9D8B030D-6E8A-4147-A177-3AD203B41FA5}">
                      <a16:colId xmlns="" xmlns:a16="http://schemas.microsoft.com/office/drawing/2014/main" val="716061876"/>
                    </a:ext>
                  </a:extLst>
                </a:gridCol>
                <a:gridCol w="516146">
                  <a:extLst>
                    <a:ext uri="{9D8B030D-6E8A-4147-A177-3AD203B41FA5}">
                      <a16:colId xmlns="" xmlns:a16="http://schemas.microsoft.com/office/drawing/2014/main" val="567561562"/>
                    </a:ext>
                  </a:extLst>
                </a:gridCol>
                <a:gridCol w="516146">
                  <a:extLst>
                    <a:ext uri="{9D8B030D-6E8A-4147-A177-3AD203B41FA5}">
                      <a16:colId xmlns="" xmlns:a16="http://schemas.microsoft.com/office/drawing/2014/main" val="694846211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S: 0</a:t>
                      </a:r>
                      <a:endParaRPr lang="en-US" sz="17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US" altLang="zh-CN" sz="1700" b="0" i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:0</a:t>
                      </a:r>
                      <a:endParaRPr lang="en-US" sz="17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US" altLang="zh-CN" sz="1700" b="0" i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:1</a:t>
                      </a:r>
                      <a:endParaRPr lang="en-US" sz="17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96915414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="" xmlns:a16="http://schemas.microsoft.com/office/drawing/2014/main" id="{AE8AA6E1-3E35-244D-AFC6-394B2E47A0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59138" y="4113562"/>
          <a:ext cx="1548438" cy="357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16146">
                  <a:extLst>
                    <a:ext uri="{9D8B030D-6E8A-4147-A177-3AD203B41FA5}">
                      <a16:colId xmlns="" xmlns:a16="http://schemas.microsoft.com/office/drawing/2014/main" val="716061876"/>
                    </a:ext>
                  </a:extLst>
                </a:gridCol>
                <a:gridCol w="516146">
                  <a:extLst>
                    <a:ext uri="{9D8B030D-6E8A-4147-A177-3AD203B41FA5}">
                      <a16:colId xmlns="" xmlns:a16="http://schemas.microsoft.com/office/drawing/2014/main" val="567561562"/>
                    </a:ext>
                  </a:extLst>
                </a:gridCol>
                <a:gridCol w="516146">
                  <a:extLst>
                    <a:ext uri="{9D8B030D-6E8A-4147-A177-3AD203B41FA5}">
                      <a16:colId xmlns="" xmlns:a16="http://schemas.microsoft.com/office/drawing/2014/main" val="694846211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S: 0</a:t>
                      </a:r>
                      <a:endParaRPr lang="en-US" sz="17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US" altLang="zh-CN" sz="1700" b="0" i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:0</a:t>
                      </a:r>
                      <a:endParaRPr lang="en-US" sz="17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US" altLang="zh-CN" sz="1700" b="0" i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:0</a:t>
                      </a:r>
                      <a:endParaRPr lang="en-US" sz="17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96915414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="" xmlns:a16="http://schemas.microsoft.com/office/drawing/2014/main" id="{AE8AA6E1-3E35-244D-AFC6-394B2E47A0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77509" y="2860934"/>
          <a:ext cx="1548438" cy="357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16146">
                  <a:extLst>
                    <a:ext uri="{9D8B030D-6E8A-4147-A177-3AD203B41FA5}">
                      <a16:colId xmlns="" xmlns:a16="http://schemas.microsoft.com/office/drawing/2014/main" val="716061876"/>
                    </a:ext>
                  </a:extLst>
                </a:gridCol>
                <a:gridCol w="516146">
                  <a:extLst>
                    <a:ext uri="{9D8B030D-6E8A-4147-A177-3AD203B41FA5}">
                      <a16:colId xmlns="" xmlns:a16="http://schemas.microsoft.com/office/drawing/2014/main" val="567561562"/>
                    </a:ext>
                  </a:extLst>
                </a:gridCol>
                <a:gridCol w="516146">
                  <a:extLst>
                    <a:ext uri="{9D8B030D-6E8A-4147-A177-3AD203B41FA5}">
                      <a16:colId xmlns="" xmlns:a16="http://schemas.microsoft.com/office/drawing/2014/main" val="694846211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S: 1</a:t>
                      </a:r>
                      <a:endParaRPr lang="en-US" sz="17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US" altLang="zh-CN" sz="1700" b="0" i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:1</a:t>
                      </a:r>
                      <a:endParaRPr lang="en-US" sz="17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US" altLang="zh-CN" sz="1700" b="0" i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:0</a:t>
                      </a:r>
                      <a:endParaRPr lang="en-US" sz="17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96915414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="" xmlns:a16="http://schemas.microsoft.com/office/drawing/2014/main" id="{AE8AA6E1-3E35-244D-AFC6-394B2E47A0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25981" y="2697426"/>
          <a:ext cx="1548438" cy="357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16146">
                  <a:extLst>
                    <a:ext uri="{9D8B030D-6E8A-4147-A177-3AD203B41FA5}">
                      <a16:colId xmlns="" xmlns:a16="http://schemas.microsoft.com/office/drawing/2014/main" val="716061876"/>
                    </a:ext>
                  </a:extLst>
                </a:gridCol>
                <a:gridCol w="516146">
                  <a:extLst>
                    <a:ext uri="{9D8B030D-6E8A-4147-A177-3AD203B41FA5}">
                      <a16:colId xmlns="" xmlns:a16="http://schemas.microsoft.com/office/drawing/2014/main" val="567561562"/>
                    </a:ext>
                  </a:extLst>
                </a:gridCol>
                <a:gridCol w="516146">
                  <a:extLst>
                    <a:ext uri="{9D8B030D-6E8A-4147-A177-3AD203B41FA5}">
                      <a16:colId xmlns="" xmlns:a16="http://schemas.microsoft.com/office/drawing/2014/main" val="694846211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S: 1</a:t>
                      </a:r>
                      <a:endParaRPr lang="en-US" sz="17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US" altLang="zh-CN" sz="1700" b="0" i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:0</a:t>
                      </a:r>
                      <a:endParaRPr lang="en-US" sz="17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US" altLang="zh-CN" sz="1700" b="0" i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:1</a:t>
                      </a:r>
                      <a:endParaRPr lang="en-US" sz="17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96915414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="" xmlns:a16="http://schemas.microsoft.com/office/drawing/2014/main" id="{AE8AA6E1-3E35-244D-AFC6-394B2E47A0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07379" y="1945274"/>
          <a:ext cx="1548438" cy="357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16146">
                  <a:extLst>
                    <a:ext uri="{9D8B030D-6E8A-4147-A177-3AD203B41FA5}">
                      <a16:colId xmlns="" xmlns:a16="http://schemas.microsoft.com/office/drawing/2014/main" val="716061876"/>
                    </a:ext>
                  </a:extLst>
                </a:gridCol>
                <a:gridCol w="516146">
                  <a:extLst>
                    <a:ext uri="{9D8B030D-6E8A-4147-A177-3AD203B41FA5}">
                      <a16:colId xmlns="" xmlns:a16="http://schemas.microsoft.com/office/drawing/2014/main" val="567561562"/>
                    </a:ext>
                  </a:extLst>
                </a:gridCol>
                <a:gridCol w="516146">
                  <a:extLst>
                    <a:ext uri="{9D8B030D-6E8A-4147-A177-3AD203B41FA5}">
                      <a16:colId xmlns="" xmlns:a16="http://schemas.microsoft.com/office/drawing/2014/main" val="694846211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S: 0</a:t>
                      </a:r>
                      <a:endParaRPr lang="en-US" sz="17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US" altLang="zh-CN" sz="1700" b="0" i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:1</a:t>
                      </a:r>
                      <a:endParaRPr lang="en-US" sz="17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US" altLang="zh-CN" sz="1700" b="0" i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:1</a:t>
                      </a:r>
                      <a:endParaRPr lang="en-US" sz="17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96915414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="" xmlns:a16="http://schemas.microsoft.com/office/drawing/2014/main" id="{AE8AA6E1-3E35-244D-AFC6-394B2E47A0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83532" y="1902023"/>
          <a:ext cx="1548438" cy="357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16146">
                  <a:extLst>
                    <a:ext uri="{9D8B030D-6E8A-4147-A177-3AD203B41FA5}">
                      <a16:colId xmlns="" xmlns:a16="http://schemas.microsoft.com/office/drawing/2014/main" val="716061876"/>
                    </a:ext>
                  </a:extLst>
                </a:gridCol>
                <a:gridCol w="516146">
                  <a:extLst>
                    <a:ext uri="{9D8B030D-6E8A-4147-A177-3AD203B41FA5}">
                      <a16:colId xmlns="" xmlns:a16="http://schemas.microsoft.com/office/drawing/2014/main" val="567561562"/>
                    </a:ext>
                  </a:extLst>
                </a:gridCol>
                <a:gridCol w="516146">
                  <a:extLst>
                    <a:ext uri="{9D8B030D-6E8A-4147-A177-3AD203B41FA5}">
                      <a16:colId xmlns="" xmlns:a16="http://schemas.microsoft.com/office/drawing/2014/main" val="694846211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S: 1</a:t>
                      </a:r>
                      <a:endParaRPr lang="en-US" sz="17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US" altLang="zh-CN" sz="1700" b="0" i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:1</a:t>
                      </a:r>
                      <a:endParaRPr lang="en-US" sz="17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US" altLang="zh-CN" sz="1700" b="0" i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altLang="zh-CN" sz="1700" b="0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:1</a:t>
                      </a:r>
                      <a:endParaRPr lang="en-US" sz="17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96915414"/>
                  </a:ext>
                </a:extLst>
              </a:tr>
            </a:tbl>
          </a:graphicData>
        </a:graphic>
      </p:graphicFrame>
      <p:cxnSp>
        <p:nvCxnSpPr>
          <p:cNvPr id="4" name="Curved Connector 3"/>
          <p:cNvCxnSpPr>
            <a:stCxn id="29" idx="0"/>
          </p:cNvCxnSpPr>
          <p:nvPr/>
        </p:nvCxnSpPr>
        <p:spPr>
          <a:xfrm rot="5400000" flipH="1" flipV="1">
            <a:off x="4578652" y="2587858"/>
            <a:ext cx="558853" cy="0"/>
          </a:xfrm>
          <a:prstGeom prst="curvedConnector3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704889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Some useful boilerplate</a:t>
            </a:r>
            <a:endParaRPr dirty="0"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661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datatype Constants = Constants(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capacity:int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datatype Variables = Variables(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numCokes:int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predicate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c:Constants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 { ... }</a:t>
            </a:r>
          </a:p>
          <a:p>
            <a:pPr marL="0" indent="0"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predicate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Next(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c:Constants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v':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Variables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 { ... }</a:t>
            </a:r>
          </a:p>
          <a:p>
            <a:pPr marL="0" indent="0"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9/28/22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651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Some useful boilerplate</a:t>
            </a:r>
            <a:endParaRPr dirty="0"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2973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datatype Constants = Constants(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tableSize:nat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predicate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WellFormed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      &amp;&amp; 0 &lt; </a:t>
            </a:r>
            <a:r>
              <a:rPr lang="mr-IN" sz="1800" dirty="0" err="1">
                <a:latin typeface="Consolas" charset="0"/>
                <a:ea typeface="Consolas" charset="0"/>
                <a:cs typeface="Consolas" charset="0"/>
              </a:rPr>
              <a:t>tableSize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mr-IN" sz="18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5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ea typeface="Consolas" charset="0"/>
                <a:cs typeface="Consolas" charset="0"/>
              </a:rPr>
              <a:t>Typical examples:</a:t>
            </a:r>
          </a:p>
          <a:p>
            <a:r>
              <a:rPr lang="en-US" dirty="0" smtClean="0">
                <a:ea typeface="Consolas" charset="0"/>
                <a:cs typeface="Consolas" charset="0"/>
              </a:rPr>
              <a:t>Length constraints on sequences</a:t>
            </a:r>
          </a:p>
          <a:p>
            <a:r>
              <a:rPr lang="en-US" dirty="0" smtClean="0">
                <a:ea typeface="Consolas" charset="0"/>
                <a:cs typeface="Consolas" charset="0"/>
              </a:rPr>
              <a:t>Indices fit into a sequence length</a:t>
            </a:r>
          </a:p>
          <a:p>
            <a:r>
              <a:rPr lang="en-US" dirty="0" smtClean="0">
                <a:ea typeface="Consolas" charset="0"/>
                <a:cs typeface="Consolas" charset="0"/>
              </a:rPr>
              <a:t>Domains of maps</a:t>
            </a:r>
            <a:endParaRPr lang="en-US" dirty="0">
              <a:ea typeface="Consolas" charset="0"/>
              <a:cs typeface="Consolas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9/28/22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913897" y="1765507"/>
            <a:ext cx="5009662" cy="1595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datatype Variables = Variables()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predicate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WellFormed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(c: Constants) {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&amp;&amp;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c.WellFormed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mr-IN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72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Non-linear arithmetic</a:t>
            </a:r>
            <a:endParaRPr dirty="0"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dirty="0" smtClean="0">
                <a:ea typeface="Consolas" charset="0"/>
                <a:cs typeface="Consolas" charset="0"/>
              </a:rPr>
              <a:t>Dafny runs without non-linear reasoning by default</a:t>
            </a:r>
          </a:p>
          <a:p>
            <a:pPr marL="0" indent="0">
              <a:lnSpc>
                <a:spcPct val="50000"/>
              </a:lnSpc>
              <a:buNone/>
            </a:pPr>
            <a:endParaRPr lang="en-US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ea typeface="Consolas" charset="0"/>
                <a:cs typeface="Consolas" charset="0"/>
              </a:rPr>
              <a:t>Beware of modulo operations</a:t>
            </a: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Think of alternatives, if you run into trouble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9/28/22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684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ecs498-template" id="{DA77E98E-D022-FA45-992F-2D0DA55B6CD0}" vid="{44C465E8-53DD-E348-BEFB-A5C0044A74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25017</TotalTime>
  <Words>486</Words>
  <Application>Microsoft Macintosh PowerPoint</Application>
  <PresentationFormat>Widescreen</PresentationFormat>
  <Paragraphs>250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Calibri</vt:lpstr>
      <vt:lpstr>Calibri Light</vt:lpstr>
      <vt:lpstr>Consolas</vt:lpstr>
      <vt:lpstr>Courier New</vt:lpstr>
      <vt:lpstr>Gill Sans Light</vt:lpstr>
      <vt:lpstr>Times New Roman</vt:lpstr>
      <vt:lpstr>Wingdings</vt:lpstr>
      <vt:lpstr>Arial</vt:lpstr>
      <vt:lpstr>Office Theme</vt:lpstr>
      <vt:lpstr>EECS498-008 Formal Verification of Systems Software</vt:lpstr>
      <vt:lpstr>Inductive invariants</vt:lpstr>
      <vt:lpstr> Proving safety with inductive invariants</vt:lpstr>
      <vt:lpstr>Invariants vs  Inductive invariants</vt:lpstr>
      <vt:lpstr>Example: lock server</vt:lpstr>
      <vt:lpstr>Example: lock server</vt:lpstr>
      <vt:lpstr>Some useful boilerplate</vt:lpstr>
      <vt:lpstr>Some useful boilerplate</vt:lpstr>
      <vt:lpstr>Non-linear arithmetic</vt:lpstr>
      <vt:lpstr>Crawler 2: Revenge of the inductive invariant</vt:lpstr>
      <vt:lpstr>Leader election</vt:lpstr>
      <vt:lpstr>Leader election</vt:lpstr>
      <vt:lpstr>Leader election</vt:lpstr>
      <vt:lpstr>Leader election</vt:lpstr>
    </vt:vector>
  </TitlesOfParts>
  <Manager/>
  <Company/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1430</cp:revision>
  <dcterms:created xsi:type="dcterms:W3CDTF">2022-08-23T16:51:43Z</dcterms:created>
  <dcterms:modified xsi:type="dcterms:W3CDTF">2022-10-10T18:37:46Z</dcterms:modified>
  <cp:category/>
</cp:coreProperties>
</file>