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2" r:id="rId1"/>
  </p:sldMasterIdLst>
  <p:notesMasterIdLst>
    <p:notesMasterId r:id="rId26"/>
  </p:notesMasterIdLst>
  <p:handoutMasterIdLst>
    <p:handoutMasterId r:id="rId27"/>
  </p:handoutMasterIdLst>
  <p:sldIdLst>
    <p:sldId id="256" r:id="rId2"/>
    <p:sldId id="258" r:id="rId3"/>
    <p:sldId id="260" r:id="rId4"/>
    <p:sldId id="271" r:id="rId5"/>
    <p:sldId id="272" r:id="rId6"/>
    <p:sldId id="263" r:id="rId7"/>
    <p:sldId id="274" r:id="rId8"/>
    <p:sldId id="288" r:id="rId9"/>
    <p:sldId id="273" r:id="rId10"/>
    <p:sldId id="264" r:id="rId11"/>
    <p:sldId id="275" r:id="rId12"/>
    <p:sldId id="276" r:id="rId13"/>
    <p:sldId id="277" r:id="rId14"/>
    <p:sldId id="278" r:id="rId15"/>
    <p:sldId id="279" r:id="rId16"/>
    <p:sldId id="280" r:id="rId17"/>
    <p:sldId id="281" r:id="rId18"/>
    <p:sldId id="282" r:id="rId19"/>
    <p:sldId id="287" r:id="rId20"/>
    <p:sldId id="283" r:id="rId21"/>
    <p:sldId id="284" r:id="rId22"/>
    <p:sldId id="285" r:id="rId23"/>
    <p:sldId id="286" r:id="rId24"/>
    <p:sldId id="268" r:id="rId2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8" autoAdjust="0"/>
    <p:restoredTop sz="94660"/>
  </p:normalViewPr>
  <p:slideViewPr>
    <p:cSldViewPr>
      <p:cViewPr varScale="1">
        <p:scale>
          <a:sx n="84" d="100"/>
          <a:sy n="84" d="100"/>
        </p:scale>
        <p:origin x="143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xmlns="" id="{943068B8-AE8E-97CF-AEA2-600A165C37F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xmlns="" id="{698A8B75-B7E9-AFE7-EFFB-55105A693A4F}"/>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2084B216-D69E-40DE-9966-8873E4E4926B}" type="datetime1">
              <a:rPr lang="en-US"/>
              <a:pPr>
                <a:defRPr/>
              </a:pPr>
              <a:t>12/17/2024</a:t>
            </a:fld>
            <a:endParaRPr lang="en-US"/>
          </a:p>
        </p:txBody>
      </p:sp>
      <p:sp>
        <p:nvSpPr>
          <p:cNvPr id="92164" name="Rectangle 4">
            <a:extLst>
              <a:ext uri="{FF2B5EF4-FFF2-40B4-BE49-F238E27FC236}">
                <a16:creationId xmlns:a16="http://schemas.microsoft.com/office/drawing/2014/main" xmlns="" id="{61464907-B28D-0CCD-F4CA-EFDB69144DD0}"/>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xmlns="" id="{58546C05-BF7D-6196-31DA-4B054DF97B3E}"/>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030E0E56-87DF-4F46-A85F-3A888B6426D4}"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xmlns="" id="{23913BC4-8D68-541C-0F72-BF2A01DD223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xmlns="" id="{E48BB1C7-7734-C235-8E3E-0F2CBE3A695A}"/>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6C5023CF-22F3-482E-8B8C-5E48DC974818}" type="datetime1">
              <a:rPr lang="en-US"/>
              <a:pPr>
                <a:defRPr/>
              </a:pPr>
              <a:t>12/17/2024</a:t>
            </a:fld>
            <a:endParaRPr lang="en-US"/>
          </a:p>
        </p:txBody>
      </p:sp>
      <p:sp>
        <p:nvSpPr>
          <p:cNvPr id="14340" name="Rectangle 4">
            <a:extLst>
              <a:ext uri="{FF2B5EF4-FFF2-40B4-BE49-F238E27FC236}">
                <a16:creationId xmlns:a16="http://schemas.microsoft.com/office/drawing/2014/main" xmlns="" id="{5027A1C0-199F-5799-57C7-6DB151CE584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a:extLst>
              <a:ext uri="{FF2B5EF4-FFF2-40B4-BE49-F238E27FC236}">
                <a16:creationId xmlns:a16="http://schemas.microsoft.com/office/drawing/2014/main" xmlns="" id="{283A736A-32F6-9F8D-E772-704F911E287C}"/>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xmlns="" id="{3F788C94-B120-DAE5-A9BD-526C97656215}"/>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xmlns="" id="{87F4E15F-98F3-337E-51E4-2B0E444DA176}"/>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14BEFC91-64E0-4C41-95E9-7CB35E5EA9CE}" type="slidenum">
              <a:rPr lang="en-US" altLang="en-US"/>
              <a:pPr>
                <a:defRPr/>
              </a:pPr>
              <a:t>‹#›</a:t>
            </a:fld>
            <a:endParaRPr lang="en-US" altLang="en-US"/>
          </a:p>
        </p:txBody>
      </p:sp>
    </p:spTree>
    <p:extLst>
      <p:ext uri="{BB962C8B-B14F-4D97-AF65-F5344CB8AC3E}">
        <p14:creationId xmlns:p14="http://schemas.microsoft.com/office/powerpoint/2010/main" val="9665459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235CC923-37CE-7DBD-3632-16C16007572A}"/>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17411" name="Rectangle 6">
            <a:extLst>
              <a:ext uri="{FF2B5EF4-FFF2-40B4-BE49-F238E27FC236}">
                <a16:creationId xmlns:a16="http://schemas.microsoft.com/office/drawing/2014/main" xmlns="" id="{1DD72229-7FA8-776E-32F0-576F0D40B895}"/>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17412" name="Rectangle 7">
            <a:extLst>
              <a:ext uri="{FF2B5EF4-FFF2-40B4-BE49-F238E27FC236}">
                <a16:creationId xmlns:a16="http://schemas.microsoft.com/office/drawing/2014/main" xmlns="" id="{B2A0F310-894E-9653-AE80-254C50B7F9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DBF5780-15F5-4EDA-8053-EFAEDEDF33E1}"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17413" name="Rectangle 2">
            <a:extLst>
              <a:ext uri="{FF2B5EF4-FFF2-40B4-BE49-F238E27FC236}">
                <a16:creationId xmlns:a16="http://schemas.microsoft.com/office/drawing/2014/main" xmlns="" id="{A5B6BE8A-0F7C-FC86-6327-8D1E9202AA98}"/>
              </a:ext>
            </a:extLst>
          </p:cNvPr>
          <p:cNvSpPr>
            <a:spLocks noGrp="1" noRot="1" noChangeAspect="1" noChangeArrowheads="1" noTextEdit="1"/>
          </p:cNvSpPr>
          <p:nvPr>
            <p:ph type="sldImg"/>
          </p:nvPr>
        </p:nvSpPr>
        <p:spPr>
          <a:ln/>
        </p:spPr>
      </p:sp>
      <p:sp>
        <p:nvSpPr>
          <p:cNvPr id="17414" name="Rectangle 3">
            <a:extLst>
              <a:ext uri="{FF2B5EF4-FFF2-40B4-BE49-F238E27FC236}">
                <a16:creationId xmlns:a16="http://schemas.microsoft.com/office/drawing/2014/main" xmlns="" id="{907FDD4F-E236-2328-A3D5-1641C4865B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32229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A927A79-E04B-0758-D608-8E46F0EA6628}"/>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xmlns="" id="{ED8F4CD9-12E0-63AF-1A55-C65B3858955F}"/>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xmlns="" id="{E0D64328-E1B5-1688-BED0-938E8163AD42}"/>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xmlns="" id="{690889F9-2307-1041-B47F-EF50AE75A5C0}"/>
              </a:ext>
            </a:extLst>
          </p:cNvPr>
          <p:cNvSpPr>
            <a:spLocks noGrp="1"/>
          </p:cNvSpPr>
          <p:nvPr>
            <p:ph type="dt" sz="half" idx="10"/>
          </p:nvPr>
        </p:nvSpPr>
        <p:spPr/>
        <p:txBody>
          <a:bodyPr/>
          <a:lstStyle>
            <a:lvl1pPr>
              <a:defRPr/>
            </a:lvl1pPr>
          </a:lstStyle>
          <a:p>
            <a:pPr>
              <a:defRPr/>
            </a:pPr>
            <a:fld id="{6E56AB2C-0BBA-4ED3-8DB0-30D116FDDD4C}" type="datetime1">
              <a:rPr lang="en-US" smtClean="0"/>
              <a:t>12/17/2024</a:t>
            </a:fld>
            <a:endParaRPr lang="en-US" dirty="0"/>
          </a:p>
        </p:txBody>
      </p:sp>
      <p:sp>
        <p:nvSpPr>
          <p:cNvPr id="8" name="Footer Placeholder 4">
            <a:extLst>
              <a:ext uri="{FF2B5EF4-FFF2-40B4-BE49-F238E27FC236}">
                <a16:creationId xmlns:a16="http://schemas.microsoft.com/office/drawing/2014/main" xmlns="" id="{32E6EACE-29F6-496A-B09E-1F5FFFED2684}"/>
              </a:ext>
            </a:extLst>
          </p:cNvPr>
          <p:cNvSpPr>
            <a:spLocks noGrp="1"/>
          </p:cNvSpPr>
          <p:nvPr>
            <p:ph type="ftr" sz="quarter" idx="11"/>
          </p:nvPr>
        </p:nvSpPr>
        <p:spPr/>
        <p:txBody>
          <a:bodyPr/>
          <a:lstStyle>
            <a:lvl1pPr>
              <a:defRPr/>
            </a:lvl1pPr>
          </a:lstStyle>
          <a:p>
            <a:pPr>
              <a:defRPr/>
            </a:pPr>
            <a:r>
              <a:rPr lang="en-US"/>
              <a:t>AN AI DRIVEN TOOTH DEVELOPMENT STAGE FOR THE ESTIMATION OF DA AND CA:DEEP LEARNING APPROACHES</a:t>
            </a:r>
            <a:endParaRPr lang="en-US" dirty="0"/>
          </a:p>
        </p:txBody>
      </p:sp>
      <p:sp>
        <p:nvSpPr>
          <p:cNvPr id="9" name="Slide Number Placeholder 5">
            <a:extLst>
              <a:ext uri="{FF2B5EF4-FFF2-40B4-BE49-F238E27FC236}">
                <a16:creationId xmlns:a16="http://schemas.microsoft.com/office/drawing/2014/main" xmlns="" id="{C4FD16C2-AA5B-92C8-42ED-37DE0B82DBB6}"/>
              </a:ext>
            </a:extLst>
          </p:cNvPr>
          <p:cNvSpPr>
            <a:spLocks noGrp="1"/>
          </p:cNvSpPr>
          <p:nvPr>
            <p:ph type="sldNum" sz="quarter" idx="12"/>
          </p:nvPr>
        </p:nvSpPr>
        <p:spPr/>
        <p:txBody>
          <a:bodyPr/>
          <a:lstStyle>
            <a:lvl1pPr>
              <a:defRPr smtClean="0"/>
            </a:lvl1pPr>
          </a:lstStyle>
          <a:p>
            <a:pPr>
              <a:defRPr/>
            </a:pPr>
            <a:fld id="{496B9F08-E6FF-46AB-9355-EA1D8D778BCF}" type="slidenum">
              <a:rPr lang="en-US" altLang="en-US"/>
              <a:pPr>
                <a:defRPr/>
              </a:pPr>
              <a:t>‹#›</a:t>
            </a:fld>
            <a:endParaRPr lang="en-US" altLang="en-US"/>
          </a:p>
        </p:txBody>
      </p:sp>
    </p:spTree>
    <p:extLst>
      <p:ext uri="{BB962C8B-B14F-4D97-AF65-F5344CB8AC3E}">
        <p14:creationId xmlns:p14="http://schemas.microsoft.com/office/powerpoint/2010/main" val="59690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13FB4A08-1346-6813-B6DC-9D8D95C4DE89}"/>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12/17/2024</a:t>
            </a:fld>
            <a:endParaRPr lang="en-US" altLang="en-US" dirty="0"/>
          </a:p>
        </p:txBody>
      </p:sp>
      <p:sp>
        <p:nvSpPr>
          <p:cNvPr id="5" name="Footer Placeholder 2">
            <a:extLst>
              <a:ext uri="{FF2B5EF4-FFF2-40B4-BE49-F238E27FC236}">
                <a16:creationId xmlns:a16="http://schemas.microsoft.com/office/drawing/2014/main" xmlns="" id="{AFA095C4-7279-4D8B-D36C-1465E1DA6172}"/>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6" name="Slide Number Placeholder 5">
            <a:extLst>
              <a:ext uri="{FF2B5EF4-FFF2-40B4-BE49-F238E27FC236}">
                <a16:creationId xmlns:a16="http://schemas.microsoft.com/office/drawing/2014/main" xmlns="" id="{2B3611B7-3FAD-49AB-9056-D482D39E5AFC}"/>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xmlns="" id="{4423EBD4-B9CC-4919-F0E7-C9EB33753FE9}"/>
              </a:ext>
            </a:extLst>
          </p:cNvPr>
          <p:cNvSpPr>
            <a:spLocks noGrp="1"/>
          </p:cNvSpPr>
          <p:nvPr>
            <p:ph type="dt" sz="half" idx="10"/>
          </p:nvPr>
        </p:nvSpPr>
        <p:spPr/>
        <p:txBody>
          <a:bodyPr/>
          <a:lstStyle>
            <a:lvl1pPr>
              <a:defRPr/>
            </a:lvl1pPr>
          </a:lstStyle>
          <a:p>
            <a:pPr>
              <a:defRPr/>
            </a:pPr>
            <a:fld id="{4E10A5BB-60E8-4010-A50E-7D0E9823E970}" type="datetime1">
              <a:rPr lang="en-US" smtClean="0"/>
              <a:t>12/17/2024</a:t>
            </a:fld>
            <a:endParaRPr lang="en-US" dirty="0"/>
          </a:p>
        </p:txBody>
      </p:sp>
      <p:sp>
        <p:nvSpPr>
          <p:cNvPr id="8" name="Footer Placeholder 4">
            <a:extLst>
              <a:ext uri="{FF2B5EF4-FFF2-40B4-BE49-F238E27FC236}">
                <a16:creationId xmlns:a16="http://schemas.microsoft.com/office/drawing/2014/main" xmlns="" id="{9C5E884D-C514-3CB1-4F60-BB5D7C1CCCA1}"/>
              </a:ext>
            </a:extLst>
          </p:cNvPr>
          <p:cNvSpPr>
            <a:spLocks noGrp="1"/>
          </p:cNvSpPr>
          <p:nvPr>
            <p:ph type="ftr" sz="quarter" idx="11"/>
          </p:nvPr>
        </p:nvSpPr>
        <p:spPr/>
        <p:txBody>
          <a:bodyPr/>
          <a:lstStyle>
            <a:lvl1pPr>
              <a:defRPr/>
            </a:lvl1pPr>
          </a:lstStyle>
          <a:p>
            <a:pPr>
              <a:defRPr/>
            </a:pPr>
            <a:r>
              <a:rPr lang="en-US"/>
              <a:t>AN AI DRIVEN TOOTH DEVELOPMENT STAGE FOR THE ESTIMATION OF DA AND CA:DEEP LEARNING APPROACHES</a:t>
            </a:r>
            <a:endParaRPr lang="en-US" dirty="0"/>
          </a:p>
        </p:txBody>
      </p:sp>
      <p:sp>
        <p:nvSpPr>
          <p:cNvPr id="9" name="Slide Number Placeholder 5">
            <a:extLst>
              <a:ext uri="{FF2B5EF4-FFF2-40B4-BE49-F238E27FC236}">
                <a16:creationId xmlns:a16="http://schemas.microsoft.com/office/drawing/2014/main" xmlns="" id="{4505EAD9-D9BD-3B10-3240-6E229BD7A121}"/>
              </a:ext>
            </a:extLst>
          </p:cNvPr>
          <p:cNvSpPr>
            <a:spLocks noGrp="1"/>
          </p:cNvSpPr>
          <p:nvPr>
            <p:ph type="sldNum" sz="quarter" idx="12"/>
          </p:nvPr>
        </p:nvSpPr>
        <p:spPr/>
        <p:txBody>
          <a:bodyPr/>
          <a:lstStyle>
            <a:lvl1pPr>
              <a:defRPr smtClean="0"/>
            </a:lvl1pPr>
          </a:lstStyle>
          <a:p>
            <a:pPr>
              <a:defRPr/>
            </a:pPr>
            <a:fld id="{B9949694-5DC9-4C15-905C-95572D5BA990}" type="slidenum">
              <a:rPr lang="en-US" altLang="en-US"/>
              <a:pPr>
                <a:defRPr/>
              </a:pPr>
              <a:t>‹#›</a:t>
            </a:fld>
            <a:endParaRPr lang="en-US" altLang="en-US"/>
          </a:p>
        </p:txBody>
      </p:sp>
    </p:spTree>
    <p:extLst>
      <p:ext uri="{BB962C8B-B14F-4D97-AF65-F5344CB8AC3E}">
        <p14:creationId xmlns:p14="http://schemas.microsoft.com/office/powerpoint/2010/main" val="18176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CA854C6-132A-DCB0-E9E0-B062C00C11C8}"/>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xmlns="" id="{E5360E28-157D-E560-DA21-11F56AF28BFD}"/>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Date Placeholder 1">
            <a:extLst>
              <a:ext uri="{FF2B5EF4-FFF2-40B4-BE49-F238E27FC236}">
                <a16:creationId xmlns:a16="http://schemas.microsoft.com/office/drawing/2014/main" xmlns="" id="{883EB29F-85D4-F082-F962-1A70C5B49B0D}"/>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12/17/2024</a:t>
            </a:fld>
            <a:endParaRPr lang="en-US" altLang="en-US" dirty="0"/>
          </a:p>
        </p:txBody>
      </p:sp>
      <p:sp>
        <p:nvSpPr>
          <p:cNvPr id="7" name="Footer Placeholder 2">
            <a:extLst>
              <a:ext uri="{FF2B5EF4-FFF2-40B4-BE49-F238E27FC236}">
                <a16:creationId xmlns:a16="http://schemas.microsoft.com/office/drawing/2014/main" xmlns="" id="{4A92D976-3178-922E-0862-03D14490A60B}"/>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xmlns="" id="{D28FF939-44A0-3882-FDF8-90139AE187A3}"/>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3">
            <a:extLst>
              <a:ext uri="{FF2B5EF4-FFF2-40B4-BE49-F238E27FC236}">
                <a16:creationId xmlns:a16="http://schemas.microsoft.com/office/drawing/2014/main" xmlns="" id="{7E5A58AD-DD14-4A56-6E2C-9641065290CE}"/>
              </a:ext>
            </a:extLst>
          </p:cNvPr>
          <p:cNvSpPr>
            <a:spLocks noGrp="1"/>
          </p:cNvSpPr>
          <p:nvPr>
            <p:ph type="dt" sz="half" idx="10"/>
          </p:nvPr>
        </p:nvSpPr>
        <p:spPr/>
        <p:txBody>
          <a:bodyPr/>
          <a:lstStyle>
            <a:lvl1pPr>
              <a:defRPr/>
            </a:lvl1pPr>
          </a:lstStyle>
          <a:p>
            <a:pPr>
              <a:defRPr/>
            </a:pPr>
            <a:fld id="{D3D2E92C-10DC-4446-9D75-46D9DDE67307}" type="datetime1">
              <a:rPr lang="en-US" smtClean="0"/>
              <a:t>12/17/2024</a:t>
            </a:fld>
            <a:endParaRPr lang="en-US" dirty="0"/>
          </a:p>
        </p:txBody>
      </p:sp>
      <p:sp>
        <p:nvSpPr>
          <p:cNvPr id="10" name="Footer Placeholder 4">
            <a:extLst>
              <a:ext uri="{FF2B5EF4-FFF2-40B4-BE49-F238E27FC236}">
                <a16:creationId xmlns:a16="http://schemas.microsoft.com/office/drawing/2014/main" xmlns="" id="{B1BA8B52-11B3-CF08-9296-D38BE7913F9D}"/>
              </a:ext>
            </a:extLst>
          </p:cNvPr>
          <p:cNvSpPr>
            <a:spLocks noGrp="1"/>
          </p:cNvSpPr>
          <p:nvPr>
            <p:ph type="ftr" sz="quarter" idx="11"/>
          </p:nvPr>
        </p:nvSpPr>
        <p:spPr/>
        <p:txBody>
          <a:bodyPr/>
          <a:lstStyle>
            <a:lvl1pPr>
              <a:defRPr/>
            </a:lvl1pPr>
          </a:lstStyle>
          <a:p>
            <a:pPr>
              <a:defRPr/>
            </a:pPr>
            <a:r>
              <a:rPr lang="en-US"/>
              <a:t>AN AI DRIVEN TOOTH DEVELOPMENT STAGE FOR THE ESTIMATION OF DA AND CA:DEEP LEARNING APPROACHES</a:t>
            </a:r>
            <a:endParaRPr lang="en-US" dirty="0"/>
          </a:p>
        </p:txBody>
      </p:sp>
      <p:sp>
        <p:nvSpPr>
          <p:cNvPr id="11" name="Slide Number Placeholder 5">
            <a:extLst>
              <a:ext uri="{FF2B5EF4-FFF2-40B4-BE49-F238E27FC236}">
                <a16:creationId xmlns:a16="http://schemas.microsoft.com/office/drawing/2014/main" xmlns="" id="{BF255EB3-62FD-F4ED-C97B-338BAE7C0B73}"/>
              </a:ext>
            </a:extLst>
          </p:cNvPr>
          <p:cNvSpPr>
            <a:spLocks noGrp="1"/>
          </p:cNvSpPr>
          <p:nvPr>
            <p:ph type="sldNum" sz="quarter" idx="12"/>
          </p:nvPr>
        </p:nvSpPr>
        <p:spPr/>
        <p:txBody>
          <a:bodyPr/>
          <a:lstStyle>
            <a:lvl1pPr>
              <a:defRPr smtClean="0"/>
            </a:lvl1pPr>
          </a:lstStyle>
          <a:p>
            <a:pPr>
              <a:defRPr/>
            </a:pPr>
            <a:fld id="{3D224FA7-AB2C-4DC5-9C67-A30788F26D32}" type="slidenum">
              <a:rPr lang="en-US" altLang="en-US"/>
              <a:pPr>
                <a:defRPr/>
              </a:pPr>
              <a:t>‹#›</a:t>
            </a:fld>
            <a:endParaRPr lang="en-US" altLang="en-US"/>
          </a:p>
        </p:txBody>
      </p:sp>
    </p:spTree>
    <p:extLst>
      <p:ext uri="{BB962C8B-B14F-4D97-AF65-F5344CB8AC3E}">
        <p14:creationId xmlns:p14="http://schemas.microsoft.com/office/powerpoint/2010/main" val="1931640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xmlns="" id="{77FEE20A-B3D3-126E-E20F-AAA10B13EE5C}"/>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xmlns="" id="{C3D691E8-AF4D-7DF4-72CF-659B113B1408}"/>
              </a:ext>
            </a:extLst>
          </p:cNvPr>
          <p:cNvSpPr>
            <a:spLocks noGrp="1"/>
          </p:cNvSpPr>
          <p:nvPr>
            <p:ph type="dt" sz="half" idx="10"/>
          </p:nvPr>
        </p:nvSpPr>
        <p:spPr>
          <a:xfrm>
            <a:off x="1943100" y="6103938"/>
            <a:ext cx="952500" cy="369887"/>
          </a:xfrm>
        </p:spPr>
        <p:txBody>
          <a:bodyPr/>
          <a:lstStyle>
            <a:lvl1pPr>
              <a:defRPr/>
            </a:lvl1pPr>
          </a:lstStyle>
          <a:p>
            <a:pPr>
              <a:defRPr/>
            </a:pPr>
            <a:fld id="{73C2C491-8B3F-4B11-9E59-1E02B0FEF397}" type="datetime1">
              <a:rPr lang="en-US" smtClean="0"/>
              <a:t>12/17/2024</a:t>
            </a:fld>
            <a:endParaRPr lang="en-US" altLang="en-US"/>
          </a:p>
        </p:txBody>
      </p:sp>
      <p:sp>
        <p:nvSpPr>
          <p:cNvPr id="6" name="Footer Placeholder 4">
            <a:extLst>
              <a:ext uri="{FF2B5EF4-FFF2-40B4-BE49-F238E27FC236}">
                <a16:creationId xmlns:a16="http://schemas.microsoft.com/office/drawing/2014/main" xmlns="" id="{BD4557D3-D720-EE85-00E3-B23A44A913B9}"/>
              </a:ext>
            </a:extLst>
          </p:cNvPr>
          <p:cNvSpPr>
            <a:spLocks noGrp="1"/>
          </p:cNvSpPr>
          <p:nvPr>
            <p:ph type="ftr" sz="quarter" idx="11"/>
          </p:nvPr>
        </p:nvSpPr>
        <p:spPr>
          <a:xfrm>
            <a:off x="2895600" y="6103938"/>
            <a:ext cx="4876800" cy="365125"/>
          </a:xfrm>
        </p:spPr>
        <p:txBody>
          <a:bodyPr/>
          <a:lstStyle>
            <a:lvl1pPr algn="ctr">
              <a:defRPr/>
            </a:lvl1pPr>
          </a:lstStyle>
          <a:p>
            <a:pPr>
              <a:defRPr/>
            </a:pPr>
            <a:r>
              <a:rPr lang="en-US" altLang="en-US"/>
              <a:t>AN AI DRIVEN TOOTH DEVELOPMENT STAGE FOR THE ESTIMATION OF DA AND CA:DEEP LEARNING APPROACHES</a:t>
            </a:r>
          </a:p>
        </p:txBody>
      </p:sp>
      <p:sp>
        <p:nvSpPr>
          <p:cNvPr id="7" name="Slide Number Placeholder 5">
            <a:extLst>
              <a:ext uri="{FF2B5EF4-FFF2-40B4-BE49-F238E27FC236}">
                <a16:creationId xmlns:a16="http://schemas.microsoft.com/office/drawing/2014/main" xmlns="" id="{DC863133-C86F-A253-ECBF-9341561DFB71}"/>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158356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9C749046-699F-DD88-12A7-2F2CD7C31D52}"/>
              </a:ext>
            </a:extLst>
          </p:cNvPr>
          <p:cNvSpPr>
            <a:spLocks noGrp="1"/>
          </p:cNvSpPr>
          <p:nvPr>
            <p:ph type="dt" sz="half" idx="10"/>
          </p:nvPr>
        </p:nvSpPr>
        <p:spPr/>
        <p:txBody>
          <a:bodyPr/>
          <a:lstStyle>
            <a:lvl1pPr>
              <a:defRPr/>
            </a:lvl1pPr>
          </a:lstStyle>
          <a:p>
            <a:pPr>
              <a:defRPr/>
            </a:pPr>
            <a:fld id="{B6F05914-0C2E-4F87-996E-5F0803A36E5B}" type="datetime1">
              <a:rPr lang="en-US" smtClean="0"/>
              <a:t>12/17/2024</a:t>
            </a:fld>
            <a:endParaRPr lang="en-US" altLang="en-US"/>
          </a:p>
        </p:txBody>
      </p:sp>
      <p:sp>
        <p:nvSpPr>
          <p:cNvPr id="5" name="Footer Placeholder 4">
            <a:extLst>
              <a:ext uri="{FF2B5EF4-FFF2-40B4-BE49-F238E27FC236}">
                <a16:creationId xmlns:a16="http://schemas.microsoft.com/office/drawing/2014/main" xmlns="" id="{8AFB797A-6CB6-7CB5-6953-9D5FEF9EF5D3}"/>
              </a:ext>
            </a:extLst>
          </p:cNvPr>
          <p:cNvSpPr>
            <a:spLocks noGrp="1"/>
          </p:cNvSpPr>
          <p:nvPr>
            <p:ph type="ftr" sz="quarter" idx="11"/>
          </p:nvPr>
        </p:nvSpPr>
        <p:spPr/>
        <p:txBody>
          <a:bodyPr/>
          <a:lstStyle>
            <a:lvl1pPr>
              <a:defRPr/>
            </a:lvl1pPr>
          </a:lstStyle>
          <a:p>
            <a:pPr>
              <a:defRPr/>
            </a:pPr>
            <a:r>
              <a:rPr lang="en-US" altLang="en-US"/>
              <a:t>AN AI DRIVEN TOOTH DEVELOPMENT STAGE FOR THE ESTIMATION OF DA AND CA:DEEP LEARNING APPROACHES</a:t>
            </a:r>
          </a:p>
        </p:txBody>
      </p:sp>
      <p:sp>
        <p:nvSpPr>
          <p:cNvPr id="6" name="Slide Number Placeholder 5">
            <a:extLst>
              <a:ext uri="{FF2B5EF4-FFF2-40B4-BE49-F238E27FC236}">
                <a16:creationId xmlns:a16="http://schemas.microsoft.com/office/drawing/2014/main" xmlns="" id="{4C60D727-2BBF-B8DD-6C06-C55B60D806B2}"/>
              </a:ext>
            </a:extLst>
          </p:cNvPr>
          <p:cNvSpPr>
            <a:spLocks noGrp="1"/>
          </p:cNvSpPr>
          <p:nvPr>
            <p:ph type="sldNum" sz="quarter" idx="12"/>
          </p:nvPr>
        </p:nvSpPr>
        <p:spPr/>
        <p:txBody>
          <a:bodyPr rtlCol="0"/>
          <a:lstStyle>
            <a:lvl1pPr>
              <a:defRPr sz="1050"/>
            </a:lvl1pPr>
          </a:lstStyle>
          <a:p>
            <a:pPr>
              <a:defRPr/>
            </a:pPr>
            <a:r>
              <a:rPr lang="en-US"/>
              <a:t>(#)  of 12</a:t>
            </a:r>
            <a:endParaRPr lang="en-US" altLang="en-US"/>
          </a:p>
        </p:txBody>
      </p:sp>
    </p:spTree>
    <p:extLst>
      <p:ext uri="{BB962C8B-B14F-4D97-AF65-F5344CB8AC3E}">
        <p14:creationId xmlns:p14="http://schemas.microsoft.com/office/powerpoint/2010/main" val="301324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642A06D-FB5C-D0B3-0DC9-D423E72512DF}"/>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xmlns="" id="{DA0672B7-9FE4-0FAB-A46C-27C4404A8FD8}"/>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xmlns="" id="{3B2FE1AD-CE25-2979-EE1C-45714AD991FF}"/>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xmlns="" id="{35655F04-E8A9-2FF9-2D72-CA4A02A77C01}"/>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xmlns="" id="{DDF043D6-E0FF-D5BC-C749-06479FA46F7C}"/>
              </a:ext>
            </a:extLst>
          </p:cNvPr>
          <p:cNvSpPr>
            <a:spLocks noGrp="1"/>
          </p:cNvSpPr>
          <p:nvPr>
            <p:ph type="dt" sz="half" idx="10"/>
          </p:nvPr>
        </p:nvSpPr>
        <p:spPr/>
        <p:txBody>
          <a:bodyPr/>
          <a:lstStyle>
            <a:lvl1pPr>
              <a:defRPr/>
            </a:lvl1pPr>
          </a:lstStyle>
          <a:p>
            <a:pPr>
              <a:defRPr/>
            </a:pPr>
            <a:fld id="{F734930D-486E-4BBD-AF3A-01241DC81611}" type="datetime1">
              <a:rPr lang="en-US" smtClean="0"/>
              <a:t>12/17/2024</a:t>
            </a:fld>
            <a:endParaRPr lang="en-US" altLang="en-US"/>
          </a:p>
        </p:txBody>
      </p:sp>
      <p:sp>
        <p:nvSpPr>
          <p:cNvPr id="9" name="Footer Placeholder 4">
            <a:extLst>
              <a:ext uri="{FF2B5EF4-FFF2-40B4-BE49-F238E27FC236}">
                <a16:creationId xmlns:a16="http://schemas.microsoft.com/office/drawing/2014/main" xmlns="" id="{AF610D5D-2591-5499-86E9-A934DF061927}"/>
              </a:ext>
            </a:extLst>
          </p:cNvPr>
          <p:cNvSpPr>
            <a:spLocks noGrp="1"/>
          </p:cNvSpPr>
          <p:nvPr>
            <p:ph type="ftr" sz="quarter" idx="11"/>
          </p:nvPr>
        </p:nvSpPr>
        <p:spPr/>
        <p:txBody>
          <a:bodyPr/>
          <a:lstStyle>
            <a:lvl1pPr>
              <a:defRPr/>
            </a:lvl1pPr>
          </a:lstStyle>
          <a:p>
            <a:pPr>
              <a:defRPr/>
            </a:pPr>
            <a:r>
              <a:rPr lang="en-US" altLang="en-US"/>
              <a:t>AN AI DRIVEN TOOTH DEVELOPMENT STAGE FOR THE ESTIMATION OF DA AND CA:DEEP LEARNING APPROACHES</a:t>
            </a:r>
          </a:p>
        </p:txBody>
      </p:sp>
      <p:sp>
        <p:nvSpPr>
          <p:cNvPr id="10" name="Slide Number Placeholder 5">
            <a:extLst>
              <a:ext uri="{FF2B5EF4-FFF2-40B4-BE49-F238E27FC236}">
                <a16:creationId xmlns:a16="http://schemas.microsoft.com/office/drawing/2014/main" xmlns="" id="{B4FC31BC-ADB7-483C-7BDB-847451ED374D}"/>
              </a:ext>
            </a:extLst>
          </p:cNvPr>
          <p:cNvSpPr>
            <a:spLocks noGrp="1"/>
          </p:cNvSpPr>
          <p:nvPr>
            <p:ph type="sldNum" sz="quarter" idx="12"/>
          </p:nvPr>
        </p:nvSpPr>
        <p:spPr/>
        <p:txBody>
          <a:bodyPr/>
          <a:lstStyle>
            <a:lvl1pPr>
              <a:defRPr smtClean="0"/>
            </a:lvl1pPr>
          </a:lstStyle>
          <a:p>
            <a:pPr>
              <a:defRPr/>
            </a:pPr>
            <a:fld id="{53305ACF-A121-42D0-9087-93265BF1B374}" type="slidenum">
              <a:rPr lang="en-US" altLang="en-US"/>
              <a:pPr>
                <a:defRPr/>
              </a:pPr>
              <a:t>‹#›</a:t>
            </a:fld>
            <a:endParaRPr lang="en-US" altLang="en-US"/>
          </a:p>
        </p:txBody>
      </p:sp>
    </p:spTree>
    <p:extLst>
      <p:ext uri="{BB962C8B-B14F-4D97-AF65-F5344CB8AC3E}">
        <p14:creationId xmlns:p14="http://schemas.microsoft.com/office/powerpoint/2010/main" val="54195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27FE86C6-AE14-9B01-3A59-BCEAA9929817}"/>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A6B2C8FC-0002-5421-D78F-E627BAF531F6}"/>
              </a:ext>
            </a:extLst>
          </p:cNvPr>
          <p:cNvSpPr>
            <a:spLocks noGrp="1"/>
          </p:cNvSpPr>
          <p:nvPr>
            <p:ph type="dt" sz="half" idx="10"/>
          </p:nvPr>
        </p:nvSpPr>
        <p:spPr/>
        <p:txBody>
          <a:bodyPr/>
          <a:lstStyle>
            <a:lvl1pPr>
              <a:defRPr/>
            </a:lvl1pPr>
          </a:lstStyle>
          <a:p>
            <a:pPr>
              <a:defRPr/>
            </a:pPr>
            <a:fld id="{332A663C-5AA4-4B1A-A342-36A92FF4766E}" type="datetime1">
              <a:rPr lang="en-US" smtClean="0"/>
              <a:t>12/17/2024</a:t>
            </a:fld>
            <a:endParaRPr lang="en-US" altLang="en-US"/>
          </a:p>
        </p:txBody>
      </p:sp>
      <p:sp>
        <p:nvSpPr>
          <p:cNvPr id="6" name="Footer Placeholder 5">
            <a:extLst>
              <a:ext uri="{FF2B5EF4-FFF2-40B4-BE49-F238E27FC236}">
                <a16:creationId xmlns:a16="http://schemas.microsoft.com/office/drawing/2014/main" xmlns="" id="{AABD7ECA-585A-E566-A40D-E3DD2E6E63D9}"/>
              </a:ext>
            </a:extLst>
          </p:cNvPr>
          <p:cNvSpPr>
            <a:spLocks noGrp="1"/>
          </p:cNvSpPr>
          <p:nvPr>
            <p:ph type="ftr" sz="quarter" idx="11"/>
          </p:nvPr>
        </p:nvSpPr>
        <p:spPr/>
        <p:txBody>
          <a:bodyPr/>
          <a:lstStyle>
            <a:lvl1pPr>
              <a:defRPr/>
            </a:lvl1pPr>
          </a:lstStyle>
          <a:p>
            <a:pPr>
              <a:defRPr/>
            </a:pPr>
            <a:r>
              <a:rPr lang="en-US" altLang="en-US"/>
              <a:t>AN AI DRIVEN TOOTH DEVELOPMENT STAGE FOR THE ESTIMATION OF DA AND CA:DEEP LEARNING APPROACHES</a:t>
            </a:r>
          </a:p>
        </p:txBody>
      </p:sp>
      <p:sp>
        <p:nvSpPr>
          <p:cNvPr id="7" name="Slide Number Placeholder 6">
            <a:extLst>
              <a:ext uri="{FF2B5EF4-FFF2-40B4-BE49-F238E27FC236}">
                <a16:creationId xmlns:a16="http://schemas.microsoft.com/office/drawing/2014/main" xmlns="" id="{D62E3AD2-230B-2BE9-FC36-0B82D2AD3AC2}"/>
              </a:ext>
            </a:extLst>
          </p:cNvPr>
          <p:cNvSpPr>
            <a:spLocks noGrp="1"/>
          </p:cNvSpPr>
          <p:nvPr>
            <p:ph type="sldNum" sz="quarter" idx="12"/>
          </p:nvPr>
        </p:nvSpPr>
        <p:spPr/>
        <p:txBody>
          <a:bodyPr/>
          <a:lstStyle>
            <a:lvl1pPr>
              <a:defRPr smtClean="0"/>
            </a:lvl1pPr>
          </a:lstStyle>
          <a:p>
            <a:pPr>
              <a:defRPr/>
            </a:pPr>
            <a:fld id="{91A97B6E-A888-4DF2-912B-EAAED01906C0}" type="slidenum">
              <a:rPr lang="en-US" altLang="en-US"/>
              <a:pPr>
                <a:defRPr/>
              </a:pPr>
              <a:t>‹#›</a:t>
            </a:fld>
            <a:endParaRPr lang="en-US" altLang="en-US"/>
          </a:p>
        </p:txBody>
      </p:sp>
    </p:spTree>
    <p:extLst>
      <p:ext uri="{BB962C8B-B14F-4D97-AF65-F5344CB8AC3E}">
        <p14:creationId xmlns:p14="http://schemas.microsoft.com/office/powerpoint/2010/main" val="423561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05CFBA6C-FB9D-495C-919E-CBE145F79B7B}"/>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F9456F3A-E4EA-978F-8282-A75BF3DF6A8E}"/>
              </a:ext>
            </a:extLst>
          </p:cNvPr>
          <p:cNvSpPr>
            <a:spLocks noGrp="1"/>
          </p:cNvSpPr>
          <p:nvPr>
            <p:ph type="dt" sz="half" idx="10"/>
          </p:nvPr>
        </p:nvSpPr>
        <p:spPr/>
        <p:txBody>
          <a:bodyPr/>
          <a:lstStyle>
            <a:lvl1pPr>
              <a:defRPr/>
            </a:lvl1pPr>
          </a:lstStyle>
          <a:p>
            <a:pPr>
              <a:defRPr/>
            </a:pPr>
            <a:fld id="{ED9C9A37-66AD-400E-B80A-8599197C622B}" type="datetime1">
              <a:rPr lang="en-US" smtClean="0"/>
              <a:t>12/17/2024</a:t>
            </a:fld>
            <a:endParaRPr lang="en-US" altLang="en-US"/>
          </a:p>
        </p:txBody>
      </p:sp>
      <p:sp>
        <p:nvSpPr>
          <p:cNvPr id="8" name="Footer Placeholder 7">
            <a:extLst>
              <a:ext uri="{FF2B5EF4-FFF2-40B4-BE49-F238E27FC236}">
                <a16:creationId xmlns:a16="http://schemas.microsoft.com/office/drawing/2014/main" xmlns="" id="{2F4FA44C-FF53-8168-6ABE-B4B425895504}"/>
              </a:ext>
            </a:extLst>
          </p:cNvPr>
          <p:cNvSpPr>
            <a:spLocks noGrp="1"/>
          </p:cNvSpPr>
          <p:nvPr>
            <p:ph type="ftr" sz="quarter" idx="11"/>
          </p:nvPr>
        </p:nvSpPr>
        <p:spPr/>
        <p:txBody>
          <a:bodyPr/>
          <a:lstStyle>
            <a:lvl1pPr>
              <a:defRPr/>
            </a:lvl1pPr>
          </a:lstStyle>
          <a:p>
            <a:pPr>
              <a:defRPr/>
            </a:pPr>
            <a:r>
              <a:rPr lang="en-US" altLang="en-US"/>
              <a:t>AN AI DRIVEN TOOTH DEVELOPMENT STAGE FOR THE ESTIMATION OF DA AND CA:DEEP LEARNING APPROACHES</a:t>
            </a:r>
          </a:p>
        </p:txBody>
      </p:sp>
      <p:sp>
        <p:nvSpPr>
          <p:cNvPr id="9" name="Slide Number Placeholder 8">
            <a:extLst>
              <a:ext uri="{FF2B5EF4-FFF2-40B4-BE49-F238E27FC236}">
                <a16:creationId xmlns:a16="http://schemas.microsoft.com/office/drawing/2014/main" xmlns="" id="{10D823DC-6D3C-E254-4958-608AEFE3FC98}"/>
              </a:ext>
            </a:extLst>
          </p:cNvPr>
          <p:cNvSpPr>
            <a:spLocks noGrp="1"/>
          </p:cNvSpPr>
          <p:nvPr>
            <p:ph type="sldNum" sz="quarter" idx="12"/>
          </p:nvPr>
        </p:nvSpPr>
        <p:spPr/>
        <p:txBody>
          <a:bodyPr/>
          <a:lstStyle>
            <a:lvl1pPr>
              <a:defRPr smtClean="0"/>
            </a:lvl1pPr>
          </a:lstStyle>
          <a:p>
            <a:pPr>
              <a:defRPr/>
            </a:pPr>
            <a:fld id="{CF63BED2-6627-48A2-912C-8CF389510D31}" type="slidenum">
              <a:rPr lang="en-US" altLang="en-US"/>
              <a:pPr>
                <a:defRPr/>
              </a:pPr>
              <a:t>‹#›</a:t>
            </a:fld>
            <a:endParaRPr lang="en-US" altLang="en-US"/>
          </a:p>
        </p:txBody>
      </p:sp>
    </p:spTree>
    <p:extLst>
      <p:ext uri="{BB962C8B-B14F-4D97-AF65-F5344CB8AC3E}">
        <p14:creationId xmlns:p14="http://schemas.microsoft.com/office/powerpoint/2010/main" val="316918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BBDB05E9-B844-ED0C-E2DD-F2F835F0E209}"/>
              </a:ext>
            </a:extLst>
          </p:cNvPr>
          <p:cNvSpPr>
            <a:spLocks noGrp="1"/>
          </p:cNvSpPr>
          <p:nvPr>
            <p:ph type="dt" sz="half" idx="10"/>
          </p:nvPr>
        </p:nvSpPr>
        <p:spPr/>
        <p:txBody>
          <a:bodyPr/>
          <a:lstStyle>
            <a:lvl1pPr>
              <a:defRPr/>
            </a:lvl1pPr>
          </a:lstStyle>
          <a:p>
            <a:pPr>
              <a:defRPr/>
            </a:pPr>
            <a:fld id="{F8D5373B-060E-4D8B-A0DF-68ADBA437C86}" type="datetime1">
              <a:rPr lang="en-US" smtClean="0"/>
              <a:t>12/17/2024</a:t>
            </a:fld>
            <a:endParaRPr lang="en-US" altLang="en-US"/>
          </a:p>
        </p:txBody>
      </p:sp>
      <p:sp>
        <p:nvSpPr>
          <p:cNvPr id="4" name="Footer Placeholder 3">
            <a:extLst>
              <a:ext uri="{FF2B5EF4-FFF2-40B4-BE49-F238E27FC236}">
                <a16:creationId xmlns:a16="http://schemas.microsoft.com/office/drawing/2014/main" xmlns="" id="{2F516448-A62B-D055-4D88-1644A2B12EEA}"/>
              </a:ext>
            </a:extLst>
          </p:cNvPr>
          <p:cNvSpPr>
            <a:spLocks noGrp="1"/>
          </p:cNvSpPr>
          <p:nvPr>
            <p:ph type="ftr" sz="quarter" idx="11"/>
          </p:nvPr>
        </p:nvSpPr>
        <p:spPr/>
        <p:txBody>
          <a:bodyPr/>
          <a:lstStyle>
            <a:lvl1pPr>
              <a:defRPr/>
            </a:lvl1pPr>
          </a:lstStyle>
          <a:p>
            <a:pPr>
              <a:defRPr/>
            </a:pPr>
            <a:r>
              <a:rPr lang="en-US" altLang="en-US"/>
              <a:t>AN AI DRIVEN TOOTH DEVELOPMENT STAGE FOR THE ESTIMATION OF DA AND CA:DEEP LEARNING APPROACHES</a:t>
            </a:r>
          </a:p>
        </p:txBody>
      </p:sp>
      <p:sp>
        <p:nvSpPr>
          <p:cNvPr id="5" name="Slide Number Placeholder 4">
            <a:extLst>
              <a:ext uri="{FF2B5EF4-FFF2-40B4-BE49-F238E27FC236}">
                <a16:creationId xmlns:a16="http://schemas.microsoft.com/office/drawing/2014/main" xmlns="" id="{52DE22CB-6068-7EB0-5E38-927FE200B92F}"/>
              </a:ext>
            </a:extLst>
          </p:cNvPr>
          <p:cNvSpPr>
            <a:spLocks noGrp="1"/>
          </p:cNvSpPr>
          <p:nvPr>
            <p:ph type="sldNum" sz="quarter" idx="12"/>
          </p:nvPr>
        </p:nvSpPr>
        <p:spPr/>
        <p:txBody>
          <a:bodyPr rtlCol="0"/>
          <a:lstStyle>
            <a:lvl1pPr>
              <a:defRPr sz="1050"/>
            </a:lvl1pPr>
          </a:lstStyle>
          <a:p>
            <a:pPr>
              <a:defRPr/>
            </a:pPr>
            <a:r>
              <a:rPr lang="en-US"/>
              <a:t>(#)  of 12</a:t>
            </a:r>
            <a:endParaRPr lang="en-US" altLang="en-US"/>
          </a:p>
        </p:txBody>
      </p:sp>
    </p:spTree>
    <p:extLst>
      <p:ext uri="{BB962C8B-B14F-4D97-AF65-F5344CB8AC3E}">
        <p14:creationId xmlns:p14="http://schemas.microsoft.com/office/powerpoint/2010/main" val="39633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6277EED-801D-5751-78C4-19E272BF14D9}"/>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xmlns="" id="{55C80F7D-AEAA-CEAC-616F-CFFAAA1E0FA3}"/>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5">
            <a:extLst>
              <a:ext uri="{FF2B5EF4-FFF2-40B4-BE49-F238E27FC236}">
                <a16:creationId xmlns:a16="http://schemas.microsoft.com/office/drawing/2014/main" xmlns="" id="{1FE03E5D-0FBC-0CAE-8BDB-3A19D10B9904}"/>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5" name="Date Placeholder 6">
            <a:extLst>
              <a:ext uri="{FF2B5EF4-FFF2-40B4-BE49-F238E27FC236}">
                <a16:creationId xmlns:a16="http://schemas.microsoft.com/office/drawing/2014/main" xmlns="" id="{ACB99155-72A5-403D-19E8-D6E1D924DD2C}"/>
              </a:ext>
            </a:extLst>
          </p:cNvPr>
          <p:cNvSpPr>
            <a:spLocks noGrp="1"/>
          </p:cNvSpPr>
          <p:nvPr>
            <p:ph type="dt" sz="half" idx="10"/>
          </p:nvPr>
        </p:nvSpPr>
        <p:spPr/>
        <p:txBody>
          <a:bodyPr/>
          <a:lstStyle>
            <a:lvl1pPr>
              <a:defRPr/>
            </a:lvl1pPr>
          </a:lstStyle>
          <a:p>
            <a:pPr>
              <a:defRPr/>
            </a:pPr>
            <a:fld id="{0C92E55B-31FA-4CAE-88B3-6996A646B20A}" type="datetime1">
              <a:rPr lang="en-US" smtClean="0"/>
              <a:t>12/17/2024</a:t>
            </a:fld>
            <a:endParaRPr lang="en-US" altLang="en-US" dirty="0"/>
          </a:p>
        </p:txBody>
      </p:sp>
      <p:sp>
        <p:nvSpPr>
          <p:cNvPr id="6" name="Footer Placeholder 7">
            <a:extLst>
              <a:ext uri="{FF2B5EF4-FFF2-40B4-BE49-F238E27FC236}">
                <a16:creationId xmlns:a16="http://schemas.microsoft.com/office/drawing/2014/main" xmlns="" id="{9ED82860-EA69-5558-DA65-F9B79DC1625A}"/>
              </a:ext>
            </a:extLst>
          </p:cNvPr>
          <p:cNvSpPr>
            <a:spLocks noGrp="1"/>
          </p:cNvSpPr>
          <p:nvPr>
            <p:ph type="ftr" sz="quarter" idx="11"/>
          </p:nvPr>
        </p:nvSpPr>
        <p:spPr/>
        <p:txBody>
          <a:bodyPr/>
          <a:lstStyle>
            <a:lvl1pPr>
              <a:defRPr>
                <a:solidFill>
                  <a:srgbClr val="FFFFFF"/>
                </a:solidFill>
              </a:defRPr>
            </a:lvl1pPr>
          </a:lstStyle>
          <a:p>
            <a:pPr>
              <a:defRPr/>
            </a:pPr>
            <a:r>
              <a:rPr lang="en-US" altLang="en-US"/>
              <a:t>AN AI DRIVEN TOOTH DEVELOPMENT STAGE FOR THE ESTIMATION OF DA AND CA:DEEP LEARNING APPROACHES</a:t>
            </a:r>
          </a:p>
        </p:txBody>
      </p:sp>
      <p:sp>
        <p:nvSpPr>
          <p:cNvPr id="7" name="Slide Number Placeholder 8">
            <a:extLst>
              <a:ext uri="{FF2B5EF4-FFF2-40B4-BE49-F238E27FC236}">
                <a16:creationId xmlns:a16="http://schemas.microsoft.com/office/drawing/2014/main" xmlns="" id="{204E35AB-291C-4550-2641-F6CA9F865715}"/>
              </a:ext>
            </a:extLst>
          </p:cNvPr>
          <p:cNvSpPr>
            <a:spLocks noGrp="1"/>
          </p:cNvSpPr>
          <p:nvPr>
            <p:ph type="sldNum" sz="quarter" idx="12"/>
          </p:nvPr>
        </p:nvSpPr>
        <p:spPr/>
        <p:txBody>
          <a:bodyPr/>
          <a:lstStyle>
            <a:lvl1pPr>
              <a:defRPr smtClean="0"/>
            </a:lvl1pPr>
          </a:lstStyle>
          <a:p>
            <a:pPr>
              <a:defRPr/>
            </a:pPr>
            <a:fld id="{D1C492DF-D601-4E7B-B969-2536FB1E6300}" type="slidenum">
              <a:rPr lang="en-US" altLang="en-US"/>
              <a:pPr>
                <a:defRPr/>
              </a:pPr>
              <a:t>‹#›</a:t>
            </a:fld>
            <a:endParaRPr lang="en-US" altLang="en-US"/>
          </a:p>
        </p:txBody>
      </p:sp>
    </p:spTree>
    <p:extLst>
      <p:ext uri="{BB962C8B-B14F-4D97-AF65-F5344CB8AC3E}">
        <p14:creationId xmlns:p14="http://schemas.microsoft.com/office/powerpoint/2010/main" val="230993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7CA18DD-C2D2-453D-1FEF-56AA7C247B5C}"/>
              </a:ext>
            </a:extLst>
          </p:cNvPr>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xmlns="" id="{1387C13E-3133-0DC3-BDCB-83896CAABC01}"/>
              </a:ext>
            </a:extLst>
          </p:cNvPr>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lide Number Placeholder 5">
            <a:extLst>
              <a:ext uri="{FF2B5EF4-FFF2-40B4-BE49-F238E27FC236}">
                <a16:creationId xmlns:a16="http://schemas.microsoft.com/office/drawing/2014/main" xmlns="" id="{5525EE44-4C95-9D16-DF2B-1B95FA116734}"/>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a:extLst>
              <a:ext uri="{FF2B5EF4-FFF2-40B4-BE49-F238E27FC236}">
                <a16:creationId xmlns:a16="http://schemas.microsoft.com/office/drawing/2014/main" xmlns="" id="{E1FD0BAB-114E-6342-B6BC-B4108796FA2E}"/>
              </a:ext>
            </a:extLst>
          </p:cNvPr>
          <p:cNvSpPr>
            <a:spLocks noGrp="1"/>
          </p:cNvSpPr>
          <p:nvPr>
            <p:ph type="dt" sz="half" idx="10"/>
          </p:nvPr>
        </p:nvSpPr>
        <p:spPr>
          <a:xfrm>
            <a:off x="349250" y="6459538"/>
            <a:ext cx="1963738" cy="365125"/>
          </a:xfrm>
        </p:spPr>
        <p:txBody>
          <a:bodyPr/>
          <a:lstStyle>
            <a:lvl1pPr algn="l">
              <a:defRPr/>
            </a:lvl1pPr>
          </a:lstStyle>
          <a:p>
            <a:pPr>
              <a:defRPr/>
            </a:pPr>
            <a:fld id="{588CD97D-6F7C-469E-8D86-DEAB48441798}" type="datetime1">
              <a:rPr lang="en-US" smtClean="0"/>
              <a:t>12/17/2024</a:t>
            </a:fld>
            <a:endParaRPr lang="en-US" altLang="en-US" dirty="0"/>
          </a:p>
        </p:txBody>
      </p:sp>
      <p:sp>
        <p:nvSpPr>
          <p:cNvPr id="9" name="Footer Placeholder 5">
            <a:extLst>
              <a:ext uri="{FF2B5EF4-FFF2-40B4-BE49-F238E27FC236}">
                <a16:creationId xmlns:a16="http://schemas.microsoft.com/office/drawing/2014/main" xmlns="" id="{90C234AA-5CF8-417D-9B71-D53D1BDB45B9}"/>
              </a:ext>
            </a:extLst>
          </p:cNvPr>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r>
              <a:rPr lang="en-US" altLang="en-US"/>
              <a:t>AN AI DRIVEN TOOTH DEVELOPMENT STAGE FOR THE ESTIMATION OF DA AND CA:DEEP LEARNING APPROACHES</a:t>
            </a:r>
          </a:p>
        </p:txBody>
      </p:sp>
      <p:sp>
        <p:nvSpPr>
          <p:cNvPr id="10" name="Slide Number Placeholder 6">
            <a:extLst>
              <a:ext uri="{FF2B5EF4-FFF2-40B4-BE49-F238E27FC236}">
                <a16:creationId xmlns:a16="http://schemas.microsoft.com/office/drawing/2014/main" xmlns="" id="{BC564891-6476-4D52-DE58-0A8DA5C065B3}"/>
              </a:ext>
            </a:extLst>
          </p:cNvPr>
          <p:cNvSpPr>
            <a:spLocks noGrp="1"/>
          </p:cNvSpPr>
          <p:nvPr>
            <p:ph type="sldNum" sz="quarter" idx="12"/>
          </p:nvPr>
        </p:nvSpPr>
        <p:spPr/>
        <p:txBody>
          <a:bodyPr/>
          <a:lstStyle>
            <a:lvl1pPr>
              <a:defRPr smtClean="0">
                <a:solidFill>
                  <a:schemeClr val="tx2"/>
                </a:solidFill>
              </a:defRPr>
            </a:lvl1pPr>
          </a:lstStyle>
          <a:p>
            <a:pPr>
              <a:defRPr/>
            </a:pPr>
            <a:fld id="{F6B1F4D0-4A77-4433-B67D-D9EBB5F97C0F}" type="slidenum">
              <a:rPr lang="en-US" altLang="en-US"/>
              <a:pPr>
                <a:defRPr/>
              </a:pPr>
              <a:t>‹#›</a:t>
            </a:fld>
            <a:endParaRPr lang="en-US" altLang="en-US"/>
          </a:p>
        </p:txBody>
      </p:sp>
    </p:spTree>
    <p:extLst>
      <p:ext uri="{BB962C8B-B14F-4D97-AF65-F5344CB8AC3E}">
        <p14:creationId xmlns:p14="http://schemas.microsoft.com/office/powerpoint/2010/main" val="36409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39E0253-4DAA-47B5-15A6-763A1334C6AB}"/>
              </a:ext>
            </a:extLst>
          </p:cNvPr>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xmlns="" id="{85123B69-D682-FEE4-066E-FFED21526C39}"/>
              </a:ext>
            </a:extLst>
          </p:cNvPr>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1">
            <a:extLst>
              <a:ext uri="{FF2B5EF4-FFF2-40B4-BE49-F238E27FC236}">
                <a16:creationId xmlns:a16="http://schemas.microsoft.com/office/drawing/2014/main" xmlns="" id="{364964E9-FF09-5FF3-DE98-A7DD7F8A87B8}"/>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12/17/2024</a:t>
            </a:fld>
            <a:endParaRPr lang="en-US" altLang="en-US" dirty="0"/>
          </a:p>
        </p:txBody>
      </p:sp>
      <p:sp>
        <p:nvSpPr>
          <p:cNvPr id="8" name="Footer Placeholder 2">
            <a:extLst>
              <a:ext uri="{FF2B5EF4-FFF2-40B4-BE49-F238E27FC236}">
                <a16:creationId xmlns:a16="http://schemas.microsoft.com/office/drawing/2014/main" xmlns="" id="{3EB3CE3D-E273-EEC7-D51D-7DB6A0672A8B}"/>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9" name="Slide Number Placeholder 5">
            <a:extLst>
              <a:ext uri="{FF2B5EF4-FFF2-40B4-BE49-F238E27FC236}">
                <a16:creationId xmlns:a16="http://schemas.microsoft.com/office/drawing/2014/main" xmlns="" id="{1472CE9C-795B-616F-1902-BE2427D13169}"/>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Date Placeholder 4">
            <a:extLst>
              <a:ext uri="{FF2B5EF4-FFF2-40B4-BE49-F238E27FC236}">
                <a16:creationId xmlns:a16="http://schemas.microsoft.com/office/drawing/2014/main" xmlns="" id="{B53781FF-198E-2C8E-42A0-7192B819D107}"/>
              </a:ext>
            </a:extLst>
          </p:cNvPr>
          <p:cNvSpPr>
            <a:spLocks noGrp="1"/>
          </p:cNvSpPr>
          <p:nvPr>
            <p:ph type="dt" sz="half" idx="10"/>
          </p:nvPr>
        </p:nvSpPr>
        <p:spPr/>
        <p:txBody>
          <a:bodyPr/>
          <a:lstStyle>
            <a:lvl1pPr>
              <a:defRPr/>
            </a:lvl1pPr>
          </a:lstStyle>
          <a:p>
            <a:pPr>
              <a:defRPr/>
            </a:pPr>
            <a:fld id="{2097B798-76C7-416D-B469-D53CAD289B1E}" type="datetime1">
              <a:rPr lang="en-US" smtClean="0"/>
              <a:t>12/17/2024</a:t>
            </a:fld>
            <a:endParaRPr lang="en-US" dirty="0"/>
          </a:p>
        </p:txBody>
      </p:sp>
      <p:sp>
        <p:nvSpPr>
          <p:cNvPr id="11" name="Footer Placeholder 5">
            <a:extLst>
              <a:ext uri="{FF2B5EF4-FFF2-40B4-BE49-F238E27FC236}">
                <a16:creationId xmlns:a16="http://schemas.microsoft.com/office/drawing/2014/main" xmlns="" id="{64C86EE8-49F2-E8C0-AA0E-2473D89DD49C}"/>
              </a:ext>
            </a:extLst>
          </p:cNvPr>
          <p:cNvSpPr>
            <a:spLocks noGrp="1"/>
          </p:cNvSpPr>
          <p:nvPr>
            <p:ph type="ftr" sz="quarter" idx="11"/>
          </p:nvPr>
        </p:nvSpPr>
        <p:spPr/>
        <p:txBody>
          <a:bodyPr/>
          <a:lstStyle>
            <a:lvl1pPr>
              <a:defRPr/>
            </a:lvl1pPr>
          </a:lstStyle>
          <a:p>
            <a:pPr>
              <a:defRPr/>
            </a:pPr>
            <a:r>
              <a:rPr lang="en-US"/>
              <a:t>AN AI DRIVEN TOOTH DEVELOPMENT STAGE FOR THE ESTIMATION OF DA AND CA:DEEP LEARNING APPROACHES</a:t>
            </a:r>
            <a:endParaRPr lang="en-US" dirty="0"/>
          </a:p>
        </p:txBody>
      </p:sp>
      <p:sp>
        <p:nvSpPr>
          <p:cNvPr id="12" name="Slide Number Placeholder 6">
            <a:extLst>
              <a:ext uri="{FF2B5EF4-FFF2-40B4-BE49-F238E27FC236}">
                <a16:creationId xmlns:a16="http://schemas.microsoft.com/office/drawing/2014/main" xmlns="" id="{44A4C972-10F5-C3A4-DD63-2512B1633F91}"/>
              </a:ext>
            </a:extLst>
          </p:cNvPr>
          <p:cNvSpPr>
            <a:spLocks noGrp="1"/>
          </p:cNvSpPr>
          <p:nvPr>
            <p:ph type="sldNum" sz="quarter" idx="12"/>
          </p:nvPr>
        </p:nvSpPr>
        <p:spPr/>
        <p:txBody>
          <a:bodyPr/>
          <a:lstStyle>
            <a:lvl1pPr>
              <a:defRPr smtClean="0"/>
            </a:lvl1pPr>
          </a:lstStyle>
          <a:p>
            <a:pPr>
              <a:defRPr/>
            </a:pPr>
            <a:fld id="{2D348F68-8DA1-4666-AB40-622E947945E1}" type="slidenum">
              <a:rPr lang="en-US" altLang="en-US"/>
              <a:pPr>
                <a:defRPr/>
              </a:pPr>
              <a:t>‹#›</a:t>
            </a:fld>
            <a:endParaRPr lang="en-US" altLang="en-US"/>
          </a:p>
        </p:txBody>
      </p:sp>
    </p:spTree>
    <p:extLst>
      <p:ext uri="{BB962C8B-B14F-4D97-AF65-F5344CB8AC3E}">
        <p14:creationId xmlns:p14="http://schemas.microsoft.com/office/powerpoint/2010/main" val="49110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6AACF69-185F-0685-491B-3DB4F8ED3D9E}"/>
              </a:ext>
            </a:extLst>
          </p:cNvPr>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xmlns="" id="{04EEA2CF-ACFD-8D32-7E06-83E9FC6C48DE}"/>
              </a:ext>
            </a:extLst>
          </p:cNvPr>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xmlns="" id="{A62CEC05-2AFB-DD40-6CB7-01868000EEDE}"/>
              </a:ext>
            </a:extLst>
          </p:cNvPr>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xmlns="" id="{A5AD0E72-1949-C063-2622-9A30C2DB5353}"/>
              </a:ext>
            </a:extLst>
          </p:cNvPr>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6BB81929-9D45-62C1-15FD-6464EEB15851}"/>
              </a:ext>
            </a:extLst>
          </p:cNvPr>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fld id="{0D8342DA-1B0E-4FA1-B268-6E2005CDA5E3}" type="datetime1">
              <a:rPr lang="en-US" smtClean="0"/>
              <a:t>12/17/2024</a:t>
            </a:fld>
            <a:endParaRPr lang="en-US" altLang="en-US"/>
          </a:p>
        </p:txBody>
      </p:sp>
      <p:sp>
        <p:nvSpPr>
          <p:cNvPr id="5" name="Footer Placeholder 4">
            <a:extLst>
              <a:ext uri="{FF2B5EF4-FFF2-40B4-BE49-F238E27FC236}">
                <a16:creationId xmlns:a16="http://schemas.microsoft.com/office/drawing/2014/main" xmlns="" id="{56C80503-56FF-5800-0D79-0253CA61614A}"/>
              </a:ext>
            </a:extLst>
          </p:cNvPr>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en-US"/>
              <a:t>AN AI DRIVEN TOOTH DEVELOPMENT STAGE FOR THE ESTIMATION OF DA AND CA:DEEP LEARNING APPROACHES</a:t>
            </a:r>
          </a:p>
        </p:txBody>
      </p:sp>
      <p:sp>
        <p:nvSpPr>
          <p:cNvPr id="6" name="Slide Number Placeholder 5">
            <a:extLst>
              <a:ext uri="{FF2B5EF4-FFF2-40B4-BE49-F238E27FC236}">
                <a16:creationId xmlns:a16="http://schemas.microsoft.com/office/drawing/2014/main" xmlns="" id="{E1161A78-2363-9433-96F0-594E5427B803}"/>
              </a:ext>
            </a:extLst>
          </p:cNvPr>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solidFill>
                  <a:srgbClr val="FFFFFF"/>
                </a:solidFill>
              </a:defRPr>
            </a:lvl1pPr>
          </a:lstStyle>
          <a:p>
            <a:pPr>
              <a:defRPr/>
            </a:pPr>
            <a:fld id="{1D15F884-A1F5-4D7C-B4E7-398373B85C1E}" type="slidenum">
              <a:rPr lang="en-US" altLang="en-US"/>
              <a:pPr>
                <a:defRPr/>
              </a:pPr>
              <a:t>‹#›</a:t>
            </a:fld>
            <a:endParaRPr lang="en-US" altLang="en-US"/>
          </a:p>
        </p:txBody>
      </p:sp>
      <p:cxnSp>
        <p:nvCxnSpPr>
          <p:cNvPr id="10" name="Straight Connector 9">
            <a:extLst>
              <a:ext uri="{FF2B5EF4-FFF2-40B4-BE49-F238E27FC236}">
                <a16:creationId xmlns:a16="http://schemas.microsoft.com/office/drawing/2014/main" xmlns="" id="{243C7291-5064-E678-F043-27E524E6601D}"/>
              </a:ext>
            </a:extLst>
          </p:cNvPr>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xmlns="" id="{14087157-DB7B-2E27-0E36-C59B65CA36D1}"/>
              </a:ext>
            </a:extLst>
          </p:cNvPr>
          <p:cNvSpPr txBox="1">
            <a:spLocks noChangeArrowheads="1"/>
          </p:cNvSpPr>
          <p:nvPr/>
        </p:nvSpPr>
        <p:spPr bwMode="auto">
          <a:xfrm>
            <a:off x="738642" y="212725"/>
            <a:ext cx="8153400" cy="858837"/>
          </a:xfrm>
          <a:prstGeom prst="rect">
            <a:avLst/>
          </a:prstGeom>
          <a:solidFill>
            <a:schemeClr val="bg1"/>
          </a:solidFill>
          <a:ln>
            <a:noFill/>
          </a:ln>
          <a:effectLst/>
        </p:spPr>
        <p:txBody>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defRPr/>
            </a:pPr>
            <a:r>
              <a:rPr lang="en-US" altLang="en-US" sz="2400" b="1" dirty="0">
                <a:solidFill>
                  <a:srgbClr val="0070C0"/>
                </a:solidFill>
                <a:latin typeface="Cambria,Bold"/>
              </a:rPr>
              <a:t>DAYANANDA SAGAR UNIVERSITY</a:t>
            </a:r>
          </a:p>
          <a:p>
            <a:pPr algn="ctr" eaLnBrk="1" hangingPunct="1">
              <a:spcAft>
                <a:spcPts val="600"/>
              </a:spcAft>
              <a:defRPr/>
            </a:pPr>
            <a:r>
              <a:rPr lang="en-IN" sz="2000" b="1" dirty="0">
                <a:solidFill>
                  <a:schemeClr val="accent2">
                    <a:lumMod val="50000"/>
                  </a:schemeClr>
                </a:solidFill>
                <a:latin typeface="Cambria,Bold"/>
              </a:rPr>
              <a:t>SCHOOL OF ENGINEERING</a:t>
            </a:r>
            <a:endParaRPr lang="en-US" altLang="en-US" dirty="0">
              <a:solidFill>
                <a:schemeClr val="accent2">
                  <a:lumMod val="50000"/>
                </a:schemeClr>
              </a:solidFill>
            </a:endParaRPr>
          </a:p>
        </p:txBody>
      </p:sp>
      <p:sp>
        <p:nvSpPr>
          <p:cNvPr id="20483" name="Rectangle 3">
            <a:extLst>
              <a:ext uri="{FF2B5EF4-FFF2-40B4-BE49-F238E27FC236}">
                <a16:creationId xmlns:a16="http://schemas.microsoft.com/office/drawing/2014/main" xmlns="" id="{33B30CAF-3ACC-94BA-D220-E42B98C2E87E}"/>
              </a:ext>
            </a:extLst>
          </p:cNvPr>
          <p:cNvSpPr>
            <a:spLocks noGrp="1" noChangeArrowheads="1"/>
          </p:cNvSpPr>
          <p:nvPr>
            <p:ph type="subTitle" idx="1"/>
          </p:nvPr>
        </p:nvSpPr>
        <p:spPr>
          <a:xfrm>
            <a:off x="533400" y="2697163"/>
            <a:ext cx="7772400" cy="731837"/>
          </a:xfrm>
        </p:spPr>
        <p:txBody>
          <a:bodyPr rtlCol="0">
            <a:normAutofit fontScale="77500" lnSpcReduction="20000"/>
          </a:bodyPr>
          <a:lstStyle/>
          <a:p>
            <a:pPr algn="ctr" eaLnBrk="1" fontAlgn="auto" hangingPunct="1">
              <a:defRPr/>
            </a:pPr>
            <a:r>
              <a:rPr lang="en-US" altLang="en-US" sz="2800" b="1" dirty="0">
                <a:solidFill>
                  <a:srgbClr val="C00000"/>
                </a:solidFill>
                <a:latin typeface="Calibri" panose="020F0502020204030204" pitchFamily="34" charset="0"/>
                <a:cs typeface="Calibri" panose="020F0502020204030204" pitchFamily="34" charset="0"/>
              </a:rPr>
              <a:t>AN AI DRIVEN TOOTH DEVELOPMENT STAGE FOR THE ESTIMATION OF </a:t>
            </a:r>
            <a:r>
              <a:rPr lang="en-US" altLang="en-US" sz="2800" b="1" dirty="0" smtClean="0">
                <a:solidFill>
                  <a:srgbClr val="C00000"/>
                </a:solidFill>
                <a:latin typeface="Calibri" panose="020F0502020204030204" pitchFamily="34" charset="0"/>
                <a:cs typeface="Calibri" panose="020F0502020204030204" pitchFamily="34" charset="0"/>
              </a:rPr>
              <a:t>DA:DEEP </a:t>
            </a:r>
            <a:r>
              <a:rPr lang="en-US" altLang="en-US" sz="2800" b="1" dirty="0">
                <a:solidFill>
                  <a:srgbClr val="C00000"/>
                </a:solidFill>
                <a:latin typeface="Calibri" panose="020F0502020204030204" pitchFamily="34" charset="0"/>
                <a:cs typeface="Calibri" panose="020F0502020204030204" pitchFamily="34" charset="0"/>
              </a:rPr>
              <a:t>LEARNING APPROACHES</a:t>
            </a:r>
          </a:p>
        </p:txBody>
      </p:sp>
      <p:sp>
        <p:nvSpPr>
          <p:cNvPr id="16388" name="Slide Number Placeholder 3">
            <a:extLst>
              <a:ext uri="{FF2B5EF4-FFF2-40B4-BE49-F238E27FC236}">
                <a16:creationId xmlns:a16="http://schemas.microsoft.com/office/drawing/2014/main" xmlns="" id="{C2C75196-7371-160E-F5A7-B227399052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A010C95C-C6BB-46AB-8FB9-25F7115DBED1}" type="slidenum">
              <a:rPr lang="en-US" altLang="en-US" sz="1000">
                <a:solidFill>
                  <a:srgbClr val="FEFFFF"/>
                </a:solidFill>
                <a:latin typeface="Century Gothic" panose="020B0502020202020204" pitchFamily="34" charset="0"/>
              </a:rPr>
              <a:pPr>
                <a:lnSpc>
                  <a:spcPct val="100000"/>
                </a:lnSpc>
                <a:spcBef>
                  <a:spcPct val="0"/>
                </a:spcBef>
                <a:spcAft>
                  <a:spcPct val="0"/>
                </a:spcAft>
                <a:buClrTx/>
                <a:buSzTx/>
                <a:buFontTx/>
                <a:buNone/>
              </a:pPr>
              <a:t>1</a:t>
            </a:fld>
            <a:endParaRPr lang="en-US" altLang="en-US" sz="1000">
              <a:solidFill>
                <a:srgbClr val="FEFFFF"/>
              </a:solidFill>
              <a:latin typeface="Century Gothic" panose="020B0502020202020204" pitchFamily="34" charset="0"/>
            </a:endParaRPr>
          </a:p>
        </p:txBody>
      </p:sp>
      <p:sp>
        <p:nvSpPr>
          <p:cNvPr id="16389" name="TextBox 1">
            <a:extLst>
              <a:ext uri="{FF2B5EF4-FFF2-40B4-BE49-F238E27FC236}">
                <a16:creationId xmlns:a16="http://schemas.microsoft.com/office/drawing/2014/main" xmlns="" id="{4589275B-6896-6971-C33E-A3A50F88CB6F}"/>
              </a:ext>
            </a:extLst>
          </p:cNvPr>
          <p:cNvSpPr txBox="1">
            <a:spLocks noChangeArrowheads="1"/>
          </p:cNvSpPr>
          <p:nvPr/>
        </p:nvSpPr>
        <p:spPr bwMode="auto">
          <a:xfrm>
            <a:off x="2009775" y="4523124"/>
            <a:ext cx="48196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IN" altLang="en-US" sz="1800" b="1" dirty="0">
                <a:solidFill>
                  <a:schemeClr val="tx1"/>
                </a:solidFill>
                <a:latin typeface="Arial" panose="020B0604020202020204" pitchFamily="34" charset="0"/>
              </a:rPr>
              <a:t>Presented By:</a:t>
            </a:r>
          </a:p>
          <a:p>
            <a:pPr algn="ctr" eaLnBrk="1" hangingPunct="1">
              <a:lnSpc>
                <a:spcPct val="100000"/>
              </a:lnSpc>
              <a:spcBef>
                <a:spcPct val="0"/>
              </a:spcBef>
              <a:spcAft>
                <a:spcPct val="0"/>
              </a:spcAft>
              <a:buClrTx/>
              <a:buSzTx/>
              <a:buFontTx/>
              <a:buNone/>
            </a:pPr>
            <a:endParaRPr lang="en-IN" altLang="en-US" sz="1800" b="1" dirty="0">
              <a:solidFill>
                <a:schemeClr val="tx1"/>
              </a:solidFill>
              <a:latin typeface="Arial" panose="020B0604020202020204" pitchFamily="34" charset="0"/>
            </a:endParaRPr>
          </a:p>
          <a:p>
            <a:pPr algn="ctr" eaLnBrk="1" hangingPunct="1">
              <a:lnSpc>
                <a:spcPct val="100000"/>
              </a:lnSpc>
              <a:spcBef>
                <a:spcPct val="0"/>
              </a:spcBef>
              <a:spcAft>
                <a:spcPct val="0"/>
              </a:spcAft>
              <a:buClrTx/>
              <a:buSzTx/>
              <a:buFontTx/>
              <a:buNone/>
            </a:pPr>
            <a:r>
              <a:rPr lang="en-IN" altLang="en-US" sz="1800" b="1" dirty="0">
                <a:solidFill>
                  <a:schemeClr val="tx1"/>
                </a:solidFill>
                <a:latin typeface="Arial" panose="020B0604020202020204" pitchFamily="34" charset="0"/>
              </a:rPr>
              <a:t>G LAVANYA (ENG22AM0150)</a:t>
            </a:r>
          </a:p>
          <a:p>
            <a:pPr algn="ctr" eaLnBrk="1" hangingPunct="1">
              <a:lnSpc>
                <a:spcPct val="100000"/>
              </a:lnSpc>
              <a:spcBef>
                <a:spcPct val="0"/>
              </a:spcBef>
              <a:spcAft>
                <a:spcPct val="0"/>
              </a:spcAft>
              <a:buClrTx/>
              <a:buSzTx/>
              <a:buFontTx/>
              <a:buNone/>
            </a:pPr>
            <a:r>
              <a:rPr lang="en-IN" altLang="en-US" sz="1800" b="1" dirty="0">
                <a:solidFill>
                  <a:schemeClr val="tx1"/>
                </a:solidFill>
                <a:latin typeface="Arial" panose="020B0604020202020204" pitchFamily="34" charset="0"/>
              </a:rPr>
              <a:t>HARSHITHA K (ENG22AM0152)</a:t>
            </a:r>
          </a:p>
          <a:p>
            <a:pPr algn="ctr" eaLnBrk="1" hangingPunct="1">
              <a:lnSpc>
                <a:spcPct val="100000"/>
              </a:lnSpc>
              <a:spcBef>
                <a:spcPct val="0"/>
              </a:spcBef>
              <a:spcAft>
                <a:spcPct val="0"/>
              </a:spcAft>
              <a:buClrTx/>
              <a:buSzTx/>
              <a:buFontTx/>
              <a:buNone/>
            </a:pPr>
            <a:r>
              <a:rPr lang="en-IN" altLang="en-US" sz="1800" b="1" dirty="0">
                <a:solidFill>
                  <a:schemeClr val="tx1"/>
                </a:solidFill>
                <a:latin typeface="Arial" panose="020B0604020202020204" pitchFamily="34" charset="0"/>
              </a:rPr>
              <a:t>BHOMITHA KALLOLA (ENG22AM0171)</a:t>
            </a:r>
          </a:p>
          <a:p>
            <a:pPr algn="ctr" eaLnBrk="1" hangingPunct="1">
              <a:lnSpc>
                <a:spcPct val="100000"/>
              </a:lnSpc>
              <a:spcBef>
                <a:spcPct val="0"/>
              </a:spcBef>
              <a:spcAft>
                <a:spcPct val="0"/>
              </a:spcAft>
              <a:buClrTx/>
              <a:buSzTx/>
              <a:buFontTx/>
              <a:buNone/>
            </a:pPr>
            <a:r>
              <a:rPr lang="en-IN" altLang="en-US" sz="1800" b="1" dirty="0">
                <a:solidFill>
                  <a:schemeClr val="tx1"/>
                </a:solidFill>
                <a:latin typeface="Arial" panose="020B0604020202020204" pitchFamily="34" charset="0"/>
              </a:rPr>
              <a:t>CHANDANA S HIREMATH (ENG22AM0172)</a:t>
            </a:r>
          </a:p>
          <a:p>
            <a:pPr algn="ctr" eaLnBrk="1" hangingPunct="1">
              <a:lnSpc>
                <a:spcPct val="100000"/>
              </a:lnSpc>
              <a:spcBef>
                <a:spcPct val="0"/>
              </a:spcBef>
              <a:spcAft>
                <a:spcPct val="0"/>
              </a:spcAft>
              <a:buClrTx/>
              <a:buSzTx/>
              <a:buFontTx/>
              <a:buNone/>
            </a:pPr>
            <a:endParaRPr lang="en-IN" altLang="en-US" sz="1800" b="1" dirty="0">
              <a:solidFill>
                <a:schemeClr val="tx1"/>
              </a:solidFill>
              <a:latin typeface="Arial" panose="020B0604020202020204" pitchFamily="34" charset="0"/>
            </a:endParaRPr>
          </a:p>
        </p:txBody>
      </p:sp>
      <p:sp>
        <p:nvSpPr>
          <p:cNvPr id="16390" name="TextBox 5">
            <a:extLst>
              <a:ext uri="{FF2B5EF4-FFF2-40B4-BE49-F238E27FC236}">
                <a16:creationId xmlns:a16="http://schemas.microsoft.com/office/drawing/2014/main" xmlns="" id="{FE7CF146-4C07-C8B3-B5D2-9A7F14C5A30F}"/>
              </a:ext>
            </a:extLst>
          </p:cNvPr>
          <p:cNvSpPr txBox="1">
            <a:spLocks noChangeArrowheads="1"/>
          </p:cNvSpPr>
          <p:nvPr/>
        </p:nvSpPr>
        <p:spPr bwMode="auto">
          <a:xfrm>
            <a:off x="1691368" y="1952625"/>
            <a:ext cx="590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IN" altLang="en-US" sz="2400" b="1" dirty="0">
                <a:solidFill>
                  <a:srgbClr val="0070C0"/>
                </a:solidFill>
                <a:cs typeface="Calibri" panose="020F0502020204030204" pitchFamily="34" charset="0"/>
              </a:rPr>
              <a:t>Minor Project Phase-I</a:t>
            </a:r>
          </a:p>
        </p:txBody>
      </p:sp>
      <p:sp>
        <p:nvSpPr>
          <p:cNvPr id="16391" name="Rectangle 3">
            <a:extLst>
              <a:ext uri="{FF2B5EF4-FFF2-40B4-BE49-F238E27FC236}">
                <a16:creationId xmlns:a16="http://schemas.microsoft.com/office/drawing/2014/main" xmlns="" id="{45DE560D-9647-BF84-CF3B-850325F41C0F}"/>
              </a:ext>
            </a:extLst>
          </p:cNvPr>
          <p:cNvSpPr txBox="1">
            <a:spLocks noChangeArrowheads="1"/>
          </p:cNvSpPr>
          <p:nvPr/>
        </p:nvSpPr>
        <p:spPr bwMode="auto">
          <a:xfrm>
            <a:off x="342900" y="1319213"/>
            <a:ext cx="87630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669925" indent="-325438">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022350" indent="-350838">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339850" indent="-3159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1681163" indent="-3397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138363" indent="-339725"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595563" indent="-339725"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052763" indent="-339725"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509963" indent="-339725"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20000"/>
              </a:spcBef>
              <a:spcAft>
                <a:spcPct val="0"/>
              </a:spcAft>
              <a:buSzPct val="65000"/>
              <a:buFont typeface="Wingdings" panose="05000000000000000000" pitchFamily="2" charset="2"/>
              <a:buNone/>
            </a:pPr>
            <a:r>
              <a:rPr lang="en-IN" altLang="en-US" sz="2800" b="1" dirty="0">
                <a:solidFill>
                  <a:srgbClr val="0D0D47"/>
                </a:solidFill>
                <a:cs typeface="Calibri" panose="020F0502020204030204" pitchFamily="34" charset="0"/>
              </a:rPr>
              <a:t>Computer Science and Engineering (AIML)</a:t>
            </a:r>
            <a:endParaRPr lang="en-US" altLang="en-US" sz="2800" b="1" dirty="0">
              <a:solidFill>
                <a:srgbClr val="0D0D47"/>
              </a:solidFill>
              <a:cs typeface="Calibri" panose="020F0502020204030204" pitchFamily="34" charset="0"/>
            </a:endParaRPr>
          </a:p>
        </p:txBody>
      </p:sp>
      <p:sp>
        <p:nvSpPr>
          <p:cNvPr id="16392" name="TextBox 5">
            <a:extLst>
              <a:ext uri="{FF2B5EF4-FFF2-40B4-BE49-F238E27FC236}">
                <a16:creationId xmlns:a16="http://schemas.microsoft.com/office/drawing/2014/main" xmlns="" id="{371C9D27-92DE-A073-1737-FF229972B715}"/>
              </a:ext>
            </a:extLst>
          </p:cNvPr>
          <p:cNvSpPr txBox="1">
            <a:spLocks noChangeArrowheads="1"/>
          </p:cNvSpPr>
          <p:nvPr/>
        </p:nvSpPr>
        <p:spPr bwMode="auto">
          <a:xfrm>
            <a:off x="1619250" y="3379788"/>
            <a:ext cx="5905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IN" altLang="en-US" b="1">
                <a:solidFill>
                  <a:srgbClr val="003217"/>
                </a:solidFill>
                <a:cs typeface="Calibri" panose="020F0502020204030204" pitchFamily="34" charset="0"/>
              </a:rPr>
              <a:t>Under the Supervision</a:t>
            </a:r>
          </a:p>
          <a:p>
            <a:pPr algn="ctr" eaLnBrk="1" hangingPunct="1">
              <a:lnSpc>
                <a:spcPct val="100000"/>
              </a:lnSpc>
              <a:spcBef>
                <a:spcPct val="0"/>
              </a:spcBef>
              <a:spcAft>
                <a:spcPct val="0"/>
              </a:spcAft>
              <a:buClrTx/>
              <a:buSzTx/>
              <a:buFontTx/>
              <a:buNone/>
            </a:pPr>
            <a:r>
              <a:rPr lang="en-IN" altLang="en-US" b="1"/>
              <a:t>Prof. Subhash Mondal</a:t>
            </a:r>
          </a:p>
          <a:p>
            <a:pPr algn="ctr" eaLnBrk="1" hangingPunct="1">
              <a:lnSpc>
                <a:spcPct val="100000"/>
              </a:lnSpc>
              <a:spcBef>
                <a:spcPct val="0"/>
              </a:spcBef>
              <a:spcAft>
                <a:spcPct val="0"/>
              </a:spcAft>
              <a:buClrTx/>
              <a:buSzTx/>
              <a:buFontTx/>
              <a:buNone/>
            </a:pPr>
            <a:r>
              <a:rPr lang="en-IN" altLang="en-US"/>
              <a:t> </a:t>
            </a:r>
            <a:r>
              <a:rPr lang="en-IN" altLang="en-US" b="1"/>
              <a:t>Assistant Professor</a:t>
            </a:r>
            <a:endParaRPr lang="en-IN" altLang="en-US" b="1">
              <a:solidFill>
                <a:srgbClr val="003217"/>
              </a:solidFill>
              <a:cs typeface="Calibri" panose="020F0502020204030204" pitchFamily="34" charset="0"/>
            </a:endParaRPr>
          </a:p>
        </p:txBody>
      </p:sp>
      <p:sp>
        <p:nvSpPr>
          <p:cNvPr id="16393" name="AutoShape 11">
            <a:extLst>
              <a:ext uri="{FF2B5EF4-FFF2-40B4-BE49-F238E27FC236}">
                <a16:creationId xmlns:a16="http://schemas.microsoft.com/office/drawing/2014/main" xmlns="" id="{BB719481-9024-2DE2-7A94-066197E34D98}"/>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IN" altLang="en-US" sz="1800">
              <a:solidFill>
                <a:schemeClr val="tx1"/>
              </a:solidFill>
              <a:latin typeface="Century Gothic" panose="020B0502020202020204" pitchFamily="34" charset="0"/>
            </a:endParaRPr>
          </a:p>
        </p:txBody>
      </p:sp>
      <p:sp>
        <p:nvSpPr>
          <p:cNvPr id="16394" name="AutoShape 13">
            <a:extLst>
              <a:ext uri="{FF2B5EF4-FFF2-40B4-BE49-F238E27FC236}">
                <a16:creationId xmlns:a16="http://schemas.microsoft.com/office/drawing/2014/main" xmlns="" id="{0CC30922-290D-2FD7-0997-C4F398C06A6C}"/>
              </a:ext>
            </a:extLst>
          </p:cNvPr>
          <p:cNvSpPr>
            <a:spLocks noChangeAspect="1" noChangeArrowheads="1"/>
          </p:cNvSpPr>
          <p:nvPr/>
        </p:nvSpPr>
        <p:spPr bwMode="auto">
          <a:xfrm>
            <a:off x="3048000" y="34290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IN" altLang="en-US" sz="1800">
              <a:solidFill>
                <a:schemeClr val="tx1"/>
              </a:solidFill>
              <a:latin typeface="Century Gothic" panose="020B0502020202020204" pitchFamily="34" charset="0"/>
            </a:endParaRPr>
          </a:p>
        </p:txBody>
      </p:sp>
      <p:pic>
        <p:nvPicPr>
          <p:cNvPr id="16395" name="Picture 5">
            <a:extLst>
              <a:ext uri="{FF2B5EF4-FFF2-40B4-BE49-F238E27FC236}">
                <a16:creationId xmlns:a16="http://schemas.microsoft.com/office/drawing/2014/main" xmlns="" id="{3B3F7D58-8E59-09BD-0D0F-EF54C96DA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868" y="79375"/>
            <a:ext cx="1284288"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
            <a:extLst>
              <a:ext uri="{FF2B5EF4-FFF2-40B4-BE49-F238E27FC236}">
                <a16:creationId xmlns:a16="http://schemas.microsoft.com/office/drawing/2014/main" xmlns="" id="{99EA7E3E-593A-12A1-124E-28E638D44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 y="238126"/>
            <a:ext cx="184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Date Placeholder 1">
            <a:extLst>
              <a:ext uri="{FF2B5EF4-FFF2-40B4-BE49-F238E27FC236}">
                <a16:creationId xmlns:a16="http://schemas.microsoft.com/office/drawing/2014/main" xmlns="" id="{A8C5684D-549A-9B7D-33B3-0E63B0F7A69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BF5EA6E-C61B-426D-85E5-157CDF5FB08A}" type="datetime1">
              <a:rPr lang="en-US" altLang="en-US" smtClean="0">
                <a:solidFill>
                  <a:srgbClr val="FFFFFF"/>
                </a:solidFill>
              </a:rPr>
              <a:t>12/17/2024</a:t>
            </a:fld>
            <a:endParaRPr lang="en-US" altLang="en-US">
              <a:solidFill>
                <a:srgbClr val="FFFFFF"/>
              </a:solidFill>
            </a:endParaRPr>
          </a:p>
        </p:txBody>
      </p:sp>
      <p:sp>
        <p:nvSpPr>
          <p:cNvPr id="3" name="Footer Placeholder 2">
            <a:extLst>
              <a:ext uri="{FF2B5EF4-FFF2-40B4-BE49-F238E27FC236}">
                <a16:creationId xmlns:a16="http://schemas.microsoft.com/office/drawing/2014/main" xmlns="" id="{2FEA38EA-2288-4E6D-CB4E-1FCD56842D27}"/>
              </a:ext>
            </a:extLst>
          </p:cNvPr>
          <p:cNvSpPr>
            <a:spLocks noGrp="1"/>
          </p:cNvSpPr>
          <p:nvPr>
            <p:ph type="ftr" sz="quarter" idx="11"/>
          </p:nvPr>
        </p:nvSpPr>
        <p:spPr/>
        <p:txBody>
          <a:bodyPr/>
          <a:lstStyle/>
          <a:p>
            <a:pPr>
              <a:defRPr/>
            </a:pPr>
            <a:r>
              <a:rPr lang="en-US"/>
              <a:t>AN AI DRIVEN TOOTH DEVELOPMENT STAGE FOR THE ESTIMATION OF DA AND CA:DEEP LEARNING APPROACHES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xmlns="" id="{8478E485-70CE-0F2C-E47F-AF0A923E3014}"/>
              </a:ext>
            </a:extLst>
          </p:cNvPr>
          <p:cNvSpPr>
            <a:spLocks noGrp="1" noChangeArrowheads="1"/>
          </p:cNvSpPr>
          <p:nvPr>
            <p:ph type="title"/>
          </p:nvPr>
        </p:nvSpPr>
        <p:spPr>
          <a:xfrm>
            <a:off x="794410" y="605924"/>
            <a:ext cx="6589713" cy="747712"/>
          </a:xfrm>
        </p:spPr>
        <p:txBody>
          <a:bodyPr>
            <a:normAutofit/>
          </a:bodyPr>
          <a:lstStyle/>
          <a:p>
            <a:pPr eaLnBrk="1" fontAlgn="auto" hangingPunct="1">
              <a:spcAft>
                <a:spcPts val="0"/>
              </a:spcAft>
              <a:defRPr/>
            </a:pPr>
            <a:r>
              <a:rPr lang="en-IN" altLang="en-US" b="1" dirty="0">
                <a:solidFill>
                  <a:schemeClr val="accent2">
                    <a:lumMod val="75000"/>
                  </a:schemeClr>
                </a:solidFill>
                <a:latin typeface="Calibri" panose="020F0502020204030204" pitchFamily="34" charset="0"/>
                <a:cs typeface="Calibri" panose="020F0502020204030204" pitchFamily="34" charset="0"/>
              </a:rPr>
              <a:t>Model Architecture </a:t>
            </a:r>
          </a:p>
        </p:txBody>
      </p:sp>
      <p:sp>
        <p:nvSpPr>
          <p:cNvPr id="23556" name="Date Placeholder 3">
            <a:extLst>
              <a:ext uri="{FF2B5EF4-FFF2-40B4-BE49-F238E27FC236}">
                <a16:creationId xmlns:a16="http://schemas.microsoft.com/office/drawing/2014/main" xmlns="" id="{E471D042-E9D7-D38A-2880-A5B1C531B3DE}"/>
              </a:ext>
            </a:extLst>
          </p:cNvPr>
          <p:cNvSpPr>
            <a:spLocks noGrp="1"/>
          </p:cNvSpPr>
          <p:nvPr>
            <p:ph type="dt" sz="quarter" idx="10"/>
          </p:nvPr>
        </p:nvSpPr>
        <p:spPr bwMode="auto">
          <a:xfrm>
            <a:off x="1920875" y="6103938"/>
            <a:ext cx="1071563"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FC4D192-F8FD-4F34-B105-F49A413DA548}" type="datetime1">
              <a:rPr lang="en-US" altLang="en-US" smtClean="0">
                <a:solidFill>
                  <a:srgbClr val="FFFFFF"/>
                </a:solidFill>
              </a:rPr>
              <a:t>12/17/2024</a:t>
            </a:fld>
            <a:endParaRPr lang="en-US" altLang="en-US">
              <a:solidFill>
                <a:srgbClr val="FFFFFF"/>
              </a:solidFill>
            </a:endParaRPr>
          </a:p>
        </p:txBody>
      </p:sp>
      <p:sp>
        <p:nvSpPr>
          <p:cNvPr id="5" name="Footer Placeholder 4">
            <a:extLst>
              <a:ext uri="{FF2B5EF4-FFF2-40B4-BE49-F238E27FC236}">
                <a16:creationId xmlns:a16="http://schemas.microsoft.com/office/drawing/2014/main" xmlns="" id="{E378A55F-43BB-0316-406D-2E5CB1E65E31}"/>
              </a:ext>
            </a:extLst>
          </p:cNvPr>
          <p:cNvSpPr>
            <a:spLocks noGrp="1"/>
          </p:cNvSpPr>
          <p:nvPr>
            <p:ph type="ftr" sz="quarter" idx="11"/>
          </p:nvPr>
        </p:nvSpPr>
        <p:spPr/>
        <p:txBody>
          <a:bodyPr/>
          <a:lstStyle/>
          <a:p>
            <a:pPr>
              <a:defRPr/>
            </a:pPr>
            <a:r>
              <a:rPr lang="en-US" altLang="en-US"/>
              <a:t>AN AI DRIVEN TOOTH DEVELOPMENT STAGE FOR THE ESTIMATION OF DA AND CA:DEEP LEARNING APPROACHES</a:t>
            </a:r>
          </a:p>
        </p:txBody>
      </p:sp>
      <p:sp>
        <p:nvSpPr>
          <p:cNvPr id="23558" name="Slide Number Placeholder 1">
            <a:extLst>
              <a:ext uri="{FF2B5EF4-FFF2-40B4-BE49-F238E27FC236}">
                <a16:creationId xmlns:a16="http://schemas.microsoft.com/office/drawing/2014/main" xmlns="" id="{B04A017B-8016-4802-888B-41EC970C5C5D}"/>
              </a:ext>
            </a:extLst>
          </p:cNvPr>
          <p:cNvSpPr>
            <a:spLocks noGrp="1"/>
          </p:cNvSpPr>
          <p:nvPr>
            <p:ph type="sldNum" sz="quarter" idx="12"/>
          </p:nvPr>
        </p:nvSpPr>
        <p:spPr bwMode="auto">
          <a:xfrm>
            <a:off x="7976394" y="6473825"/>
            <a:ext cx="8651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711C5354-CA44-468F-A1DB-771B78D66752}" type="slidenum">
              <a:rPr lang="en-US" altLang="en-US" sz="1000" smtClean="0">
                <a:solidFill>
                  <a:srgbClr val="898989"/>
                </a:solidFill>
                <a:latin typeface="Century Gothic" panose="020B0502020202020204" pitchFamily="34" charset="0"/>
              </a:rPr>
              <a:pPr>
                <a:lnSpc>
                  <a:spcPct val="100000"/>
                </a:lnSpc>
                <a:spcBef>
                  <a:spcPct val="0"/>
                </a:spcBef>
                <a:spcAft>
                  <a:spcPct val="0"/>
                </a:spcAft>
                <a:buClrTx/>
                <a:buSzTx/>
                <a:buFontTx/>
                <a:buNone/>
              </a:pPr>
              <a:t>10</a:t>
            </a:fld>
            <a:r>
              <a:rPr lang="en-US" altLang="en-US" sz="1000" dirty="0">
                <a:solidFill>
                  <a:srgbClr val="898989"/>
                </a:solidFill>
                <a:latin typeface="Century Gothic" panose="020B0502020202020204" pitchFamily="34" charset="0"/>
              </a:rPr>
              <a:t> of </a:t>
            </a:r>
            <a:r>
              <a:rPr lang="en-US" altLang="en-US" sz="1000" dirty="0" smtClean="0">
                <a:solidFill>
                  <a:srgbClr val="898989"/>
                </a:solidFill>
                <a:latin typeface="Century Gothic" panose="020B0502020202020204" pitchFamily="34" charset="0"/>
              </a:rPr>
              <a:t>22</a:t>
            </a:r>
            <a:endParaRPr lang="en-US" altLang="en-US" sz="1000" dirty="0">
              <a:solidFill>
                <a:srgbClr val="898989"/>
              </a:solidFill>
              <a:latin typeface="Century Gothic" panose="020B0502020202020204" pitchFamily="3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410" y="1846263"/>
            <a:ext cx="7614578" cy="4325937"/>
          </a:xfr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23092"/>
            <a:ext cx="7543800" cy="1689892"/>
          </a:xfrm>
        </p:spPr>
        <p:txBody>
          <a:bodyPr/>
          <a:lstStyle/>
          <a:p>
            <a:pPr algn="just"/>
            <a:r>
              <a:rPr lang="en-US" dirty="0" smtClean="0">
                <a:solidFill>
                  <a:schemeClr val="accent2">
                    <a:lumMod val="75000"/>
                  </a:schemeClr>
                </a:solidFill>
                <a:latin typeface="Times New Roman" panose="02020603050405020304" pitchFamily="18" charset="0"/>
                <a:cs typeface="Times New Roman" panose="02020603050405020304" pitchFamily="18" charset="0"/>
              </a:rPr>
              <a:t>Code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B6F05914-0C2E-4F87-996E-5F0803A36E5B}" type="datetime1">
              <a:rPr lang="en-US" smtClean="0"/>
              <a:t>12/17/2024</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6" name="Slide Number Placeholder 5"/>
          <p:cNvSpPr>
            <a:spLocks noGrp="1"/>
          </p:cNvSpPr>
          <p:nvPr>
            <p:ph type="sldNum" sz="quarter" idx="12"/>
          </p:nvPr>
        </p:nvSpPr>
        <p:spPr>
          <a:xfrm>
            <a:off x="7737475" y="6459537"/>
            <a:ext cx="984250" cy="365125"/>
          </a:xfrm>
        </p:spPr>
        <p:txBody>
          <a:bodyPr/>
          <a:lstStyle/>
          <a:p>
            <a:pPr>
              <a:defRPr/>
            </a:pPr>
            <a:r>
              <a:rPr lang="en-US" dirty="0" smtClean="0">
                <a:solidFill>
                  <a:schemeClr val="bg1">
                    <a:lumMod val="50000"/>
                  </a:schemeClr>
                </a:solidFill>
              </a:rPr>
              <a:t>10  of 22</a:t>
            </a:r>
            <a:endParaRPr lang="en-US" altLang="en-US" dirty="0">
              <a:solidFill>
                <a:schemeClr val="bg1">
                  <a:lumMod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86845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0"/>
            <a:ext cx="9144000" cy="3644020"/>
          </a:xfrm>
          <a:prstGeom prst="rect">
            <a:avLst/>
          </a:prstGeom>
        </p:spPr>
      </p:pic>
    </p:spTree>
    <p:extLst>
      <p:ext uri="{BB962C8B-B14F-4D97-AF65-F5344CB8AC3E}">
        <p14:creationId xmlns:p14="http://schemas.microsoft.com/office/powerpoint/2010/main" val="189820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620000" y="6459538"/>
            <a:ext cx="984250" cy="365125"/>
          </a:xfrm>
        </p:spPr>
        <p:txBody>
          <a:bodyPr/>
          <a:lstStyle/>
          <a:p>
            <a:pPr>
              <a:defRPr/>
            </a:pPr>
            <a:r>
              <a:rPr lang="en-US" dirty="0" smtClean="0">
                <a:solidFill>
                  <a:schemeClr val="bg1">
                    <a:lumMod val="50000"/>
                  </a:schemeClr>
                </a:solidFill>
              </a:rPr>
              <a:t>11  of 22</a:t>
            </a:r>
            <a:endParaRPr lang="en-US" altLang="en-US"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9144000" cy="3505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00400"/>
            <a:ext cx="9144000" cy="3048000"/>
          </a:xfrm>
          <a:prstGeom prst="rect">
            <a:avLst/>
          </a:prstGeom>
        </p:spPr>
      </p:pic>
    </p:spTree>
    <p:extLst>
      <p:ext uri="{BB962C8B-B14F-4D97-AF65-F5344CB8AC3E}">
        <p14:creationId xmlns:p14="http://schemas.microsoft.com/office/powerpoint/2010/main" val="25207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620000" y="6459538"/>
            <a:ext cx="984250" cy="365125"/>
          </a:xfrm>
        </p:spPr>
        <p:txBody>
          <a:bodyPr/>
          <a:lstStyle/>
          <a:p>
            <a:pPr>
              <a:defRPr/>
            </a:pPr>
            <a:r>
              <a:rPr lang="en-US" dirty="0" smtClean="0">
                <a:solidFill>
                  <a:schemeClr val="bg1">
                    <a:lumMod val="50000"/>
                  </a:schemeClr>
                </a:solidFill>
              </a:rPr>
              <a:t>12  of 22</a:t>
            </a:r>
            <a:endParaRPr lang="en-US" altLang="en-US"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9144000" cy="30576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76600"/>
            <a:ext cx="9144000" cy="3040172"/>
          </a:xfrm>
          <a:prstGeom prst="rect">
            <a:avLst/>
          </a:prstGeom>
        </p:spPr>
      </p:pic>
    </p:spTree>
    <p:extLst>
      <p:ext uri="{BB962C8B-B14F-4D97-AF65-F5344CB8AC3E}">
        <p14:creationId xmlns:p14="http://schemas.microsoft.com/office/powerpoint/2010/main" val="57782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696200" y="6459538"/>
            <a:ext cx="984250" cy="365125"/>
          </a:xfrm>
        </p:spPr>
        <p:txBody>
          <a:bodyPr/>
          <a:lstStyle/>
          <a:p>
            <a:pPr>
              <a:defRPr/>
            </a:pPr>
            <a:r>
              <a:rPr lang="en-US" dirty="0" smtClean="0">
                <a:solidFill>
                  <a:schemeClr val="bg1">
                    <a:lumMod val="50000"/>
                  </a:schemeClr>
                </a:solidFill>
              </a:rPr>
              <a:t>13  of 22</a:t>
            </a:r>
            <a:endParaRPr lang="en-US" altLang="en-US"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32765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52799"/>
            <a:ext cx="9144000" cy="2958290"/>
          </a:xfrm>
          <a:prstGeom prst="rect">
            <a:avLst/>
          </a:prstGeom>
        </p:spPr>
      </p:pic>
    </p:spTree>
    <p:extLst>
      <p:ext uri="{BB962C8B-B14F-4D97-AF65-F5344CB8AC3E}">
        <p14:creationId xmlns:p14="http://schemas.microsoft.com/office/powerpoint/2010/main" val="2528530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696200" y="6459538"/>
            <a:ext cx="984250" cy="365125"/>
          </a:xfrm>
        </p:spPr>
        <p:txBody>
          <a:bodyPr/>
          <a:lstStyle/>
          <a:p>
            <a:pPr>
              <a:defRPr/>
            </a:pPr>
            <a:r>
              <a:rPr lang="en-US" dirty="0" smtClean="0">
                <a:solidFill>
                  <a:schemeClr val="bg1">
                    <a:lumMod val="50000"/>
                  </a:schemeClr>
                </a:solidFill>
              </a:rPr>
              <a:t>14  of 22</a:t>
            </a:r>
            <a:endParaRPr lang="en-US" altLang="en-US"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3429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05200"/>
            <a:ext cx="9144000" cy="2797669"/>
          </a:xfrm>
          <a:prstGeom prst="rect">
            <a:avLst/>
          </a:prstGeom>
        </p:spPr>
      </p:pic>
    </p:spTree>
    <p:extLst>
      <p:ext uri="{BB962C8B-B14F-4D97-AF65-F5344CB8AC3E}">
        <p14:creationId xmlns:p14="http://schemas.microsoft.com/office/powerpoint/2010/main" val="3478391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620000" y="6459537"/>
            <a:ext cx="984250" cy="365125"/>
          </a:xfrm>
        </p:spPr>
        <p:txBody>
          <a:bodyPr/>
          <a:lstStyle/>
          <a:p>
            <a:pPr>
              <a:defRPr/>
            </a:pPr>
            <a:r>
              <a:rPr lang="en-US" dirty="0" smtClean="0">
                <a:solidFill>
                  <a:schemeClr val="bg1">
                    <a:lumMod val="50000"/>
                  </a:schemeClr>
                </a:solidFill>
              </a:rPr>
              <a:t>15  of 22</a:t>
            </a:r>
            <a:endParaRPr lang="en-US" altLang="en-US"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3276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00400"/>
            <a:ext cx="9144000" cy="3083711"/>
          </a:xfrm>
          <a:prstGeom prst="rect">
            <a:avLst/>
          </a:prstGeom>
        </p:spPr>
      </p:pic>
    </p:spTree>
    <p:extLst>
      <p:ext uri="{BB962C8B-B14F-4D97-AF65-F5344CB8AC3E}">
        <p14:creationId xmlns:p14="http://schemas.microsoft.com/office/powerpoint/2010/main" val="94821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543800" y="6459538"/>
            <a:ext cx="984250" cy="365125"/>
          </a:xfrm>
        </p:spPr>
        <p:txBody>
          <a:bodyPr/>
          <a:lstStyle/>
          <a:p>
            <a:pPr>
              <a:defRPr/>
            </a:pPr>
            <a:r>
              <a:rPr lang="en-US" dirty="0" smtClean="0">
                <a:solidFill>
                  <a:schemeClr val="bg1">
                    <a:lumMod val="50000"/>
                  </a:schemeClr>
                </a:solidFill>
              </a:rPr>
              <a:t>16  of 22</a:t>
            </a:r>
            <a:endParaRPr lang="en-US" altLang="en-US"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33528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05200"/>
            <a:ext cx="9144000" cy="2805032"/>
          </a:xfrm>
          <a:prstGeom prst="rect">
            <a:avLst/>
          </a:prstGeom>
        </p:spPr>
      </p:pic>
    </p:spTree>
    <p:extLst>
      <p:ext uri="{BB962C8B-B14F-4D97-AF65-F5344CB8AC3E}">
        <p14:creationId xmlns:p14="http://schemas.microsoft.com/office/powerpoint/2010/main" val="106931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543800" y="6459538"/>
            <a:ext cx="984250" cy="365125"/>
          </a:xfrm>
        </p:spPr>
        <p:txBody>
          <a:bodyPr/>
          <a:lstStyle/>
          <a:p>
            <a:pPr>
              <a:defRPr/>
            </a:pPr>
            <a:r>
              <a:rPr lang="en-US" dirty="0" smtClean="0">
                <a:solidFill>
                  <a:schemeClr val="bg1">
                    <a:lumMod val="50000"/>
                  </a:schemeClr>
                </a:solidFill>
              </a:rPr>
              <a:t>17  of 22</a:t>
            </a:r>
            <a:endParaRPr lang="en-US" altLang="en-US"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38099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86199"/>
            <a:ext cx="9144000" cy="2555232"/>
          </a:xfrm>
          <a:prstGeom prst="rect">
            <a:avLst/>
          </a:prstGeom>
        </p:spPr>
      </p:pic>
    </p:spTree>
    <p:extLst>
      <p:ext uri="{BB962C8B-B14F-4D97-AF65-F5344CB8AC3E}">
        <p14:creationId xmlns:p14="http://schemas.microsoft.com/office/powerpoint/2010/main" val="4161811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08" y="914400"/>
            <a:ext cx="7948592" cy="2895600"/>
          </a:xfrm>
          <a:prstGeom prst="rect">
            <a:avLst/>
          </a:prstGeom>
        </p:spPr>
      </p:pic>
      <p:sp>
        <p:nvSpPr>
          <p:cNvPr id="7" name="TextBox 6"/>
          <p:cNvSpPr txBox="1"/>
          <p:nvPr/>
        </p:nvSpPr>
        <p:spPr>
          <a:xfrm>
            <a:off x="814408" y="304800"/>
            <a:ext cx="5804987" cy="400110"/>
          </a:xfrm>
          <a:prstGeom prst="rect">
            <a:avLst/>
          </a:prstGeom>
          <a:noFill/>
        </p:spPr>
        <p:txBody>
          <a:bodyPr wrap="none" rtlCol="0">
            <a:spAutoFit/>
          </a:bodyPr>
          <a:lstStyle/>
          <a:p>
            <a:r>
              <a:rPr lang="en-US" sz="2000" dirty="0" smtClean="0">
                <a:solidFill>
                  <a:schemeClr val="accent2">
                    <a:lumMod val="75000"/>
                  </a:schemeClr>
                </a:solidFill>
                <a:latin typeface="Times New Roman" panose="02020603050405020304" pitchFamily="18" charset="0"/>
                <a:cs typeface="Times New Roman" panose="02020603050405020304" pitchFamily="18" charset="0"/>
              </a:rPr>
              <a:t>Dental Age and Pre-Molar Root Length Relation Table</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8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9B6A8516-A433-6D2B-18E4-7610FB24143F}"/>
              </a:ext>
            </a:extLst>
          </p:cNvPr>
          <p:cNvSpPr>
            <a:spLocks noGrp="1" noChangeArrowheads="1"/>
          </p:cNvSpPr>
          <p:nvPr>
            <p:ph type="title"/>
          </p:nvPr>
        </p:nvSpPr>
        <p:spPr>
          <a:xfrm>
            <a:off x="838200" y="762000"/>
            <a:ext cx="6589713" cy="747712"/>
          </a:xfrm>
        </p:spPr>
        <p:txBody>
          <a:bodyPr/>
          <a:lstStyle/>
          <a:p>
            <a:pPr eaLnBrk="1" fontAlgn="auto" hangingPunct="1">
              <a:spcAft>
                <a:spcPts val="0"/>
              </a:spcAft>
              <a:defRPr/>
            </a:pPr>
            <a:r>
              <a:rPr lang="en-IN" altLang="en-US" b="1" dirty="0">
                <a:solidFill>
                  <a:schemeClr val="accent2">
                    <a:lumMod val="75000"/>
                  </a:schemeClr>
                </a:solidFill>
                <a:latin typeface="Calibri" panose="020F0502020204030204" pitchFamily="34" charset="0"/>
                <a:cs typeface="Calibri" panose="020F0502020204030204" pitchFamily="34" charset="0"/>
              </a:rPr>
              <a:t>Content</a:t>
            </a:r>
          </a:p>
        </p:txBody>
      </p:sp>
      <p:sp>
        <p:nvSpPr>
          <p:cNvPr id="18435" name="Content Placeholder 2">
            <a:extLst>
              <a:ext uri="{FF2B5EF4-FFF2-40B4-BE49-F238E27FC236}">
                <a16:creationId xmlns:a16="http://schemas.microsoft.com/office/drawing/2014/main" xmlns="" id="{67C866C9-8F3C-C2C6-CCBE-3E312A7B840C}"/>
              </a:ext>
            </a:extLst>
          </p:cNvPr>
          <p:cNvSpPr>
            <a:spLocks noGrp="1"/>
          </p:cNvSpPr>
          <p:nvPr>
            <p:ph idx="1"/>
          </p:nvPr>
        </p:nvSpPr>
        <p:spPr>
          <a:xfrm>
            <a:off x="990600" y="1905000"/>
            <a:ext cx="6591300" cy="3778250"/>
          </a:xfrm>
        </p:spPr>
        <p:txBody>
          <a:bodyPr/>
          <a:lstStyle/>
          <a:p>
            <a:pPr eaLnBrk="1" hangingPunct="1">
              <a:buFont typeface="Calibri Light" panose="020F0302020204030204" pitchFamily="34" charset="0"/>
              <a:buAutoNum type="arabicPeriod"/>
            </a:pPr>
            <a:r>
              <a:rPr lang="en-IN" altLang="en-US" dirty="0">
                <a:cs typeface="Calibri" panose="020F0502020204030204" pitchFamily="34" charset="0"/>
              </a:rPr>
              <a:t> Introduction </a:t>
            </a:r>
          </a:p>
          <a:p>
            <a:pPr eaLnBrk="1" hangingPunct="1">
              <a:buFont typeface="Calibri Light" panose="020F0302020204030204" pitchFamily="34" charset="0"/>
              <a:buAutoNum type="arabicPeriod"/>
            </a:pPr>
            <a:r>
              <a:rPr lang="en-IN" altLang="en-US" dirty="0">
                <a:cs typeface="Calibri" panose="020F0502020204030204" pitchFamily="34" charset="0"/>
              </a:rPr>
              <a:t> Literature Review</a:t>
            </a:r>
          </a:p>
          <a:p>
            <a:pPr eaLnBrk="1" hangingPunct="1">
              <a:buFont typeface="Calibri Light" panose="020F0302020204030204" pitchFamily="34" charset="0"/>
              <a:buAutoNum type="arabicPeriod"/>
            </a:pPr>
            <a:r>
              <a:rPr lang="en-IN" altLang="en-US" dirty="0">
                <a:cs typeface="Calibri" panose="020F0502020204030204" pitchFamily="34" charset="0"/>
              </a:rPr>
              <a:t> Problem Statement </a:t>
            </a:r>
          </a:p>
          <a:p>
            <a:pPr eaLnBrk="1" hangingPunct="1">
              <a:buFont typeface="Calibri Light" panose="020F0302020204030204" pitchFamily="34" charset="0"/>
              <a:buAutoNum type="arabicPeriod"/>
            </a:pPr>
            <a:r>
              <a:rPr lang="en-IN" altLang="en-US" dirty="0">
                <a:cs typeface="Calibri" panose="020F0502020204030204" pitchFamily="34" charset="0"/>
              </a:rPr>
              <a:t> Aim &amp; Objectives </a:t>
            </a:r>
          </a:p>
          <a:p>
            <a:pPr eaLnBrk="1" hangingPunct="1">
              <a:buFont typeface="Calibri Light" panose="020F0302020204030204" pitchFamily="34" charset="0"/>
              <a:buAutoNum type="arabicPeriod"/>
            </a:pPr>
            <a:r>
              <a:rPr lang="en-IN" altLang="en-US" dirty="0">
                <a:cs typeface="Calibri" panose="020F0502020204030204" pitchFamily="34" charset="0"/>
              </a:rPr>
              <a:t> Detailed Architecture </a:t>
            </a:r>
          </a:p>
          <a:p>
            <a:pPr eaLnBrk="1" hangingPunct="1">
              <a:buFont typeface="Calibri Light" panose="020F0302020204030204" pitchFamily="34" charset="0"/>
              <a:buAutoNum type="arabicPeriod"/>
            </a:pPr>
            <a:r>
              <a:rPr lang="en-IN" altLang="en-US" dirty="0">
                <a:cs typeface="Calibri" panose="020F0502020204030204" pitchFamily="34" charset="0"/>
              </a:rPr>
              <a:t> References  </a:t>
            </a:r>
          </a:p>
          <a:p>
            <a:pPr eaLnBrk="1" hangingPunct="1">
              <a:buFont typeface="Calibri Light" panose="020F0302020204030204" pitchFamily="34" charset="0"/>
              <a:buAutoNum type="arabicPeriod"/>
            </a:pPr>
            <a:endParaRPr lang="en-IN" altLang="en-US" dirty="0">
              <a:cs typeface="Calibri" panose="020F0502020204030204" pitchFamily="34" charset="0"/>
            </a:endParaRPr>
          </a:p>
          <a:p>
            <a:pPr eaLnBrk="1" hangingPunct="1"/>
            <a:endParaRPr lang="en-IN" altLang="en-US" dirty="0">
              <a:cs typeface="Calibri" panose="020F0502020204030204" pitchFamily="34" charset="0"/>
            </a:endParaRPr>
          </a:p>
          <a:p>
            <a:pPr eaLnBrk="1" hangingPunct="1"/>
            <a:endParaRPr lang="en-IN" altLang="en-US" dirty="0">
              <a:cs typeface="Calibri" panose="020F0502020204030204" pitchFamily="34" charset="0"/>
            </a:endParaRPr>
          </a:p>
          <a:p>
            <a:pPr eaLnBrk="1" hangingPunct="1"/>
            <a:endParaRPr lang="en-IN" altLang="en-US" dirty="0">
              <a:cs typeface="Calibri" panose="020F0502020204030204" pitchFamily="34" charset="0"/>
            </a:endParaRPr>
          </a:p>
        </p:txBody>
      </p:sp>
      <p:sp>
        <p:nvSpPr>
          <p:cNvPr id="18436" name="Date Placeholder 3">
            <a:extLst>
              <a:ext uri="{FF2B5EF4-FFF2-40B4-BE49-F238E27FC236}">
                <a16:creationId xmlns:a16="http://schemas.microsoft.com/office/drawing/2014/main" xmlns="" id="{FBD6EB3B-AEB2-125F-443C-04A9B778035B}"/>
              </a:ext>
            </a:extLst>
          </p:cNvPr>
          <p:cNvSpPr>
            <a:spLocks noGrp="1"/>
          </p:cNvSpPr>
          <p:nvPr>
            <p:ph type="dt" sz="quarter" idx="10"/>
          </p:nvPr>
        </p:nvSpPr>
        <p:spPr bwMode="auto">
          <a:xfrm>
            <a:off x="838200" y="6454775"/>
            <a:ext cx="1066800"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4A16A4C-C695-40C2-B340-2D2BBFBCB47F}" type="datetime1">
              <a:rPr lang="en-US" altLang="en-US" smtClean="0">
                <a:solidFill>
                  <a:srgbClr val="FFFFFF"/>
                </a:solidFill>
              </a:rPr>
              <a:t>12/17/2024</a:t>
            </a:fld>
            <a:endParaRPr lang="en-US" altLang="en-US">
              <a:solidFill>
                <a:srgbClr val="FFFFFF"/>
              </a:solidFill>
            </a:endParaRPr>
          </a:p>
        </p:txBody>
      </p:sp>
      <p:sp>
        <p:nvSpPr>
          <p:cNvPr id="5" name="Footer Placeholder 4">
            <a:extLst>
              <a:ext uri="{FF2B5EF4-FFF2-40B4-BE49-F238E27FC236}">
                <a16:creationId xmlns:a16="http://schemas.microsoft.com/office/drawing/2014/main" xmlns="" id="{B2F07164-6153-8153-5B2A-8B218E202C3E}"/>
              </a:ext>
            </a:extLst>
          </p:cNvPr>
          <p:cNvSpPr>
            <a:spLocks noGrp="1"/>
          </p:cNvSpPr>
          <p:nvPr>
            <p:ph type="ftr" sz="quarter" idx="11"/>
          </p:nvPr>
        </p:nvSpPr>
        <p:spPr/>
        <p:txBody>
          <a:bodyPr/>
          <a:lstStyle/>
          <a:p>
            <a:pPr>
              <a:defRPr/>
            </a:pPr>
            <a:r>
              <a:rPr lang="en-US" altLang="en-US"/>
              <a:t>AN AI DRIVEN TOOTH DEVELOPMENT STAGE FOR THE ESTIMATION OF DA AND CA:DEEP LEARNING APPROACHES</a:t>
            </a:r>
          </a:p>
        </p:txBody>
      </p:sp>
      <p:sp>
        <p:nvSpPr>
          <p:cNvPr id="18438" name="Slide Number Placeholder 1">
            <a:extLst>
              <a:ext uri="{FF2B5EF4-FFF2-40B4-BE49-F238E27FC236}">
                <a16:creationId xmlns:a16="http://schemas.microsoft.com/office/drawing/2014/main" xmlns="" id="{2B080A42-03C2-51ED-FE74-FAAE965AB2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D023A458-BBB1-4CE0-B70A-DEB02FC3584A}" type="slidenum">
              <a:rPr lang="en-US" altLang="en-US" sz="1000" smtClean="0">
                <a:solidFill>
                  <a:srgbClr val="898989"/>
                </a:solidFill>
                <a:latin typeface="Century Gothic" panose="020B0502020202020204" pitchFamily="34" charset="0"/>
              </a:rPr>
              <a:pPr>
                <a:lnSpc>
                  <a:spcPct val="100000"/>
                </a:lnSpc>
                <a:spcBef>
                  <a:spcPct val="0"/>
                </a:spcBef>
                <a:spcAft>
                  <a:spcPct val="0"/>
                </a:spcAft>
                <a:buClrTx/>
                <a:buSzTx/>
                <a:buFontTx/>
                <a:buNone/>
              </a:pPr>
              <a:t>2</a:t>
            </a:fld>
            <a:r>
              <a:rPr lang="en-US" altLang="en-US" sz="1000">
                <a:solidFill>
                  <a:srgbClr val="898989"/>
                </a:solidFill>
                <a:latin typeface="Century Gothic" panose="020B0502020202020204" pitchFamily="34" charset="0"/>
              </a:rPr>
              <a:t> of 12</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787"/>
            <a:ext cx="7812087" cy="1449387"/>
          </a:xfrm>
        </p:spPr>
        <p:txBody>
          <a:bodyPr/>
          <a:lstStyle/>
          <a:p>
            <a:r>
              <a:rPr lang="en-US" dirty="0" smtClean="0">
                <a:solidFill>
                  <a:schemeClr val="accent2">
                    <a:lumMod val="75000"/>
                  </a:schemeClr>
                </a:solidFill>
                <a:latin typeface="Times New Roman" panose="02020603050405020304" pitchFamily="18" charset="0"/>
                <a:cs typeface="Times New Roman" panose="02020603050405020304" pitchFamily="18" charset="0"/>
              </a:rPr>
              <a:t>Output</a:t>
            </a:r>
            <a:br>
              <a:rPr lang="en-US" dirty="0" smtClean="0">
                <a:solidFill>
                  <a:schemeClr val="accent2">
                    <a:lumMod val="75000"/>
                  </a:schemeClr>
                </a:solidFill>
                <a:latin typeface="Times New Roman" panose="02020603050405020304" pitchFamily="18" charset="0"/>
                <a:cs typeface="Times New Roman" panose="02020603050405020304" pitchFamily="18" charset="0"/>
              </a:rPr>
            </a:b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1.Pre-Processing			2.Yolov8 Output</a:t>
            </a:r>
            <a:endParaRPr lang="en-US"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696200" y="6459538"/>
            <a:ext cx="984250" cy="365125"/>
          </a:xfrm>
        </p:spPr>
        <p:txBody>
          <a:bodyPr/>
          <a:lstStyle/>
          <a:p>
            <a:pPr>
              <a:defRPr/>
            </a:pPr>
            <a:r>
              <a:rPr lang="en-US" dirty="0" smtClean="0">
                <a:solidFill>
                  <a:schemeClr val="bg1">
                    <a:lumMod val="50000"/>
                  </a:schemeClr>
                </a:solidFill>
              </a:rPr>
              <a:t>18  of 22</a:t>
            </a:r>
            <a:endParaRPr lang="en-US" altLang="en-US"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599" y="1655128"/>
            <a:ext cx="4348005" cy="480441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 y="1524001"/>
            <a:ext cx="4799012" cy="3276599"/>
          </a:xfrm>
          <a:prstGeom prst="rect">
            <a:avLst/>
          </a:prstGeom>
        </p:spPr>
      </p:pic>
    </p:spTree>
    <p:extLst>
      <p:ext uri="{BB962C8B-B14F-4D97-AF65-F5344CB8AC3E}">
        <p14:creationId xmlns:p14="http://schemas.microsoft.com/office/powerpoint/2010/main" val="2619538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221456"/>
            <a:ext cx="7543800" cy="1449387"/>
          </a:xfrm>
        </p:spPr>
        <p:txBody>
          <a:bodyPr>
            <a:normAutofit/>
          </a:bodyPr>
          <a:lstStyle/>
          <a:p>
            <a:r>
              <a:rPr lang="en-US" sz="2800" dirty="0">
                <a:solidFill>
                  <a:schemeClr val="accent2">
                    <a:lumMod val="75000"/>
                  </a:schemeClr>
                </a:solidFill>
              </a:rPr>
              <a:t>3</a:t>
            </a:r>
            <a:r>
              <a:rPr lang="en-US" sz="2800" dirty="0" smtClean="0">
                <a:solidFill>
                  <a:schemeClr val="accent2">
                    <a:lumMod val="75000"/>
                  </a:schemeClr>
                </a:solidFill>
              </a:rPr>
              <a:t>.Confusion Matrix			 4.F1-Curve</a:t>
            </a:r>
            <a:endParaRPr lang="en-US" sz="2800" dirty="0">
              <a:solidFill>
                <a:schemeClr val="accent2">
                  <a:lumMod val="75000"/>
                </a:schemeClr>
              </a:solidFill>
            </a:endParaRPr>
          </a:p>
        </p:txBody>
      </p:sp>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696200" y="6459537"/>
            <a:ext cx="984250" cy="365125"/>
          </a:xfrm>
        </p:spPr>
        <p:txBody>
          <a:bodyPr/>
          <a:lstStyle/>
          <a:p>
            <a:pPr>
              <a:defRPr/>
            </a:pPr>
            <a:r>
              <a:rPr lang="en-US" dirty="0" smtClean="0">
                <a:solidFill>
                  <a:schemeClr val="bg1">
                    <a:lumMod val="50000"/>
                  </a:schemeClr>
                </a:solidFill>
              </a:rPr>
              <a:t>19  of 22</a:t>
            </a:r>
            <a:endParaRPr lang="en-US" altLang="en-US" dirty="0">
              <a:solidFill>
                <a:schemeClr val="bg1">
                  <a:lumMod val="50000"/>
                </a:scheme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76400"/>
            <a:ext cx="5105400" cy="38862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662065"/>
            <a:ext cx="3962199" cy="4648200"/>
          </a:xfrm>
          <a:prstGeom prst="rect">
            <a:avLst/>
          </a:prstGeom>
        </p:spPr>
      </p:pic>
    </p:spTree>
    <p:extLst>
      <p:ext uri="{BB962C8B-B14F-4D97-AF65-F5344CB8AC3E}">
        <p14:creationId xmlns:p14="http://schemas.microsoft.com/office/powerpoint/2010/main" val="1397989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6840"/>
            <a:ext cx="8161337" cy="1449387"/>
          </a:xfrm>
        </p:spPr>
        <p:txBody>
          <a:bodyPr>
            <a:norm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5</a:t>
            </a: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.P-Curve			              6.PR-Curve</a:t>
            </a:r>
            <a:endParaRPr lang="en-US"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772400" y="6459538"/>
            <a:ext cx="984250" cy="365125"/>
          </a:xfrm>
        </p:spPr>
        <p:txBody>
          <a:bodyPr/>
          <a:lstStyle/>
          <a:p>
            <a:pPr>
              <a:defRPr/>
            </a:pPr>
            <a:r>
              <a:rPr lang="en-US" dirty="0" smtClean="0">
                <a:solidFill>
                  <a:schemeClr val="bg1">
                    <a:lumMod val="50000"/>
                  </a:schemeClr>
                </a:solidFill>
              </a:rPr>
              <a:t>20  of 22</a:t>
            </a:r>
            <a:endParaRPr lang="en-US" altLang="en-US" dirty="0">
              <a:solidFill>
                <a:schemeClr val="bg1">
                  <a:lumMod val="50000"/>
                </a:scheme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24450"/>
            <a:ext cx="4953000" cy="480033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8487" y="1295399"/>
            <a:ext cx="4366034" cy="5058435"/>
          </a:xfrm>
          <a:prstGeom prst="rect">
            <a:avLst/>
          </a:prstGeom>
        </p:spPr>
      </p:pic>
    </p:spTree>
    <p:extLst>
      <p:ext uri="{BB962C8B-B14F-4D97-AF65-F5344CB8AC3E}">
        <p14:creationId xmlns:p14="http://schemas.microsoft.com/office/powerpoint/2010/main" val="81446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49" y="-77192"/>
            <a:ext cx="7940675" cy="1449387"/>
          </a:xfrm>
        </p:spPr>
        <p:txBody>
          <a:bodyPr>
            <a:norm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7</a:t>
            </a: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.RC-Curve                                 8.Edge prediction</a:t>
            </a:r>
            <a:endParaRPr lang="en-US"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8D5373B-060E-4D8B-A0DF-68ADBA437C86}" type="datetime1">
              <a:rPr lang="en-US" smtClean="0"/>
              <a:t>12/17/2024</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5" name="Slide Number Placeholder 4"/>
          <p:cNvSpPr>
            <a:spLocks noGrp="1"/>
          </p:cNvSpPr>
          <p:nvPr>
            <p:ph type="sldNum" sz="quarter" idx="12"/>
          </p:nvPr>
        </p:nvSpPr>
        <p:spPr>
          <a:xfrm>
            <a:off x="7848600" y="6459537"/>
            <a:ext cx="984250" cy="365125"/>
          </a:xfrm>
        </p:spPr>
        <p:txBody>
          <a:bodyPr/>
          <a:lstStyle/>
          <a:p>
            <a:pPr>
              <a:defRPr/>
            </a:pPr>
            <a:r>
              <a:rPr lang="en-US" dirty="0" smtClean="0">
                <a:solidFill>
                  <a:schemeClr val="bg1">
                    <a:lumMod val="50000"/>
                  </a:schemeClr>
                </a:solidFill>
              </a:rPr>
              <a:t>21  of 22</a:t>
            </a:r>
            <a:endParaRPr lang="en-US" altLang="en-US" dirty="0">
              <a:solidFill>
                <a:schemeClr val="bg1">
                  <a:lumMod val="50000"/>
                </a:scheme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24000"/>
            <a:ext cx="4953000" cy="48003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736724"/>
            <a:ext cx="4267200" cy="4587607"/>
          </a:xfrm>
          <a:prstGeom prst="rect">
            <a:avLst/>
          </a:prstGeom>
        </p:spPr>
      </p:pic>
    </p:spTree>
    <p:extLst>
      <p:ext uri="{BB962C8B-B14F-4D97-AF65-F5344CB8AC3E}">
        <p14:creationId xmlns:p14="http://schemas.microsoft.com/office/powerpoint/2010/main" val="3237581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xmlns="" id="{066F5831-CA22-8E05-5AD8-8E9D74F13A6E}"/>
              </a:ext>
            </a:extLst>
          </p:cNvPr>
          <p:cNvSpPr>
            <a:spLocks noGrp="1" noChangeArrowheads="1"/>
          </p:cNvSpPr>
          <p:nvPr>
            <p:ph type="title"/>
          </p:nvPr>
        </p:nvSpPr>
        <p:spPr>
          <a:xfrm>
            <a:off x="457200" y="700088"/>
            <a:ext cx="6589713" cy="747712"/>
          </a:xfrm>
        </p:spPr>
        <p:txBody>
          <a:bodyPr/>
          <a:lstStyle/>
          <a:p>
            <a:pPr eaLnBrk="1" fontAlgn="auto" hangingPunct="1">
              <a:spcAft>
                <a:spcPts val="0"/>
              </a:spcAft>
              <a:defRPr/>
            </a:pPr>
            <a:r>
              <a:rPr lang="en-IN" altLang="en-US" b="1" dirty="0">
                <a:solidFill>
                  <a:schemeClr val="accent2">
                    <a:lumMod val="75000"/>
                  </a:schemeClr>
                </a:solidFill>
                <a:latin typeface="Calibri" panose="020F0502020204030204" pitchFamily="34" charset="0"/>
                <a:cs typeface="Calibri" panose="020F0502020204030204" pitchFamily="34" charset="0"/>
              </a:rPr>
              <a:t>References</a:t>
            </a:r>
          </a:p>
        </p:txBody>
      </p:sp>
      <p:sp>
        <p:nvSpPr>
          <p:cNvPr id="28675" name="Content Placeholder 2">
            <a:extLst>
              <a:ext uri="{FF2B5EF4-FFF2-40B4-BE49-F238E27FC236}">
                <a16:creationId xmlns:a16="http://schemas.microsoft.com/office/drawing/2014/main" xmlns="" id="{9E8D41EC-34DD-F2E6-35D7-7900DBF4571B}"/>
              </a:ext>
            </a:extLst>
          </p:cNvPr>
          <p:cNvSpPr>
            <a:spLocks noGrp="1" noChangeArrowheads="1"/>
          </p:cNvSpPr>
          <p:nvPr>
            <p:ph idx="1"/>
          </p:nvPr>
        </p:nvSpPr>
        <p:spPr>
          <a:xfrm>
            <a:off x="381000" y="1447800"/>
            <a:ext cx="8610600" cy="3778250"/>
          </a:xfrm>
        </p:spPr>
        <p:txBody>
          <a:bodyPr rtlCol="0">
            <a:normAutofit fontScale="62500" lnSpcReduction="20000"/>
          </a:bodyPr>
          <a:lstStyle/>
          <a:p>
            <a:pPr marL="0" indent="0" eaLnBrk="1" fontAlgn="auto" hangingPunct="1">
              <a:buNone/>
              <a:defRPr/>
            </a:pPr>
            <a:endParaRPr lang="en-IN" altLang="en-US" dirty="0">
              <a:solidFill>
                <a:schemeClr val="tx1">
                  <a:lumMod val="75000"/>
                  <a:lumOff val="25000"/>
                </a:schemeClr>
              </a:solidFill>
              <a:cs typeface="Calibri" panose="020F0502020204030204" pitchFamily="34" charset="0"/>
            </a:endParaRPr>
          </a:p>
          <a:p>
            <a:pPr marL="91440" indent="-91440" eaLnBrk="1" fontAlgn="auto" hangingPunct="1">
              <a:defRPr/>
            </a:pPr>
            <a:endParaRPr lang="en-IN" altLang="en-US" dirty="0">
              <a:solidFill>
                <a:schemeClr val="tx1">
                  <a:lumMod val="75000"/>
                  <a:lumOff val="25000"/>
                </a:schemeClr>
              </a:solidFill>
              <a:cs typeface="Calibri" panose="020F0502020204030204" pitchFamily="34" charset="0"/>
            </a:endParaRPr>
          </a:p>
          <a:p>
            <a:pPr marL="91440" indent="-91440" eaLnBrk="1" fontAlgn="auto" hangingPunct="1">
              <a:defRPr/>
            </a:pPr>
            <a:r>
              <a:rPr lang="en-IN" altLang="en-US" dirty="0">
                <a:solidFill>
                  <a:schemeClr val="tx1">
                    <a:lumMod val="75000"/>
                    <a:lumOff val="25000"/>
                  </a:schemeClr>
                </a:solidFill>
                <a:cs typeface="Calibri" panose="020F0502020204030204" pitchFamily="34" charset="0"/>
              </a:rPr>
              <a:t>[1]</a:t>
            </a:r>
            <a:r>
              <a:rPr lang="en-US" altLang="en-US" dirty="0">
                <a:solidFill>
                  <a:schemeClr val="tx1">
                    <a:lumMod val="75000"/>
                    <a:lumOff val="25000"/>
                  </a:schemeClr>
                </a:solidFill>
                <a:cs typeface="Calibri" panose="020F0502020204030204" pitchFamily="34" charset="0"/>
              </a:rPr>
              <a:t> </a:t>
            </a:r>
            <a:r>
              <a:rPr lang="en-US" altLang="en-US" dirty="0" err="1">
                <a:solidFill>
                  <a:schemeClr val="tx1">
                    <a:lumMod val="75000"/>
                    <a:lumOff val="25000"/>
                  </a:schemeClr>
                </a:solidFill>
                <a:cs typeface="Calibri" panose="020F0502020204030204" pitchFamily="34" charset="0"/>
              </a:rPr>
              <a:t>Kokomoto</a:t>
            </a:r>
            <a:r>
              <a:rPr lang="en-US" altLang="en-US" dirty="0">
                <a:solidFill>
                  <a:schemeClr val="tx1">
                    <a:lumMod val="75000"/>
                    <a:lumOff val="25000"/>
                  </a:schemeClr>
                </a:solidFill>
                <a:cs typeface="Calibri" panose="020F0502020204030204" pitchFamily="34" charset="0"/>
              </a:rPr>
              <a:t>, K., </a:t>
            </a:r>
            <a:r>
              <a:rPr lang="en-US" altLang="en-US" dirty="0" err="1">
                <a:solidFill>
                  <a:schemeClr val="tx1">
                    <a:lumMod val="75000"/>
                    <a:lumOff val="25000"/>
                  </a:schemeClr>
                </a:solidFill>
                <a:cs typeface="Calibri" panose="020F0502020204030204" pitchFamily="34" charset="0"/>
              </a:rPr>
              <a:t>Kariya</a:t>
            </a:r>
            <a:r>
              <a:rPr lang="en-US" altLang="en-US" dirty="0">
                <a:solidFill>
                  <a:schemeClr val="tx1">
                    <a:lumMod val="75000"/>
                    <a:lumOff val="25000"/>
                  </a:schemeClr>
                </a:solidFill>
                <a:cs typeface="Calibri" panose="020F0502020204030204" pitchFamily="34" charset="0"/>
              </a:rPr>
              <a:t>, R., </a:t>
            </a:r>
            <a:r>
              <a:rPr lang="en-US" altLang="en-US" dirty="0" err="1">
                <a:solidFill>
                  <a:schemeClr val="tx1">
                    <a:lumMod val="75000"/>
                    <a:lumOff val="25000"/>
                  </a:schemeClr>
                </a:solidFill>
                <a:cs typeface="Calibri" panose="020F0502020204030204" pitchFamily="34" charset="0"/>
              </a:rPr>
              <a:t>Muranaka</a:t>
            </a:r>
            <a:r>
              <a:rPr lang="en-US" altLang="en-US" dirty="0">
                <a:solidFill>
                  <a:schemeClr val="tx1">
                    <a:lumMod val="75000"/>
                    <a:lumOff val="25000"/>
                  </a:schemeClr>
                </a:solidFill>
                <a:cs typeface="Calibri" panose="020F0502020204030204" pitchFamily="34" charset="0"/>
              </a:rPr>
              <a:t>, A. et al. Automatic dental age calculation from panoramic radiographs using deep learning: a two-stage approach with object detection and image classification. BMC Oral Health 24, 143 (2024). https://doi.org/10.1186/s12903-024-03928-0</a:t>
            </a:r>
            <a:endParaRPr lang="en-IN" altLang="en-US" dirty="0">
              <a:solidFill>
                <a:schemeClr val="tx1">
                  <a:lumMod val="75000"/>
                  <a:lumOff val="25000"/>
                </a:schemeClr>
              </a:solidFill>
              <a:cs typeface="Calibri" panose="020F0502020204030204" pitchFamily="34" charset="0"/>
            </a:endParaRPr>
          </a:p>
          <a:p>
            <a:pPr marL="91440" indent="-91440" eaLnBrk="1" fontAlgn="auto" hangingPunct="1">
              <a:defRPr/>
            </a:pPr>
            <a:r>
              <a:rPr lang="en-IN" altLang="en-US" dirty="0">
                <a:solidFill>
                  <a:schemeClr val="tx1">
                    <a:lumMod val="75000"/>
                    <a:lumOff val="25000"/>
                  </a:schemeClr>
                </a:solidFill>
                <a:cs typeface="Calibri" panose="020F0502020204030204" pitchFamily="34" charset="0"/>
              </a:rPr>
              <a:t>[2]</a:t>
            </a:r>
            <a:r>
              <a:rPr lang="en-US" altLang="en-US" dirty="0">
                <a:solidFill>
                  <a:schemeClr val="tx1">
                    <a:lumMod val="75000"/>
                    <a:lumOff val="25000"/>
                  </a:schemeClr>
                </a:solidFill>
                <a:cs typeface="Calibri" panose="020F0502020204030204" pitchFamily="34" charset="0"/>
              </a:rPr>
              <a:t> </a:t>
            </a:r>
            <a:r>
              <a:rPr lang="en-US" altLang="en-US" dirty="0" err="1">
                <a:solidFill>
                  <a:schemeClr val="tx1">
                    <a:lumMod val="75000"/>
                    <a:lumOff val="25000"/>
                  </a:schemeClr>
                </a:solidFill>
                <a:cs typeface="Calibri" panose="020F0502020204030204" pitchFamily="34" charset="0"/>
              </a:rPr>
              <a:t>Galibourg</a:t>
            </a:r>
            <a:r>
              <a:rPr lang="en-US" altLang="en-US" dirty="0">
                <a:solidFill>
                  <a:schemeClr val="tx1">
                    <a:lumMod val="75000"/>
                    <a:lumOff val="25000"/>
                  </a:schemeClr>
                </a:solidFill>
                <a:cs typeface="Calibri" panose="020F0502020204030204" pitchFamily="34" charset="0"/>
              </a:rPr>
              <a:t>, A., </a:t>
            </a:r>
            <a:r>
              <a:rPr lang="en-US" altLang="en-US" dirty="0" err="1">
                <a:solidFill>
                  <a:schemeClr val="tx1">
                    <a:lumMod val="75000"/>
                    <a:lumOff val="25000"/>
                  </a:schemeClr>
                </a:solidFill>
                <a:cs typeface="Calibri" panose="020F0502020204030204" pitchFamily="34" charset="0"/>
              </a:rPr>
              <a:t>Cussat</a:t>
            </a:r>
            <a:r>
              <a:rPr lang="en-US" altLang="en-US" dirty="0">
                <a:solidFill>
                  <a:schemeClr val="tx1">
                    <a:lumMod val="75000"/>
                    <a:lumOff val="25000"/>
                  </a:schemeClr>
                </a:solidFill>
                <a:cs typeface="Calibri" panose="020F0502020204030204" pitchFamily="34" charset="0"/>
              </a:rPr>
              <a:t>-Blanc, S., </a:t>
            </a:r>
            <a:r>
              <a:rPr lang="en-US" altLang="en-US" dirty="0" err="1">
                <a:solidFill>
                  <a:schemeClr val="tx1">
                    <a:lumMod val="75000"/>
                    <a:lumOff val="25000"/>
                  </a:schemeClr>
                </a:solidFill>
                <a:cs typeface="Calibri" panose="020F0502020204030204" pitchFamily="34" charset="0"/>
              </a:rPr>
              <a:t>Dumoncel</a:t>
            </a:r>
            <a:r>
              <a:rPr lang="en-US" altLang="en-US" dirty="0">
                <a:solidFill>
                  <a:schemeClr val="tx1">
                    <a:lumMod val="75000"/>
                    <a:lumOff val="25000"/>
                  </a:schemeClr>
                </a:solidFill>
                <a:cs typeface="Calibri" panose="020F0502020204030204" pitchFamily="34" charset="0"/>
              </a:rPr>
              <a:t>, J. et al. Comparison of different machine learning approaches to predict dental age using </a:t>
            </a:r>
            <a:r>
              <a:rPr lang="en-US" altLang="en-US" dirty="0" err="1">
                <a:solidFill>
                  <a:schemeClr val="tx1">
                    <a:lumMod val="75000"/>
                    <a:lumOff val="25000"/>
                  </a:schemeClr>
                </a:solidFill>
                <a:cs typeface="Calibri" panose="020F0502020204030204" pitchFamily="34" charset="0"/>
              </a:rPr>
              <a:t>Demirjian’s</a:t>
            </a:r>
            <a:r>
              <a:rPr lang="en-US" altLang="en-US" dirty="0">
                <a:solidFill>
                  <a:schemeClr val="tx1">
                    <a:lumMod val="75000"/>
                    <a:lumOff val="25000"/>
                  </a:schemeClr>
                </a:solidFill>
                <a:cs typeface="Calibri" panose="020F0502020204030204" pitchFamily="34" charset="0"/>
              </a:rPr>
              <a:t> staging approach. </a:t>
            </a:r>
            <a:r>
              <a:rPr lang="en-US" altLang="en-US" dirty="0" err="1">
                <a:solidFill>
                  <a:schemeClr val="tx1">
                    <a:lumMod val="75000"/>
                    <a:lumOff val="25000"/>
                  </a:schemeClr>
                </a:solidFill>
                <a:cs typeface="Calibri" panose="020F0502020204030204" pitchFamily="34" charset="0"/>
              </a:rPr>
              <a:t>Int</a:t>
            </a:r>
            <a:r>
              <a:rPr lang="en-US" altLang="en-US" dirty="0">
                <a:solidFill>
                  <a:schemeClr val="tx1">
                    <a:lumMod val="75000"/>
                    <a:lumOff val="25000"/>
                  </a:schemeClr>
                </a:solidFill>
                <a:cs typeface="Calibri" panose="020F0502020204030204" pitchFamily="34" charset="0"/>
              </a:rPr>
              <a:t> J Legal Med 135, 665–675 (2021)SPRINGER. https://doi.org/10.1007/s00414-020-02489-5</a:t>
            </a:r>
            <a:endParaRPr lang="en-IN" altLang="en-US" dirty="0">
              <a:solidFill>
                <a:schemeClr val="tx1">
                  <a:lumMod val="75000"/>
                  <a:lumOff val="25000"/>
                </a:schemeClr>
              </a:solidFill>
              <a:cs typeface="Calibri" panose="020F0502020204030204" pitchFamily="34" charset="0"/>
            </a:endParaRPr>
          </a:p>
          <a:p>
            <a:pPr marL="91440" indent="-91440" eaLnBrk="1" fontAlgn="auto" hangingPunct="1">
              <a:defRPr/>
            </a:pPr>
            <a:r>
              <a:rPr lang="en-IN" altLang="en-US" dirty="0">
                <a:solidFill>
                  <a:schemeClr val="tx1">
                    <a:lumMod val="75000"/>
                    <a:lumOff val="25000"/>
                  </a:schemeClr>
                </a:solidFill>
                <a:cs typeface="Calibri" panose="020F0502020204030204" pitchFamily="34" charset="0"/>
              </a:rPr>
              <a:t>[3]</a:t>
            </a:r>
            <a:r>
              <a:rPr lang="en-US" altLang="en-US" dirty="0">
                <a:solidFill>
                  <a:schemeClr val="tx1">
                    <a:lumMod val="75000"/>
                    <a:lumOff val="25000"/>
                  </a:schemeClr>
                </a:solidFill>
                <a:cs typeface="Calibri" panose="020F0502020204030204" pitchFamily="34" charset="0"/>
              </a:rPr>
              <a:t> Predictive Artificial Intelligence Model for Detecting Dental Age Using Panoramic Radiograph Images by </a:t>
            </a:r>
            <a:r>
              <a:rPr lang="en-US" altLang="en-US" dirty="0" err="1">
                <a:solidFill>
                  <a:schemeClr val="tx1">
                    <a:lumMod val="75000"/>
                    <a:lumOff val="25000"/>
                  </a:schemeClr>
                </a:solidFill>
                <a:cs typeface="Calibri" panose="020F0502020204030204" pitchFamily="34" charset="0"/>
              </a:rPr>
              <a:t>Sumayh</a:t>
            </a:r>
            <a:r>
              <a:rPr lang="en-US" altLang="en-US" dirty="0">
                <a:solidFill>
                  <a:schemeClr val="tx1">
                    <a:lumMod val="75000"/>
                    <a:lumOff val="25000"/>
                  </a:schemeClr>
                </a:solidFill>
                <a:cs typeface="Calibri" panose="020F0502020204030204" pitchFamily="34" charset="0"/>
              </a:rPr>
              <a:t> S. </a:t>
            </a:r>
            <a:r>
              <a:rPr lang="en-US" altLang="en-US" dirty="0" err="1">
                <a:solidFill>
                  <a:schemeClr val="tx1">
                    <a:lumMod val="75000"/>
                    <a:lumOff val="25000"/>
                  </a:schemeClr>
                </a:solidFill>
                <a:cs typeface="Calibri" panose="020F0502020204030204" pitchFamily="34" charset="0"/>
              </a:rPr>
              <a:t>Aljameel</a:t>
            </a:r>
            <a:r>
              <a:rPr lang="en-US" altLang="en-US" dirty="0">
                <a:solidFill>
                  <a:schemeClr val="tx1">
                    <a:lumMod val="75000"/>
                    <a:lumOff val="25000"/>
                  </a:schemeClr>
                </a:solidFill>
                <a:cs typeface="Calibri" panose="020F0502020204030204" pitchFamily="34" charset="0"/>
              </a:rPr>
              <a:t> 1,*</a:t>
            </a:r>
            <a:r>
              <a:rPr lang="en-US" altLang="en-US" dirty="0" err="1">
                <a:solidFill>
                  <a:schemeClr val="tx1">
                    <a:lumMod val="75000"/>
                    <a:lumOff val="25000"/>
                  </a:schemeClr>
                </a:solidFill>
                <a:cs typeface="Calibri" panose="020F0502020204030204" pitchFamily="34" charset="0"/>
              </a:rPr>
              <a:t>ORCID,Lujain</a:t>
            </a:r>
            <a:r>
              <a:rPr lang="en-US" altLang="en-US" dirty="0">
                <a:solidFill>
                  <a:schemeClr val="tx1">
                    <a:lumMod val="75000"/>
                    <a:lumOff val="25000"/>
                  </a:schemeClr>
                </a:solidFill>
                <a:cs typeface="Calibri" panose="020F0502020204030204" pitchFamily="34" charset="0"/>
              </a:rPr>
              <a:t> </a:t>
            </a:r>
            <a:r>
              <a:rPr lang="en-US" altLang="en-US" dirty="0" err="1">
                <a:solidFill>
                  <a:schemeClr val="tx1">
                    <a:lumMod val="75000"/>
                    <a:lumOff val="25000"/>
                  </a:schemeClr>
                </a:solidFill>
                <a:cs typeface="Calibri" panose="020F0502020204030204" pitchFamily="34" charset="0"/>
              </a:rPr>
              <a:t>Althumairy</a:t>
            </a:r>
            <a:r>
              <a:rPr lang="en-US" altLang="en-US" dirty="0">
                <a:solidFill>
                  <a:schemeClr val="tx1">
                    <a:lumMod val="75000"/>
                    <a:lumOff val="25000"/>
                  </a:schemeClr>
                </a:solidFill>
                <a:cs typeface="Calibri" panose="020F0502020204030204" pitchFamily="34" charset="0"/>
              </a:rPr>
              <a:t> 1,Basmah </a:t>
            </a:r>
            <a:r>
              <a:rPr lang="en-US" altLang="en-US" dirty="0" err="1">
                <a:solidFill>
                  <a:schemeClr val="tx1">
                    <a:lumMod val="75000"/>
                    <a:lumOff val="25000"/>
                  </a:schemeClr>
                </a:solidFill>
                <a:cs typeface="Calibri" panose="020F0502020204030204" pitchFamily="34" charset="0"/>
              </a:rPr>
              <a:t>Albassam</a:t>
            </a:r>
            <a:r>
              <a:rPr lang="en-US" altLang="en-US" dirty="0">
                <a:solidFill>
                  <a:schemeClr val="tx1">
                    <a:lumMod val="75000"/>
                    <a:lumOff val="25000"/>
                  </a:schemeClr>
                </a:solidFill>
                <a:cs typeface="Calibri" panose="020F0502020204030204" pitchFamily="34" charset="0"/>
              </a:rPr>
              <a:t> 1,Ghoson </a:t>
            </a:r>
            <a:r>
              <a:rPr lang="en-US" altLang="en-US" dirty="0" err="1">
                <a:solidFill>
                  <a:schemeClr val="tx1">
                    <a:lumMod val="75000"/>
                    <a:lumOff val="25000"/>
                  </a:schemeClr>
                </a:solidFill>
                <a:cs typeface="Calibri" panose="020F0502020204030204" pitchFamily="34" charset="0"/>
              </a:rPr>
              <a:t>Alsheikh</a:t>
            </a:r>
            <a:r>
              <a:rPr lang="en-US" altLang="en-US" dirty="0">
                <a:solidFill>
                  <a:schemeClr val="tx1">
                    <a:lumMod val="75000"/>
                    <a:lumOff val="25000"/>
                  </a:schemeClr>
                </a:solidFill>
                <a:cs typeface="Calibri" panose="020F0502020204030204" pitchFamily="34" charset="0"/>
              </a:rPr>
              <a:t> 1,Lama </a:t>
            </a:r>
            <a:r>
              <a:rPr lang="en-US" altLang="en-US" dirty="0" err="1">
                <a:solidFill>
                  <a:schemeClr val="tx1">
                    <a:lumMod val="75000"/>
                    <a:lumOff val="25000"/>
                  </a:schemeClr>
                </a:solidFill>
                <a:cs typeface="Calibri" panose="020F0502020204030204" pitchFamily="34" charset="0"/>
              </a:rPr>
              <a:t>Albluwi</a:t>
            </a:r>
            <a:r>
              <a:rPr lang="en-US" altLang="en-US" dirty="0">
                <a:solidFill>
                  <a:schemeClr val="tx1">
                    <a:lumMod val="75000"/>
                    <a:lumOff val="25000"/>
                  </a:schemeClr>
                </a:solidFill>
                <a:cs typeface="Calibri" panose="020F0502020204030204" pitchFamily="34" charset="0"/>
              </a:rPr>
              <a:t> 1,Reem </a:t>
            </a:r>
            <a:r>
              <a:rPr lang="en-US" altLang="en-US" dirty="0" err="1">
                <a:solidFill>
                  <a:schemeClr val="tx1">
                    <a:lumMod val="75000"/>
                    <a:lumOff val="25000"/>
                  </a:schemeClr>
                </a:solidFill>
                <a:cs typeface="Calibri" panose="020F0502020204030204" pitchFamily="34" charset="0"/>
              </a:rPr>
              <a:t>Althukair</a:t>
            </a:r>
            <a:r>
              <a:rPr lang="en-US" altLang="en-US" dirty="0">
                <a:solidFill>
                  <a:schemeClr val="tx1">
                    <a:lumMod val="75000"/>
                    <a:lumOff val="25000"/>
                  </a:schemeClr>
                </a:solidFill>
                <a:cs typeface="Calibri" panose="020F0502020204030204" pitchFamily="34" charset="0"/>
              </a:rPr>
              <a:t> 1,Muhanad </a:t>
            </a:r>
            <a:r>
              <a:rPr lang="en-US" altLang="en-US" dirty="0" err="1">
                <a:solidFill>
                  <a:schemeClr val="tx1">
                    <a:lumMod val="75000"/>
                    <a:lumOff val="25000"/>
                  </a:schemeClr>
                </a:solidFill>
                <a:cs typeface="Calibri" panose="020F0502020204030204" pitchFamily="34" charset="0"/>
              </a:rPr>
              <a:t>Alhareky</a:t>
            </a:r>
            <a:r>
              <a:rPr lang="en-US" altLang="en-US" dirty="0">
                <a:solidFill>
                  <a:schemeClr val="tx1">
                    <a:lumMod val="75000"/>
                    <a:lumOff val="25000"/>
                  </a:schemeClr>
                </a:solidFill>
                <a:cs typeface="Calibri" panose="020F0502020204030204" pitchFamily="34" charset="0"/>
              </a:rPr>
              <a:t> 2,Abdulaziz </a:t>
            </a:r>
            <a:r>
              <a:rPr lang="en-US" altLang="en-US" dirty="0" err="1">
                <a:solidFill>
                  <a:schemeClr val="tx1">
                    <a:lumMod val="75000"/>
                    <a:lumOff val="25000"/>
                  </a:schemeClr>
                </a:solidFill>
                <a:cs typeface="Calibri" panose="020F0502020204030204" pitchFamily="34" charset="0"/>
              </a:rPr>
              <a:t>Alamri</a:t>
            </a:r>
            <a:r>
              <a:rPr lang="en-US" altLang="en-US" dirty="0">
                <a:solidFill>
                  <a:schemeClr val="tx1">
                    <a:lumMod val="75000"/>
                    <a:lumOff val="25000"/>
                  </a:schemeClr>
                </a:solidFill>
                <a:cs typeface="Calibri" panose="020F0502020204030204" pitchFamily="34" charset="0"/>
              </a:rPr>
              <a:t> 2,Afnan </a:t>
            </a:r>
            <a:r>
              <a:rPr lang="en-US" altLang="en-US" dirty="0" err="1">
                <a:solidFill>
                  <a:schemeClr val="tx1">
                    <a:lumMod val="75000"/>
                    <a:lumOff val="25000"/>
                  </a:schemeClr>
                </a:solidFill>
                <a:cs typeface="Calibri" panose="020F0502020204030204" pitchFamily="34" charset="0"/>
              </a:rPr>
              <a:t>Alabdan</a:t>
            </a:r>
            <a:r>
              <a:rPr lang="en-US" altLang="en-US" dirty="0">
                <a:solidFill>
                  <a:schemeClr val="tx1">
                    <a:lumMod val="75000"/>
                    <a:lumOff val="25000"/>
                  </a:schemeClr>
                </a:solidFill>
                <a:cs typeface="Calibri" panose="020F0502020204030204" pitchFamily="34" charset="0"/>
              </a:rPr>
              <a:t> 2 </a:t>
            </a:r>
            <a:r>
              <a:rPr lang="en-US" altLang="en-US" dirty="0" err="1">
                <a:solidFill>
                  <a:schemeClr val="tx1">
                    <a:lumMod val="75000"/>
                    <a:lumOff val="25000"/>
                  </a:schemeClr>
                </a:solidFill>
                <a:cs typeface="Calibri" panose="020F0502020204030204" pitchFamily="34" charset="0"/>
              </a:rPr>
              <a:t>andSuliman</a:t>
            </a:r>
            <a:r>
              <a:rPr lang="en-US" altLang="en-US" dirty="0">
                <a:solidFill>
                  <a:schemeClr val="tx1">
                    <a:lumMod val="75000"/>
                    <a:lumOff val="25000"/>
                  </a:schemeClr>
                </a:solidFill>
                <a:cs typeface="Calibri" panose="020F0502020204030204" pitchFamily="34" charset="0"/>
              </a:rPr>
              <a:t> Y. </a:t>
            </a:r>
            <a:r>
              <a:rPr lang="en-US" altLang="en-US" dirty="0" err="1">
                <a:solidFill>
                  <a:schemeClr val="tx1">
                    <a:lumMod val="75000"/>
                    <a:lumOff val="25000"/>
                  </a:schemeClr>
                </a:solidFill>
                <a:cs typeface="Calibri" panose="020F0502020204030204" pitchFamily="34" charset="0"/>
              </a:rPr>
              <a:t>Shahin</a:t>
            </a:r>
            <a:r>
              <a:rPr lang="en-US" altLang="en-US" dirty="0">
                <a:solidFill>
                  <a:schemeClr val="tx1">
                    <a:lumMod val="75000"/>
                    <a:lumOff val="25000"/>
                  </a:schemeClr>
                </a:solidFill>
                <a:cs typeface="Calibri" panose="020F0502020204030204" pitchFamily="34" charset="0"/>
              </a:rPr>
              <a:t> 2.https://doi.org/10.3390/bdcc7010008</a:t>
            </a:r>
          </a:p>
          <a:p>
            <a:pPr marL="91440" indent="-91440" eaLnBrk="1" fontAlgn="auto" hangingPunct="1">
              <a:defRPr/>
            </a:pPr>
            <a:r>
              <a:rPr lang="en-US" altLang="en-US" dirty="0">
                <a:solidFill>
                  <a:schemeClr val="tx1">
                    <a:lumMod val="75000"/>
                    <a:lumOff val="25000"/>
                  </a:schemeClr>
                </a:solidFill>
                <a:cs typeface="Calibri" panose="020F0502020204030204" pitchFamily="34" charset="0"/>
              </a:rPr>
              <a:t>[4] T. L. Koch, M. </a:t>
            </a:r>
            <a:r>
              <a:rPr lang="en-US" altLang="en-US" dirty="0" err="1">
                <a:solidFill>
                  <a:schemeClr val="tx1">
                    <a:lumMod val="75000"/>
                    <a:lumOff val="25000"/>
                  </a:schemeClr>
                </a:solidFill>
                <a:cs typeface="Calibri" panose="020F0502020204030204" pitchFamily="34" charset="0"/>
              </a:rPr>
              <a:t>Perslev</a:t>
            </a:r>
            <a:r>
              <a:rPr lang="en-US" altLang="en-US" dirty="0">
                <a:solidFill>
                  <a:schemeClr val="tx1">
                    <a:lumMod val="75000"/>
                    <a:lumOff val="25000"/>
                  </a:schemeClr>
                </a:solidFill>
                <a:cs typeface="Calibri" panose="020F0502020204030204" pitchFamily="34" charset="0"/>
              </a:rPr>
              <a:t>, C. </a:t>
            </a:r>
            <a:r>
              <a:rPr lang="en-US" altLang="en-US" dirty="0" err="1">
                <a:solidFill>
                  <a:schemeClr val="tx1">
                    <a:lumMod val="75000"/>
                    <a:lumOff val="25000"/>
                  </a:schemeClr>
                </a:solidFill>
                <a:cs typeface="Calibri" panose="020F0502020204030204" pitchFamily="34" charset="0"/>
              </a:rPr>
              <a:t>Igel</a:t>
            </a:r>
            <a:r>
              <a:rPr lang="en-US" altLang="en-US" dirty="0">
                <a:solidFill>
                  <a:schemeClr val="tx1">
                    <a:lumMod val="75000"/>
                    <a:lumOff val="25000"/>
                  </a:schemeClr>
                </a:solidFill>
                <a:cs typeface="Calibri" panose="020F0502020204030204" pitchFamily="34" charset="0"/>
              </a:rPr>
              <a:t> and S. S. Brandt, “Accurate Segmentation of Dental Panoramic Radiographs with U-NETS,” 2019 IEEE 16</a:t>
            </a:r>
            <a:r>
              <a:rPr lang="en-US" altLang="en-US" baseline="30000" dirty="0">
                <a:solidFill>
                  <a:schemeClr val="tx1">
                    <a:lumMod val="75000"/>
                    <a:lumOff val="25000"/>
                  </a:schemeClr>
                </a:solidFill>
                <a:cs typeface="Calibri" panose="020F0502020204030204" pitchFamily="34" charset="0"/>
              </a:rPr>
              <a:t>th</a:t>
            </a:r>
            <a:r>
              <a:rPr lang="en-US" altLang="en-US" dirty="0">
                <a:solidFill>
                  <a:schemeClr val="tx1">
                    <a:lumMod val="75000"/>
                    <a:lumOff val="25000"/>
                  </a:schemeClr>
                </a:solidFill>
                <a:cs typeface="Calibri" panose="020F0502020204030204" pitchFamily="34" charset="0"/>
              </a:rPr>
              <a:t> International Symposium on Biomedical Imaging (ISBI 2019), Venice, Italy, 2019, pp. 15-19, doi:10.1109/ISBI.2019.8759563.https://ieeexplore.ieee.org/abstract/document/8759563?casa_token=apFu_eRsA1wAAAAA:l3bZeOD1_J3OSJXg56DBE5fItn3vzhj9hE9i6hnI0OOXikzNThd9YePReCyezcfEAGCLl2tICruvlw</a:t>
            </a:r>
            <a:endParaRPr lang="en-IN" altLang="en-US" dirty="0">
              <a:solidFill>
                <a:schemeClr val="tx1">
                  <a:lumMod val="75000"/>
                  <a:lumOff val="25000"/>
                </a:schemeClr>
              </a:solidFill>
              <a:cs typeface="Calibri" panose="020F0502020204030204" pitchFamily="34" charset="0"/>
            </a:endParaRPr>
          </a:p>
          <a:p>
            <a:pPr marL="0" indent="0" eaLnBrk="1" fontAlgn="auto" hangingPunct="1">
              <a:buNone/>
              <a:defRPr/>
            </a:pPr>
            <a:r>
              <a:rPr lang="en-US" altLang="en-US" dirty="0">
                <a:solidFill>
                  <a:schemeClr val="tx1">
                    <a:lumMod val="75000"/>
                    <a:lumOff val="25000"/>
                  </a:schemeClr>
                </a:solidFill>
                <a:cs typeface="Calibri" panose="020F0502020204030204" pitchFamily="34" charset="0"/>
              </a:rPr>
              <a:t>   [5] Mohamed, E.G.; </a:t>
            </a:r>
            <a:r>
              <a:rPr lang="en-US" altLang="en-US" dirty="0" err="1">
                <a:solidFill>
                  <a:schemeClr val="tx1">
                    <a:lumMod val="75000"/>
                    <a:lumOff val="25000"/>
                  </a:schemeClr>
                </a:solidFill>
                <a:cs typeface="Calibri" panose="020F0502020204030204" pitchFamily="34" charset="0"/>
              </a:rPr>
              <a:t>Redondo,R.P.D</a:t>
            </a:r>
            <a:r>
              <a:rPr lang="en-US" altLang="en-US" dirty="0">
                <a:solidFill>
                  <a:schemeClr val="tx1">
                    <a:lumMod val="75000"/>
                    <a:lumOff val="25000"/>
                  </a:schemeClr>
                </a:solidFill>
                <a:cs typeface="Calibri" panose="020F0502020204030204" pitchFamily="34" charset="0"/>
              </a:rPr>
              <a:t>.; Koura, A.; EL-</a:t>
            </a:r>
            <a:r>
              <a:rPr lang="en-US" altLang="en-US" dirty="0" err="1">
                <a:solidFill>
                  <a:schemeClr val="tx1">
                    <a:lumMod val="75000"/>
                    <a:lumOff val="25000"/>
                  </a:schemeClr>
                </a:solidFill>
                <a:cs typeface="Calibri" panose="020F0502020204030204" pitchFamily="34" charset="0"/>
              </a:rPr>
              <a:t>Mofty</a:t>
            </a:r>
            <a:r>
              <a:rPr lang="en-US" altLang="en-US" dirty="0">
                <a:solidFill>
                  <a:schemeClr val="tx1">
                    <a:lumMod val="75000"/>
                    <a:lumOff val="25000"/>
                  </a:schemeClr>
                </a:solidFill>
                <a:cs typeface="Calibri" panose="020F0502020204030204" pitchFamily="34" charset="0"/>
              </a:rPr>
              <a:t>, M.S.;</a:t>
            </a:r>
            <a:r>
              <a:rPr lang="en-US" altLang="en-US" dirty="0" err="1">
                <a:solidFill>
                  <a:schemeClr val="tx1">
                    <a:lumMod val="75000"/>
                    <a:lumOff val="25000"/>
                  </a:schemeClr>
                </a:solidFill>
                <a:cs typeface="Calibri" panose="020F0502020204030204" pitchFamily="34" charset="0"/>
              </a:rPr>
              <a:t>Kayed</a:t>
            </a:r>
            <a:r>
              <a:rPr lang="en-US" altLang="en-US" dirty="0">
                <a:solidFill>
                  <a:schemeClr val="tx1">
                    <a:lumMod val="75000"/>
                    <a:lumOff val="25000"/>
                  </a:schemeClr>
                </a:solidFill>
                <a:cs typeface="Calibri" panose="020F0502020204030204" pitchFamily="34" charset="0"/>
              </a:rPr>
              <a:t>, M. Dental Age Estimation Using Deep Learning: A Comparative Survey. Computation 2023, 11, 18. https://doi.org/10.3390/computation11020018</a:t>
            </a:r>
            <a:endParaRPr lang="en-IN" altLang="en-US" dirty="0">
              <a:solidFill>
                <a:schemeClr val="tx1">
                  <a:lumMod val="75000"/>
                  <a:lumOff val="25000"/>
                </a:schemeClr>
              </a:solidFill>
              <a:cs typeface="Calibri" panose="020F0502020204030204" pitchFamily="34" charset="0"/>
            </a:endParaRPr>
          </a:p>
        </p:txBody>
      </p:sp>
      <p:sp>
        <p:nvSpPr>
          <p:cNvPr id="25604" name="Date Placeholder 3">
            <a:extLst>
              <a:ext uri="{FF2B5EF4-FFF2-40B4-BE49-F238E27FC236}">
                <a16:creationId xmlns:a16="http://schemas.microsoft.com/office/drawing/2014/main" xmlns="" id="{D0DE4D85-05C3-8DA2-30F4-3FE99FE10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FFE36E7-A5DC-4457-8B40-3D36462AA10F}" type="datetime1">
              <a:rPr lang="en-US" altLang="en-US" smtClean="0">
                <a:solidFill>
                  <a:srgbClr val="FFFFFF"/>
                </a:solidFill>
              </a:rPr>
              <a:t>12/17/2024</a:t>
            </a:fld>
            <a:endParaRPr lang="en-US" altLang="en-US">
              <a:solidFill>
                <a:srgbClr val="FFFFFF"/>
              </a:solidFill>
            </a:endParaRPr>
          </a:p>
        </p:txBody>
      </p:sp>
      <p:sp>
        <p:nvSpPr>
          <p:cNvPr id="5" name="Footer Placeholder 4">
            <a:extLst>
              <a:ext uri="{FF2B5EF4-FFF2-40B4-BE49-F238E27FC236}">
                <a16:creationId xmlns:a16="http://schemas.microsoft.com/office/drawing/2014/main" xmlns="" id="{DC490DBF-79C8-C8D4-BFA5-C3E3DCE72AD9}"/>
              </a:ext>
            </a:extLst>
          </p:cNvPr>
          <p:cNvSpPr>
            <a:spLocks noGrp="1"/>
          </p:cNvSpPr>
          <p:nvPr>
            <p:ph type="ftr" sz="quarter" idx="11"/>
          </p:nvPr>
        </p:nvSpPr>
        <p:spPr/>
        <p:txBody>
          <a:bodyPr/>
          <a:lstStyle/>
          <a:p>
            <a:pPr>
              <a:defRPr/>
            </a:pPr>
            <a:r>
              <a:rPr lang="en-US" altLang="en-US"/>
              <a:t>AN AI DRIVEN TOOTH DEVELOPMENT STAGE FOR THE ESTIMATION OF DA AND CA:DEEP LEARNING APPROACHES</a:t>
            </a:r>
          </a:p>
        </p:txBody>
      </p:sp>
      <p:sp>
        <p:nvSpPr>
          <p:cNvPr id="25606" name="Slide Number Placeholder 1">
            <a:extLst>
              <a:ext uri="{FF2B5EF4-FFF2-40B4-BE49-F238E27FC236}">
                <a16:creationId xmlns:a16="http://schemas.microsoft.com/office/drawing/2014/main" xmlns="" id="{05C0AD12-CFE4-8C73-CF88-B94F918A5CB6}"/>
              </a:ext>
            </a:extLst>
          </p:cNvPr>
          <p:cNvSpPr>
            <a:spLocks noGrp="1"/>
          </p:cNvSpPr>
          <p:nvPr>
            <p:ph type="sldNum" sz="quarter" idx="12"/>
          </p:nvPr>
        </p:nvSpPr>
        <p:spPr bwMode="auto">
          <a:xfrm>
            <a:off x="7696200" y="6459538"/>
            <a:ext cx="9842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E378DAC3-98E8-4C04-B84E-297E1954FA6A}" type="slidenum">
              <a:rPr lang="en-US" altLang="en-US" sz="1000" smtClean="0">
                <a:solidFill>
                  <a:srgbClr val="898989"/>
                </a:solidFill>
                <a:latin typeface="Century Gothic" panose="020B0502020202020204" pitchFamily="34" charset="0"/>
              </a:rPr>
              <a:pPr>
                <a:lnSpc>
                  <a:spcPct val="100000"/>
                </a:lnSpc>
                <a:spcBef>
                  <a:spcPct val="0"/>
                </a:spcBef>
                <a:spcAft>
                  <a:spcPct val="0"/>
                </a:spcAft>
                <a:buClrTx/>
                <a:buSzTx/>
                <a:buFontTx/>
                <a:buNone/>
              </a:pPr>
              <a:t>24</a:t>
            </a:fld>
            <a:r>
              <a:rPr lang="en-US" altLang="en-US" sz="1000" dirty="0">
                <a:solidFill>
                  <a:srgbClr val="898989"/>
                </a:solidFill>
                <a:latin typeface="Century Gothic" panose="020B0502020202020204" pitchFamily="34" charset="0"/>
              </a:rPr>
              <a:t> of </a:t>
            </a:r>
            <a:r>
              <a:rPr lang="en-US" altLang="en-US" sz="1000" dirty="0" smtClean="0">
                <a:solidFill>
                  <a:srgbClr val="898989"/>
                </a:solidFill>
                <a:latin typeface="Century Gothic" panose="020B0502020202020204" pitchFamily="34" charset="0"/>
              </a:rPr>
              <a:t>22</a:t>
            </a:r>
            <a:endParaRPr lang="en-US" altLang="en-US" sz="1000" dirty="0">
              <a:solidFill>
                <a:srgbClr val="898989"/>
              </a:solidFill>
              <a:latin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544E43BF-A4FB-A88F-AEAE-E6AE509F00C1}"/>
              </a:ext>
            </a:extLst>
          </p:cNvPr>
          <p:cNvSpPr>
            <a:spLocks noGrp="1" noChangeArrowheads="1"/>
          </p:cNvSpPr>
          <p:nvPr>
            <p:ph type="title"/>
          </p:nvPr>
        </p:nvSpPr>
        <p:spPr>
          <a:xfrm>
            <a:off x="835025" y="785019"/>
            <a:ext cx="6589713" cy="747712"/>
          </a:xfrm>
        </p:spPr>
        <p:txBody>
          <a:bodyPr/>
          <a:lstStyle/>
          <a:p>
            <a:pPr eaLnBrk="1" fontAlgn="auto" hangingPunct="1">
              <a:spcAft>
                <a:spcPts val="0"/>
              </a:spcAft>
              <a:defRPr/>
            </a:pPr>
            <a:r>
              <a:rPr lang="en-IN" altLang="en-US" b="1" dirty="0">
                <a:solidFill>
                  <a:schemeClr val="accent2">
                    <a:lumMod val="75000"/>
                  </a:schemeClr>
                </a:solidFill>
                <a:latin typeface="Calibri" panose="020F0502020204030204" pitchFamily="34" charset="0"/>
                <a:cs typeface="Calibri" panose="020F0502020204030204" pitchFamily="34" charset="0"/>
              </a:rPr>
              <a:t>Introduction</a:t>
            </a:r>
          </a:p>
        </p:txBody>
      </p:sp>
      <p:sp>
        <p:nvSpPr>
          <p:cNvPr id="19459" name="Content Placeholder 2">
            <a:extLst>
              <a:ext uri="{FF2B5EF4-FFF2-40B4-BE49-F238E27FC236}">
                <a16:creationId xmlns:a16="http://schemas.microsoft.com/office/drawing/2014/main" xmlns="" id="{78325C76-797A-6CAF-DBA6-EA60E0DC9551}"/>
              </a:ext>
            </a:extLst>
          </p:cNvPr>
          <p:cNvSpPr>
            <a:spLocks noGrp="1" noChangeArrowheads="1"/>
          </p:cNvSpPr>
          <p:nvPr>
            <p:ph idx="1"/>
          </p:nvPr>
        </p:nvSpPr>
        <p:spPr>
          <a:xfrm>
            <a:off x="914400" y="1819729"/>
            <a:ext cx="7494588" cy="4267200"/>
          </a:xfrm>
        </p:spPr>
        <p:txBody>
          <a:bodyPr/>
          <a:lstStyle/>
          <a:p>
            <a:pPr algn="just">
              <a:buFont typeface="Wingdings" panose="05000000000000000000" pitchFamily="2" charset="2"/>
              <a:buChar char="Ø"/>
              <a:defRPr/>
            </a:pPr>
            <a:r>
              <a:rPr lang="en-US" sz="1800" dirty="0"/>
              <a:t> </a:t>
            </a:r>
            <a:r>
              <a:rPr lang="en-US" sz="1800" dirty="0">
                <a:latin typeface="Times New Roman" panose="02020603050405020304" pitchFamily="18" charset="0"/>
                <a:cs typeface="Times New Roman" panose="02020603050405020304" pitchFamily="18" charset="0"/>
              </a:rPr>
              <a:t>Dental age estimation plays a crucial role in various domains, including pediatric dentistry, orthodontics, and forensic science.</a:t>
            </a:r>
          </a:p>
          <a:p>
            <a:pPr algn="just">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 Traditional methods for dental age estimation often rely on manual assessments of tooth development stages, which can be subjective and time-consuming.</a:t>
            </a:r>
          </a:p>
          <a:p>
            <a:pPr algn="just">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 In recent years, advancements in deep learning, particularly convolutional neural networks (CNNs), have opened new avenues for automating and enhancing the efficiency of dental age prediction.</a:t>
            </a:r>
          </a:p>
          <a:p>
            <a:pPr algn="just">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 This project aims to find the root length of specific pre-molar and predict dental age using radiographic images.</a:t>
            </a:r>
          </a:p>
          <a:p>
            <a:pPr algn="just">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 By automating the analysis of dental images, we seek to improve the reliability and efficiency of age estimates.</a:t>
            </a:r>
          </a:p>
          <a:p>
            <a:pPr marL="0" indent="0" eaLnBrk="1" hangingPunct="1">
              <a:buFont typeface="Calibri" panose="020F0502020204030204" pitchFamily="34" charset="0"/>
              <a:buNone/>
              <a:defRPr/>
            </a:pPr>
            <a:endParaRPr lang="en-US" altLang="en-US" sz="800" dirty="0"/>
          </a:p>
          <a:p>
            <a:pPr eaLnBrk="1" hangingPunct="1">
              <a:defRPr/>
            </a:pPr>
            <a:endParaRPr lang="en-IN" altLang="en-US" sz="1800" dirty="0">
              <a:cs typeface="Calibri" panose="020F0502020204030204" pitchFamily="34" charset="0"/>
            </a:endParaRPr>
          </a:p>
        </p:txBody>
      </p:sp>
      <p:sp>
        <p:nvSpPr>
          <p:cNvPr id="19460" name="Date Placeholder 1">
            <a:extLst>
              <a:ext uri="{FF2B5EF4-FFF2-40B4-BE49-F238E27FC236}">
                <a16:creationId xmlns:a16="http://schemas.microsoft.com/office/drawing/2014/main" xmlns="" id="{2D549B15-B131-D868-FB66-100E0F53F879}"/>
              </a:ext>
            </a:extLst>
          </p:cNvPr>
          <p:cNvSpPr>
            <a:spLocks noGrp="1"/>
          </p:cNvSpPr>
          <p:nvPr>
            <p:ph type="dt" sz="quarter" idx="10"/>
          </p:nvPr>
        </p:nvSpPr>
        <p:spPr bwMode="auto">
          <a:xfrm>
            <a:off x="-2286000" y="6108700"/>
            <a:ext cx="876300"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693E783-1627-4F4B-8C4E-C0BB59E73410}" type="datetime1">
              <a:rPr lang="en-US" altLang="en-US" smtClean="0">
                <a:solidFill>
                  <a:srgbClr val="FFFFFF"/>
                </a:solidFill>
              </a:rPr>
              <a:t>12/17/2024</a:t>
            </a:fld>
            <a:endParaRPr lang="en-US" altLang="en-US">
              <a:solidFill>
                <a:srgbClr val="FFFFFF"/>
              </a:solidFill>
            </a:endParaRPr>
          </a:p>
        </p:txBody>
      </p:sp>
      <p:sp>
        <p:nvSpPr>
          <p:cNvPr id="8" name="Footer Placeholder 2">
            <a:extLst>
              <a:ext uri="{FF2B5EF4-FFF2-40B4-BE49-F238E27FC236}">
                <a16:creationId xmlns:a16="http://schemas.microsoft.com/office/drawing/2014/main" xmlns="" id="{A408262B-757C-41E3-EFAD-D9210CE35D6F}"/>
              </a:ext>
            </a:extLst>
          </p:cNvPr>
          <p:cNvSpPr>
            <a:spLocks noGrp="1"/>
          </p:cNvSpPr>
          <p:nvPr>
            <p:ph type="ftr" sz="quarter" idx="11"/>
          </p:nvPr>
        </p:nvSpPr>
        <p:spPr>
          <a:xfrm>
            <a:off x="2006600" y="6451600"/>
            <a:ext cx="5129213" cy="365125"/>
          </a:xfrm>
        </p:spPr>
        <p:txBody>
          <a:bodyPr/>
          <a:lstStyle>
            <a:lvl1pPr algn="ctr">
              <a:defRPr/>
            </a:lvl1pPr>
          </a:lstStyle>
          <a:p>
            <a:pPr>
              <a:defRPr/>
            </a:pPr>
            <a:r>
              <a:rPr lang="en-US" altLang="en-US"/>
              <a:t>AN AI DRIVEN TOOTH DEVELOPMENT STAGE FOR THE ESTIMATION OF DA AND CA:DEEP LEARNING APPROACHES</a:t>
            </a:r>
            <a:endParaRPr lang="en-US" altLang="en-US" dirty="0"/>
          </a:p>
        </p:txBody>
      </p:sp>
      <p:sp>
        <p:nvSpPr>
          <p:cNvPr id="19462" name="Slide Number Placeholder 1">
            <a:extLst>
              <a:ext uri="{FF2B5EF4-FFF2-40B4-BE49-F238E27FC236}">
                <a16:creationId xmlns:a16="http://schemas.microsoft.com/office/drawing/2014/main" xmlns="" id="{A2960520-3D07-0C0D-88A5-0D0FE9D168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04F4D77B-3015-40CD-8DAF-C6EBAA5A9328}" type="slidenum">
              <a:rPr lang="en-US" altLang="en-US" sz="1000" smtClean="0">
                <a:solidFill>
                  <a:srgbClr val="898989"/>
                </a:solidFill>
                <a:latin typeface="Century Gothic" panose="020B0502020202020204" pitchFamily="34" charset="0"/>
              </a:rPr>
              <a:pPr>
                <a:lnSpc>
                  <a:spcPct val="100000"/>
                </a:lnSpc>
                <a:spcBef>
                  <a:spcPct val="0"/>
                </a:spcBef>
                <a:spcAft>
                  <a:spcPct val="0"/>
                </a:spcAft>
                <a:buClrTx/>
                <a:buSzTx/>
                <a:buFontTx/>
                <a:buNone/>
              </a:pPr>
              <a:t>3</a:t>
            </a:fld>
            <a:r>
              <a:rPr lang="en-US" altLang="en-US" sz="1000">
                <a:solidFill>
                  <a:srgbClr val="898989"/>
                </a:solidFill>
                <a:latin typeface="Century Gothic" panose="020B0502020202020204" pitchFamily="34" charset="0"/>
              </a:rPr>
              <a:t> of 12</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873CC-9622-F2C7-4AE2-0F26FE808304}"/>
              </a:ext>
            </a:extLst>
          </p:cNvPr>
          <p:cNvSpPr>
            <a:spLocks noGrp="1"/>
          </p:cNvSpPr>
          <p:nvPr>
            <p:ph type="title"/>
          </p:nvPr>
        </p:nvSpPr>
        <p:spPr>
          <a:xfrm>
            <a:off x="762000" y="685800"/>
            <a:ext cx="6589713" cy="1447800"/>
          </a:xfrm>
        </p:spPr>
        <p:txBody>
          <a:bodyPr>
            <a:normAutofit/>
          </a:bodyPr>
          <a:lstStyle/>
          <a:p>
            <a:pPr eaLnBrk="1" fontAlgn="auto" hangingPunct="1">
              <a:spcAft>
                <a:spcPts val="0"/>
              </a:spcAft>
              <a:defRPr/>
            </a:pPr>
            <a:r>
              <a:rPr lang="en-IN" b="1" dirty="0">
                <a:solidFill>
                  <a:schemeClr val="accent2">
                    <a:lumMod val="75000"/>
                  </a:schemeClr>
                </a:solidFill>
                <a:latin typeface="Calibri" panose="020F0502020204030204" pitchFamily="34" charset="0"/>
                <a:cs typeface="Calibri" panose="020F0502020204030204" pitchFamily="34" charset="0"/>
              </a:rPr>
              <a:t>Problem Statement</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3555" name="Content Placeholder 2">
            <a:extLst>
              <a:ext uri="{FF2B5EF4-FFF2-40B4-BE49-F238E27FC236}">
                <a16:creationId xmlns:a16="http://schemas.microsoft.com/office/drawing/2014/main" xmlns="" id="{DF52695C-A140-9F92-8C14-49AD6B95701F}"/>
              </a:ext>
            </a:extLst>
          </p:cNvPr>
          <p:cNvSpPr>
            <a:spLocks noGrp="1" noChangeArrowheads="1"/>
          </p:cNvSpPr>
          <p:nvPr>
            <p:ph idx="1"/>
          </p:nvPr>
        </p:nvSpPr>
        <p:spPr>
          <a:xfrm>
            <a:off x="914400" y="1904999"/>
            <a:ext cx="7543800" cy="4251325"/>
          </a:xfrm>
        </p:spPr>
        <p:txBody>
          <a:bodyPr rtlCol="0">
            <a:normAutofit fontScale="25000" lnSpcReduction="20000"/>
          </a:bodyPr>
          <a:lstStyle/>
          <a:p>
            <a:pPr marL="91440" indent="-91440" algn="just" eaLnBrk="1" fontAlgn="auto" hangingPunct="1">
              <a:defRPr/>
            </a:pPr>
            <a:r>
              <a:rPr lang="en-IN" altLang="en-US" sz="7000" b="1" u="sng" dirty="0">
                <a:solidFill>
                  <a:srgbClr val="C00000"/>
                </a:solidFill>
                <a:cs typeface="Calibri" panose="020F0502020204030204" pitchFamily="34" charset="0"/>
              </a:rPr>
              <a:t>PROBLEMS:</a:t>
            </a:r>
          </a:p>
          <a:p>
            <a:pPr algn="just" eaLnBrk="1" fontAlgn="auto" hangingPunct="1">
              <a:lnSpc>
                <a:spcPct val="120000"/>
              </a:lnSpc>
              <a:buFont typeface="Wingdings" panose="05000000000000000000" pitchFamily="2" charset="2"/>
              <a:buChar char="v"/>
              <a:defRPr/>
            </a:pPr>
            <a:r>
              <a:rPr lang="en-US" altLang="en-US" sz="7200" dirty="0">
                <a:solidFill>
                  <a:schemeClr val="tx1">
                    <a:lumMod val="75000"/>
                    <a:lumOff val="25000"/>
                  </a:schemeClr>
                </a:solidFill>
                <a:cs typeface="Calibri" panose="020F0502020204030204" pitchFamily="34" charset="0"/>
              </a:rPr>
              <a:t> </a:t>
            </a:r>
            <a:r>
              <a:rPr lang="en-US" altLang="en-US" sz="7200" dirty="0">
                <a:solidFill>
                  <a:schemeClr val="tx1">
                    <a:lumMod val="75000"/>
                    <a:lumOff val="25000"/>
                  </a:schemeClr>
                </a:solidFill>
                <a:latin typeface="Times New Roman" panose="02020603050405020304" pitchFamily="18" charset="0"/>
                <a:cs typeface="Times New Roman" panose="02020603050405020304" pitchFamily="18" charset="0"/>
              </a:rPr>
              <a:t>T</a:t>
            </a:r>
            <a:r>
              <a:rPr lang="en-US" sz="7200" dirty="0">
                <a:latin typeface="Times New Roman" panose="02020603050405020304" pitchFamily="18" charset="0"/>
                <a:cs typeface="Times New Roman" panose="02020603050405020304" pitchFamily="18" charset="0"/>
              </a:rPr>
              <a:t>raditional methods such as </a:t>
            </a:r>
            <a:r>
              <a:rPr lang="en-US" sz="7200" dirty="0" err="1">
                <a:latin typeface="Times New Roman" panose="02020603050405020304" pitchFamily="18" charset="0"/>
                <a:cs typeface="Times New Roman" panose="02020603050405020304" pitchFamily="18" charset="0"/>
              </a:rPr>
              <a:t>Demirjian’s</a:t>
            </a:r>
            <a:r>
              <a:rPr lang="en-US" sz="7200" dirty="0">
                <a:latin typeface="Times New Roman" panose="02020603050405020304" pitchFamily="18" charset="0"/>
                <a:cs typeface="Times New Roman" panose="02020603050405020304" pitchFamily="18" charset="0"/>
              </a:rPr>
              <a:t> stages or population - specific conversion tables, which often suffer from </a:t>
            </a:r>
            <a:r>
              <a:rPr lang="en-US" sz="7200" dirty="0">
                <a:solidFill>
                  <a:srgbClr val="FF0000"/>
                </a:solidFill>
                <a:latin typeface="Times New Roman" panose="02020603050405020304" pitchFamily="18" charset="0"/>
                <a:cs typeface="Times New Roman" panose="02020603050405020304" pitchFamily="18" charset="0"/>
              </a:rPr>
              <a:t>inaccuracies</a:t>
            </a:r>
            <a:r>
              <a:rPr lang="en-US" sz="7200" dirty="0">
                <a:latin typeface="Times New Roman" panose="02020603050405020304" pitchFamily="18" charset="0"/>
                <a:cs typeface="Times New Roman" panose="02020603050405020304" pitchFamily="18" charset="0"/>
              </a:rPr>
              <a:t> due to variations across populations.</a:t>
            </a:r>
          </a:p>
          <a:p>
            <a:pPr algn="just" eaLnBrk="1" fontAlgn="auto" hangingPunct="1">
              <a:lnSpc>
                <a:spcPct val="120000"/>
              </a:lnSpc>
              <a:buFont typeface="Wingdings" panose="05000000000000000000" pitchFamily="2" charset="2"/>
              <a:buChar char="v"/>
              <a:defRPr/>
            </a:pPr>
            <a:r>
              <a:rPr lang="en-US" sz="7200" dirty="0">
                <a:latin typeface="Times New Roman" panose="02020603050405020304" pitchFamily="18" charset="0"/>
                <a:cs typeface="Times New Roman" panose="02020603050405020304" pitchFamily="18" charset="0"/>
              </a:rPr>
              <a:t> Manual interpretation </a:t>
            </a:r>
            <a:r>
              <a:rPr lang="en-US" sz="7200" dirty="0">
                <a:solidFill>
                  <a:srgbClr val="FF0000"/>
                </a:solidFill>
                <a:latin typeface="Times New Roman" panose="02020603050405020304" pitchFamily="18" charset="0"/>
                <a:cs typeface="Times New Roman" panose="02020603050405020304" pitchFamily="18" charset="0"/>
              </a:rPr>
              <a:t>errors</a:t>
            </a:r>
            <a:r>
              <a:rPr lang="en-US" sz="7200" dirty="0">
                <a:latin typeface="Times New Roman" panose="02020603050405020304" pitchFamily="18" charset="0"/>
                <a:cs typeface="Times New Roman" panose="02020603050405020304" pitchFamily="18" charset="0"/>
              </a:rPr>
              <a:t>, and </a:t>
            </a:r>
            <a:r>
              <a:rPr lang="en-US" sz="7200" dirty="0">
                <a:solidFill>
                  <a:srgbClr val="FF0000"/>
                </a:solidFill>
                <a:latin typeface="Times New Roman" panose="02020603050405020304" pitchFamily="18" charset="0"/>
                <a:cs typeface="Times New Roman" panose="02020603050405020304" pitchFamily="18" charset="0"/>
              </a:rPr>
              <a:t>limited adaptability</a:t>
            </a:r>
            <a:r>
              <a:rPr lang="en-US" sz="7200" dirty="0">
                <a:latin typeface="Times New Roman" panose="02020603050405020304" pitchFamily="18" charset="0"/>
                <a:cs typeface="Times New Roman" panose="02020603050405020304" pitchFamily="18" charset="0"/>
              </a:rPr>
              <a:t>. </a:t>
            </a:r>
          </a:p>
          <a:p>
            <a:pPr algn="just" eaLnBrk="1" fontAlgn="auto" hangingPunct="1">
              <a:lnSpc>
                <a:spcPct val="120000"/>
              </a:lnSpc>
              <a:buFont typeface="Wingdings" panose="05000000000000000000" pitchFamily="2" charset="2"/>
              <a:buChar char="v"/>
              <a:defRPr/>
            </a:pPr>
            <a:r>
              <a:rPr lang="en-US" sz="7200" dirty="0">
                <a:latin typeface="Times New Roman" panose="02020603050405020304" pitchFamily="18" charset="0"/>
                <a:cs typeface="Times New Roman" panose="02020603050405020304" pitchFamily="18" charset="0"/>
              </a:rPr>
              <a:t> These methods </a:t>
            </a:r>
            <a:r>
              <a:rPr lang="en-US" sz="7200" dirty="0">
                <a:solidFill>
                  <a:srgbClr val="FF0000"/>
                </a:solidFill>
                <a:latin typeface="Times New Roman" panose="02020603050405020304" pitchFamily="18" charset="0"/>
                <a:cs typeface="Times New Roman" panose="02020603050405020304" pitchFamily="18" charset="0"/>
              </a:rPr>
              <a:t>fail to generalize well </a:t>
            </a:r>
            <a:r>
              <a:rPr lang="en-US" sz="7200" dirty="0">
                <a:latin typeface="Times New Roman" panose="02020603050405020304" pitchFamily="18" charset="0"/>
                <a:cs typeface="Times New Roman" panose="02020603050405020304" pitchFamily="18" charset="0"/>
              </a:rPr>
              <a:t>across diverse demographic groups and can be cumbersome to use. </a:t>
            </a:r>
            <a:endParaRPr lang="en-US" altLang="en-US" sz="72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algn="just" eaLnBrk="1" fontAlgn="auto" hangingPunct="1">
              <a:defRPr/>
            </a:pPr>
            <a:endParaRPr lang="en-US" altLang="en-US" b="1" dirty="0">
              <a:solidFill>
                <a:schemeClr val="tx1">
                  <a:lumMod val="75000"/>
                  <a:lumOff val="25000"/>
                </a:schemeClr>
              </a:solidFill>
              <a:cs typeface="Calibri" panose="020F0502020204030204" pitchFamily="34" charset="0"/>
            </a:endParaRPr>
          </a:p>
          <a:p>
            <a:pPr marL="91440" indent="-91440" algn="just" eaLnBrk="1" fontAlgn="auto" hangingPunct="1">
              <a:defRPr/>
            </a:pPr>
            <a:r>
              <a:rPr lang="en-US" altLang="en-US" sz="7000" b="1" u="sng" dirty="0">
                <a:solidFill>
                  <a:srgbClr val="C00000"/>
                </a:solidFill>
                <a:cs typeface="Calibri" panose="020F0502020204030204" pitchFamily="34" charset="0"/>
              </a:rPr>
              <a:t>SOLUTION: </a:t>
            </a:r>
          </a:p>
          <a:p>
            <a:pPr marL="91440" indent="-91440" algn="just" eaLnBrk="1" fontAlgn="auto" hangingPunct="1">
              <a:lnSpc>
                <a:spcPct val="170000"/>
              </a:lnSpc>
              <a:defRPr/>
            </a:pPr>
            <a:r>
              <a:rPr lang="en-US" altLang="en-US" sz="7200" dirty="0">
                <a:solidFill>
                  <a:schemeClr val="tx1">
                    <a:lumMod val="75000"/>
                    <a:lumOff val="25000"/>
                  </a:schemeClr>
                </a:solidFill>
                <a:latin typeface="Times New Roman" panose="02020603050405020304" pitchFamily="18" charset="0"/>
                <a:cs typeface="Times New Roman" panose="02020603050405020304" pitchFamily="18" charset="0"/>
              </a:rPr>
              <a:t>Solving the problem using deep learning models which can give accurate results compared to the traditional methods.</a:t>
            </a:r>
          </a:p>
          <a:p>
            <a:pPr marL="91440" indent="-91440" algn="just" eaLnBrk="1" fontAlgn="auto" hangingPunct="1">
              <a:defRPr/>
            </a:pPr>
            <a:r>
              <a:rPr lang="en-US" sz="3400" dirty="0"/>
              <a:t> </a:t>
            </a:r>
            <a:endParaRPr lang="en-IN" altLang="en-US" sz="3400" dirty="0">
              <a:solidFill>
                <a:schemeClr val="tx1">
                  <a:lumMod val="75000"/>
                  <a:lumOff val="25000"/>
                </a:schemeClr>
              </a:solidFill>
              <a:cs typeface="Calibri" panose="020F0502020204030204" pitchFamily="34" charset="0"/>
            </a:endParaRPr>
          </a:p>
        </p:txBody>
      </p:sp>
      <p:sp>
        <p:nvSpPr>
          <p:cNvPr id="21508" name="Date Placeholder 1">
            <a:extLst>
              <a:ext uri="{FF2B5EF4-FFF2-40B4-BE49-F238E27FC236}">
                <a16:creationId xmlns:a16="http://schemas.microsoft.com/office/drawing/2014/main" xmlns="" id="{FC54DAA6-EA22-0836-DC78-251EA12F44E8}"/>
              </a:ext>
            </a:extLst>
          </p:cNvPr>
          <p:cNvSpPr>
            <a:spLocks noGrp="1"/>
          </p:cNvSpPr>
          <p:nvPr>
            <p:ph type="dt" sz="quarter" idx="10"/>
          </p:nvPr>
        </p:nvSpPr>
        <p:spPr bwMode="auto">
          <a:xfrm>
            <a:off x="476250" y="6521524"/>
            <a:ext cx="876300"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5E74D11-572B-497B-B8ED-51204ACABFA3}" type="datetime1">
              <a:rPr lang="en-US" altLang="en-US" smtClean="0">
                <a:solidFill>
                  <a:srgbClr val="FFFFFF"/>
                </a:solidFill>
              </a:rPr>
              <a:t>12/17/2024</a:t>
            </a:fld>
            <a:endParaRPr lang="en-US" altLang="en-US">
              <a:solidFill>
                <a:srgbClr val="FFFFFF"/>
              </a:solidFill>
            </a:endParaRPr>
          </a:p>
        </p:txBody>
      </p:sp>
      <p:sp>
        <p:nvSpPr>
          <p:cNvPr id="8" name="Footer Placeholder 2">
            <a:extLst>
              <a:ext uri="{FF2B5EF4-FFF2-40B4-BE49-F238E27FC236}">
                <a16:creationId xmlns:a16="http://schemas.microsoft.com/office/drawing/2014/main" xmlns="" id="{6438253F-3109-93F5-88BC-515DFC737DC5}"/>
              </a:ext>
            </a:extLst>
          </p:cNvPr>
          <p:cNvSpPr>
            <a:spLocks noGrp="1"/>
          </p:cNvSpPr>
          <p:nvPr>
            <p:ph type="ftr" sz="quarter" idx="11"/>
          </p:nvPr>
        </p:nvSpPr>
        <p:spPr>
          <a:xfrm>
            <a:off x="2341563" y="6472238"/>
            <a:ext cx="5257800" cy="365125"/>
          </a:xfrm>
        </p:spPr>
        <p:txBody>
          <a:bodyPr/>
          <a:lstStyle>
            <a:lvl1pPr algn="ctr">
              <a:defRPr/>
            </a:lvl1pPr>
          </a:lstStyle>
          <a:p>
            <a:pPr>
              <a:defRPr/>
            </a:pPr>
            <a:r>
              <a:rPr lang="en-US" altLang="en-US"/>
              <a:t>AN AI DRIVEN TOOTH DEVELOPMENT STAGE FOR THE ESTIMATION OF DA AND CA:DEEP LEARNING APPROACHES</a:t>
            </a:r>
            <a:endParaRPr lang="en-US" altLang="en-US" dirty="0"/>
          </a:p>
        </p:txBody>
      </p:sp>
      <p:sp>
        <p:nvSpPr>
          <p:cNvPr id="21510" name="Slide Number Placeholder 2">
            <a:extLst>
              <a:ext uri="{FF2B5EF4-FFF2-40B4-BE49-F238E27FC236}">
                <a16:creationId xmlns:a16="http://schemas.microsoft.com/office/drawing/2014/main" xmlns="" id="{8876A83D-F473-F812-197D-7320CC29E0CE}"/>
              </a:ext>
            </a:extLst>
          </p:cNvPr>
          <p:cNvSpPr>
            <a:spLocks noGrp="1"/>
          </p:cNvSpPr>
          <p:nvPr>
            <p:ph type="sldNum" sz="quarter" idx="12"/>
          </p:nvPr>
        </p:nvSpPr>
        <p:spPr bwMode="auto">
          <a:xfrm>
            <a:off x="8165306" y="6446587"/>
            <a:ext cx="5857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DB50C34C-6E91-47AB-94A5-2C1E37AE4C90}" type="slidenum">
              <a:rPr lang="en-US" altLang="en-US" sz="1000" smtClean="0">
                <a:solidFill>
                  <a:srgbClr val="898989"/>
                </a:solidFill>
                <a:latin typeface="Century Gothic" panose="020B0502020202020204" pitchFamily="34" charset="0"/>
              </a:rPr>
              <a:pPr>
                <a:lnSpc>
                  <a:spcPct val="100000"/>
                </a:lnSpc>
                <a:spcBef>
                  <a:spcPct val="0"/>
                </a:spcBef>
                <a:spcAft>
                  <a:spcPct val="0"/>
                </a:spcAft>
                <a:buClrTx/>
                <a:buSzTx/>
                <a:buFontTx/>
                <a:buNone/>
              </a:pPr>
              <a:t>4</a:t>
            </a:fld>
            <a:r>
              <a:rPr lang="en-US" altLang="en-US" sz="1000" dirty="0" smtClean="0">
                <a:solidFill>
                  <a:srgbClr val="898989"/>
                </a:solidFill>
                <a:latin typeface="Century Gothic" panose="020B0502020202020204" pitchFamily="34" charset="0"/>
              </a:rPr>
              <a:t> </a:t>
            </a:r>
            <a:r>
              <a:rPr lang="en-US" altLang="en-US" sz="1000" dirty="0">
                <a:solidFill>
                  <a:srgbClr val="898989"/>
                </a:solidFill>
                <a:latin typeface="Century Gothic" panose="020B0502020202020204" pitchFamily="34" charset="0"/>
              </a:rPr>
              <a:t>of </a:t>
            </a:r>
            <a:r>
              <a:rPr lang="en-US" altLang="en-US" sz="1000" dirty="0" smtClean="0">
                <a:solidFill>
                  <a:srgbClr val="898989"/>
                </a:solidFill>
                <a:latin typeface="Century Gothic" panose="020B0502020202020204" pitchFamily="34" charset="0"/>
              </a:rPr>
              <a:t>22</a:t>
            </a:r>
            <a:endParaRPr lang="en-US" altLang="en-US" sz="1000" dirty="0">
              <a:solidFill>
                <a:srgbClr val="898989"/>
              </a:solidFill>
              <a:latin typeface="Century Gothic" panose="020B0502020202020204" pitchFamily="34" charset="0"/>
            </a:endParaRPr>
          </a:p>
        </p:txBody>
      </p:sp>
    </p:spTree>
    <p:extLst>
      <p:ext uri="{BB962C8B-B14F-4D97-AF65-F5344CB8AC3E}">
        <p14:creationId xmlns:p14="http://schemas.microsoft.com/office/powerpoint/2010/main" val="15505810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D59C0-8DFA-E38F-185A-C51243CF4BEA}"/>
              </a:ext>
            </a:extLst>
          </p:cNvPr>
          <p:cNvSpPr>
            <a:spLocks noGrp="1"/>
          </p:cNvSpPr>
          <p:nvPr>
            <p:ph type="title"/>
          </p:nvPr>
        </p:nvSpPr>
        <p:spPr>
          <a:xfrm>
            <a:off x="672974" y="304800"/>
            <a:ext cx="6589713" cy="747712"/>
          </a:xfrm>
        </p:spPr>
        <p:txBody>
          <a:bodyPr>
            <a:normAutofit fontScale="90000"/>
          </a:bodyPr>
          <a:lstStyle/>
          <a:p>
            <a:pPr eaLnBrk="1" fontAlgn="auto" hangingPunct="1">
              <a:spcAft>
                <a:spcPts val="0"/>
              </a:spcAft>
              <a:defRPr/>
            </a:pPr>
            <a:r>
              <a:rPr lang="en-IN" b="1" dirty="0">
                <a:solidFill>
                  <a:schemeClr val="accent2">
                    <a:lumMod val="75000"/>
                  </a:schemeClr>
                </a:solidFill>
                <a:latin typeface="Calibri" panose="020F0502020204030204" pitchFamily="34" charset="0"/>
                <a:cs typeface="Calibri" panose="020F0502020204030204" pitchFamily="34" charset="0"/>
              </a:rPr>
              <a:t/>
            </a:r>
            <a:br>
              <a:rPr lang="en-IN" b="1" dirty="0">
                <a:solidFill>
                  <a:schemeClr val="accent2">
                    <a:lumMod val="75000"/>
                  </a:schemeClr>
                </a:solidFill>
                <a:latin typeface="Calibri" panose="020F0502020204030204" pitchFamily="34" charset="0"/>
                <a:cs typeface="Calibri" panose="020F0502020204030204" pitchFamily="34" charset="0"/>
              </a:rPr>
            </a:br>
            <a:r>
              <a:rPr lang="en-IN" sz="5300" b="1" dirty="0">
                <a:solidFill>
                  <a:schemeClr val="accent2">
                    <a:lumMod val="75000"/>
                  </a:schemeClr>
                </a:solidFill>
                <a:latin typeface="Calibri" panose="020F0502020204030204" pitchFamily="34" charset="0"/>
                <a:cs typeface="Calibri" panose="020F0502020204030204" pitchFamily="34" charset="0"/>
              </a:rPr>
              <a:t>Aim &amp; Objective</a:t>
            </a:r>
          </a:p>
        </p:txBody>
      </p:sp>
      <p:sp>
        <p:nvSpPr>
          <p:cNvPr id="22531" name="Content Placeholder 2">
            <a:extLst>
              <a:ext uri="{FF2B5EF4-FFF2-40B4-BE49-F238E27FC236}">
                <a16:creationId xmlns:a16="http://schemas.microsoft.com/office/drawing/2014/main" xmlns="" id="{A8C119C9-D7FD-9F3B-4C5E-74480869766C}"/>
              </a:ext>
            </a:extLst>
          </p:cNvPr>
          <p:cNvSpPr>
            <a:spLocks noGrp="1"/>
          </p:cNvSpPr>
          <p:nvPr>
            <p:ph idx="1"/>
          </p:nvPr>
        </p:nvSpPr>
        <p:spPr>
          <a:xfrm>
            <a:off x="914400" y="1219200"/>
            <a:ext cx="7585412" cy="5238750"/>
          </a:xfrm>
        </p:spPr>
        <p:txBody>
          <a:bodyPr/>
          <a:lstStyle/>
          <a:p>
            <a:pPr marL="0" indent="0" algn="just" eaLnBrk="1" hangingPunct="1">
              <a:buNone/>
            </a:pPr>
            <a:r>
              <a:rPr lang="en-US" altLang="en-US" sz="2800" b="1" u="sng" dirty="0" smtClean="0">
                <a:solidFill>
                  <a:srgbClr val="C00000"/>
                </a:solidFill>
                <a:cs typeface="Calibri" panose="020F0502020204030204" pitchFamily="34" charset="0"/>
              </a:rPr>
              <a:t>Aim</a:t>
            </a:r>
            <a:r>
              <a:rPr lang="en-US" altLang="en-US" sz="2800" b="1" u="sng" dirty="0">
                <a:solidFill>
                  <a:srgbClr val="C00000"/>
                </a:solidFill>
                <a:cs typeface="Calibri" panose="020F0502020204030204" pitchFamily="34" charset="0"/>
              </a:rPr>
              <a:t>: </a:t>
            </a:r>
            <a:endParaRPr lang="en-US" altLang="en-US" b="1" u="sng" dirty="0">
              <a:solidFill>
                <a:srgbClr val="C00000"/>
              </a:solidFill>
              <a:cs typeface="Calibri" panose="020F0502020204030204" pitchFamily="34" charset="0"/>
            </a:endParaRPr>
          </a:p>
          <a:p>
            <a:pPr algn="just" eaLnBrk="1" hangingPunct="1"/>
            <a:r>
              <a:rPr lang="en-US" dirty="0">
                <a:solidFill>
                  <a:schemeClr val="tx1"/>
                </a:solidFill>
                <a:cs typeface="Calibri" panose="020F0502020204030204" pitchFamily="34" charset="0"/>
              </a:rPr>
              <a:t> </a:t>
            </a:r>
            <a:r>
              <a:rPr lang="en-US" dirty="0" smtClean="0">
                <a:solidFill>
                  <a:schemeClr val="tx1"/>
                </a:solidFill>
                <a:cs typeface="Calibri" panose="020F0502020204030204" pitchFamily="34" charset="0"/>
              </a:rPr>
              <a:t>       </a:t>
            </a:r>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aim of predicting dental age using a deep learning model based on root length measurements is to provide an accurate, automated, and efficient method for estimating </a:t>
            </a:r>
            <a:r>
              <a:rPr lang="en-US" sz="1800" dirty="0" smtClean="0">
                <a:solidFill>
                  <a:schemeClr val="tx1"/>
                </a:solidFill>
                <a:latin typeface="Times New Roman" panose="02020603050405020304" pitchFamily="18" charset="0"/>
                <a:cs typeface="Times New Roman" panose="02020603050405020304" pitchFamily="18" charset="0"/>
              </a:rPr>
              <a:t>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dental</a:t>
            </a:r>
            <a:r>
              <a:rPr lang="en-US" sz="1800" dirty="0">
                <a:solidFill>
                  <a:schemeClr val="tx1"/>
                </a:solidFill>
                <a:latin typeface="Times New Roman" panose="02020603050405020304" pitchFamily="18" charset="0"/>
                <a:cs typeface="Times New Roman" panose="02020603050405020304" pitchFamily="18" charset="0"/>
              </a:rPr>
              <a:t> age.</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800" b="1" u="sng" dirty="0">
                <a:solidFill>
                  <a:srgbClr val="C00000"/>
                </a:solidFill>
                <a:cs typeface="Calibri" panose="020F0502020204030204" pitchFamily="34" charset="0"/>
              </a:rPr>
              <a:t>Objective: </a:t>
            </a:r>
            <a:endParaRPr lang="en-US" altLang="en-US" sz="1800" b="1" u="sng" dirty="0">
              <a:solidFill>
                <a:srgbClr val="C00000"/>
              </a:solidFill>
              <a:cs typeface="Calibri" panose="020F0502020204030204" pitchFamily="34" charset="0"/>
            </a:endParaRPr>
          </a:p>
          <a:p>
            <a:pPr marL="200025" lvl="1" indent="0" algn="just">
              <a:buNone/>
            </a:pP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develop a deep learning-based system that accurately predicts the dental age of individuals by analyzing the root length of teeth in radiographic images. This system aims to:</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Assist in forensic investigations by providing reliable age estimations.</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Improve the precision of age determination in pediatric and orthodontic dentistry.</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Automate and enhance the efficiency of traditional methods of dental age assessment.</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Reduce subjectivity and potential errors associated with manual evaluation of root development.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u="sng" dirty="0">
              <a:solidFill>
                <a:srgbClr val="C00000"/>
              </a:solidFill>
              <a:cs typeface="Calibri" panose="020F0502020204030204" pitchFamily="34" charset="0"/>
            </a:endParaRPr>
          </a:p>
        </p:txBody>
      </p:sp>
      <p:sp>
        <p:nvSpPr>
          <p:cNvPr id="22532" name="Date Placeholder 1">
            <a:extLst>
              <a:ext uri="{FF2B5EF4-FFF2-40B4-BE49-F238E27FC236}">
                <a16:creationId xmlns:a16="http://schemas.microsoft.com/office/drawing/2014/main" xmlns="" id="{D53E4101-5FB2-E00F-D280-FBA082C8F533}"/>
              </a:ext>
            </a:extLst>
          </p:cNvPr>
          <p:cNvSpPr>
            <a:spLocks noGrp="1"/>
          </p:cNvSpPr>
          <p:nvPr>
            <p:ph type="dt" sz="quarter" idx="10"/>
          </p:nvPr>
        </p:nvSpPr>
        <p:spPr bwMode="auto">
          <a:xfrm>
            <a:off x="1943100" y="6156325"/>
            <a:ext cx="876300"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1D05EDC-9FBC-4326-9D78-FB8305C3EE10}" type="datetime1">
              <a:rPr lang="en-US" altLang="en-US" smtClean="0">
                <a:solidFill>
                  <a:srgbClr val="FFFFFF"/>
                </a:solidFill>
              </a:rPr>
              <a:t>12/17/2024</a:t>
            </a:fld>
            <a:endParaRPr lang="en-US" altLang="en-US">
              <a:solidFill>
                <a:srgbClr val="FFFFFF"/>
              </a:solidFill>
            </a:endParaRPr>
          </a:p>
        </p:txBody>
      </p:sp>
      <p:sp>
        <p:nvSpPr>
          <p:cNvPr id="8" name="Footer Placeholder 2">
            <a:extLst>
              <a:ext uri="{FF2B5EF4-FFF2-40B4-BE49-F238E27FC236}">
                <a16:creationId xmlns:a16="http://schemas.microsoft.com/office/drawing/2014/main" xmlns="" id="{03F921E7-483F-441B-3431-42ADD2CD74B6}"/>
              </a:ext>
            </a:extLst>
          </p:cNvPr>
          <p:cNvSpPr>
            <a:spLocks noGrp="1"/>
          </p:cNvSpPr>
          <p:nvPr>
            <p:ph type="ftr" sz="quarter" idx="11"/>
          </p:nvPr>
        </p:nvSpPr>
        <p:spPr>
          <a:xfrm>
            <a:off x="2649538" y="6457950"/>
            <a:ext cx="5257800" cy="365125"/>
          </a:xfrm>
        </p:spPr>
        <p:txBody>
          <a:bodyPr/>
          <a:lstStyle>
            <a:lvl1pPr algn="ctr">
              <a:defRPr/>
            </a:lvl1pPr>
          </a:lstStyle>
          <a:p>
            <a:pPr>
              <a:defRPr/>
            </a:pPr>
            <a:r>
              <a:rPr lang="en-US" altLang="en-US"/>
              <a:t>AN AI DRIVEN TOOTH DEVELOPMENT STAGE FOR THE ESTIMATION OF DA AND CA:DEEP LEARNING APPROACHES</a:t>
            </a:r>
            <a:endParaRPr lang="en-US" altLang="en-US" dirty="0"/>
          </a:p>
        </p:txBody>
      </p:sp>
      <p:sp>
        <p:nvSpPr>
          <p:cNvPr id="22534" name="Slide Number Placeholder 2">
            <a:extLst>
              <a:ext uri="{FF2B5EF4-FFF2-40B4-BE49-F238E27FC236}">
                <a16:creationId xmlns:a16="http://schemas.microsoft.com/office/drawing/2014/main" xmlns="" id="{4D02FB96-453D-56CE-1995-E3CBA8BD2A21}"/>
              </a:ext>
            </a:extLst>
          </p:cNvPr>
          <p:cNvSpPr>
            <a:spLocks noGrp="1"/>
          </p:cNvSpPr>
          <p:nvPr>
            <p:ph type="sldNum" sz="quarter" idx="12"/>
          </p:nvPr>
        </p:nvSpPr>
        <p:spPr bwMode="auto">
          <a:xfrm>
            <a:off x="8206918" y="6371259"/>
            <a:ext cx="5857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C24ED6CC-7C05-46F6-B0BB-B9BC9C8D5071}" type="slidenum">
              <a:rPr lang="en-US" altLang="en-US" sz="1000" smtClean="0">
                <a:solidFill>
                  <a:srgbClr val="898989"/>
                </a:solidFill>
                <a:latin typeface="Century Gothic" panose="020B0502020202020204" pitchFamily="34" charset="0"/>
              </a:rPr>
              <a:pPr>
                <a:lnSpc>
                  <a:spcPct val="100000"/>
                </a:lnSpc>
                <a:spcBef>
                  <a:spcPct val="0"/>
                </a:spcBef>
                <a:spcAft>
                  <a:spcPct val="0"/>
                </a:spcAft>
                <a:buClrTx/>
                <a:buSzTx/>
                <a:buFontTx/>
                <a:buNone/>
              </a:pPr>
              <a:t>5</a:t>
            </a:fld>
            <a:r>
              <a:rPr lang="en-US" altLang="en-US" sz="1000" dirty="0">
                <a:solidFill>
                  <a:srgbClr val="898989"/>
                </a:solidFill>
                <a:latin typeface="Century Gothic" panose="020B0502020202020204" pitchFamily="34" charset="0"/>
              </a:rPr>
              <a:t> of </a:t>
            </a:r>
            <a:r>
              <a:rPr lang="en-US" altLang="en-US" sz="1000" dirty="0" smtClean="0">
                <a:solidFill>
                  <a:srgbClr val="898989"/>
                </a:solidFill>
                <a:latin typeface="Century Gothic" panose="020B0502020202020204" pitchFamily="34" charset="0"/>
              </a:rPr>
              <a:t>22</a:t>
            </a:r>
            <a:endParaRPr lang="en-US" altLang="en-US" sz="1000" dirty="0">
              <a:solidFill>
                <a:srgbClr val="898989"/>
              </a:solidFill>
              <a:latin typeface="Century Gothic" panose="020B0502020202020204" pitchFamily="34" charset="0"/>
            </a:endParaRPr>
          </a:p>
        </p:txBody>
      </p:sp>
    </p:spTree>
    <p:extLst>
      <p:ext uri="{BB962C8B-B14F-4D97-AF65-F5344CB8AC3E}">
        <p14:creationId xmlns:p14="http://schemas.microsoft.com/office/powerpoint/2010/main" val="27611503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xmlns="" id="{6465CCEC-E61E-7514-D72A-423B9443177B}"/>
              </a:ext>
            </a:extLst>
          </p:cNvPr>
          <p:cNvSpPr>
            <a:spLocks noGrp="1"/>
          </p:cNvSpPr>
          <p:nvPr>
            <p:ph idx="1"/>
          </p:nvPr>
        </p:nvSpPr>
        <p:spPr>
          <a:xfrm>
            <a:off x="1676400" y="1752600"/>
            <a:ext cx="6591300" cy="1219200"/>
          </a:xfrm>
        </p:spPr>
        <p:txBody>
          <a:bodyPr/>
          <a:lstStyle/>
          <a:p>
            <a:pPr eaLnBrk="1" hangingPunct="1"/>
            <a:endParaRPr lang="en-IN" altLang="en-US" dirty="0">
              <a:cs typeface="Calibri" panose="020F0502020204030204" pitchFamily="34" charset="0"/>
            </a:endParaRPr>
          </a:p>
          <a:p>
            <a:pPr eaLnBrk="1" hangingPunct="1"/>
            <a:endParaRPr lang="en-IN" altLang="en-US" dirty="0">
              <a:cs typeface="Calibri" panose="020F0502020204030204" pitchFamily="34" charset="0"/>
            </a:endParaRPr>
          </a:p>
        </p:txBody>
      </p:sp>
      <p:sp>
        <p:nvSpPr>
          <p:cNvPr id="20483" name="Date Placeholder 3">
            <a:extLst>
              <a:ext uri="{FF2B5EF4-FFF2-40B4-BE49-F238E27FC236}">
                <a16:creationId xmlns:a16="http://schemas.microsoft.com/office/drawing/2014/main" xmlns="" id="{7717D714-FDBF-F25B-94ED-214D1C387BD9}"/>
              </a:ext>
            </a:extLst>
          </p:cNvPr>
          <p:cNvSpPr>
            <a:spLocks noGrp="1"/>
          </p:cNvSpPr>
          <p:nvPr>
            <p:ph type="dt" sz="quarter" idx="10"/>
          </p:nvPr>
        </p:nvSpPr>
        <p:spPr bwMode="auto">
          <a:xfrm>
            <a:off x="1657350" y="6091238"/>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E3BA084-34EB-4E83-B7D5-15FBEBB6E447}" type="datetime1">
              <a:rPr lang="en-US" altLang="en-US" smtClean="0">
                <a:solidFill>
                  <a:srgbClr val="FFFFFF"/>
                </a:solidFill>
              </a:rPr>
              <a:t>12/17/2024</a:t>
            </a:fld>
            <a:endParaRPr lang="en-US" altLang="en-US">
              <a:solidFill>
                <a:srgbClr val="FFFFFF"/>
              </a:solidFill>
            </a:endParaRPr>
          </a:p>
        </p:txBody>
      </p:sp>
      <p:sp>
        <p:nvSpPr>
          <p:cNvPr id="5" name="Footer Placeholder 4">
            <a:extLst>
              <a:ext uri="{FF2B5EF4-FFF2-40B4-BE49-F238E27FC236}">
                <a16:creationId xmlns:a16="http://schemas.microsoft.com/office/drawing/2014/main" xmlns="" id="{D4A1ECFF-7419-1DD3-D8C6-844E4DD9D6F5}"/>
              </a:ext>
            </a:extLst>
          </p:cNvPr>
          <p:cNvSpPr>
            <a:spLocks noGrp="1"/>
          </p:cNvSpPr>
          <p:nvPr>
            <p:ph type="ftr" sz="quarter" idx="11"/>
          </p:nvPr>
        </p:nvSpPr>
        <p:spPr>
          <a:xfrm>
            <a:off x="2590800" y="6445250"/>
            <a:ext cx="3616325" cy="365125"/>
          </a:xfrm>
        </p:spPr>
        <p:txBody>
          <a:bodyPr/>
          <a:lstStyle/>
          <a:p>
            <a:pPr>
              <a:defRPr/>
            </a:pPr>
            <a:r>
              <a:rPr lang="en-US" altLang="en-US"/>
              <a:t>AN AI DRIVEN TOOTH DEVELOPMENT STAGE FOR THE ESTIMATION OF DA AND CA:DEEP LEARNING APPROACHES</a:t>
            </a:r>
            <a:endParaRPr lang="en-US" altLang="en-US" dirty="0"/>
          </a:p>
        </p:txBody>
      </p:sp>
      <p:sp>
        <p:nvSpPr>
          <p:cNvPr id="20485" name="Slide Number Placeholder 2">
            <a:extLst>
              <a:ext uri="{FF2B5EF4-FFF2-40B4-BE49-F238E27FC236}">
                <a16:creationId xmlns:a16="http://schemas.microsoft.com/office/drawing/2014/main" xmlns="" id="{B7438BD1-5538-0A98-29F4-0700CEF756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D85F058B-3560-4159-A5FF-72B6025D862B}" type="slidenum">
              <a:rPr lang="en-US" altLang="en-US" sz="1000" smtClean="0">
                <a:solidFill>
                  <a:srgbClr val="898989"/>
                </a:solidFill>
                <a:latin typeface="Century Gothic" panose="020B0502020202020204" pitchFamily="34" charset="0"/>
              </a:rPr>
              <a:pPr>
                <a:lnSpc>
                  <a:spcPct val="100000"/>
                </a:lnSpc>
                <a:spcBef>
                  <a:spcPct val="0"/>
                </a:spcBef>
                <a:spcAft>
                  <a:spcPct val="0"/>
                </a:spcAft>
                <a:buClrTx/>
                <a:buSzTx/>
                <a:buFontTx/>
                <a:buNone/>
              </a:pPr>
              <a:t>6</a:t>
            </a:fld>
            <a:r>
              <a:rPr lang="en-US" altLang="en-US" sz="1000">
                <a:solidFill>
                  <a:srgbClr val="898989"/>
                </a:solidFill>
                <a:latin typeface="Century Gothic" panose="020B0502020202020204" pitchFamily="34" charset="0"/>
              </a:rPr>
              <a:t> of 12</a:t>
            </a:r>
          </a:p>
        </p:txBody>
      </p:sp>
      <p:sp>
        <p:nvSpPr>
          <p:cNvPr id="3" name="Title 2">
            <a:extLst>
              <a:ext uri="{FF2B5EF4-FFF2-40B4-BE49-F238E27FC236}">
                <a16:creationId xmlns:a16="http://schemas.microsoft.com/office/drawing/2014/main" xmlns="" id="{30BEA4B4-DCFE-E98C-33D9-555523BB5FEA}"/>
              </a:ext>
            </a:extLst>
          </p:cNvPr>
          <p:cNvSpPr>
            <a:spLocks noGrp="1"/>
          </p:cNvSpPr>
          <p:nvPr>
            <p:ph type="title"/>
          </p:nvPr>
        </p:nvSpPr>
        <p:spPr>
          <a:xfrm>
            <a:off x="152400" y="-409326"/>
            <a:ext cx="7543800" cy="1449387"/>
          </a:xfrm>
        </p:spPr>
        <p:txBody>
          <a:bodyPr/>
          <a:lstStyle/>
          <a:p>
            <a:pPr eaLnBrk="1" fontAlgn="auto" hangingPunct="1">
              <a:spcAft>
                <a:spcPts val="0"/>
              </a:spcAft>
              <a:defRPr/>
            </a:pPr>
            <a:r>
              <a:rPr lang="en-IN" altLang="en-US" b="1" dirty="0">
                <a:solidFill>
                  <a:schemeClr val="accent2">
                    <a:lumMod val="75000"/>
                  </a:schemeClr>
                </a:solidFill>
                <a:latin typeface="Calibri" panose="020F0502020204030204" pitchFamily="34" charset="0"/>
                <a:cs typeface="Calibri" panose="020F0502020204030204" pitchFamily="34" charset="0"/>
              </a:rPr>
              <a:t>Literature Review</a:t>
            </a:r>
            <a:endParaRPr lang="en-US" b="1" dirty="0">
              <a:solidFill>
                <a:schemeClr val="accent2">
                  <a:lumMod val="75000"/>
                </a:schemeClr>
              </a:solidFill>
            </a:endParaRPr>
          </a:p>
        </p:txBody>
      </p:sp>
      <p:graphicFrame>
        <p:nvGraphicFramePr>
          <p:cNvPr id="7" name="Table 6">
            <a:extLst>
              <a:ext uri="{FF2B5EF4-FFF2-40B4-BE49-F238E27FC236}">
                <a16:creationId xmlns:a16="http://schemas.microsoft.com/office/drawing/2014/main" xmlns="" id="{7FCBFA83-F23E-1DE4-A8E4-E358192B65E3}"/>
              </a:ext>
            </a:extLst>
          </p:cNvPr>
          <p:cNvGraphicFramePr>
            <a:graphicFrameLocks noGrp="1"/>
          </p:cNvGraphicFramePr>
          <p:nvPr>
            <p:extLst>
              <p:ext uri="{D42A27DB-BD31-4B8C-83A1-F6EECF244321}">
                <p14:modId xmlns:p14="http://schemas.microsoft.com/office/powerpoint/2010/main" val="2015762833"/>
              </p:ext>
            </p:extLst>
          </p:nvPr>
        </p:nvGraphicFramePr>
        <p:xfrm>
          <a:off x="152400" y="1219200"/>
          <a:ext cx="8839200" cy="4160619"/>
        </p:xfrm>
        <a:graphic>
          <a:graphicData uri="http://schemas.openxmlformats.org/drawingml/2006/table">
            <a:tbl>
              <a:tblPr firstRow="1" bandRow="1">
                <a:tableStyleId>{F5AB1C69-6EDB-4FF4-983F-18BD219EF322}</a:tableStyleId>
              </a:tblPr>
              <a:tblGrid>
                <a:gridCol w="1473200">
                  <a:extLst>
                    <a:ext uri="{9D8B030D-6E8A-4147-A177-3AD203B41FA5}">
                      <a16:colId xmlns:a16="http://schemas.microsoft.com/office/drawing/2014/main" xmlns="" val="1434052525"/>
                    </a:ext>
                  </a:extLst>
                </a:gridCol>
                <a:gridCol w="1473200">
                  <a:extLst>
                    <a:ext uri="{9D8B030D-6E8A-4147-A177-3AD203B41FA5}">
                      <a16:colId xmlns:a16="http://schemas.microsoft.com/office/drawing/2014/main" xmlns="" val="3012659503"/>
                    </a:ext>
                  </a:extLst>
                </a:gridCol>
                <a:gridCol w="1432653">
                  <a:extLst>
                    <a:ext uri="{9D8B030D-6E8A-4147-A177-3AD203B41FA5}">
                      <a16:colId xmlns:a16="http://schemas.microsoft.com/office/drawing/2014/main" xmlns="" val="2868307579"/>
                    </a:ext>
                  </a:extLst>
                </a:gridCol>
                <a:gridCol w="1513747">
                  <a:extLst>
                    <a:ext uri="{9D8B030D-6E8A-4147-A177-3AD203B41FA5}">
                      <a16:colId xmlns:a16="http://schemas.microsoft.com/office/drawing/2014/main" xmlns="" val="2168368373"/>
                    </a:ext>
                  </a:extLst>
                </a:gridCol>
                <a:gridCol w="1473200">
                  <a:extLst>
                    <a:ext uri="{9D8B030D-6E8A-4147-A177-3AD203B41FA5}">
                      <a16:colId xmlns:a16="http://schemas.microsoft.com/office/drawing/2014/main" xmlns="" val="2404242322"/>
                    </a:ext>
                  </a:extLst>
                </a:gridCol>
                <a:gridCol w="1473200">
                  <a:extLst>
                    <a:ext uri="{9D8B030D-6E8A-4147-A177-3AD203B41FA5}">
                      <a16:colId xmlns:a16="http://schemas.microsoft.com/office/drawing/2014/main" xmlns="" val="782293808"/>
                    </a:ext>
                  </a:extLst>
                </a:gridCol>
              </a:tblGrid>
              <a:tr h="943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a:t>
                      </a: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Name and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Technology/design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Metrics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Advantages</a:t>
                      </a:r>
                    </a:p>
                    <a:p>
                      <a:endParaRPr lang="en-IN" dirty="0"/>
                    </a:p>
                  </a:txBody>
                  <a:tcPr/>
                </a:tc>
                <a:tc>
                  <a:txBody>
                    <a:bodyPr/>
                    <a:lstStyle/>
                    <a:p>
                      <a:r>
                        <a:rPr lang="en-IN" dirty="0"/>
                        <a:t>Limitation</a:t>
                      </a:r>
                    </a:p>
                  </a:txBody>
                  <a:tcPr/>
                </a:tc>
                <a:extLst>
                  <a:ext uri="{0D108BD9-81ED-4DB2-BD59-A6C34878D82A}">
                    <a16:rowId xmlns:a16="http://schemas.microsoft.com/office/drawing/2014/main" xmlns="" val="1562486545"/>
                  </a:ext>
                </a:extLst>
              </a:tr>
              <a:tr h="1600299">
                <a:tc>
                  <a:txBody>
                    <a:bodyPr/>
                    <a:lstStyle/>
                    <a:p>
                      <a:r>
                        <a:rPr lang="en-US" sz="1050" dirty="0"/>
                        <a:t>Age-Net: An Advanced Hybrid Deep Learning Model for Age Estimation Using </a:t>
                      </a:r>
                    </a:p>
                    <a:p>
                      <a:r>
                        <a:rPr lang="en-US" sz="1050" dirty="0" err="1"/>
                        <a:t>Orthopantomograph</a:t>
                      </a:r>
                      <a:r>
                        <a:rPr lang="en-US" sz="1050" dirty="0"/>
                        <a:t> Images</a:t>
                      </a:r>
                      <a:endParaRPr lang="en-IN" sz="1050" dirty="0"/>
                    </a:p>
                  </a:txBody>
                  <a:tcPr/>
                </a:tc>
                <a:tc>
                  <a:txBody>
                    <a:bodyPr/>
                    <a:lstStyle/>
                    <a:p>
                      <a:r>
                        <a:rPr lang="en-IN" sz="1050" dirty="0"/>
                        <a:t>IIETA on</a:t>
                      </a:r>
                    </a:p>
                    <a:p>
                      <a:r>
                        <a:rPr lang="en-IN" sz="1050" dirty="0"/>
                        <a:t>Year -2023</a:t>
                      </a:r>
                    </a:p>
                  </a:txBody>
                  <a:tcPr/>
                </a:tc>
                <a:tc>
                  <a:txBody>
                    <a:bodyPr/>
                    <a:lstStyle/>
                    <a:p>
                      <a:r>
                        <a:rPr lang="en-US" sz="1050" dirty="0"/>
                        <a:t>-In the study, seven feature extraction models different classification algorithms were used. </a:t>
                      </a:r>
                    </a:p>
                  </a:txBody>
                  <a:tcPr/>
                </a:tc>
                <a:tc>
                  <a:txBody>
                    <a:bodyPr/>
                    <a:lstStyle/>
                    <a:p>
                      <a:r>
                        <a:rPr lang="en-US" sz="1050" dirty="0"/>
                        <a:t>accuracy, precision, recall, </a:t>
                      </a:r>
                      <a:r>
                        <a:rPr lang="en-US" sz="1050" dirty="0" err="1"/>
                        <a:t>fscore</a:t>
                      </a:r>
                      <a:endParaRPr lang="en-IN" dirty="0"/>
                    </a:p>
                  </a:txBody>
                  <a:tcPr/>
                </a:tc>
                <a:tc>
                  <a:txBody>
                    <a:bodyPr/>
                    <a:lstStyle/>
                    <a:p>
                      <a:r>
                        <a:rPr lang="en-US" sz="1050" dirty="0"/>
                        <a:t>The model gave high level of classification accuracy. The highest accuracy, sensitivity, achieved by the hybridization of </a:t>
                      </a:r>
                    </a:p>
                    <a:p>
                      <a:r>
                        <a:rPr lang="en-US" sz="1050" dirty="0"/>
                        <a:t>EfficientNetB0</a:t>
                      </a:r>
                      <a:endParaRPr lang="en-IN" sz="1050" dirty="0"/>
                    </a:p>
                  </a:txBody>
                  <a:tcPr/>
                </a:tc>
                <a:tc>
                  <a:txBody>
                    <a:bodyPr/>
                    <a:lstStyle/>
                    <a:p>
                      <a:r>
                        <a:rPr lang="en-IN" sz="1050" dirty="0"/>
                        <a:t>T</a:t>
                      </a:r>
                      <a:r>
                        <a:rPr lang="en-US" sz="1050" dirty="0"/>
                        <a:t>he data used in the study are limited to certain age </a:t>
                      </a:r>
                      <a:r>
                        <a:rPr lang="en-US" sz="1050" dirty="0" err="1"/>
                        <a:t>groups..The</a:t>
                      </a:r>
                      <a:r>
                        <a:rPr lang="en-US" sz="1050" dirty="0"/>
                        <a:t> success rate would be high if we increase the number of age group</a:t>
                      </a:r>
                      <a:endParaRPr lang="en-IN" sz="1050" dirty="0"/>
                    </a:p>
                  </a:txBody>
                  <a:tcPr/>
                </a:tc>
                <a:extLst>
                  <a:ext uri="{0D108BD9-81ED-4DB2-BD59-A6C34878D82A}">
                    <a16:rowId xmlns:a16="http://schemas.microsoft.com/office/drawing/2014/main" xmlns="" val="457239843"/>
                  </a:ext>
                </a:extLst>
              </a:tr>
              <a:tr h="290267">
                <a:tc>
                  <a:txBody>
                    <a:bodyPr/>
                    <a:lstStyle/>
                    <a:p>
                      <a:r>
                        <a:rPr lang="en-US" sz="1050" dirty="0"/>
                        <a:t>Dental Age Estimation Using Deep Learning:</a:t>
                      </a:r>
                    </a:p>
                    <a:p>
                      <a:r>
                        <a:rPr lang="en-US" sz="1050" dirty="0"/>
                        <a:t>A Comparative Survey</a:t>
                      </a:r>
                      <a:endParaRPr lang="en-IN" sz="1050" dirty="0"/>
                    </a:p>
                  </a:txBody>
                  <a:tcPr/>
                </a:tc>
                <a:tc>
                  <a:txBody>
                    <a:bodyPr/>
                    <a:lstStyle/>
                    <a:p>
                      <a:r>
                        <a:rPr lang="en-IN" sz="1050" dirty="0" err="1"/>
                        <a:t>mdpi</a:t>
                      </a:r>
                      <a:r>
                        <a:rPr lang="en-IN" sz="1050" dirty="0"/>
                        <a:t> on Jan 2023</a:t>
                      </a:r>
                    </a:p>
                  </a:txBody>
                  <a:tcPr/>
                </a:tc>
                <a:tc>
                  <a:txBody>
                    <a:bodyPr/>
                    <a:lstStyle/>
                    <a:p>
                      <a:r>
                        <a:rPr lang="en-US" sz="1050" dirty="0"/>
                        <a:t>It is a comparative survey between different types of dental age determination techniques and different deep learning models</a:t>
                      </a:r>
                      <a:endParaRPr lang="en-IN" sz="1050" dirty="0"/>
                    </a:p>
                  </a:txBody>
                  <a:tcPr/>
                </a:tc>
                <a:tc>
                  <a:txBody>
                    <a:bodyPr/>
                    <a:lstStyle/>
                    <a:p>
                      <a:r>
                        <a:rPr lang="en-US" sz="1050" dirty="0" err="1"/>
                        <a:t>performance,methods</a:t>
                      </a:r>
                      <a:r>
                        <a:rPr lang="en-US" sz="1050" dirty="0"/>
                        <a:t> used, accuracy and age group</a:t>
                      </a:r>
                      <a:endParaRPr lang="en-IN" sz="1050" dirty="0"/>
                    </a:p>
                  </a:txBody>
                  <a:tcPr/>
                </a:tc>
                <a:tc>
                  <a:txBody>
                    <a:bodyPr/>
                    <a:lstStyle/>
                    <a:p>
                      <a:r>
                        <a:rPr lang="en-US" sz="1050" dirty="0"/>
                        <a:t>As it is comparative </a:t>
                      </a:r>
                      <a:r>
                        <a:rPr lang="en-US" sz="1050" dirty="0" err="1"/>
                        <a:t>study,we</a:t>
                      </a:r>
                      <a:r>
                        <a:rPr lang="en-US" sz="1050" dirty="0"/>
                        <a:t> can find the best, suitable, efficient and low cost model for age determination </a:t>
                      </a:r>
                      <a:endParaRPr lang="en-IN" sz="1050" dirty="0"/>
                    </a:p>
                  </a:txBody>
                  <a:tcPr/>
                </a:tc>
                <a:tc>
                  <a:txBody>
                    <a:bodyPr/>
                    <a:lstStyle/>
                    <a:p>
                      <a:r>
                        <a:rPr lang="en-US" sz="1050" dirty="0"/>
                        <a:t>Dental Complications in Cleft Lip/Palate (CLP) Patients can make the dental age detection process difficult</a:t>
                      </a:r>
                      <a:endParaRPr lang="en-IN" sz="1050" dirty="0"/>
                    </a:p>
                  </a:txBody>
                  <a:tcPr/>
                </a:tc>
                <a:extLst>
                  <a:ext uri="{0D108BD9-81ED-4DB2-BD59-A6C34878D82A}">
                    <a16:rowId xmlns:a16="http://schemas.microsoft.com/office/drawing/2014/main" xmlns="" val="15881061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E0A05CD-84B0-277F-4205-C19AA99900C1}"/>
              </a:ext>
            </a:extLst>
          </p:cNvPr>
          <p:cNvSpPr>
            <a:spLocks noGrp="1"/>
          </p:cNvSpPr>
          <p:nvPr>
            <p:ph type="dt" sz="half" idx="10"/>
          </p:nvPr>
        </p:nvSpPr>
        <p:spPr/>
        <p:txBody>
          <a:bodyPr/>
          <a:lstStyle/>
          <a:p>
            <a:pPr>
              <a:defRPr/>
            </a:pPr>
            <a:fld id="{0C92E55B-31FA-4CAE-88B3-6996A646B20A}" type="datetime1">
              <a:rPr lang="en-US" smtClean="0"/>
              <a:t>12/17/2024</a:t>
            </a:fld>
            <a:endParaRPr lang="en-US" altLang="en-US" dirty="0"/>
          </a:p>
        </p:txBody>
      </p:sp>
      <p:sp>
        <p:nvSpPr>
          <p:cNvPr id="3" name="Footer Placeholder 2">
            <a:extLst>
              <a:ext uri="{FF2B5EF4-FFF2-40B4-BE49-F238E27FC236}">
                <a16:creationId xmlns:a16="http://schemas.microsoft.com/office/drawing/2014/main" xmlns="" id="{1E0D4FEB-52EA-2217-9F66-AC80B18BBB95}"/>
              </a:ext>
            </a:extLst>
          </p:cNvPr>
          <p:cNvSpPr>
            <a:spLocks noGrp="1"/>
          </p:cNvSpPr>
          <p:nvPr>
            <p:ph type="ftr" sz="quarter" idx="11"/>
          </p:nvPr>
        </p:nvSpPr>
        <p:spPr/>
        <p:txBody>
          <a:bodyPr/>
          <a:lstStyle/>
          <a:p>
            <a:pPr>
              <a:defRPr/>
            </a:pPr>
            <a:r>
              <a:rPr lang="en-US" altLang="en-US"/>
              <a:t>AN AI DRIVEN TOOTH DEVELOPMENT STAGE FOR THE ESTIMATION OF DA AND CA:DEEP LEARNING APPROACHES</a:t>
            </a:r>
          </a:p>
        </p:txBody>
      </p:sp>
      <p:sp>
        <p:nvSpPr>
          <p:cNvPr id="4" name="Slide Number Placeholder 3">
            <a:extLst>
              <a:ext uri="{FF2B5EF4-FFF2-40B4-BE49-F238E27FC236}">
                <a16:creationId xmlns:a16="http://schemas.microsoft.com/office/drawing/2014/main" xmlns="" id="{E73AEE58-9CA6-ED6B-E358-04FD2261760F}"/>
              </a:ext>
            </a:extLst>
          </p:cNvPr>
          <p:cNvSpPr>
            <a:spLocks noGrp="1"/>
          </p:cNvSpPr>
          <p:nvPr>
            <p:ph type="sldNum" sz="quarter" idx="12"/>
          </p:nvPr>
        </p:nvSpPr>
        <p:spPr>
          <a:xfrm>
            <a:off x="7696200" y="6459538"/>
            <a:ext cx="984250" cy="365125"/>
          </a:xfrm>
        </p:spPr>
        <p:txBody>
          <a:bodyPr/>
          <a:lstStyle/>
          <a:p>
            <a:pPr>
              <a:defRPr/>
            </a:pPr>
            <a:fld id="{D1C492DF-D601-4E7B-B969-2536FB1E6300}" type="slidenum">
              <a:rPr lang="en-US" altLang="en-US" smtClean="0">
                <a:solidFill>
                  <a:schemeClr val="bg1">
                    <a:lumMod val="50000"/>
                  </a:schemeClr>
                </a:solidFill>
              </a:rPr>
              <a:pPr>
                <a:defRPr/>
              </a:pPr>
              <a:t>7</a:t>
            </a:fld>
            <a:r>
              <a:rPr lang="en-US" altLang="en-US" dirty="0" smtClean="0">
                <a:solidFill>
                  <a:schemeClr val="bg1">
                    <a:lumMod val="50000"/>
                  </a:schemeClr>
                </a:solidFill>
              </a:rPr>
              <a:t> of 22</a:t>
            </a:r>
            <a:endParaRPr lang="en-US" altLang="en-US" dirty="0">
              <a:solidFill>
                <a:schemeClr val="bg1">
                  <a:lumMod val="50000"/>
                </a:schemeClr>
              </a:solidFill>
            </a:endParaRPr>
          </a:p>
        </p:txBody>
      </p:sp>
      <p:graphicFrame>
        <p:nvGraphicFramePr>
          <p:cNvPr id="7" name="Table 6">
            <a:extLst>
              <a:ext uri="{FF2B5EF4-FFF2-40B4-BE49-F238E27FC236}">
                <a16:creationId xmlns:a16="http://schemas.microsoft.com/office/drawing/2014/main" xmlns="" id="{AC2FFB40-DE3A-C2ED-08F2-AFCC56508945}"/>
              </a:ext>
            </a:extLst>
          </p:cNvPr>
          <p:cNvGraphicFramePr>
            <a:graphicFrameLocks noGrp="1"/>
          </p:cNvGraphicFramePr>
          <p:nvPr>
            <p:extLst>
              <p:ext uri="{D42A27DB-BD31-4B8C-83A1-F6EECF244321}">
                <p14:modId xmlns:p14="http://schemas.microsoft.com/office/powerpoint/2010/main" val="3986945280"/>
              </p:ext>
            </p:extLst>
          </p:nvPr>
        </p:nvGraphicFramePr>
        <p:xfrm>
          <a:off x="228600" y="457200"/>
          <a:ext cx="8686800" cy="4600618"/>
        </p:xfrm>
        <a:graphic>
          <a:graphicData uri="http://schemas.openxmlformats.org/drawingml/2006/table">
            <a:tbl>
              <a:tblPr firstRow="1" bandRow="1">
                <a:tableStyleId>{69C7853C-536D-4A76-A0AE-DD22124D55A5}</a:tableStyleId>
              </a:tblPr>
              <a:tblGrid>
                <a:gridCol w="1447800">
                  <a:extLst>
                    <a:ext uri="{9D8B030D-6E8A-4147-A177-3AD203B41FA5}">
                      <a16:colId xmlns:a16="http://schemas.microsoft.com/office/drawing/2014/main" xmlns="" val="2616646032"/>
                    </a:ext>
                  </a:extLst>
                </a:gridCol>
                <a:gridCol w="1447800">
                  <a:extLst>
                    <a:ext uri="{9D8B030D-6E8A-4147-A177-3AD203B41FA5}">
                      <a16:colId xmlns:a16="http://schemas.microsoft.com/office/drawing/2014/main" xmlns="" val="1567514233"/>
                    </a:ext>
                  </a:extLst>
                </a:gridCol>
                <a:gridCol w="1447800">
                  <a:extLst>
                    <a:ext uri="{9D8B030D-6E8A-4147-A177-3AD203B41FA5}">
                      <a16:colId xmlns:a16="http://schemas.microsoft.com/office/drawing/2014/main" xmlns="" val="2623810127"/>
                    </a:ext>
                  </a:extLst>
                </a:gridCol>
                <a:gridCol w="1447800">
                  <a:extLst>
                    <a:ext uri="{9D8B030D-6E8A-4147-A177-3AD203B41FA5}">
                      <a16:colId xmlns:a16="http://schemas.microsoft.com/office/drawing/2014/main" xmlns="" val="73411284"/>
                    </a:ext>
                  </a:extLst>
                </a:gridCol>
                <a:gridCol w="1447800">
                  <a:extLst>
                    <a:ext uri="{9D8B030D-6E8A-4147-A177-3AD203B41FA5}">
                      <a16:colId xmlns:a16="http://schemas.microsoft.com/office/drawing/2014/main" xmlns="" val="3656755191"/>
                    </a:ext>
                  </a:extLst>
                </a:gridCol>
                <a:gridCol w="1447800">
                  <a:extLst>
                    <a:ext uri="{9D8B030D-6E8A-4147-A177-3AD203B41FA5}">
                      <a16:colId xmlns:a16="http://schemas.microsoft.com/office/drawing/2014/main" xmlns="" val="2604882163"/>
                    </a:ext>
                  </a:extLst>
                </a:gridCol>
              </a:tblGrid>
              <a:tr h="1827746">
                <a:tc>
                  <a:txBody>
                    <a:bodyPr/>
                    <a:lstStyle/>
                    <a:p>
                      <a:r>
                        <a:rPr lang="en-US" sz="1050" dirty="0"/>
                        <a:t>Deep learning for automated age prediction using </a:t>
                      </a:r>
                    </a:p>
                    <a:p>
                      <a:r>
                        <a:rPr lang="en-US" sz="1050" dirty="0"/>
                        <a:t>panoramic dental X-ray images</a:t>
                      </a:r>
                      <a:endParaRPr lang="en-IN" sz="1050" dirty="0"/>
                    </a:p>
                  </a:txBody>
                  <a:tcPr/>
                </a:tc>
                <a:tc>
                  <a:txBody>
                    <a:bodyPr/>
                    <a:lstStyle/>
                    <a:p>
                      <a:r>
                        <a:rPr lang="en-IN" sz="1050" dirty="0"/>
                        <a:t>Journal of Forensic Sciences</a:t>
                      </a:r>
                    </a:p>
                  </a:txBody>
                  <a:tcPr/>
                </a:tc>
                <a:tc>
                  <a:txBody>
                    <a:bodyPr/>
                    <a:lstStyle/>
                    <a:p>
                      <a:r>
                        <a:rPr lang="en-US" sz="1050" dirty="0"/>
                        <a:t>It utilized transfer learning with ImageNet weights and was trained on a dataset of 21,007 images</a:t>
                      </a:r>
                      <a:endParaRPr lang="en-IN" sz="1050" dirty="0"/>
                    </a:p>
                  </a:txBody>
                  <a:tcPr/>
                </a:tc>
                <a:tc>
                  <a:txBody>
                    <a:bodyPr/>
                    <a:lstStyle/>
                    <a:p>
                      <a:r>
                        <a:rPr lang="en-IN" sz="1050" dirty="0"/>
                        <a:t>accuracy, precision, recall</a:t>
                      </a:r>
                    </a:p>
                  </a:txBody>
                  <a:tcPr/>
                </a:tc>
                <a:tc>
                  <a:txBody>
                    <a:bodyPr/>
                    <a:lstStyle/>
                    <a:p>
                      <a:r>
                        <a:rPr lang="en-US" sz="1050" dirty="0" err="1"/>
                        <a:t>DentAge</a:t>
                      </a:r>
                      <a:r>
                        <a:rPr lang="en-US" sz="1050" dirty="0"/>
                        <a:t> showed robust performance across diverse age groups and dental conditions, achieving an overall MAE of 3.12 years</a:t>
                      </a:r>
                      <a:endParaRPr lang="en-IN" sz="1050" dirty="0"/>
                    </a:p>
                  </a:txBody>
                  <a:tcPr/>
                </a:tc>
                <a:tc>
                  <a:txBody>
                    <a:bodyPr/>
                    <a:lstStyle/>
                    <a:p>
                      <a:r>
                        <a:rPr lang="en-US" sz="1050" dirty="0"/>
                        <a:t>The model exhibited increased mean absolute error (MAE) for older age groups, with the highest MAE of 13.40 years for individuals aged 90–100</a:t>
                      </a:r>
                      <a:endParaRPr lang="en-IN" sz="1050" dirty="0"/>
                    </a:p>
                  </a:txBody>
                  <a:tcPr/>
                </a:tc>
                <a:extLst>
                  <a:ext uri="{0D108BD9-81ED-4DB2-BD59-A6C34878D82A}">
                    <a16:rowId xmlns:a16="http://schemas.microsoft.com/office/drawing/2014/main" xmlns="" val="2093554959"/>
                  </a:ext>
                </a:extLst>
              </a:tr>
              <a:tr h="1401272">
                <a:tc>
                  <a:txBody>
                    <a:bodyPr/>
                    <a:lstStyle/>
                    <a:p>
                      <a:r>
                        <a:rPr lang="en-US" sz="1050" dirty="0"/>
                        <a:t>Fully automated deep learning approach </a:t>
                      </a:r>
                    </a:p>
                    <a:p>
                      <a:r>
                        <a:rPr lang="en-US" sz="1050" dirty="0"/>
                        <a:t>to dental development assessment </a:t>
                      </a:r>
                      <a:endParaRPr lang="en-IN" sz="1050" dirty="0"/>
                    </a:p>
                  </a:txBody>
                  <a:tcPr/>
                </a:tc>
                <a:tc>
                  <a:txBody>
                    <a:bodyPr/>
                    <a:lstStyle/>
                    <a:p>
                      <a:r>
                        <a:rPr lang="en-US" sz="1050" dirty="0"/>
                        <a:t>BMC oral health in 2024</a:t>
                      </a:r>
                      <a:endParaRPr lang="en-IN" sz="1050" dirty="0"/>
                    </a:p>
                  </a:txBody>
                  <a:tcPr/>
                </a:tc>
                <a:tc>
                  <a:txBody>
                    <a:bodyPr/>
                    <a:lstStyle/>
                    <a:p>
                      <a:r>
                        <a:rPr lang="en-IN" sz="1050" dirty="0"/>
                        <a:t> Uses algorithms like YOLOv5,U-net, </a:t>
                      </a:r>
                      <a:r>
                        <a:rPr lang="en-IN" sz="1050" dirty="0" err="1"/>
                        <a:t>efficientnet</a:t>
                      </a:r>
                      <a:endParaRPr lang="en-IN" sz="1050" dirty="0"/>
                    </a:p>
                  </a:txBody>
                  <a:tcPr/>
                </a:tc>
                <a:tc>
                  <a:txBody>
                    <a:bodyPr/>
                    <a:lstStyle/>
                    <a:p>
                      <a:r>
                        <a:rPr lang="en-IN" sz="1050" dirty="0"/>
                        <a:t>accuracy, </a:t>
                      </a:r>
                      <a:r>
                        <a:rPr lang="en-IN" sz="1050" dirty="0" err="1"/>
                        <a:t>performance,cost</a:t>
                      </a:r>
                      <a:endParaRPr lang="en-IN" sz="1050" dirty="0"/>
                    </a:p>
                  </a:txBody>
                  <a:tcPr/>
                </a:tc>
                <a:tc>
                  <a:txBody>
                    <a:bodyPr/>
                    <a:lstStyle/>
                    <a:p>
                      <a:r>
                        <a:rPr lang="en-US" sz="1050" dirty="0"/>
                        <a:t>Serves as a supportive tool for dentists, facilitating rapid and objective dental age estimation and dental maturity </a:t>
                      </a:r>
                      <a:endParaRPr lang="en-IN" sz="1050" dirty="0"/>
                    </a:p>
                  </a:txBody>
                  <a:tcPr/>
                </a:tc>
                <a:tc>
                  <a:txBody>
                    <a:bodyPr/>
                    <a:lstStyle/>
                    <a:p>
                      <a:r>
                        <a:rPr lang="en-US" sz="1050" dirty="0"/>
                        <a:t>traditional methods like </a:t>
                      </a:r>
                      <a:r>
                        <a:rPr lang="en-US" sz="1050" dirty="0" err="1"/>
                        <a:t>demirijian</a:t>
                      </a:r>
                      <a:r>
                        <a:rPr lang="en-US" sz="1050" dirty="0"/>
                        <a:t> are less accurate compared to machine learning techniques</a:t>
                      </a:r>
                      <a:endParaRPr lang="en-IN" sz="1050" dirty="0"/>
                    </a:p>
                  </a:txBody>
                  <a:tcPr/>
                </a:tc>
                <a:extLst>
                  <a:ext uri="{0D108BD9-81ED-4DB2-BD59-A6C34878D82A}">
                    <a16:rowId xmlns:a16="http://schemas.microsoft.com/office/drawing/2014/main" xmlns="" val="1430187874"/>
                  </a:ext>
                </a:extLst>
              </a:tr>
              <a:tr h="885781">
                <a:tc>
                  <a:txBody>
                    <a:bodyPr/>
                    <a:lstStyle/>
                    <a:p>
                      <a:r>
                        <a:rPr lang="en-US" dirty="0"/>
                        <a:t> </a:t>
                      </a:r>
                      <a:r>
                        <a:rPr lang="en-US" sz="1050" dirty="0"/>
                        <a:t>Comparison of different machine learning approaches to predict</a:t>
                      </a:r>
                    </a:p>
                    <a:p>
                      <a:r>
                        <a:rPr lang="en-US" sz="1050" dirty="0"/>
                        <a:t>dental age using </a:t>
                      </a:r>
                      <a:r>
                        <a:rPr lang="en-US" sz="1050" dirty="0" err="1"/>
                        <a:t>Demirjian’s</a:t>
                      </a:r>
                      <a:r>
                        <a:rPr lang="en-US" sz="1050" dirty="0"/>
                        <a:t> staging approach</a:t>
                      </a:r>
                      <a:endParaRPr lang="en-IN" sz="1050" dirty="0"/>
                    </a:p>
                  </a:txBody>
                  <a:tcPr/>
                </a:tc>
                <a:tc>
                  <a:txBody>
                    <a:bodyPr/>
                    <a:lstStyle/>
                    <a:p>
                      <a:r>
                        <a:rPr lang="en-IN" dirty="0"/>
                        <a:t> </a:t>
                      </a:r>
                      <a:r>
                        <a:rPr lang="en-IN" sz="1050" dirty="0"/>
                        <a:t>Springer link and 2021</a:t>
                      </a:r>
                    </a:p>
                  </a:txBody>
                  <a:tcPr/>
                </a:tc>
                <a:tc>
                  <a:txBody>
                    <a:bodyPr/>
                    <a:lstStyle/>
                    <a:p>
                      <a:r>
                        <a:rPr lang="en-IN" sz="1050" dirty="0"/>
                        <a:t>10 ML algorithms (e.g., Random Forest, SVM) applied to </a:t>
                      </a:r>
                      <a:r>
                        <a:rPr lang="en-IN" sz="1050" dirty="0" err="1"/>
                        <a:t>Demirjian’s</a:t>
                      </a:r>
                      <a:r>
                        <a:rPr lang="en-IN" sz="1050" dirty="0"/>
                        <a:t> dental staging using 3,605 orthopantomograms</a:t>
                      </a:r>
                    </a:p>
                  </a:txBody>
                  <a:tcPr/>
                </a:tc>
                <a:tc>
                  <a:txBody>
                    <a:bodyPr/>
                    <a:lstStyle/>
                    <a:p>
                      <a:pPr marL="171450" indent="-171450">
                        <a:buFont typeface="Arial" panose="020B0604020202020204" pitchFamily="34" charset="0"/>
                        <a:buChar char="•"/>
                      </a:pPr>
                      <a:r>
                        <a:rPr lang="en-IN" sz="1050" dirty="0"/>
                        <a:t>MAE, MSE, RMSE,  for accuracy and bias</a:t>
                      </a:r>
                    </a:p>
                    <a:p>
                      <a:pPr marL="171450" indent="-171450">
                        <a:buFont typeface="Arial" panose="020B0604020202020204" pitchFamily="34" charset="0"/>
                        <a:buChar char="•"/>
                      </a:pPr>
                      <a:r>
                        <a:rPr lang="en-IN" sz="1050" dirty="0"/>
                        <a:t>.Best MAE: 0.731 years (Random Forest)</a:t>
                      </a:r>
                    </a:p>
                    <a:p>
                      <a:pPr marL="171450" indent="-171450">
                        <a:buFont typeface="Arial" panose="020B0604020202020204" pitchFamily="34" charset="0"/>
                        <a:buChar char="•"/>
                      </a:pPr>
                      <a:r>
                        <a:rPr lang="en-IN" sz="1050" dirty="0"/>
                        <a:t> worst: 1.108 years (</a:t>
                      </a:r>
                      <a:r>
                        <a:rPr lang="en-IN" sz="1050" dirty="0" err="1"/>
                        <a:t>Demirjian’s</a:t>
                      </a:r>
                      <a:r>
                        <a:rPr lang="en-IN" sz="1050" dirty="0"/>
                        <a:t>).</a:t>
                      </a:r>
                    </a:p>
                  </a:txBody>
                  <a:tcPr/>
                </a:tc>
                <a:tc>
                  <a:txBody>
                    <a:bodyPr/>
                    <a:lstStyle/>
                    <a:p>
                      <a:pPr marL="171450" indent="-171450">
                        <a:buFont typeface="Arial" panose="020B0604020202020204" pitchFamily="34" charset="0"/>
                        <a:buChar char="•"/>
                      </a:pPr>
                      <a:r>
                        <a:rPr lang="en-US" sz="1050" dirty="0"/>
                        <a:t>Higher accuracy than traditional methods.</a:t>
                      </a:r>
                    </a:p>
                    <a:p>
                      <a:pPr marL="171450" indent="-171450">
                        <a:buFont typeface="Arial" panose="020B0604020202020204" pitchFamily="34" charset="0"/>
                        <a:buChar char="•"/>
                      </a:pPr>
                      <a:r>
                        <a:rPr lang="en-US" sz="1050" dirty="0"/>
                        <a:t>No need for population-specific </a:t>
                      </a:r>
                      <a:r>
                        <a:rPr lang="en-US" sz="1050" dirty="0" err="1"/>
                        <a:t>tables.Adaptable</a:t>
                      </a:r>
                      <a:r>
                        <a:rPr lang="en-US" sz="1050" dirty="0"/>
                        <a:t> for different age ranges.</a:t>
                      </a:r>
                      <a:endParaRPr lang="en-IN" sz="1050" dirty="0"/>
                    </a:p>
                  </a:txBody>
                  <a:tcPr/>
                </a:tc>
                <a:tc>
                  <a:txBody>
                    <a:bodyPr/>
                    <a:lstStyle/>
                    <a:p>
                      <a:r>
                        <a:rPr lang="en-US" sz="1050" dirty="0"/>
                        <a:t>Some models are black </a:t>
                      </a:r>
                      <a:r>
                        <a:rPr lang="en-US" sz="1050" dirty="0" err="1"/>
                        <a:t>boxes.Increased</a:t>
                      </a:r>
                      <a:r>
                        <a:rPr lang="en-US" sz="1050" dirty="0"/>
                        <a:t> variability for ages 16-24.Large datasets required.</a:t>
                      </a:r>
                      <a:endParaRPr lang="en-IN" sz="1050" dirty="0"/>
                    </a:p>
                  </a:txBody>
                  <a:tcPr/>
                </a:tc>
                <a:extLst>
                  <a:ext uri="{0D108BD9-81ED-4DB2-BD59-A6C34878D82A}">
                    <a16:rowId xmlns:a16="http://schemas.microsoft.com/office/drawing/2014/main" xmlns="" val="4114661033"/>
                  </a:ext>
                </a:extLst>
              </a:tr>
            </a:tbl>
          </a:graphicData>
        </a:graphic>
      </p:graphicFrame>
    </p:spTree>
    <p:extLst>
      <p:ext uri="{BB962C8B-B14F-4D97-AF65-F5344CB8AC3E}">
        <p14:creationId xmlns:p14="http://schemas.microsoft.com/office/powerpoint/2010/main" val="22880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Sustainable Development Goals </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4780" y="2209800"/>
            <a:ext cx="7543800" cy="4022725"/>
          </a:xfrm>
        </p:spPr>
        <p:txBody>
          <a:bodyPr/>
          <a:lstStyle/>
          <a:p>
            <a:pPr algn="just"/>
            <a:r>
              <a:rPr lang="en-US" sz="1800" dirty="0">
                <a:latin typeface="Times New Roman" panose="02020603050405020304" pitchFamily="18" charset="0"/>
                <a:cs typeface="Times New Roman" panose="02020603050405020304" pitchFamily="18" charset="0"/>
              </a:rPr>
              <a:t>The Sustainable Development Goal (SDG) of Good Health and Well-being (SDG 3) focuses on ensuring healthy lives for all. O</a:t>
            </a:r>
            <a:r>
              <a:rPr lang="en-US" sz="1800" dirty="0" smtClean="0">
                <a:latin typeface="Times New Roman" panose="02020603050405020304" pitchFamily="18" charset="0"/>
                <a:cs typeface="Times New Roman" panose="02020603050405020304" pitchFamily="18" charset="0"/>
              </a:rPr>
              <a:t>ur </a:t>
            </a:r>
            <a:r>
              <a:rPr lang="en-US" sz="1800" dirty="0">
                <a:latin typeface="Times New Roman" panose="02020603050405020304" pitchFamily="18" charset="0"/>
                <a:cs typeface="Times New Roman" panose="02020603050405020304" pitchFamily="18" charset="0"/>
              </a:rPr>
              <a:t>project on dental age prediction supports this goal by enhancing healthcare diagnostics. Accurate dental age estimation aids in identifying growth delays, ensuring timely medical interventions, and contributing to child health improvement, aligning with SDG Target 3.2 to reduce preventable deaths</a:t>
            </a:r>
            <a:r>
              <a:rPr lang="en-US" sz="1800" dirty="0" smtClean="0">
                <a:latin typeface="Times New Roman" panose="02020603050405020304" pitchFamily="18" charset="0"/>
                <a:cs typeface="Times New Roman" panose="02020603050405020304" pitchFamily="18" charset="0"/>
              </a:rPr>
              <a:t>.</a:t>
            </a:r>
          </a:p>
          <a:p>
            <a:pPr algn="just"/>
            <a:r>
              <a:rPr lang="en-US" sz="180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also supports forensic identification and ethical decision-making in legal contexts. By offering a non-invasive and accessible diagnostic tool, o</a:t>
            </a:r>
            <a:r>
              <a:rPr lang="en-US" sz="1800" dirty="0" smtClean="0">
                <a:latin typeface="Times New Roman" panose="02020603050405020304" pitchFamily="18" charset="0"/>
                <a:cs typeface="Times New Roman" panose="02020603050405020304" pitchFamily="18" charset="0"/>
              </a:rPr>
              <a:t>ur </a:t>
            </a:r>
            <a:r>
              <a:rPr lang="en-US" sz="1800" dirty="0">
                <a:latin typeface="Times New Roman" panose="02020603050405020304" pitchFamily="18" charset="0"/>
                <a:cs typeface="Times New Roman" panose="02020603050405020304" pitchFamily="18" charset="0"/>
              </a:rPr>
              <a:t>project promotes equitable health care, advancing innovation and ensuring better health outcomes, particularly for underserved populations, in line with SDG 3.</a:t>
            </a:r>
          </a:p>
        </p:txBody>
      </p:sp>
      <p:sp>
        <p:nvSpPr>
          <p:cNvPr id="4" name="Date Placeholder 3"/>
          <p:cNvSpPr>
            <a:spLocks noGrp="1"/>
          </p:cNvSpPr>
          <p:nvPr>
            <p:ph type="dt" sz="half" idx="10"/>
          </p:nvPr>
        </p:nvSpPr>
        <p:spPr/>
        <p:txBody>
          <a:bodyPr/>
          <a:lstStyle/>
          <a:p>
            <a:pPr>
              <a:defRPr/>
            </a:pPr>
            <a:fld id="{B6F05914-0C2E-4F87-996E-5F0803A36E5B}" type="datetime1">
              <a:rPr lang="en-US" smtClean="0"/>
              <a:t>12/17/2024</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AN AI DRIVEN TOOTH DEVELOPMENT STAGE FOR THE ESTIMATION OF DA AND CA:DEEP LEARNING APPROACHES</a:t>
            </a:r>
            <a:endParaRPr lang="en-US" altLang="en-US"/>
          </a:p>
        </p:txBody>
      </p:sp>
      <p:sp>
        <p:nvSpPr>
          <p:cNvPr id="6" name="Slide Number Placeholder 5"/>
          <p:cNvSpPr>
            <a:spLocks noGrp="1"/>
          </p:cNvSpPr>
          <p:nvPr>
            <p:ph type="sldNum" sz="quarter" idx="12"/>
          </p:nvPr>
        </p:nvSpPr>
        <p:spPr/>
        <p:txBody>
          <a:bodyPr/>
          <a:lstStyle/>
          <a:p>
            <a:pPr>
              <a:defRPr/>
            </a:pPr>
            <a:r>
              <a:rPr lang="en-US" smtClean="0"/>
              <a:t>(#)  of 12</a:t>
            </a:r>
            <a:endParaRPr lang="en-US" altLang="en-US"/>
          </a:p>
        </p:txBody>
      </p:sp>
    </p:spTree>
    <p:extLst>
      <p:ext uri="{BB962C8B-B14F-4D97-AF65-F5344CB8AC3E}">
        <p14:creationId xmlns:p14="http://schemas.microsoft.com/office/powerpoint/2010/main" val="374142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D59C0-8DFA-E38F-185A-C51243CF4BEA}"/>
              </a:ext>
            </a:extLst>
          </p:cNvPr>
          <p:cNvSpPr>
            <a:spLocks noGrp="1"/>
          </p:cNvSpPr>
          <p:nvPr>
            <p:ph type="title"/>
          </p:nvPr>
        </p:nvSpPr>
        <p:spPr>
          <a:xfrm>
            <a:off x="533400" y="253038"/>
            <a:ext cx="6589713" cy="747712"/>
          </a:xfrm>
        </p:spPr>
        <p:txBody>
          <a:bodyPr>
            <a:noAutofit/>
          </a:bodyPr>
          <a:lstStyle/>
          <a:p>
            <a:pPr eaLnBrk="1" fontAlgn="auto" hangingPunct="1">
              <a:spcAft>
                <a:spcPts val="0"/>
              </a:spcAft>
              <a:defRPr/>
            </a:pPr>
            <a:r>
              <a:rPr lang="en-IN" b="1" dirty="0">
                <a:solidFill>
                  <a:schemeClr val="accent2">
                    <a:lumMod val="75000"/>
                  </a:schemeClr>
                </a:solidFill>
                <a:latin typeface="Calibri" panose="020F0502020204030204" pitchFamily="34" charset="0"/>
                <a:cs typeface="Calibri" panose="020F0502020204030204" pitchFamily="34" charset="0"/>
              </a:rPr>
              <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2531" name="Content Placeholder 2">
            <a:extLst>
              <a:ext uri="{FF2B5EF4-FFF2-40B4-BE49-F238E27FC236}">
                <a16:creationId xmlns:a16="http://schemas.microsoft.com/office/drawing/2014/main" xmlns="" id="{A8C119C9-D7FD-9F3B-4C5E-74480869766C}"/>
              </a:ext>
            </a:extLst>
          </p:cNvPr>
          <p:cNvSpPr>
            <a:spLocks noGrp="1"/>
          </p:cNvSpPr>
          <p:nvPr>
            <p:ph idx="1"/>
          </p:nvPr>
        </p:nvSpPr>
        <p:spPr>
          <a:xfrm>
            <a:off x="542306" y="867095"/>
            <a:ext cx="7848600" cy="5555481"/>
          </a:xfrm>
        </p:spPr>
        <p:txBody>
          <a:bodyPr/>
          <a:lstStyle/>
          <a:p>
            <a:pPr algn="just" eaLnBrk="1" hangingPunct="1"/>
            <a:r>
              <a:rPr lang="en-US" altLang="en-US" sz="2800" b="1" u="sng" dirty="0">
                <a:solidFill>
                  <a:srgbClr val="C00000"/>
                </a:solidFill>
                <a:cs typeface="Calibri" panose="020F0502020204030204" pitchFamily="34" charset="0"/>
              </a:rPr>
              <a:t>Methodology</a:t>
            </a:r>
            <a:r>
              <a:rPr lang="en-US" altLang="en-US" sz="2800" b="1" u="sng" dirty="0" smtClean="0">
                <a:solidFill>
                  <a:srgbClr val="C00000"/>
                </a:solidFill>
                <a:cs typeface="Calibri" panose="020F0502020204030204" pitchFamily="34" charset="0"/>
              </a:rPr>
              <a:t>:</a:t>
            </a:r>
          </a:p>
          <a:p>
            <a:pPr algn="just"/>
            <a:r>
              <a:rPr lang="en-US" sz="1800" b="1" dirty="0">
                <a:latin typeface="Times New Roman" panose="02020603050405020304" pitchFamily="18" charset="0"/>
                <a:cs typeface="Times New Roman" panose="02020603050405020304" pitchFamily="18" charset="0"/>
              </a:rPr>
              <a:t>1. </a:t>
            </a:r>
            <a:r>
              <a:rPr lang="en-US" sz="1800" b="1" dirty="0" smtClean="0">
                <a:latin typeface="Times New Roman" panose="02020603050405020304" pitchFamily="18" charset="0"/>
                <a:cs typeface="Times New Roman" panose="02020603050405020304" pitchFamily="18" charset="0"/>
              </a:rPr>
              <a:t>Preprocessing:-</a:t>
            </a:r>
            <a:endParaRPr lang="en-US" sz="1800" b="1" dirty="0">
              <a:latin typeface="Times New Roman" panose="02020603050405020304" pitchFamily="18" charset="0"/>
              <a:cs typeface="Times New Roman" panose="02020603050405020304" pitchFamily="18" charset="0"/>
            </a:endParaRPr>
          </a:p>
          <a:p>
            <a:pPr algn="just"/>
            <a:r>
              <a:rPr lang="en-US" sz="1800" u="sng"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Noise Reduction, Image Normalization.</a:t>
            </a:r>
          </a:p>
          <a:p>
            <a:pPr algn="just"/>
            <a:r>
              <a:rPr lang="en-US" sz="1800" b="1" dirty="0" smtClean="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Object Detection (Region of Interest</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algn="just"/>
            <a:r>
              <a:rPr lang="en-US" sz="1800" u="sng"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To detect the region containing the specific pre-molar teeth using YOLOv8.</a:t>
            </a:r>
          </a:p>
          <a:p>
            <a:pPr algn="just"/>
            <a:r>
              <a:rPr lang="en-US" sz="1800" b="1" dirty="0">
                <a:latin typeface="Times New Roman" panose="02020603050405020304" pitchFamily="18" charset="0"/>
                <a:cs typeface="Times New Roman" panose="02020603050405020304" pitchFamily="18" charset="0"/>
              </a:rPr>
              <a:t>3. </a:t>
            </a:r>
            <a:r>
              <a:rPr lang="en-US" sz="1800" b="1" dirty="0" smtClean="0">
                <a:latin typeface="Times New Roman" panose="02020603050405020304" pitchFamily="18" charset="0"/>
                <a:cs typeface="Times New Roman" panose="02020603050405020304" pitchFamily="18" charset="0"/>
              </a:rPr>
              <a:t>Edge Detection:-</a:t>
            </a:r>
            <a:endParaRPr lang="en-US" sz="1800" b="1" dirty="0">
              <a:latin typeface="Times New Roman" panose="02020603050405020304" pitchFamily="18" charset="0"/>
              <a:cs typeface="Times New Roman" panose="02020603050405020304" pitchFamily="18" charset="0"/>
            </a:endParaRPr>
          </a:p>
          <a:p>
            <a:pPr algn="just"/>
            <a:r>
              <a:rPr lang="en-US" sz="1800" u="sng"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To detect the edge of the teeth using Canny Edge Detection.</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4. </a:t>
            </a:r>
            <a:r>
              <a:rPr lang="en-US" sz="1800" b="1" dirty="0" smtClean="0">
                <a:latin typeface="Times New Roman" panose="02020603050405020304" pitchFamily="18" charset="0"/>
                <a:cs typeface="Times New Roman" panose="02020603050405020304" pitchFamily="18" charset="0"/>
              </a:rPr>
              <a:t>Root Length Calculation:-</a:t>
            </a:r>
            <a:endParaRPr lang="en-US" sz="1800" b="1" dirty="0">
              <a:latin typeface="Times New Roman" panose="02020603050405020304" pitchFamily="18" charset="0"/>
              <a:cs typeface="Times New Roman" panose="02020603050405020304" pitchFamily="18" charset="0"/>
            </a:endParaRPr>
          </a:p>
          <a:p>
            <a:pPr algn="just"/>
            <a:r>
              <a:rPr lang="en-US" sz="1800" u="sng" dirty="0">
                <a:latin typeface="Times New Roman" panose="02020603050405020304" pitchFamily="18" charset="0"/>
                <a:cs typeface="Times New Roman" panose="02020603050405020304" pitchFamily="18" charset="0"/>
              </a:rPr>
              <a:t>Objective</a:t>
            </a:r>
            <a:r>
              <a:rPr lang="en-US" sz="1800" dirty="0" smtClean="0">
                <a:latin typeface="Times New Roman" panose="02020603050405020304" pitchFamily="18" charset="0"/>
                <a:cs typeface="Times New Roman" panose="02020603050405020304" pitchFamily="18" charset="0"/>
              </a:rPr>
              <a:t>: To measure the root length of the premolar teeth using Canny Edge Detection.</a:t>
            </a:r>
            <a:endParaRPr lang="en-US" sz="1800" dirty="0">
              <a:latin typeface="Times New Roman" panose="02020603050405020304" pitchFamily="18" charset="0"/>
              <a:cs typeface="Times New Roman" panose="02020603050405020304" pitchFamily="18" charset="0"/>
            </a:endParaRPr>
          </a:p>
          <a:p>
            <a:pPr algn="just" eaLnBrk="1" hangingPunct="1"/>
            <a:r>
              <a:rPr lang="en-US" altLang="en-US" sz="1800" b="1" dirty="0" smtClean="0">
                <a:solidFill>
                  <a:schemeClr val="tx1"/>
                </a:solidFill>
                <a:latin typeface="Times New Roman" panose="02020603050405020304" pitchFamily="18" charset="0"/>
                <a:cs typeface="Times New Roman" panose="02020603050405020304" pitchFamily="18" charset="0"/>
              </a:rPr>
              <a:t>5.Prediction model:-</a:t>
            </a:r>
          </a:p>
          <a:p>
            <a:pPr algn="just" eaLnBrk="1" hangingPunct="1"/>
            <a:r>
              <a:rPr lang="en-US" altLang="en-US" sz="1800" u="sng" dirty="0" smtClean="0">
                <a:solidFill>
                  <a:schemeClr val="tx1"/>
                </a:solidFill>
                <a:latin typeface="Times New Roman" panose="02020603050405020304" pitchFamily="18" charset="0"/>
                <a:cs typeface="Times New Roman" panose="02020603050405020304" pitchFamily="18" charset="0"/>
              </a:rPr>
              <a:t>Objective: </a:t>
            </a:r>
            <a:r>
              <a:rPr lang="en-US" altLang="en-US" sz="1800" b="1" dirty="0" smtClean="0">
                <a:solidFill>
                  <a:schemeClr val="tx1"/>
                </a:solidFill>
                <a:latin typeface="Times New Roman" panose="02020603050405020304" pitchFamily="18" charset="0"/>
                <a:cs typeface="Times New Roman" panose="02020603050405020304" pitchFamily="18" charset="0"/>
              </a:rPr>
              <a:t> </a:t>
            </a:r>
            <a:r>
              <a:rPr lang="en-US" altLang="en-US" sz="1800" dirty="0" smtClean="0">
                <a:solidFill>
                  <a:schemeClr val="tx1"/>
                </a:solidFill>
                <a:latin typeface="Times New Roman" panose="02020603050405020304" pitchFamily="18" charset="0"/>
                <a:cs typeface="Times New Roman" panose="02020603050405020304" pitchFamily="18" charset="0"/>
              </a:rPr>
              <a:t>To</a:t>
            </a:r>
            <a:r>
              <a:rPr lang="en-US" altLang="en-US" sz="1800" b="1" dirty="0" smtClean="0">
                <a:solidFill>
                  <a:schemeClr val="tx1"/>
                </a:solidFill>
                <a:latin typeface="Times New Roman" panose="02020603050405020304" pitchFamily="18" charset="0"/>
                <a:cs typeface="Times New Roman" panose="02020603050405020304" pitchFamily="18" charset="0"/>
              </a:rPr>
              <a:t> </a:t>
            </a:r>
            <a:r>
              <a:rPr lang="en-US" altLang="en-US" sz="1800" dirty="0" smtClean="0">
                <a:solidFill>
                  <a:schemeClr val="tx1"/>
                </a:solidFill>
                <a:latin typeface="Times New Roman" panose="02020603050405020304" pitchFamily="18" charset="0"/>
                <a:cs typeface="Times New Roman" panose="02020603050405020304" pitchFamily="18" charset="0"/>
              </a:rPr>
              <a:t>estimate the dental age based on root length of the teeth using ResNet-50.</a:t>
            </a:r>
          </a:p>
          <a:p>
            <a:pPr algn="just" eaLnBrk="1" hangingPunct="1"/>
            <a:endParaRPr lang="en-US" altLang="en-US" b="1" dirty="0">
              <a:solidFill>
                <a:schemeClr val="tx1"/>
              </a:solidFill>
              <a:latin typeface="Times New Roman" panose="02020603050405020304" pitchFamily="18" charset="0"/>
              <a:cs typeface="Times New Roman" panose="02020603050405020304" pitchFamily="18" charset="0"/>
            </a:endParaRPr>
          </a:p>
        </p:txBody>
      </p:sp>
      <p:sp>
        <p:nvSpPr>
          <p:cNvPr id="22532" name="Date Placeholder 1">
            <a:extLst>
              <a:ext uri="{FF2B5EF4-FFF2-40B4-BE49-F238E27FC236}">
                <a16:creationId xmlns:a16="http://schemas.microsoft.com/office/drawing/2014/main" xmlns="" id="{D53E4101-5FB2-E00F-D280-FBA082C8F533}"/>
              </a:ext>
            </a:extLst>
          </p:cNvPr>
          <p:cNvSpPr>
            <a:spLocks noGrp="1"/>
          </p:cNvSpPr>
          <p:nvPr>
            <p:ph type="dt" sz="quarter" idx="10"/>
          </p:nvPr>
        </p:nvSpPr>
        <p:spPr bwMode="auto">
          <a:xfrm>
            <a:off x="1943100" y="6156325"/>
            <a:ext cx="876300"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9BFFF1A-B274-499A-AB5F-64961BE70C21}" type="datetime1">
              <a:rPr lang="en-US" altLang="en-US" smtClean="0">
                <a:solidFill>
                  <a:srgbClr val="FFFFFF"/>
                </a:solidFill>
              </a:rPr>
              <a:t>12/17/2024</a:t>
            </a:fld>
            <a:endParaRPr lang="en-US" altLang="en-US">
              <a:solidFill>
                <a:srgbClr val="FFFFFF"/>
              </a:solidFill>
            </a:endParaRPr>
          </a:p>
        </p:txBody>
      </p:sp>
      <p:sp>
        <p:nvSpPr>
          <p:cNvPr id="8" name="Footer Placeholder 2">
            <a:extLst>
              <a:ext uri="{FF2B5EF4-FFF2-40B4-BE49-F238E27FC236}">
                <a16:creationId xmlns:a16="http://schemas.microsoft.com/office/drawing/2014/main" xmlns="" id="{03F921E7-483F-441B-3431-42ADD2CD74B6}"/>
              </a:ext>
            </a:extLst>
          </p:cNvPr>
          <p:cNvSpPr>
            <a:spLocks noGrp="1"/>
          </p:cNvSpPr>
          <p:nvPr>
            <p:ph type="ftr" sz="quarter" idx="11"/>
          </p:nvPr>
        </p:nvSpPr>
        <p:spPr>
          <a:xfrm>
            <a:off x="2649538" y="6457950"/>
            <a:ext cx="5257800" cy="365125"/>
          </a:xfrm>
        </p:spPr>
        <p:txBody>
          <a:bodyPr/>
          <a:lstStyle>
            <a:lvl1pPr algn="ctr">
              <a:defRPr/>
            </a:lvl1pPr>
          </a:lstStyle>
          <a:p>
            <a:pPr>
              <a:defRPr/>
            </a:pPr>
            <a:r>
              <a:rPr lang="en-US" altLang="en-US"/>
              <a:t>AN AI DRIVEN TOOTH DEVELOPMENT STAGE FOR THE ESTIMATION OF DA AND CA:DEEP LEARNING APPROACHES</a:t>
            </a:r>
            <a:endParaRPr lang="en-US" altLang="en-US" dirty="0"/>
          </a:p>
        </p:txBody>
      </p:sp>
      <p:sp>
        <p:nvSpPr>
          <p:cNvPr id="22534" name="Slide Number Placeholder 2">
            <a:extLst>
              <a:ext uri="{FF2B5EF4-FFF2-40B4-BE49-F238E27FC236}">
                <a16:creationId xmlns:a16="http://schemas.microsoft.com/office/drawing/2014/main" xmlns="" id="{4D02FB96-453D-56CE-1995-E3CBA8BD2A21}"/>
              </a:ext>
            </a:extLst>
          </p:cNvPr>
          <p:cNvSpPr>
            <a:spLocks noGrp="1"/>
          </p:cNvSpPr>
          <p:nvPr>
            <p:ph type="sldNum" sz="quarter" idx="12"/>
          </p:nvPr>
        </p:nvSpPr>
        <p:spPr bwMode="auto">
          <a:xfrm>
            <a:off x="8320882" y="6422577"/>
            <a:ext cx="5857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C24ED6CC-7C05-46F6-B0BB-B9BC9C8D5071}" type="slidenum">
              <a:rPr lang="en-US" altLang="en-US" sz="1000" smtClean="0">
                <a:solidFill>
                  <a:srgbClr val="898989"/>
                </a:solidFill>
                <a:latin typeface="Century Gothic" panose="020B0502020202020204" pitchFamily="34" charset="0"/>
              </a:rPr>
              <a:pPr>
                <a:lnSpc>
                  <a:spcPct val="100000"/>
                </a:lnSpc>
                <a:spcBef>
                  <a:spcPct val="0"/>
                </a:spcBef>
                <a:spcAft>
                  <a:spcPct val="0"/>
                </a:spcAft>
                <a:buClrTx/>
                <a:buSzTx/>
                <a:buFontTx/>
                <a:buNone/>
              </a:pPr>
              <a:t>9</a:t>
            </a:fld>
            <a:r>
              <a:rPr lang="en-US" altLang="en-US" sz="1000" dirty="0">
                <a:solidFill>
                  <a:srgbClr val="898989"/>
                </a:solidFill>
                <a:latin typeface="Century Gothic" panose="020B0502020202020204" pitchFamily="34" charset="0"/>
              </a:rPr>
              <a:t> of </a:t>
            </a:r>
            <a:r>
              <a:rPr lang="en-US" altLang="en-US" sz="1000" dirty="0" smtClean="0">
                <a:solidFill>
                  <a:srgbClr val="898989"/>
                </a:solidFill>
                <a:latin typeface="Century Gothic" panose="020B0502020202020204" pitchFamily="34" charset="0"/>
              </a:rPr>
              <a:t>22</a:t>
            </a:r>
            <a:endParaRPr lang="en-US" altLang="en-US" sz="1000" dirty="0">
              <a:solidFill>
                <a:srgbClr val="898989"/>
              </a:solidFill>
              <a:latin typeface="Century Gothic" panose="020B0502020202020204" pitchFamily="34" charset="0"/>
            </a:endParaRPr>
          </a:p>
        </p:txBody>
      </p:sp>
    </p:spTree>
    <p:extLst>
      <p:ext uri="{BB962C8B-B14F-4D97-AF65-F5344CB8AC3E}">
        <p14:creationId xmlns:p14="http://schemas.microsoft.com/office/powerpoint/2010/main" val="7747431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1527</TotalTime>
  <Words>1661</Words>
  <Application>Microsoft Office PowerPoint</Application>
  <PresentationFormat>On-screen Show (4:3)</PresentationFormat>
  <Paragraphs>198</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Cambria,Bold</vt:lpstr>
      <vt:lpstr>Century Gothic</vt:lpstr>
      <vt:lpstr>Times New Roman</vt:lpstr>
      <vt:lpstr>Wingdings</vt:lpstr>
      <vt:lpstr>Retrospect</vt:lpstr>
      <vt:lpstr>PowerPoint Presentation</vt:lpstr>
      <vt:lpstr>Content</vt:lpstr>
      <vt:lpstr>Introduction</vt:lpstr>
      <vt:lpstr>Problem Statement </vt:lpstr>
      <vt:lpstr> Aim &amp; Objective</vt:lpstr>
      <vt:lpstr>Literature Review</vt:lpstr>
      <vt:lpstr>PowerPoint Presentation</vt:lpstr>
      <vt:lpstr>Sustainable Development Goals </vt:lpstr>
      <vt:lpstr> </vt:lpstr>
      <vt:lpstr>Model Architecture </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1.Pre-Processing   2.Yolov8 Output</vt:lpstr>
      <vt:lpstr>3.Confusion Matrix    4.F1-Curve</vt:lpstr>
      <vt:lpstr>5.P-Curve                 6.PR-Curve</vt:lpstr>
      <vt:lpstr>7.RC-Curve                                 8.Edge prediction</vt:lpstr>
      <vt:lpstr>References</vt:lpstr>
    </vt:vector>
  </TitlesOfParts>
  <Company>.:L4zy w4r3z:.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ADMIN</cp:lastModifiedBy>
  <cp:revision>112</cp:revision>
  <dcterms:created xsi:type="dcterms:W3CDTF">2014-02-04T16:39:29Z</dcterms:created>
  <dcterms:modified xsi:type="dcterms:W3CDTF">2024-12-17T08:45:45Z</dcterms:modified>
</cp:coreProperties>
</file>