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62" r:id="rId5"/>
    <p:sldId id="269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8" r:id="rId18"/>
    <p:sldId id="259" r:id="rId19"/>
    <p:sldId id="260" r:id="rId20"/>
    <p:sldId id="261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415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B64C-537B-6741-A0B8-568F7DA4F0FA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BCDD-09AB-3E4F-B805-B83802AFD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95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Patitioning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将物理内存和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MMIO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空间通过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划分成多个连续的 地址空间部分，每个部分分配一个单独的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虚拟地址转换为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或者主机的物 理地址。设备驱动在每次一个页被更新的时候需要刷新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可以拦截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刷新请求，从而更新相关的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条目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用于隔离从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channels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的物理索 引对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不可见，但是每个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可以拥有自己的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虚拟索引，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维护虚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核跳变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B547-7FFB-C144-992C-632503EBE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Reading Report &amp; LAB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59E2D-9067-7A4F-BB01-BDD074801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														</a:t>
            </a:r>
            <a:r>
              <a:rPr kumimoji="1" lang="en-US" altLang="zh-Hans" dirty="0"/>
              <a:t>Wei Gao</a:t>
            </a:r>
          </a:p>
        </p:txBody>
      </p:sp>
    </p:spTree>
    <p:extLst>
      <p:ext uri="{BB962C8B-B14F-4D97-AF65-F5344CB8AC3E}">
        <p14:creationId xmlns:p14="http://schemas.microsoft.com/office/powerpoint/2010/main" val="5937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0356-FCFD-6C40-9522-665CA150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77180-43D7-2043-90F4-E69487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主流的 </a:t>
            </a:r>
            <a:r>
              <a:rPr lang="en-US" altLang="zh-CN" sz="2400" dirty="0"/>
              <a:t>Profiler </a:t>
            </a:r>
            <a:r>
              <a:rPr lang="zh-CN" altLang="en-US" sz="2400" dirty="0"/>
              <a:t>工具主要统计各行代码的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频率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散布</a:t>
            </a:r>
            <a:endParaRPr lang="en-US" altLang="zh-CN" sz="2400" dirty="0"/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541A-5AFE-DB4C-99CE-7888914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DProf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62F1-578D-9642-B60D-E8D82E99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帮助编程人员发现、理解并消除 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通过性能检测硬件获取 </a:t>
            </a:r>
            <a:r>
              <a:rPr lang="en-US" altLang="zh-CN" sz="2000" dirty="0"/>
              <a:t>cache miss </a:t>
            </a:r>
            <a:r>
              <a:rPr lang="zh-CN" altLang="en-US" sz="2000" dirty="0"/>
              <a:t>的信息，并进一步分析缺失的原因。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列出造成缺失的具体数据及其类型，而不是代码，帮助编程人员消除缺失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B794-E3A4-9740-977C-66776AE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收集数据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B784-79DB-8846-8B6A-15BB6B59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随机选择一个数据对象集合，并记录每个数据对象从分配到回收的 整个生命周期 </a:t>
            </a:r>
          </a:p>
          <a:p>
            <a:endParaRPr kumimoji="1" lang="en-US" altLang="zh-CN" dirty="0"/>
          </a:p>
          <a:p>
            <a:r>
              <a:rPr lang="zh-CN" altLang="en-US" dirty="0"/>
              <a:t>数据访问样本 </a:t>
            </a:r>
            <a:endParaRPr lang="en-US" altLang="zh-CN" dirty="0"/>
          </a:p>
          <a:p>
            <a:pPr lvl="1"/>
            <a:r>
              <a:rPr lang="en-US" altLang="zh-CN" dirty="0"/>
              <a:t>AMD </a:t>
            </a:r>
            <a:r>
              <a:rPr lang="zh-CN" altLang="en-US" dirty="0"/>
              <a:t>基于指令采样的硬件</a:t>
            </a:r>
            <a:endParaRPr lang="en-US" altLang="zh-CN" dirty="0"/>
          </a:p>
          <a:p>
            <a:pPr lvl="1"/>
            <a:r>
              <a:rPr lang="en-US" altLang="zh-CN" dirty="0"/>
              <a:t>(instruction-based sampling(IBS) </a:t>
            </a:r>
            <a:r>
              <a:rPr lang="en-US" altLang="zh-CN" dirty="0" err="1"/>
              <a:t>hareware</a:t>
            </a:r>
            <a:r>
              <a:rPr lang="en-US" altLang="zh-CN" dirty="0"/>
              <a:t>)</a:t>
            </a:r>
            <a:r>
              <a:rPr lang="zh-Hans" altLang="en-US" dirty="0"/>
              <a:t>）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对象访问历史 </a:t>
            </a:r>
            <a:endParaRPr lang="en-US" altLang="zh-CN" dirty="0"/>
          </a:p>
          <a:p>
            <a:pPr lvl="1"/>
            <a:r>
              <a:rPr lang="en-US" altLang="zh-CN" dirty="0"/>
              <a:t>x86 </a:t>
            </a:r>
            <a:r>
              <a:rPr lang="zh-CN" altLang="en-US" dirty="0"/>
              <a:t>调试寄存处</a:t>
            </a:r>
            <a:r>
              <a:rPr lang="en-US" altLang="zh-CN" dirty="0"/>
              <a:t>(debug registers) 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16892-33C6-EF41-88C9-EB2ED5B6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38" y="2728058"/>
            <a:ext cx="3852863" cy="1680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2E0CC4-3A13-FC4C-ABFE-D5F8518B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22" y="4807438"/>
            <a:ext cx="4992780" cy="15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D956-E0F5-F54C-AE03-9B74EAB6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数据整合重点过程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AA185-A50E-1C42-B5B7-4C646B1B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2400" dirty="0"/>
              <a:t>Cache</a:t>
            </a:r>
            <a:r>
              <a:rPr lang="zh-CN" altLang="en-US" sz="2400" dirty="0"/>
              <a:t>模拟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访问地址解析 </a:t>
            </a:r>
            <a:endParaRPr lang="en-US" altLang="zh-CN" sz="2400" dirty="0"/>
          </a:p>
          <a:p>
            <a:pPr lvl="1"/>
            <a:r>
              <a:rPr lang="zh-CN" altLang="en-US" sz="2000" dirty="0"/>
              <a:t>静态分配 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动态分配 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数据类型、路径信息整合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200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0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1501-0C8A-104C-BAE6-DE76DA53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9CFD6-D939-C240-8BE7-13F71308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数据概况</a:t>
            </a:r>
            <a:endParaRPr lang="en-US" altLang="zh-CN" sz="2800" dirty="0"/>
          </a:p>
          <a:p>
            <a:pPr lvl="1"/>
            <a:r>
              <a:rPr lang="zh-CN" altLang="en-US" sz="1800" dirty="0"/>
              <a:t>数据类型列 表 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/>
              <a:t>缺失分类 </a:t>
            </a:r>
            <a:endParaRPr lang="en-US" altLang="zh-CN" sz="2800" dirty="0"/>
          </a:p>
          <a:p>
            <a:pPr lvl="1"/>
            <a:r>
              <a:rPr lang="zh-CN" altLang="en-US" sz="1800" dirty="0"/>
              <a:t>每种数据类型的主要缺失原因 </a:t>
            </a:r>
            <a:endParaRPr lang="zh-CN" altLang="en-US" sz="2400" dirty="0"/>
          </a:p>
          <a:p>
            <a:r>
              <a:rPr lang="zh-CN" altLang="en-US" sz="2800" dirty="0"/>
              <a:t>工作集 </a:t>
            </a:r>
            <a:endParaRPr lang="en-US" altLang="zh-CN" sz="2800" dirty="0"/>
          </a:p>
          <a:p>
            <a:pPr lvl="1"/>
            <a:r>
              <a:rPr lang="zh-CN" altLang="en-US" sz="1800" dirty="0"/>
              <a:t>活跃数据类型，</a:t>
            </a:r>
            <a:r>
              <a:rPr lang="en-US" altLang="zh-CN" sz="1800" dirty="0"/>
              <a:t> cache </a:t>
            </a:r>
            <a:r>
              <a:rPr lang="zh-CN" altLang="en-US" sz="1800" dirty="0"/>
              <a:t>关联组 </a:t>
            </a:r>
            <a:endParaRPr lang="zh-CN" altLang="en-US" sz="2400" dirty="0"/>
          </a:p>
          <a:p>
            <a:r>
              <a:rPr lang="zh-CN" altLang="en-US" sz="2800" dirty="0"/>
              <a:t>数据流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0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1B38C-F075-5A41-9710-07E5716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94BC0-2CA9-354B-B9BE-DA02D136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memcached</a:t>
            </a:r>
            <a:r>
              <a:rPr lang="en-US" altLang="zh-CN" dirty="0"/>
              <a:t> </a:t>
            </a:r>
          </a:p>
          <a:p>
            <a:endParaRPr kumimoji="1" lang="en-US" altLang="zh-CN" dirty="0"/>
          </a:p>
          <a:p>
            <a:pPr lvl="1"/>
            <a:r>
              <a:rPr lang="en-US" altLang="zh-CN" dirty="0"/>
              <a:t>dev queue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CN" dirty="0"/>
              <a:t>dev hard start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skbuffs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性能提高</a:t>
            </a:r>
            <a:r>
              <a:rPr lang="en-US" altLang="zh-CN" dirty="0"/>
              <a:t>57%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60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7891E-8EBC-A347-B38D-CF9D4975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8881-04E3-7449-AE2E-67B76E9A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DProf</a:t>
            </a:r>
            <a:r>
              <a:rPr lang="en-US" altLang="zh-CN" dirty="0"/>
              <a:t> </a:t>
            </a:r>
            <a:r>
              <a:rPr lang="zh-CN" altLang="en-US" dirty="0"/>
              <a:t>受限于 </a:t>
            </a:r>
            <a:r>
              <a:rPr lang="en-US" altLang="zh-CN" dirty="0"/>
              <a:t>AMD </a:t>
            </a:r>
            <a:r>
              <a:rPr lang="zh-CN" altLang="en-US" dirty="0"/>
              <a:t>和 </a:t>
            </a:r>
            <a:r>
              <a:rPr lang="en-US" altLang="zh-CN" dirty="0"/>
              <a:t>Intel </a:t>
            </a:r>
            <a:r>
              <a:rPr lang="zh-CN" altLang="en-US" dirty="0"/>
              <a:t>的性能检测硬件的数据情况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调试寄存器的数目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4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17B5-742D-A441-8C23-3D32883D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 of </a:t>
            </a:r>
            <a:r>
              <a:rPr kumimoji="1" lang="en-US" altLang="zh-CN" dirty="0" err="1"/>
              <a:t>HyperKernel</a:t>
            </a:r>
            <a:r>
              <a:rPr kumimoji="1" lang="en-US" altLang="zh-CN" dirty="0"/>
              <a:t> And Commuter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90280-3C10-4A46-BA20-4F469DA1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Install and bugs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65179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3148-C831-FD44-AEBE-A1A7B334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06A99-D213-DF41-B23D-BC147B90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 err="1"/>
              <a:t>qemu</a:t>
            </a:r>
            <a:endParaRPr lang="en-US" altLang="zh-CN" dirty="0"/>
          </a:p>
          <a:p>
            <a:pPr lvl="1"/>
            <a:r>
              <a:rPr lang="en-US" altLang="zh-CN" dirty="0" err="1"/>
              <a:t>llvm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apt-get install llvm-5.0 llvm-5.0-dev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clang</a:t>
            </a:r>
          </a:p>
          <a:p>
            <a:pPr lvl="2"/>
            <a:r>
              <a:rPr lang="en-US" altLang="zh-CN" dirty="0"/>
              <a:t>apt-get install clang-5.0 clang-5.0-dev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Z3 </a:t>
            </a:r>
          </a:p>
          <a:p>
            <a:pPr lvl="2"/>
            <a:r>
              <a:rPr lang="en-US" altLang="zh-CN" dirty="0"/>
              <a:t>python scripts/</a:t>
            </a:r>
            <a:r>
              <a:rPr lang="en-US" altLang="zh-CN" dirty="0" err="1"/>
              <a:t>mk_make.py</a:t>
            </a:r>
            <a:r>
              <a:rPr lang="en-US" altLang="zh-CN" dirty="0"/>
              <a:t> --prefix=/home/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/z3install2 --python --</a:t>
            </a:r>
            <a:r>
              <a:rPr lang="en-US" altLang="zh-CN" dirty="0" err="1"/>
              <a:t>pypkgdir</a:t>
            </a:r>
            <a:r>
              <a:rPr lang="en-US" altLang="zh-CN" dirty="0"/>
              <a:t>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/z3install2/lib/python-2.7/site-packages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2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FD64-1461-F14C-B018-8745403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6A8CC-E91E-214A-84BE-95CF9A693F33}"/>
              </a:ext>
            </a:extLst>
          </p:cNvPr>
          <p:cNvPicPr/>
          <p:nvPr/>
        </p:nvPicPr>
        <p:blipFill rotWithShape="1">
          <a:blip r:embed="rId2"/>
          <a:srcRect r="24802"/>
          <a:stretch/>
        </p:blipFill>
        <p:spPr>
          <a:xfrm>
            <a:off x="935264" y="2563268"/>
            <a:ext cx="3963307" cy="266763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411F08-D402-0146-91FA-04087CC9E2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42" y="2563268"/>
            <a:ext cx="5257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DDC2-EE27-594F-B8A9-4D368C02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2EFC9-DE37-ED45-8734-EEA4719A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r>
              <a:rPr kumimoji="1" lang="en-US" altLang="zh-CN" dirty="0"/>
              <a:t>: Push-Button Verification of an OS Kernel</a:t>
            </a:r>
          </a:p>
          <a:p>
            <a:r>
              <a:rPr kumimoji="1" lang="en-US" altLang="zh-CN" dirty="0"/>
              <a:t>The Scalable Commutativity Rule Designing Scalable Software for Multicore Processors</a:t>
            </a:r>
          </a:p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</a:p>
          <a:p>
            <a:r>
              <a:rPr kumimoji="1" lang="en-US" altLang="zh-CN" dirty="0"/>
              <a:t>Locating Cache Performance Bottlenecks Using Data Profiling</a:t>
            </a:r>
          </a:p>
          <a:p>
            <a:r>
              <a:rPr kumimoji="1" lang="en-US" altLang="zh-CN" dirty="0"/>
              <a:t>My VM is Lighter (and Safer) than your Container</a:t>
            </a:r>
          </a:p>
          <a:p>
            <a:r>
              <a:rPr kumimoji="1" lang="en-US" altLang="zh-CN" dirty="0"/>
              <a:t>RID Finding Reference Count Bugs with Inconsistent Path Pair Checking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7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9AC6-13F7-2A4E-8884-B399F9E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6AAED-D0C3-0E44-831C-17D30E6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/>
              <a:t>17.10 pic bug</a:t>
            </a:r>
          </a:p>
          <a:p>
            <a:pPr lvl="1"/>
            <a:r>
              <a:rPr lang="en-US" altLang="zh-CN" dirty="0"/>
              <a:t>Z3</a:t>
            </a:r>
          </a:p>
          <a:p>
            <a:pPr lvl="2"/>
            <a:r>
              <a:rPr lang="en-US" altLang="zh-CN" dirty="0"/>
              <a:t>--z3-commit add8d26</a:t>
            </a:r>
          </a:p>
          <a:p>
            <a:pPr lvl="1"/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lang="en-US" altLang="zh-CN" dirty="0" err="1"/>
              <a:t>Pkg-config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 -</a:t>
            </a:r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kumimoji="1" lang="en-US" altLang="zh-CN" dirty="0" err="1"/>
              <a:t>Gcc</a:t>
            </a:r>
            <a:r>
              <a:rPr kumimoji="1" lang="en-US" altLang="zh-CN" dirty="0"/>
              <a:t> 5.4</a:t>
            </a:r>
          </a:p>
          <a:p>
            <a:pPr lvl="1"/>
            <a:r>
              <a:rPr kumimoji="1" lang="en-US" altLang="zh-CN" dirty="0"/>
              <a:t>Sv6</a:t>
            </a:r>
          </a:p>
          <a:p>
            <a:pPr lvl="2"/>
            <a:r>
              <a:rPr kumimoji="1" lang="en-US" altLang="zh-CN" dirty="0"/>
              <a:t>Fellow Tan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96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8217C-1C8F-7C41-B5D6-7BB40C06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5C94D-1253-2241-AA14-357B30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C7404-EADF-054E-B329-E49144033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26526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55DF-6059-E34E-BCD0-D33BB6E5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D24E9-91C7-FD4D-AD26-223CC5BF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Running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DD1D8-0589-1849-9E23-407E7E06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49537"/>
            <a:ext cx="8838970" cy="25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1A31-278F-0748-A4C2-24A90AE4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649" y="276225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/>
              <a:t>THANKS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9702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3E3A-3C84-E243-8E2C-1CCE5E0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A0F1-CB93-5548-99C9-CA96233E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GPUvm</a:t>
            </a:r>
            <a:r>
              <a:rPr kumimoji="1" lang="en-US" altLang="zh-CN" sz="2400" dirty="0"/>
              <a:t>: Why Not Virtualizing GPUs at the Hypervisor</a:t>
            </a:r>
          </a:p>
          <a:p>
            <a:endParaRPr kumimoji="1" lang="en-US" altLang="zh-CN" sz="2400" dirty="0"/>
          </a:p>
          <a:p>
            <a:r>
              <a:rPr lang="en-US" altLang="zh-CN" sz="2400" dirty="0"/>
              <a:t>Locating Cache Performance Bottlenecks Using Data Profiling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14B2-B63B-0640-B69B-253CDEEE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  <a:r>
              <a:rPr kumimoji="1" lang="zh-Hans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D4E0-FC19-5843-A126-69AFA468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USENIX ATC 2014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Yusuke SUZUKI</a:t>
            </a:r>
            <a:r>
              <a:rPr lang="zh-Hans" altLang="en-US" sz="2000" dirty="0"/>
              <a:t> </a:t>
            </a:r>
            <a:r>
              <a:rPr lang="zh-CN" altLang="en-US" sz="2000" dirty="0"/>
              <a:t>第一作者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主要研究 浏览器、操作系统、加速器等。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Kenji </a:t>
            </a:r>
            <a:r>
              <a:rPr lang="en-US" altLang="zh-CN" sz="2000" dirty="0" err="1"/>
              <a:t>Kono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研究方向涉及操作系统、网络安 全、分布式和并行系统、编程语言系统等。 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CE6C-B129-C14D-AACC-C1606F7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1C89-E0A8-E943-8737-696DEEDD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大多数的 </a:t>
            </a:r>
            <a:r>
              <a:rPr lang="en-US" altLang="zh-CN" sz="2000" dirty="0"/>
              <a:t>GPGPU </a:t>
            </a:r>
            <a:r>
              <a:rPr lang="zh-CN" altLang="en-US" sz="2000" dirty="0"/>
              <a:t>应用也停留在研究层面。其原因主要是 </a:t>
            </a:r>
            <a:r>
              <a:rPr lang="en-US" altLang="zh-CN" sz="2000" dirty="0"/>
              <a:t>GPU </a:t>
            </a:r>
            <a:r>
              <a:rPr lang="zh-CN" altLang="en-US" sz="2000" dirty="0"/>
              <a:t>及其 相关的软件系统不支持虚拟化，无法为多个用户提供资源隔离。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I/O Pass-through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API remoting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Para-virtualization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不能为多个 </a:t>
            </a:r>
            <a:r>
              <a:rPr lang="en-US" altLang="zh-CN" sz="1800" dirty="0">
                <a:solidFill>
                  <a:srgbClr val="FF0000"/>
                </a:solidFill>
              </a:rPr>
              <a:t>VM </a:t>
            </a:r>
            <a:r>
              <a:rPr lang="zh-CN" altLang="en-US" sz="1800" dirty="0">
                <a:solidFill>
                  <a:srgbClr val="FF0000"/>
                </a:solidFill>
              </a:rPr>
              <a:t>提供 </a:t>
            </a:r>
            <a:r>
              <a:rPr lang="en-US" altLang="zh-CN" sz="1800" dirty="0">
                <a:solidFill>
                  <a:srgbClr val="FF0000"/>
                </a:solidFill>
              </a:rPr>
              <a:t>GPU </a:t>
            </a:r>
            <a:r>
              <a:rPr lang="zh-CN" altLang="en-US" sz="1800" dirty="0">
                <a:solidFill>
                  <a:srgbClr val="FF0000"/>
                </a:solidFill>
              </a:rPr>
              <a:t>资源隔离，并且需要修改驱动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B0E9F-7537-B742-9D9D-DCB0078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GPU </a:t>
            </a:r>
            <a:r>
              <a:rPr kumimoji="1" lang="zh-Hans" altLang="en-US" dirty="0"/>
              <a:t>架构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29C0-B8C3-E642-8965-6325ADC2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CD4DC-374B-8940-97ED-3F5D6358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870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C8D94-482B-D642-AC9F-0352CD7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GPUvm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B0DD9-3A7E-5849-8FA8-6192E707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Resource </a:t>
            </a:r>
            <a:r>
              <a:rPr lang="en-US" altLang="zh-CN" sz="2400" dirty="0" err="1"/>
              <a:t>Patitioning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GPU Shadow Page Tables </a:t>
            </a:r>
          </a:p>
          <a:p>
            <a:r>
              <a:rPr lang="en-US" altLang="zh-CN" sz="2400" dirty="0"/>
              <a:t>GPU Shadow Channel </a:t>
            </a:r>
          </a:p>
          <a:p>
            <a:r>
              <a:rPr lang="en-US" altLang="zh-CN" sz="2400" dirty="0"/>
              <a:t>GPU Shadow Channel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0F3B4-B051-8C40-B7A0-7DEF204B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264555"/>
            <a:ext cx="5753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90D1-9583-8848-8996-818D7BC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局限性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EF003-68BE-2245-9273-10F1DD30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通过实验验证，相对于没有虚拟化的情况，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带来较大的开销，即使是经过多级 优化，其 </a:t>
            </a:r>
            <a:r>
              <a:rPr lang="en-US" altLang="zh-CN" sz="2000" dirty="0"/>
              <a:t>Para-virtualization </a:t>
            </a:r>
            <a:r>
              <a:rPr lang="zh-CN" altLang="en-US" sz="2000" dirty="0"/>
              <a:t>性能降低依然有 </a:t>
            </a:r>
            <a:r>
              <a:rPr lang="en-US" altLang="zh-CN" sz="2000" dirty="0"/>
              <a:t>2-3 </a:t>
            </a:r>
            <a:r>
              <a:rPr lang="zh-CN" altLang="en-US" sz="2000" dirty="0"/>
              <a:t>倍，全虚拟化性能降低达到了 </a:t>
            </a:r>
            <a:r>
              <a:rPr lang="en-US" altLang="zh-CN" sz="2000" dirty="0"/>
              <a:t>40 </a:t>
            </a:r>
            <a:r>
              <a:rPr lang="zh-CN" altLang="en-US" sz="2000" dirty="0"/>
              <a:t>倍。而 且对于 </a:t>
            </a:r>
            <a:r>
              <a:rPr lang="en-US" altLang="zh-CN" sz="2000" dirty="0"/>
              <a:t>8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的情况，其开销增加相对于 </a:t>
            </a:r>
            <a:r>
              <a:rPr lang="en-US" altLang="zh-CN" sz="2000" dirty="0"/>
              <a:t>4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十分明显。可见，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尚不适合 部署使用，而且横向扩展性能也较差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2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6333-FDDA-1041-864D-00951AE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Locating Cache Performance Bottlenecks Using Data Profiling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3ADA-A82E-C844-8E5D-D74933CA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EuroSys</a:t>
            </a:r>
            <a:r>
              <a:rPr lang="en-US" altLang="zh-CN" sz="2400" dirty="0"/>
              <a:t> 2010 </a:t>
            </a:r>
          </a:p>
          <a:p>
            <a:r>
              <a:rPr lang="en-US" altLang="zh-CN" sz="2400" dirty="0"/>
              <a:t>Massachusetts Institute of Technology Computer Science and Artificial Intelligence Lab</a:t>
            </a:r>
            <a:r>
              <a:rPr lang="zh-Hans" altLang="en-US" sz="2400" dirty="0"/>
              <a:t>  </a:t>
            </a:r>
            <a:endParaRPr lang="en-US" altLang="zh-Hans" sz="2400" dirty="0"/>
          </a:p>
          <a:p>
            <a:r>
              <a:rPr lang="en-US" altLang="zh-CN" sz="2400" dirty="0"/>
              <a:t>Parallel &amp; Distributed Operating Systems Group</a:t>
            </a:r>
          </a:p>
          <a:p>
            <a:r>
              <a:rPr lang="en-US" altLang="zh-CN" sz="2400" dirty="0"/>
              <a:t>Aleksey </a:t>
            </a:r>
            <a:r>
              <a:rPr lang="en-US" altLang="zh-CN" sz="2400" dirty="0" err="1"/>
              <a:t>Pesterev</a:t>
            </a:r>
            <a:r>
              <a:rPr lang="zh-Hans" altLang="en-US" sz="2400" dirty="0"/>
              <a:t> </a:t>
            </a:r>
            <a:r>
              <a:rPr lang="zh-CN" altLang="en-US" sz="2400" dirty="0"/>
              <a:t>第一作者</a:t>
            </a:r>
            <a:endParaRPr lang="en-US" altLang="zh-CN" sz="2400" dirty="0"/>
          </a:p>
          <a:p>
            <a:r>
              <a:rPr lang="en-US" altLang="zh-CN" sz="2400" dirty="0" err="1"/>
              <a:t>Nickolai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Zeldovich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Robert T. Morris </a:t>
            </a:r>
            <a:endParaRPr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3394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84</TotalTime>
  <Words>832</Words>
  <Application>Microsoft Macintosh PowerPoint</Application>
  <PresentationFormat>宽屏</PresentationFormat>
  <Paragraphs>127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幼圆</vt:lpstr>
      <vt:lpstr>Arial</vt:lpstr>
      <vt:lpstr>Century Gothic</vt:lpstr>
      <vt:lpstr>Wingdings 3</vt:lpstr>
      <vt:lpstr>丝状</vt:lpstr>
      <vt:lpstr>Reading Report &amp; LAB</vt:lpstr>
      <vt:lpstr>Papers</vt:lpstr>
      <vt:lpstr>Papers</vt:lpstr>
      <vt:lpstr>GPUvm: Why Not Virtualizing GPUs at the Hypervisor  </vt:lpstr>
      <vt:lpstr>背景</vt:lpstr>
      <vt:lpstr>GPU 架构</vt:lpstr>
      <vt:lpstr>GPUvm</vt:lpstr>
      <vt:lpstr>局限性</vt:lpstr>
      <vt:lpstr>Locating Cache Performance Bottlenecks Using Data Profiling  </vt:lpstr>
      <vt:lpstr>背景</vt:lpstr>
      <vt:lpstr>DProf</vt:lpstr>
      <vt:lpstr>收集数据</vt:lpstr>
      <vt:lpstr>数据整合重点过程</vt:lpstr>
      <vt:lpstr>视图</vt:lpstr>
      <vt:lpstr>实验</vt:lpstr>
      <vt:lpstr>局限性</vt:lpstr>
      <vt:lpstr>Lab of HyperKernel And Commuter </vt:lpstr>
      <vt:lpstr>HyperKernel</vt:lpstr>
      <vt:lpstr>HyperKernel</vt:lpstr>
      <vt:lpstr>Commuter</vt:lpstr>
      <vt:lpstr>Run</vt:lpstr>
      <vt:lpstr>Run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Report &amp; LAB</dc:title>
  <dc:creator>高伟</dc:creator>
  <cp:lastModifiedBy>高伟</cp:lastModifiedBy>
  <cp:revision>42</cp:revision>
  <dcterms:created xsi:type="dcterms:W3CDTF">2018-06-05T03:45:01Z</dcterms:created>
  <dcterms:modified xsi:type="dcterms:W3CDTF">2018-06-05T05:10:37Z</dcterms:modified>
</cp:coreProperties>
</file>