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7" r:id="rId4"/>
    <p:sldId id="262" r:id="rId5"/>
    <p:sldId id="269" r:id="rId6"/>
    <p:sldId id="280" r:id="rId7"/>
    <p:sldId id="263" r:id="rId8"/>
    <p:sldId id="282" r:id="rId9"/>
    <p:sldId id="281" r:id="rId10"/>
    <p:sldId id="283" r:id="rId11"/>
    <p:sldId id="284" r:id="rId12"/>
    <p:sldId id="285" r:id="rId13"/>
    <p:sldId id="286" r:id="rId14"/>
    <p:sldId id="265" r:id="rId15"/>
    <p:sldId id="266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58" r:id="rId24"/>
    <p:sldId id="287" r:id="rId25"/>
    <p:sldId id="261" r:id="rId26"/>
    <p:sldId id="279" r:id="rId27"/>
    <p:sldId id="288" r:id="rId28"/>
    <p:sldId id="259" r:id="rId29"/>
    <p:sldId id="260" r:id="rId30"/>
    <p:sldId id="27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415"/>
  </p:normalViewPr>
  <p:slideViewPr>
    <p:cSldViewPr snapToGrid="0" snapToObjects="1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3B64C-537B-6741-A0B8-568F7DA4F0FA}" type="datetimeFigureOut">
              <a:rPr kumimoji="1" lang="zh-CN" altLang="en-US" smtClean="0"/>
              <a:t>2018/6/11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BCDD-09AB-3E4F-B805-B83802AFD7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95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16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5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79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2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31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66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核跳变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BBCDD-09AB-3E4F-B805-B83802AFD71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9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B547-7FFB-C144-992C-632503EBE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ans" dirty="0"/>
              <a:t>Reading Report &amp; LAB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659E2D-9067-7A4F-BB01-BDD074801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														</a:t>
            </a:r>
          </a:p>
          <a:p>
            <a:r>
              <a:rPr kumimoji="1" lang="en-US" altLang="zh-Hans" dirty="0"/>
              <a:t>															Wei Gao</a:t>
            </a:r>
          </a:p>
        </p:txBody>
      </p:sp>
    </p:spTree>
    <p:extLst>
      <p:ext uri="{BB962C8B-B14F-4D97-AF65-F5344CB8AC3E}">
        <p14:creationId xmlns:p14="http://schemas.microsoft.com/office/powerpoint/2010/main" val="5937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DD78C-2BBE-DB4A-9A50-9E3C76B6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GPUvm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53C8-F7E2-8040-BA8B-3C1907E8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GPU shadow </a:t>
            </a:r>
            <a:r>
              <a:rPr kumimoji="1" lang="en-US" altLang="zh-CN" sz="2800" dirty="0" err="1"/>
              <a:t>pagetable</a:t>
            </a:r>
            <a:endParaRPr kumimoji="1" lang="en-US" altLang="zh-CN" sz="2800" dirty="0"/>
          </a:p>
          <a:p>
            <a:pPr lvl="1"/>
            <a:r>
              <a:rPr kumimoji="1" lang="en-US" altLang="zh-CN" sz="2400" dirty="0"/>
              <a:t>Isolate GPU memory </a:t>
            </a:r>
          </a:p>
          <a:p>
            <a:r>
              <a:rPr kumimoji="1" lang="en-US" altLang="zh-CN" sz="2800" dirty="0"/>
              <a:t>GPU shadow channel</a:t>
            </a:r>
          </a:p>
          <a:p>
            <a:pPr lvl="1"/>
            <a:r>
              <a:rPr kumimoji="1" lang="en-US" altLang="zh-CN" sz="2400" dirty="0"/>
              <a:t>Isolate GPU channels</a:t>
            </a:r>
          </a:p>
          <a:p>
            <a:r>
              <a:rPr kumimoji="1" lang="en-US" altLang="zh-CN" sz="2800" dirty="0"/>
              <a:t>CPU fair-share scheduler</a:t>
            </a:r>
          </a:p>
          <a:p>
            <a:pPr lvl="1"/>
            <a:r>
              <a:rPr kumimoji="1" lang="en-US" altLang="zh-CN" sz="2400" dirty="0"/>
              <a:t>Isolate GPU </a:t>
            </a:r>
            <a:r>
              <a:rPr kumimoji="1" lang="en-US" altLang="zh-CN" sz="2400" dirty="0" err="1"/>
              <a:t>Bme</a:t>
            </a:r>
            <a:r>
              <a:rPr kumimoji="1" lang="en-US" altLang="zh-CN" sz="2400" dirty="0"/>
              <a:t> using GPU </a:t>
            </a:r>
            <a:r>
              <a:rPr kumimoji="1" lang="en-US" altLang="zh-CN" sz="2400" dirty="0" err="1"/>
              <a:t>compuBng</a:t>
            </a:r>
            <a:r>
              <a:rPr kumimoji="1" lang="en-US" altLang="zh-CN" sz="2400" dirty="0"/>
              <a:t> cores </a:t>
            </a:r>
          </a:p>
          <a:p>
            <a:pPr lvl="1"/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5326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56A0F-BEC2-4046-8D7D-D1033410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Shadow Page Table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8D915-804D-9846-BE66-BE9E33C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75B1F1-4182-DE43-9A52-B073AC86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7" y="2133600"/>
            <a:ext cx="8927117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56A0F-BEC2-4046-8D7D-D1033410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Shadow Channel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8D915-804D-9846-BE66-BE9E33CC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935D10-DD59-224C-AFF5-C3944C2C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96666"/>
            <a:ext cx="8355013" cy="42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8E3A6-CF6E-5D43-95EE-8948C97D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GPU Fair-Share Scheduler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A23DD-E00F-6841-94C2-C8C8DDBF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EEED1-31BF-A544-93D7-6A41E9D0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1" y="1905000"/>
            <a:ext cx="9173516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9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90D1-9583-8848-8996-818D7BCA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Limitation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EF003-68BE-2245-9273-10F1DD30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/>
              <a:t>Full-virtualization 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40X slower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Para-virtualization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2~3X slower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Scale performance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Large overhead in 4- and 8- VM case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572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F6333-FDDA-1041-864D-00951AEE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Locating Cache Performance Bottlenecks Using Data Profiling (</a:t>
            </a:r>
            <a:r>
              <a:rPr lang="en-US" altLang="zh-CN" dirty="0" err="1"/>
              <a:t>EuroSys</a:t>
            </a:r>
            <a:r>
              <a:rPr lang="en-US" altLang="zh-CN" dirty="0"/>
              <a:t> 2010)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3ADA-A82E-C844-8E5D-D74933CA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Aleksey </a:t>
            </a:r>
            <a:r>
              <a:rPr lang="en-US" altLang="zh-CN" sz="2400" dirty="0" err="1"/>
              <a:t>Pesterev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Nickolai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Zeldovich</a:t>
            </a:r>
            <a:r>
              <a:rPr lang="en-US" altLang="zh-CN" sz="2400" dirty="0"/>
              <a:t> , Robert T. Morris </a:t>
            </a:r>
          </a:p>
          <a:p>
            <a:r>
              <a:rPr lang="en-US" altLang="zh-CN" sz="2400" dirty="0"/>
              <a:t>MIT Parallel &amp; Distributed Operating Systems Group</a:t>
            </a:r>
          </a:p>
          <a:p>
            <a:r>
              <a:rPr lang="en-US" altLang="zh-CN" sz="2400" dirty="0" err="1"/>
              <a:t>Nickolai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Zeldovich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200" dirty="0"/>
              <a:t>building practical secure systems</a:t>
            </a:r>
          </a:p>
          <a:p>
            <a:r>
              <a:rPr lang="en-US" altLang="zh-CN" sz="2400" dirty="0"/>
              <a:t>Robert T. Morris </a:t>
            </a:r>
            <a:endParaRPr lang="zh-CN" altLang="en-US" sz="2400" dirty="0"/>
          </a:p>
          <a:p>
            <a:pPr lvl="1"/>
            <a:r>
              <a:rPr lang="en-US" altLang="zh-CN" sz="2200" dirty="0"/>
              <a:t>Linux kernel scalability on multicore machines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4133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0356-FCFD-6C40-9522-665CA150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77180-43D7-2043-90F4-E69487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Typical profilers attribute costs to specific code locations </a:t>
            </a:r>
          </a:p>
          <a:p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cache miss spread over instructions easily appear insignificant</a:t>
            </a:r>
          </a:p>
          <a:p>
            <a:endParaRPr kumimoji="1" lang="en-US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10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C541A-5AFE-DB4C-99CE-78889148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 err="1"/>
              <a:t>DProf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E62F1-578D-9642-B60D-E8D82E99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2400" dirty="0"/>
              <a:t>Understand cache miss costs by attributing misses to data types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Views of cache miss data, including a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dirty="0"/>
              <a:t>ata </a:t>
            </a:r>
            <a:r>
              <a:rPr lang="en-US" altLang="zh-CN" sz="2400" dirty="0">
                <a:solidFill>
                  <a:srgbClr val="FF0000"/>
                </a:solidFill>
              </a:rPr>
              <a:t>Prof</a:t>
            </a:r>
            <a:r>
              <a:rPr lang="en-US" altLang="zh-CN" sz="2400" dirty="0"/>
              <a:t>ile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43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AB794-E3A4-9740-977C-66776AE6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Collect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B784-79DB-8846-8B6A-15BB6B59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Traces and Address Sets</a:t>
            </a:r>
            <a:endParaRPr lang="zh-CN" altLang="en-US" dirty="0"/>
          </a:p>
          <a:p>
            <a:endParaRPr kumimoji="1" lang="en-US" altLang="zh-CN" dirty="0"/>
          </a:p>
          <a:p>
            <a:r>
              <a:rPr lang="en-US" altLang="zh-CN" dirty="0"/>
              <a:t>Access samples</a:t>
            </a:r>
          </a:p>
          <a:p>
            <a:pPr lvl="1"/>
            <a:r>
              <a:rPr lang="en-US" altLang="zh-CN" dirty="0"/>
              <a:t>AMD Instruction Based Sampling (IBS) </a:t>
            </a:r>
          </a:p>
          <a:p>
            <a:pPr lvl="1"/>
            <a:endParaRPr kumimoji="1" lang="en-US" altLang="zh-CN" dirty="0"/>
          </a:p>
          <a:p>
            <a:r>
              <a:rPr lang="en-US" altLang="zh-Hans" dirty="0"/>
              <a:t>Object access histories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recording all instruction pointers that access a given object during that object’s lifetime </a:t>
            </a:r>
          </a:p>
          <a:p>
            <a:pPr lvl="1"/>
            <a:r>
              <a:rPr lang="en-US" altLang="zh-CN" dirty="0"/>
              <a:t>debug registers</a:t>
            </a:r>
            <a:r>
              <a:rPr lang="zh-Hans" altLang="en-US" dirty="0"/>
              <a:t> </a:t>
            </a:r>
            <a:r>
              <a:rPr lang="en-US" altLang="zh-Hans" dirty="0"/>
              <a:t>in Intel &amp; AMD</a:t>
            </a:r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16892-33C6-EF41-88C9-EB2ED5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38" y="2728058"/>
            <a:ext cx="3852863" cy="16800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2E0CC4-3A13-FC4C-ABFE-D5F8518BA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822" y="4807438"/>
            <a:ext cx="4992780" cy="15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D956-E0F5-F54C-AE03-9B74EAB6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Path Traces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AA185-A50E-1C42-B5B7-4C646B1B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sz="2400" dirty="0"/>
              <a:t>Cache simulation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Address to Type Resolution </a:t>
            </a:r>
          </a:p>
          <a:p>
            <a:pPr lvl="1"/>
            <a:r>
              <a:rPr lang="en-US" altLang="zh-CN" sz="2000" dirty="0"/>
              <a:t>statically-allocated memory 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en-US" altLang="zh-CN" sz="2000" dirty="0"/>
              <a:t>dynamically- allocated 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Path Trace Generation 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200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70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4DDC2-EE27-594F-B8A9-4D368C02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2EFC9-DE37-ED45-8734-EEA4719A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Hyperkernel</a:t>
            </a:r>
            <a:r>
              <a:rPr kumimoji="1" lang="en-US" altLang="zh-CN" dirty="0"/>
              <a:t>: Push-Button Verification of an OS Kernel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The Scalable Commutativity Rule Designing Scalable Software for Multicore Processors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Locating Cache Performance Bottlenecks Using Data Profiling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My VM is Lighter (and Safer) than your Container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RID Finding Reference Count Bugs with Inconsistent Path Pair Checking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77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71501-0C8A-104C-BAE6-DE76DA53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DProf</a:t>
            </a:r>
            <a:r>
              <a:rPr kumimoji="1" lang="en-US" altLang="zh-CN" dirty="0"/>
              <a:t> Views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9CFD6-D939-C240-8BE7-13F71308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Data profile</a:t>
            </a:r>
          </a:p>
          <a:p>
            <a:pPr lvl="1"/>
            <a:r>
              <a:rPr lang="en-US" altLang="zh-CN" sz="2400" dirty="0"/>
              <a:t>a list of data type names, “bounce” between cores </a:t>
            </a:r>
            <a:endParaRPr lang="zh-CN" altLang="en-US" sz="2400" dirty="0"/>
          </a:p>
          <a:p>
            <a:r>
              <a:rPr lang="en-US" altLang="zh-CN" sz="2800" dirty="0"/>
              <a:t>Miss classification</a:t>
            </a:r>
          </a:p>
          <a:p>
            <a:pPr lvl="1"/>
            <a:r>
              <a:rPr lang="en-US" altLang="zh-CN" sz="2400" dirty="0"/>
              <a:t>what types of misses are most common for each data type </a:t>
            </a:r>
            <a:endParaRPr lang="zh-CN" altLang="en-US" sz="2400" dirty="0"/>
          </a:p>
          <a:p>
            <a:r>
              <a:rPr lang="en-US" altLang="zh-CN" sz="2800" dirty="0"/>
              <a:t>Working Set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1"/>
            <a:r>
              <a:rPr lang="en-US" altLang="zh-CN" sz="1800" dirty="0"/>
              <a:t>Active data types</a:t>
            </a:r>
            <a:r>
              <a:rPr lang="zh-CN" altLang="en-US" sz="1800" dirty="0"/>
              <a:t>，</a:t>
            </a:r>
            <a:r>
              <a:rPr lang="en-US" altLang="zh-CN" sz="1800" dirty="0"/>
              <a:t> cache associativity sets </a:t>
            </a:r>
            <a:r>
              <a:rPr lang="zh-CN" altLang="en-US" sz="1800" dirty="0"/>
              <a:t> </a:t>
            </a:r>
            <a:endParaRPr lang="zh-CN" altLang="en-US" sz="2400" dirty="0"/>
          </a:p>
          <a:p>
            <a:r>
              <a:rPr lang="en-US" altLang="zh-CN" sz="2800" dirty="0"/>
              <a:t>Data flow</a:t>
            </a:r>
            <a:endParaRPr lang="zh-CN" altLang="en-US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208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1B38C-F075-5A41-9710-07E57161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94BC0-2CA9-354B-B9BE-DA02D136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memcached</a:t>
            </a:r>
            <a:r>
              <a:rPr lang="en-US" altLang="zh-CN" sz="2800" dirty="0"/>
              <a:t> </a:t>
            </a:r>
          </a:p>
          <a:p>
            <a:endParaRPr kumimoji="1" lang="en-US" altLang="zh-CN" sz="2800" dirty="0"/>
          </a:p>
          <a:p>
            <a:pPr lvl="1"/>
            <a:r>
              <a:rPr lang="en-US" altLang="zh-CN" sz="2400" dirty="0"/>
              <a:t>dev queue </a:t>
            </a:r>
            <a:r>
              <a:rPr lang="en-US" altLang="zh-CN" sz="2400" dirty="0" err="1"/>
              <a:t>xmit</a:t>
            </a:r>
            <a:r>
              <a:rPr lang="en-US" altLang="zh-CN" sz="2400" dirty="0"/>
              <a:t> </a:t>
            </a:r>
            <a:r>
              <a:rPr lang="en-US" altLang="zh-Hans" sz="2400" dirty="0"/>
              <a:t>&amp;</a:t>
            </a:r>
            <a:r>
              <a:rPr lang="zh-Hans" altLang="en-US" sz="2400" dirty="0"/>
              <a:t> </a:t>
            </a:r>
            <a:r>
              <a:rPr lang="en-US" altLang="zh-CN" sz="2400" dirty="0"/>
              <a:t>dev hard start </a:t>
            </a:r>
            <a:r>
              <a:rPr lang="en-US" altLang="zh-CN" sz="2400" dirty="0" err="1"/>
              <a:t>xmit</a:t>
            </a:r>
            <a:r>
              <a:rPr lang="en-US" altLang="zh-CN" sz="2400" dirty="0"/>
              <a:t> 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Bounce between cores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Improvement 57%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602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7891E-8EBC-A347-B38D-CF9D4975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Limitation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58881-04E3-7449-AE2E-67B76E9A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Only AMD Processor</a:t>
            </a:r>
          </a:p>
          <a:p>
            <a:endParaRPr lang="en-US" altLang="zh-CN" sz="2400" dirty="0"/>
          </a:p>
          <a:p>
            <a:r>
              <a:rPr lang="en-US" altLang="zh-CN" sz="2400" dirty="0"/>
              <a:t>Limitation of debug registers</a:t>
            </a:r>
            <a:endParaRPr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44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17B5-742D-A441-8C23-3D32883D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 of </a:t>
            </a:r>
            <a:r>
              <a:rPr kumimoji="1" lang="en-US" altLang="zh-CN" dirty="0" err="1"/>
              <a:t>HyperKernel</a:t>
            </a:r>
            <a:r>
              <a:rPr kumimoji="1" lang="en-US" altLang="zh-CN" dirty="0"/>
              <a:t> And Commuter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90280-3C10-4A46-BA20-4F469DA1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Install and bugs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65179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C3F06-E54E-3242-BEEC-37AABD5B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Commuter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459CE8-D819-EB41-8A60-4230157C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64" y="2676525"/>
            <a:ext cx="10942524" cy="2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80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9AC6-13F7-2A4E-8884-B399F9E6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Commuter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6AAED-D0C3-0E44-831C-17D30E6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/>
              <a:t>17.10 pic bug</a:t>
            </a:r>
          </a:p>
          <a:p>
            <a:pPr lvl="1"/>
            <a:r>
              <a:rPr lang="en-US" altLang="zh-CN" dirty="0"/>
              <a:t>Z3</a:t>
            </a:r>
          </a:p>
          <a:p>
            <a:pPr lvl="2"/>
            <a:r>
              <a:rPr lang="en-US" altLang="zh-CN" dirty="0"/>
              <a:t>--z3-commit add8d26</a:t>
            </a:r>
          </a:p>
          <a:p>
            <a:pPr lvl="1"/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lang="en-US" altLang="zh-CN" dirty="0" err="1"/>
              <a:t>Pkg-config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 -</a:t>
            </a:r>
            <a:r>
              <a:rPr lang="en-US" altLang="zh-CN" dirty="0" err="1"/>
              <a:t>mtrace</a:t>
            </a:r>
            <a:endParaRPr lang="en-US" altLang="zh-CN" dirty="0"/>
          </a:p>
          <a:p>
            <a:pPr lvl="2"/>
            <a:r>
              <a:rPr kumimoji="1" lang="en-US" altLang="zh-CN" dirty="0" err="1"/>
              <a:t>Gcc</a:t>
            </a:r>
            <a:r>
              <a:rPr kumimoji="1" lang="en-US" altLang="zh-CN" dirty="0"/>
              <a:t> 5.4</a:t>
            </a:r>
          </a:p>
          <a:p>
            <a:pPr lvl="1"/>
            <a:r>
              <a:rPr kumimoji="1" lang="en-US" altLang="zh-CN" dirty="0"/>
              <a:t>Sv6</a:t>
            </a:r>
          </a:p>
          <a:p>
            <a:pPr lvl="2"/>
            <a:r>
              <a:rPr kumimoji="1" lang="en-US" altLang="zh-CN" dirty="0"/>
              <a:t>Fellow Tan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58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BEE6-F50D-F946-9A50-85213797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Test 10 </a:t>
            </a:r>
            <a:r>
              <a:rPr kumimoji="1" lang="en-US" altLang="zh-CN" dirty="0" err="1"/>
              <a:t>syscalls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57BD0E7-71C7-F540-824B-9078ABE8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C5452F-3F80-384A-BA7C-C0881283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5" y="1905000"/>
            <a:ext cx="89281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67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65943-0477-8149-AD52-87E5C9CA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DAFAD-585C-FA4D-A13A-3931CBA8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Theorem 1 (Refinement). The kernel implementation is a refinement of the state-machine specification. 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Theorem 2 (Crosscutting). The state-machine </a:t>
            </a:r>
            <a:r>
              <a:rPr kumimoji="1" lang="en-US" altLang="zh-CN" sz="2400" dirty="0" err="1"/>
              <a:t>specifica</a:t>
            </a:r>
            <a:r>
              <a:rPr kumimoji="1" lang="en-US" altLang="zh-CN" sz="2400" dirty="0"/>
              <a:t>- </a:t>
            </a:r>
            <a:r>
              <a:rPr kumimoji="1" lang="en-US" altLang="zh-CN" sz="2400" dirty="0" err="1"/>
              <a:t>tion</a:t>
            </a:r>
            <a:r>
              <a:rPr kumimoji="1" lang="en-US" altLang="zh-CN" sz="2400" dirty="0"/>
              <a:t> satisfies the declarative specification </a:t>
            </a:r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Z3 Solver, LLVM IR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991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3148-C831-FD44-AEBE-A1A7B334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06A99-D213-DF41-B23D-BC147B90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 &amp; bugs</a:t>
            </a:r>
          </a:p>
          <a:p>
            <a:pPr lvl="1"/>
            <a:r>
              <a:rPr lang="en-US" altLang="zh-CN" dirty="0" err="1"/>
              <a:t>qemu</a:t>
            </a:r>
            <a:endParaRPr lang="en-US" altLang="zh-CN" dirty="0"/>
          </a:p>
          <a:p>
            <a:pPr lvl="1"/>
            <a:r>
              <a:rPr lang="en-US" altLang="zh-CN" dirty="0" err="1"/>
              <a:t>llvm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apt-get install llvm-5.0 llvm-5.0-dev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clang</a:t>
            </a:r>
          </a:p>
          <a:p>
            <a:pPr lvl="2"/>
            <a:r>
              <a:rPr lang="en-US" altLang="zh-CN" dirty="0"/>
              <a:t>apt-get install clang-5.0 clang-5.0-dev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Z3 </a:t>
            </a:r>
          </a:p>
          <a:p>
            <a:pPr lvl="2"/>
            <a:r>
              <a:rPr lang="en-US" altLang="zh-CN" dirty="0"/>
              <a:t>python scripts/</a:t>
            </a:r>
            <a:r>
              <a:rPr lang="en-US" altLang="zh-CN" dirty="0" err="1"/>
              <a:t>mk_make.py</a:t>
            </a:r>
            <a:r>
              <a:rPr lang="en-US" altLang="zh-CN" dirty="0"/>
              <a:t> --prefix=/home/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/z3install2 --python --</a:t>
            </a:r>
            <a:r>
              <a:rPr lang="en-US" altLang="zh-CN" dirty="0" err="1"/>
              <a:t>pypkgdir</a:t>
            </a:r>
            <a:r>
              <a:rPr lang="en-US" altLang="zh-CN" dirty="0"/>
              <a:t>=/home/</a:t>
            </a:r>
            <a:r>
              <a:rPr lang="en-US" altLang="zh-CN" dirty="0" err="1"/>
              <a:t>zhenyanjie</a:t>
            </a:r>
            <a:r>
              <a:rPr lang="en-US" altLang="zh-CN" dirty="0"/>
              <a:t>/</a:t>
            </a:r>
            <a:r>
              <a:rPr lang="en-US" altLang="zh-CN" dirty="0" err="1"/>
              <a:t>gaowei_zhenbao</a:t>
            </a:r>
            <a:r>
              <a:rPr lang="en-US" altLang="zh-CN" dirty="0"/>
              <a:t>/</a:t>
            </a:r>
            <a:r>
              <a:rPr lang="en-US" altLang="zh-CN" dirty="0" err="1"/>
              <a:t>os</a:t>
            </a:r>
            <a:r>
              <a:rPr lang="en-US" altLang="zh-CN" dirty="0"/>
              <a:t>/z3install2/lib/python-2.7/site-packages</a:t>
            </a:r>
            <a:r>
              <a:rPr lang="zh-CN" altLang="zh-CN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29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FD64-1461-F14C-B018-87454033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HyperKernel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6A8CC-E91E-214A-84BE-95CF9A693F33}"/>
              </a:ext>
            </a:extLst>
          </p:cNvPr>
          <p:cNvPicPr/>
          <p:nvPr/>
        </p:nvPicPr>
        <p:blipFill rotWithShape="1">
          <a:blip r:embed="rId2"/>
          <a:srcRect r="24802"/>
          <a:stretch/>
        </p:blipFill>
        <p:spPr>
          <a:xfrm>
            <a:off x="935264" y="2563268"/>
            <a:ext cx="3963307" cy="2667635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411F08-D402-0146-91FA-04087CC9E2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42" y="2563268"/>
            <a:ext cx="5257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43E3A-3C84-E243-8E2C-1CCE5E00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Papers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CA0F1-CB93-5548-99C9-CA96233E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/>
              <a:t>GPUvm</a:t>
            </a:r>
            <a:r>
              <a:rPr kumimoji="1" lang="en-US" altLang="zh-CN" sz="2400" dirty="0"/>
              <a:t>: Why Not Virtualizing GPUs at the Hypervisor</a:t>
            </a:r>
          </a:p>
          <a:p>
            <a:endParaRPr kumimoji="1" lang="en-US" altLang="zh-CN" sz="2400" dirty="0"/>
          </a:p>
          <a:p>
            <a:r>
              <a:rPr lang="en-US" altLang="zh-CN" sz="2400" dirty="0"/>
              <a:t>Locating Cache Performance Bottlenecks Using Data Profiling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6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F1A31-278F-0748-A4C2-24A90AE4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649" y="276225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8000" dirty="0"/>
              <a:t>THANKS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9702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614B2-B63B-0640-B69B-253CDEEE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/>
              <a:t>GPUvm</a:t>
            </a:r>
            <a:r>
              <a:rPr kumimoji="1" lang="en-US" altLang="zh-CN" dirty="0"/>
              <a:t>: Why Not Virtualizing GPUs at the Hypervisor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(USENIX ATC 2014)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D4E0-FC19-5843-A126-69AFA468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Yusuke Suzuki , </a:t>
            </a:r>
            <a:r>
              <a:rPr lang="en-US" altLang="zh-CN" sz="2000" dirty="0" err="1"/>
              <a:t>Shinpei</a:t>
            </a:r>
            <a:r>
              <a:rPr lang="en-US" altLang="zh-CN" sz="2000" dirty="0"/>
              <a:t> Kato, Hiroshi Yamada , Kenji </a:t>
            </a:r>
            <a:r>
              <a:rPr lang="en-US" altLang="zh-CN" sz="2000" dirty="0" err="1"/>
              <a:t>Kono</a:t>
            </a:r>
            <a:r>
              <a:rPr lang="en-US" altLang="zh-CN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Yusuke SUZUKI</a:t>
            </a:r>
            <a:r>
              <a:rPr lang="zh-Hans" altLang="en-US" sz="2000" dirty="0"/>
              <a:t> 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Web Browsers </a:t>
            </a:r>
            <a:r>
              <a:rPr lang="en-US" altLang="zh-CN" sz="1800" dirty="0"/>
              <a:t>,</a:t>
            </a:r>
            <a:r>
              <a:rPr lang="en-US" altLang="zh-CN" dirty="0"/>
              <a:t> System Software, Accelerators: GPU, FPGA, Intel Xeon Phi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Kenji </a:t>
            </a:r>
            <a:r>
              <a:rPr lang="en-US" altLang="zh-CN" sz="2000" dirty="0" err="1"/>
              <a:t>Kono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Operating systems </a:t>
            </a:r>
            <a:r>
              <a:rPr lang="en-US" altLang="zh-CN" sz="1800" dirty="0"/>
              <a:t>,</a:t>
            </a:r>
            <a:r>
              <a:rPr lang="en-US" altLang="zh-CN" dirty="0"/>
              <a:t> Internet security, distributed and parallel systems,  programming language systems</a:t>
            </a:r>
            <a:endParaRPr lang="zh-CN" altLang="en-US" sz="1800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0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0CE6C-B129-C14D-AACC-C1606F70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C1C89-E0A8-E943-8737-696DEEDD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GPU is not the first-class ci</a:t>
            </a:r>
            <a:r>
              <a:rPr lang="en-US" altLang="zh-Hans" sz="2400" dirty="0"/>
              <a:t>ti</a:t>
            </a:r>
            <a:r>
              <a:rPr lang="en-US" altLang="zh-CN" sz="2400" dirty="0"/>
              <a:t>zen of cloud computing environment and enterprise servers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Can not multiplex GPGPU among virtual machines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Can not consolidate VMs that run GPGPU applications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GPU virtualization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8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B4F44-3A90-7740-863C-E4FEFAE4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Relative Works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D3BD5-5879-BA41-8C1F-8377C676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/>
              <a:t>I/O Pass-through 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600" dirty="0"/>
              <a:t>minimize overhead of virtualization 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/>
              <a:t>Para-virtualization 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600" dirty="0"/>
              <a:t>Expose an ideal GPU device model to VMs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600" dirty="0"/>
              <a:t>Guest device driver must be modified or </a:t>
            </a:r>
            <a:r>
              <a:rPr kumimoji="1" lang="en-US" altLang="zh-CN" sz="2600" dirty="0" err="1"/>
              <a:t>rewriten</a:t>
            </a:r>
            <a:r>
              <a:rPr kumimoji="1" lang="en-US" altLang="zh-CN" sz="2600" dirty="0"/>
              <a:t> </a:t>
            </a:r>
            <a:br>
              <a:rPr kumimoji="1" lang="en-US" altLang="zh-CN" sz="2800" dirty="0"/>
            </a:br>
            <a:endParaRPr kumimoji="1" lang="en-US" altLang="zh-CN" sz="2800" dirty="0"/>
          </a:p>
          <a:p>
            <a:pPr lvl="1">
              <a:lnSpc>
                <a:spcPct val="150000"/>
              </a:lnSpc>
            </a:pPr>
            <a:endParaRPr kumimoji="1" lang="en-US" altLang="zh-CN" sz="2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61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B0E9F-7537-B742-9D9D-DCB0078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829C0-B8C3-E642-8965-6325ADC2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6CD4DC-374B-8940-97ED-3F5D6358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87" y="1686884"/>
            <a:ext cx="9328028" cy="42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4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0DD23-9279-1F4D-82A0-DE75D09E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GPUvm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E006F-6A5B-E544-B664-B6FD1E69C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695012-9175-574E-8DA7-9DAA8547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0"/>
            <a:ext cx="8701621" cy="345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0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B0858-442D-2A48-A26B-D8C6466D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GPUvm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3E78E-E580-494D-BE9E-69D002BE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2EDCAE-B2BD-F14D-AE13-819C9547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60" y="1782448"/>
            <a:ext cx="8870052" cy="44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68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267</TotalTime>
  <Words>583</Words>
  <Application>Microsoft Macintosh PowerPoint</Application>
  <PresentationFormat>宽屏</PresentationFormat>
  <Paragraphs>148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幼圆</vt:lpstr>
      <vt:lpstr>Arial</vt:lpstr>
      <vt:lpstr>Century Gothic</vt:lpstr>
      <vt:lpstr>Wingdings 3</vt:lpstr>
      <vt:lpstr>丝状</vt:lpstr>
      <vt:lpstr>Reading Report &amp; LAB</vt:lpstr>
      <vt:lpstr>Papers</vt:lpstr>
      <vt:lpstr>Papers</vt:lpstr>
      <vt:lpstr>GPUvm: Why Not Virtualizing GPUs at the Hypervisor (USENIX ATC 2014) </vt:lpstr>
      <vt:lpstr>Background</vt:lpstr>
      <vt:lpstr>Relative Works</vt:lpstr>
      <vt:lpstr>GPU</vt:lpstr>
      <vt:lpstr>GPUvm</vt:lpstr>
      <vt:lpstr>GPUvm</vt:lpstr>
      <vt:lpstr>GPUvm</vt:lpstr>
      <vt:lpstr>GPU Shadow Page Table  </vt:lpstr>
      <vt:lpstr>GPU Shadow Channel </vt:lpstr>
      <vt:lpstr>GPU Fair-Share Scheduler</vt:lpstr>
      <vt:lpstr>Limitation</vt:lpstr>
      <vt:lpstr>Locating Cache Performance Bottlenecks Using Data Profiling (EuroSys 2010) </vt:lpstr>
      <vt:lpstr>Background</vt:lpstr>
      <vt:lpstr>DProf</vt:lpstr>
      <vt:lpstr>Collect</vt:lpstr>
      <vt:lpstr>Path Traces</vt:lpstr>
      <vt:lpstr>DProf Views</vt:lpstr>
      <vt:lpstr>Experiments</vt:lpstr>
      <vt:lpstr>Limitation</vt:lpstr>
      <vt:lpstr>Lab of HyperKernel And Commuter </vt:lpstr>
      <vt:lpstr>Commuter</vt:lpstr>
      <vt:lpstr>Commuter</vt:lpstr>
      <vt:lpstr>Test 10 syscalls</vt:lpstr>
      <vt:lpstr>HyperKernel</vt:lpstr>
      <vt:lpstr>HyperKernel</vt:lpstr>
      <vt:lpstr>HyperKernel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Report &amp; LAB</dc:title>
  <dc:creator>高伟</dc:creator>
  <cp:lastModifiedBy>高伟</cp:lastModifiedBy>
  <cp:revision>148</cp:revision>
  <dcterms:created xsi:type="dcterms:W3CDTF">2018-06-05T03:45:01Z</dcterms:created>
  <dcterms:modified xsi:type="dcterms:W3CDTF">2018-06-11T15:10:41Z</dcterms:modified>
</cp:coreProperties>
</file>