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67" r:id="rId4"/>
    <p:sldId id="262" r:id="rId5"/>
    <p:sldId id="269" r:id="rId6"/>
    <p:sldId id="263" r:id="rId7"/>
    <p:sldId id="264" r:id="rId8"/>
    <p:sldId id="265" r:id="rId9"/>
    <p:sldId id="266" r:id="rId10"/>
    <p:sldId id="268" r:id="rId11"/>
    <p:sldId id="270" r:id="rId12"/>
    <p:sldId id="271" r:id="rId13"/>
    <p:sldId id="272" r:id="rId14"/>
    <p:sldId id="273" r:id="rId15"/>
    <p:sldId id="274" r:id="rId16"/>
    <p:sldId id="275" r:id="rId17"/>
    <p:sldId id="258" r:id="rId18"/>
    <p:sldId id="259" r:id="rId19"/>
    <p:sldId id="260" r:id="rId20"/>
    <p:sldId id="261" r:id="rId21"/>
    <p:sldId id="276" r:id="rId22"/>
    <p:sldId id="277" r:id="rId23"/>
    <p:sldId id="279" r:id="rId24"/>
    <p:sldId id="278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77415"/>
  </p:normalViewPr>
  <p:slideViewPr>
    <p:cSldViewPr snapToGrid="0" snapToObjects="1">
      <p:cViewPr varScale="1">
        <p:scale>
          <a:sx n="89" d="100"/>
          <a:sy n="89" d="100"/>
        </p:scale>
        <p:origin x="1432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E3B64C-537B-6741-A0B8-568F7DA4F0FA}" type="datetimeFigureOut">
              <a:rPr kumimoji="1" lang="zh-CN" altLang="en-US" smtClean="0"/>
              <a:t>2018/6/5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BBBCDD-09AB-3E4F-B805-B83802AFD71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239543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BBBCDD-09AB-3E4F-B805-B83802AFD713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201611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Resource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Patitioning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将物理内存和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MMIO 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空间通过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PCIe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BARs 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划分成多个连续的 地址空间部分，每个部分分配一个单独的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VM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 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GPU Shadow Page Tables 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负责将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VM 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GPU 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虚拟地址转换为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GPU 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或者主机的物 理地址。设备驱动在每次一个页被更新的时候需要刷新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TLB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。而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GPUvm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可以拦截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TLB 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刷新请求，从而更新相关的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GPU Shadow page table 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条目 </a:t>
            </a:r>
            <a:endParaRPr lang="zh-CN" alt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GPU Shadow Channel 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用于隔离从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VM 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发出的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GPU 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访问。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GPU channels 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的物理索 引对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VM 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不可见，但是每个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VM 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可以拥有自己的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channel 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虚拟索引，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GPUvm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维护虚 </a:t>
            </a:r>
            <a:endParaRPr lang="zh-CN" alt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拟索引到物理索引的映射。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GPUvm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管理所有的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VM 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使用的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channels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，由于每个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VM 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channel 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使用请求都可以被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GPUvm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拦截，所以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GPUvm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可以在完成虚实转换之 后，使用物理索引激活相应的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channels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 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拟索引到物理索引的映射。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GPUvm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管理所有的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VM 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使用的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channels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，由于每个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VM 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channel 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使用请求都可以被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GPUvm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拦截，所以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GPUvm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可以在完成虚实转换之 后，使用物理索引激活相应的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channels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 </a:t>
            </a:r>
            <a:endParaRPr lang="en-US" altLang="zh-CN" dirty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BBBCDD-09AB-3E4F-B805-B83802AFD713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899296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核跳变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BBBCDD-09AB-3E4F-B805-B83802AFD713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470960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AEB547-7FFB-C144-992C-632503EBEC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Hans" dirty="0"/>
              <a:t>Reading Report &amp; LAB</a:t>
            </a: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7659E2D-9067-7A4F-BB01-BDD074801E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/>
              <a:t>														</a:t>
            </a:r>
            <a:r>
              <a:rPr kumimoji="1" lang="en-US" altLang="zh-Hans" dirty="0"/>
              <a:t>Wei Gao</a:t>
            </a:r>
          </a:p>
        </p:txBody>
      </p:sp>
    </p:spTree>
    <p:extLst>
      <p:ext uri="{BB962C8B-B14F-4D97-AF65-F5344CB8AC3E}">
        <p14:creationId xmlns:p14="http://schemas.microsoft.com/office/powerpoint/2010/main" val="593738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BC0356-FCFD-6C40-9522-665CA1501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背景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777180-43D7-2043-90F4-E694874598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主流的 </a:t>
            </a:r>
            <a:r>
              <a:rPr lang="en-US" altLang="zh-CN" sz="2400" dirty="0"/>
              <a:t>Profiler </a:t>
            </a:r>
            <a:r>
              <a:rPr lang="zh-CN" altLang="en-US" sz="2400" dirty="0"/>
              <a:t>工具主要统计各行代码的 </a:t>
            </a:r>
            <a:r>
              <a:rPr lang="en-US" altLang="zh-CN" sz="2400" dirty="0"/>
              <a:t>cache miss </a:t>
            </a:r>
            <a:r>
              <a:rPr lang="zh-CN" altLang="en-US" sz="2400" dirty="0"/>
              <a:t>频率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 </a:t>
            </a:r>
            <a:r>
              <a:rPr lang="en-US" altLang="zh-CN" sz="2400" dirty="0"/>
              <a:t>cache miss </a:t>
            </a:r>
            <a:r>
              <a:rPr lang="zh-CN" altLang="en-US" sz="2400" dirty="0"/>
              <a:t>散布</a:t>
            </a:r>
            <a:endParaRPr lang="en-US" altLang="zh-CN" sz="2400" dirty="0"/>
          </a:p>
          <a:p>
            <a:endParaRPr kumimoji="1" lang="en-US" altLang="zh-CN" sz="2400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41000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0C541A-5AFE-DB4C-99CE-78889148F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Hans" dirty="0" err="1"/>
              <a:t>DProf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2E62F1-578D-9642-B60D-E8D82E999C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/>
              <a:t>帮助编程人员发现、理解并消除 </a:t>
            </a:r>
            <a:r>
              <a:rPr lang="en-US" altLang="zh-CN" sz="2000" dirty="0"/>
              <a:t>cache miss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 err="1"/>
              <a:t>DProf</a:t>
            </a:r>
            <a:r>
              <a:rPr lang="en-US" altLang="zh-CN" sz="2000" dirty="0"/>
              <a:t> </a:t>
            </a:r>
            <a:r>
              <a:rPr lang="zh-CN" altLang="en-US" sz="2000" dirty="0"/>
              <a:t>通过性能检测硬件获取 </a:t>
            </a:r>
            <a:r>
              <a:rPr lang="en-US" altLang="zh-CN" sz="2000" dirty="0"/>
              <a:t>cache miss </a:t>
            </a:r>
            <a:r>
              <a:rPr lang="zh-CN" altLang="en-US" sz="2000" dirty="0"/>
              <a:t>的信息，并进一步分析缺失的原因。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 err="1"/>
              <a:t>DProf</a:t>
            </a:r>
            <a:r>
              <a:rPr lang="en-US" altLang="zh-CN" sz="2000" dirty="0"/>
              <a:t> </a:t>
            </a:r>
            <a:r>
              <a:rPr lang="zh-CN" altLang="en-US" sz="2000" dirty="0"/>
              <a:t>列出造成缺失的具体数据及其类型，而不是代码，帮助编程人员消除缺失 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74328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9AB794-E3A4-9740-977C-66776AE67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收集数据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E1B784-79DB-8846-8B6A-15BB6B5931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随机选择一个数据对象集合，并记录每个数据对象从分配到回收的 整个生命周期 </a:t>
            </a:r>
          </a:p>
          <a:p>
            <a:endParaRPr kumimoji="1" lang="en-US" altLang="zh-CN" dirty="0"/>
          </a:p>
          <a:p>
            <a:r>
              <a:rPr lang="zh-CN" altLang="en-US" dirty="0"/>
              <a:t>数据访问样本 </a:t>
            </a:r>
            <a:endParaRPr lang="en-US" altLang="zh-CN" dirty="0"/>
          </a:p>
          <a:p>
            <a:pPr lvl="1"/>
            <a:r>
              <a:rPr lang="en-US" altLang="zh-CN" dirty="0"/>
              <a:t>AMD </a:t>
            </a:r>
            <a:r>
              <a:rPr lang="zh-CN" altLang="en-US" dirty="0"/>
              <a:t>基于指令采样的硬件</a:t>
            </a:r>
            <a:endParaRPr lang="en-US" altLang="zh-CN" dirty="0"/>
          </a:p>
          <a:p>
            <a:pPr lvl="1"/>
            <a:r>
              <a:rPr lang="en-US" altLang="zh-CN" dirty="0"/>
              <a:t>(instruction-based sampling(IBS) </a:t>
            </a:r>
            <a:r>
              <a:rPr lang="en-US" altLang="zh-CN" dirty="0" err="1"/>
              <a:t>hareware</a:t>
            </a:r>
            <a:r>
              <a:rPr lang="en-US" altLang="zh-CN" dirty="0"/>
              <a:t>)</a:t>
            </a:r>
            <a:r>
              <a:rPr lang="zh-Hans" altLang="en-US" dirty="0"/>
              <a:t>）</a:t>
            </a:r>
            <a:endParaRPr lang="zh-CN" altLang="en-US" dirty="0"/>
          </a:p>
          <a:p>
            <a:endParaRPr kumimoji="1" lang="en-US" altLang="zh-CN" dirty="0"/>
          </a:p>
          <a:p>
            <a:r>
              <a:rPr lang="zh-CN" altLang="en-US" dirty="0"/>
              <a:t>对象访问历史 </a:t>
            </a:r>
            <a:endParaRPr lang="en-US" altLang="zh-CN" dirty="0"/>
          </a:p>
          <a:p>
            <a:pPr lvl="1"/>
            <a:r>
              <a:rPr lang="en-US" altLang="zh-CN" dirty="0"/>
              <a:t>x86 </a:t>
            </a:r>
            <a:r>
              <a:rPr lang="zh-CN" altLang="en-US" dirty="0"/>
              <a:t>调试寄存处</a:t>
            </a:r>
            <a:r>
              <a:rPr lang="en-US" altLang="zh-CN" dirty="0"/>
              <a:t>(debug registers) </a:t>
            </a:r>
          </a:p>
          <a:p>
            <a:endParaRPr lang="zh-CN" altLang="en-US" dirty="0"/>
          </a:p>
          <a:p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3816892-33C6-EF41-88C9-EB2ED5B6A0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5738" y="2728058"/>
            <a:ext cx="3852863" cy="168002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42E0CC4-3A13-FC4C-ABFE-D5F8518BAF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5822" y="4807438"/>
            <a:ext cx="4992780" cy="1558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2949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A7D956-E0F5-F54C-AE03-9B74EAB6D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数据整合重点过程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4AA185-A50E-1C42-B5B7-4C646B1B96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ans" sz="2400" dirty="0"/>
              <a:t>Cache</a:t>
            </a:r>
            <a:r>
              <a:rPr lang="zh-CN" altLang="en-US" sz="2400" dirty="0"/>
              <a:t>模拟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访问地址解析 </a:t>
            </a:r>
            <a:endParaRPr lang="en-US" altLang="zh-CN" sz="2400" dirty="0"/>
          </a:p>
          <a:p>
            <a:pPr lvl="1"/>
            <a:r>
              <a:rPr lang="zh-CN" altLang="en-US" sz="2000" dirty="0"/>
              <a:t>静态分配 </a:t>
            </a:r>
            <a:endParaRPr lang="en-US" altLang="zh-CN" sz="2000" dirty="0"/>
          </a:p>
          <a:p>
            <a:pPr lvl="1"/>
            <a:r>
              <a:rPr lang="zh-CN" altLang="en-US" sz="2000" dirty="0"/>
              <a:t>动态分配 </a:t>
            </a:r>
            <a:endParaRPr lang="en-US" altLang="zh-CN" sz="2000" dirty="0"/>
          </a:p>
          <a:p>
            <a:pPr lvl="1"/>
            <a:endParaRPr lang="en-US" altLang="zh-CN" sz="2000" dirty="0"/>
          </a:p>
          <a:p>
            <a:r>
              <a:rPr lang="zh-CN" altLang="en-US" sz="2400" dirty="0"/>
              <a:t>数据类型、路径信息整合</a:t>
            </a:r>
            <a:endParaRPr lang="en-US" altLang="zh-CN" sz="2400" dirty="0"/>
          </a:p>
          <a:p>
            <a:endParaRPr lang="en-US" altLang="zh-CN" sz="2400" dirty="0"/>
          </a:p>
          <a:p>
            <a:endParaRPr lang="zh-CN" altLang="en-US" sz="2200" dirty="0"/>
          </a:p>
          <a:p>
            <a:pPr lvl="1"/>
            <a:endParaRPr lang="zh-CN" altLang="en-US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17055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D71501-0C8A-104C-BAE6-DE76DA535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视图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C9CFD6-D939-C240-8BE7-13F713087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数据概况</a:t>
            </a:r>
            <a:endParaRPr lang="en-US" altLang="zh-CN" sz="2800" dirty="0"/>
          </a:p>
          <a:p>
            <a:pPr lvl="1"/>
            <a:r>
              <a:rPr lang="zh-CN" altLang="en-US" sz="1800" dirty="0"/>
              <a:t>数据类型列 表 </a:t>
            </a:r>
            <a:r>
              <a:rPr lang="zh-CN" altLang="en-US" sz="2400" dirty="0"/>
              <a:t> </a:t>
            </a:r>
          </a:p>
          <a:p>
            <a:r>
              <a:rPr lang="zh-CN" altLang="en-US" sz="2800" dirty="0"/>
              <a:t>缺失分类 </a:t>
            </a:r>
            <a:endParaRPr lang="en-US" altLang="zh-CN" sz="2800" dirty="0"/>
          </a:p>
          <a:p>
            <a:pPr lvl="1"/>
            <a:r>
              <a:rPr lang="zh-CN" altLang="en-US" sz="1800" dirty="0"/>
              <a:t>每种数据类型的主要缺失原因 </a:t>
            </a:r>
            <a:endParaRPr lang="zh-CN" altLang="en-US" sz="2400" dirty="0"/>
          </a:p>
          <a:p>
            <a:r>
              <a:rPr lang="zh-CN" altLang="en-US" sz="2800" dirty="0"/>
              <a:t>工作集 </a:t>
            </a:r>
            <a:endParaRPr lang="en-US" altLang="zh-CN" sz="2800" dirty="0"/>
          </a:p>
          <a:p>
            <a:pPr lvl="1"/>
            <a:r>
              <a:rPr lang="zh-CN" altLang="en-US" sz="1800" dirty="0"/>
              <a:t>活跃数据类型，</a:t>
            </a:r>
            <a:r>
              <a:rPr lang="en-US" altLang="zh-CN" sz="1800" dirty="0"/>
              <a:t> cache </a:t>
            </a:r>
            <a:r>
              <a:rPr lang="zh-CN" altLang="en-US" sz="1800" dirty="0"/>
              <a:t>关联组 </a:t>
            </a:r>
            <a:endParaRPr lang="zh-CN" altLang="en-US" sz="2400" dirty="0"/>
          </a:p>
          <a:p>
            <a:r>
              <a:rPr lang="zh-CN" altLang="en-US" sz="2800" dirty="0"/>
              <a:t>数据流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42089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C1B38C-F075-5A41-9710-07E571614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实验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194BC0-2CA9-354B-B9BE-DA02D13661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memcached</a:t>
            </a:r>
            <a:r>
              <a:rPr lang="en-US" altLang="zh-CN" dirty="0"/>
              <a:t> </a:t>
            </a:r>
          </a:p>
          <a:p>
            <a:endParaRPr kumimoji="1" lang="en-US" altLang="zh-CN" dirty="0"/>
          </a:p>
          <a:p>
            <a:pPr lvl="1"/>
            <a:r>
              <a:rPr lang="en-US" altLang="zh-CN" dirty="0"/>
              <a:t>dev queue </a:t>
            </a:r>
            <a:r>
              <a:rPr lang="en-US" altLang="zh-CN" dirty="0" err="1"/>
              <a:t>xmit</a:t>
            </a:r>
            <a:r>
              <a:rPr lang="en-US" altLang="zh-CN" dirty="0"/>
              <a:t> </a:t>
            </a:r>
            <a:r>
              <a:rPr lang="en-US" altLang="zh-Hans" dirty="0"/>
              <a:t>&amp;</a:t>
            </a:r>
            <a:r>
              <a:rPr lang="zh-Hans" altLang="en-US" dirty="0"/>
              <a:t> </a:t>
            </a:r>
            <a:r>
              <a:rPr lang="en-US" altLang="zh-CN" dirty="0"/>
              <a:t>dev hard start </a:t>
            </a:r>
            <a:r>
              <a:rPr lang="en-US" altLang="zh-CN" dirty="0" err="1"/>
              <a:t>xmit</a:t>
            </a:r>
            <a:r>
              <a:rPr lang="en-US" altLang="zh-CN" dirty="0"/>
              <a:t> 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 err="1"/>
              <a:t>skbuffs</a:t>
            </a:r>
            <a:r>
              <a:rPr lang="en-US" altLang="zh-CN" dirty="0"/>
              <a:t> </a:t>
            </a:r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性能提高</a:t>
            </a:r>
            <a:r>
              <a:rPr lang="en-US" altLang="zh-CN" dirty="0"/>
              <a:t>57%</a:t>
            </a:r>
          </a:p>
          <a:p>
            <a:pPr lvl="1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26027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A7891E-8EBC-A347-B38D-CF9D49751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局限性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958881-04E3-7449-AE2E-67B76E9A7E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DProf</a:t>
            </a:r>
            <a:r>
              <a:rPr lang="en-US" altLang="zh-CN" dirty="0"/>
              <a:t> </a:t>
            </a:r>
            <a:r>
              <a:rPr lang="zh-CN" altLang="en-US" dirty="0"/>
              <a:t>受限于 </a:t>
            </a:r>
            <a:r>
              <a:rPr lang="en-US" altLang="zh-CN" dirty="0"/>
              <a:t>AMD </a:t>
            </a:r>
            <a:r>
              <a:rPr lang="zh-CN" altLang="en-US" dirty="0"/>
              <a:t>和 </a:t>
            </a:r>
            <a:r>
              <a:rPr lang="en-US" altLang="zh-CN" dirty="0"/>
              <a:t>Intel </a:t>
            </a:r>
            <a:r>
              <a:rPr lang="zh-CN" altLang="en-US" dirty="0"/>
              <a:t>的性能检测硬件的数据情况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调试寄存器的数目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64497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B617B5-742D-A441-8C23-3D32883DD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Lab of </a:t>
            </a:r>
            <a:r>
              <a:rPr kumimoji="1" lang="en-US" altLang="zh-CN" dirty="0" err="1"/>
              <a:t>HyperKernel</a:t>
            </a:r>
            <a:r>
              <a:rPr kumimoji="1" lang="en-US" altLang="zh-CN" dirty="0"/>
              <a:t> And Commuter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390280-3C10-4A46-BA20-4F469DA16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sz="2400" dirty="0"/>
              <a:t>Install and bugs</a:t>
            </a:r>
          </a:p>
          <a:p>
            <a:endParaRPr kumimoji="1" lang="en-US" altLang="zh-CN" sz="2400" dirty="0"/>
          </a:p>
          <a:p>
            <a:r>
              <a:rPr kumimoji="1" lang="en-US" altLang="zh-CN" sz="2400" dirty="0"/>
              <a:t>run</a:t>
            </a:r>
          </a:p>
        </p:txBody>
      </p:sp>
    </p:spTree>
    <p:extLst>
      <p:ext uri="{BB962C8B-B14F-4D97-AF65-F5344CB8AC3E}">
        <p14:creationId xmlns:p14="http://schemas.microsoft.com/office/powerpoint/2010/main" val="16517925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083148-C831-FD44-AEBE-A1A7B334B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HyperKernel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906A99-D213-DF41-B23D-BC147B901C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Install &amp; bugs</a:t>
            </a:r>
          </a:p>
          <a:p>
            <a:pPr lvl="1"/>
            <a:r>
              <a:rPr lang="en-US" altLang="zh-CN" dirty="0" err="1"/>
              <a:t>qemu</a:t>
            </a:r>
            <a:endParaRPr lang="en-US" altLang="zh-CN" dirty="0"/>
          </a:p>
          <a:p>
            <a:pPr lvl="1"/>
            <a:r>
              <a:rPr lang="en-US" altLang="zh-CN" dirty="0" err="1"/>
              <a:t>llvm</a:t>
            </a:r>
            <a:r>
              <a:rPr lang="en-US" altLang="zh-CN" dirty="0"/>
              <a:t> </a:t>
            </a:r>
          </a:p>
          <a:p>
            <a:pPr lvl="2"/>
            <a:r>
              <a:rPr lang="en-US" altLang="zh-CN" dirty="0"/>
              <a:t>apt-get install llvm-5.0 llvm-5.0-dev</a:t>
            </a:r>
            <a:r>
              <a:rPr lang="zh-CN" altLang="zh-CN" dirty="0"/>
              <a:t> </a:t>
            </a:r>
            <a:endParaRPr lang="en-US" altLang="zh-CN" dirty="0"/>
          </a:p>
          <a:p>
            <a:pPr lvl="1"/>
            <a:r>
              <a:rPr lang="en-US" altLang="zh-CN" dirty="0"/>
              <a:t>clang</a:t>
            </a:r>
          </a:p>
          <a:p>
            <a:pPr lvl="2"/>
            <a:r>
              <a:rPr lang="en-US" altLang="zh-CN" dirty="0"/>
              <a:t>apt-get install clang-5.0 clang-5.0-dev</a:t>
            </a:r>
            <a:r>
              <a:rPr lang="zh-CN" altLang="zh-CN" dirty="0"/>
              <a:t> </a:t>
            </a:r>
            <a:endParaRPr lang="en-US" altLang="zh-CN" dirty="0"/>
          </a:p>
          <a:p>
            <a:pPr lvl="1"/>
            <a:r>
              <a:rPr lang="en-US" altLang="zh-CN" dirty="0"/>
              <a:t>Z3 </a:t>
            </a:r>
          </a:p>
          <a:p>
            <a:pPr lvl="2"/>
            <a:r>
              <a:rPr lang="en-US" altLang="zh-CN" dirty="0"/>
              <a:t>python scripts/</a:t>
            </a:r>
            <a:r>
              <a:rPr lang="en-US" altLang="zh-CN" dirty="0" err="1"/>
              <a:t>mk_make.py</a:t>
            </a:r>
            <a:r>
              <a:rPr lang="en-US" altLang="zh-CN" dirty="0"/>
              <a:t> --prefix=/home/</a:t>
            </a:r>
            <a:r>
              <a:rPr lang="en-US" altLang="zh-CN" dirty="0" err="1"/>
              <a:t>zhenyanjie</a:t>
            </a:r>
            <a:r>
              <a:rPr lang="en-US" altLang="zh-CN" dirty="0"/>
              <a:t>/</a:t>
            </a:r>
            <a:r>
              <a:rPr lang="en-US" altLang="zh-CN" dirty="0" err="1"/>
              <a:t>gaowei_zhenbao</a:t>
            </a:r>
            <a:r>
              <a:rPr lang="en-US" altLang="zh-CN" dirty="0"/>
              <a:t>/</a:t>
            </a:r>
            <a:r>
              <a:rPr lang="en-US" altLang="zh-CN" dirty="0" err="1"/>
              <a:t>os</a:t>
            </a:r>
            <a:r>
              <a:rPr lang="en-US" altLang="zh-CN" dirty="0"/>
              <a:t>/z3install2 --python --</a:t>
            </a:r>
            <a:r>
              <a:rPr lang="en-US" altLang="zh-CN" dirty="0" err="1"/>
              <a:t>pypkgdir</a:t>
            </a:r>
            <a:r>
              <a:rPr lang="en-US" altLang="zh-CN" dirty="0"/>
              <a:t>=/home/</a:t>
            </a:r>
            <a:r>
              <a:rPr lang="en-US" altLang="zh-CN" dirty="0" err="1"/>
              <a:t>zhenyanjie</a:t>
            </a:r>
            <a:r>
              <a:rPr lang="en-US" altLang="zh-CN" dirty="0"/>
              <a:t>/</a:t>
            </a:r>
            <a:r>
              <a:rPr lang="en-US" altLang="zh-CN" dirty="0" err="1"/>
              <a:t>gaowei_zhenbao</a:t>
            </a:r>
            <a:r>
              <a:rPr lang="en-US" altLang="zh-CN" dirty="0"/>
              <a:t>/</a:t>
            </a:r>
            <a:r>
              <a:rPr lang="en-US" altLang="zh-CN" dirty="0" err="1"/>
              <a:t>os</a:t>
            </a:r>
            <a:r>
              <a:rPr lang="en-US" altLang="zh-CN" dirty="0"/>
              <a:t>/z3install2/lib/python-2.7/site-packages</a:t>
            </a:r>
            <a:r>
              <a:rPr lang="zh-CN" altLang="zh-CN" dirty="0"/>
              <a:t> </a:t>
            </a:r>
            <a:endParaRPr lang="en-US" altLang="zh-CN" dirty="0"/>
          </a:p>
          <a:p>
            <a:pPr lvl="1"/>
            <a:endParaRPr lang="en-US" altLang="zh-CN" dirty="0"/>
          </a:p>
          <a:p>
            <a:pPr lvl="2"/>
            <a:endParaRPr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64297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13FD64-1461-F14C-B018-87454033A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HyperKernel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9B6A8CC-E91E-214A-84BE-95CF9A693F33}"/>
              </a:ext>
            </a:extLst>
          </p:cNvPr>
          <p:cNvPicPr/>
          <p:nvPr/>
        </p:nvPicPr>
        <p:blipFill rotWithShape="1">
          <a:blip r:embed="rId2"/>
          <a:srcRect r="24802"/>
          <a:stretch/>
        </p:blipFill>
        <p:spPr>
          <a:xfrm>
            <a:off x="935264" y="2563268"/>
            <a:ext cx="3963307" cy="2667635"/>
          </a:xfrm>
          <a:prstGeom prst="rect">
            <a:avLst/>
          </a:prstGeom>
        </p:spPr>
      </p:pic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D3411F08-D402-0146-91FA-04087CC9E2C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3042" y="2563268"/>
            <a:ext cx="525780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163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A4DDC2-EE27-594F-B8A9-4D368C027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Papers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82EFC9-DE37-ED45-8734-EEA4719A2A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/>
              <a:t>Hyperkernel</a:t>
            </a:r>
            <a:r>
              <a:rPr kumimoji="1" lang="en-US" altLang="zh-CN" dirty="0"/>
              <a:t>: Push-Button Verification of an OS Kernel</a:t>
            </a:r>
          </a:p>
          <a:p>
            <a:r>
              <a:rPr kumimoji="1" lang="en-US" altLang="zh-CN" dirty="0"/>
              <a:t>The Scalable Commutativity Rule Designing Scalable Software for Multicore Processors</a:t>
            </a:r>
          </a:p>
          <a:p>
            <a:r>
              <a:rPr kumimoji="1" lang="en-US" altLang="zh-CN" dirty="0" err="1"/>
              <a:t>GPUvm</a:t>
            </a:r>
            <a:r>
              <a:rPr kumimoji="1" lang="en-US" altLang="zh-CN" dirty="0"/>
              <a:t>: Why Not Virtualizing GPUs at the Hypervisor</a:t>
            </a:r>
          </a:p>
          <a:p>
            <a:r>
              <a:rPr kumimoji="1" lang="en-US" altLang="zh-CN" dirty="0"/>
              <a:t>Locating Cache Performance Bottlenecks Using Data Profiling</a:t>
            </a:r>
          </a:p>
          <a:p>
            <a:r>
              <a:rPr kumimoji="1" lang="en-US" altLang="zh-CN" dirty="0"/>
              <a:t>My VM is Lighter (and Safer) than your Container</a:t>
            </a:r>
          </a:p>
          <a:p>
            <a:r>
              <a:rPr kumimoji="1" lang="en-US" altLang="zh-CN" dirty="0"/>
              <a:t>RID Finding Reference Count Bugs with Inconsistent Path Pair Checking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97798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F09AC6-13F7-2A4E-8884-B399F9E6A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Commuter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66AAED-D0C3-0E44-831C-17D30E6EDE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Install &amp; bugs</a:t>
            </a:r>
          </a:p>
          <a:p>
            <a:pPr lvl="1"/>
            <a:r>
              <a:rPr lang="en-US" altLang="zh-CN" dirty="0"/>
              <a:t>17.10 pic bug</a:t>
            </a:r>
          </a:p>
          <a:p>
            <a:pPr lvl="1"/>
            <a:r>
              <a:rPr lang="en-US" altLang="zh-CN" dirty="0"/>
              <a:t>Z3</a:t>
            </a:r>
          </a:p>
          <a:p>
            <a:pPr lvl="2"/>
            <a:r>
              <a:rPr lang="en-US" altLang="zh-CN" dirty="0"/>
              <a:t>--z3-commit add8d26</a:t>
            </a:r>
          </a:p>
          <a:p>
            <a:pPr lvl="1"/>
            <a:r>
              <a:rPr lang="en-US" altLang="zh-CN" dirty="0" err="1"/>
              <a:t>mtrace</a:t>
            </a:r>
            <a:endParaRPr lang="en-US" altLang="zh-CN" dirty="0"/>
          </a:p>
          <a:p>
            <a:pPr lvl="2"/>
            <a:r>
              <a:rPr lang="en-US" altLang="zh-CN" dirty="0" err="1"/>
              <a:t>Pkg-config</a:t>
            </a:r>
            <a:r>
              <a:rPr lang="zh-CN" altLang="zh-CN" dirty="0"/>
              <a:t> </a:t>
            </a:r>
            <a:endParaRPr lang="en-US" altLang="zh-CN" dirty="0"/>
          </a:p>
          <a:p>
            <a:pPr lvl="1"/>
            <a:r>
              <a:rPr lang="en-US" altLang="zh-CN" dirty="0" err="1"/>
              <a:t>linux</a:t>
            </a:r>
            <a:r>
              <a:rPr lang="en-US" altLang="zh-CN" dirty="0"/>
              <a:t> -</a:t>
            </a:r>
            <a:r>
              <a:rPr lang="en-US" altLang="zh-CN" dirty="0" err="1"/>
              <a:t>mtrace</a:t>
            </a:r>
            <a:endParaRPr lang="en-US" altLang="zh-CN" dirty="0"/>
          </a:p>
          <a:p>
            <a:pPr lvl="2"/>
            <a:r>
              <a:rPr kumimoji="1" lang="en-US" altLang="zh-CN" dirty="0" err="1"/>
              <a:t>Gcc</a:t>
            </a:r>
            <a:r>
              <a:rPr kumimoji="1" lang="en-US" altLang="zh-CN" dirty="0"/>
              <a:t> 5.4</a:t>
            </a:r>
          </a:p>
          <a:p>
            <a:pPr lvl="1"/>
            <a:r>
              <a:rPr kumimoji="1" lang="en-US" altLang="zh-CN" dirty="0"/>
              <a:t>Sv6</a:t>
            </a:r>
          </a:p>
          <a:p>
            <a:pPr lvl="2"/>
            <a:r>
              <a:rPr kumimoji="1" lang="en-US" altLang="zh-CN" dirty="0"/>
              <a:t>Fellow Tan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999601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08217C-1C8F-7C41-B5D6-7BB40C06B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Run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F5C94D-1253-2241-AA14-357B303D94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38C7404-EADF-054E-B329-E49144033D8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589212" y="2133600"/>
            <a:ext cx="9026526" cy="3995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5138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8155DF-6059-E34E-BCD0-D33BB6E57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Run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DD24E9-91C7-FD4D-AD26-223CC5BFD6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sz="2800" dirty="0"/>
              <a:t>Running</a:t>
            </a:r>
            <a:endParaRPr kumimoji="1" lang="zh-CN" altLang="en-US" sz="28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DCDD1D8-0589-1849-9E23-407E7E06E9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2649537"/>
            <a:ext cx="8838970" cy="2522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1661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53BEE6-F50D-F946-9A50-852137976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Test six </a:t>
            </a:r>
            <a:r>
              <a:rPr kumimoji="1" lang="en-US" altLang="zh-CN" dirty="0" err="1"/>
              <a:t>syscalls</a:t>
            </a:r>
            <a:endParaRPr kumimoji="1"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38839160-FE5A-6245-B35C-41BCF8B929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13880" y="2133600"/>
            <a:ext cx="8066066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3366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BF1A31-278F-0748-A4C2-24A90AE49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7649" y="2762250"/>
            <a:ext cx="8915400" cy="377762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kumimoji="1" lang="en-US" altLang="zh-CN" sz="8000" dirty="0"/>
              <a:t>THANKS</a:t>
            </a:r>
            <a:endParaRPr kumimoji="1" lang="zh-CN" altLang="en-US" sz="8000" dirty="0"/>
          </a:p>
        </p:txBody>
      </p:sp>
    </p:spTree>
    <p:extLst>
      <p:ext uri="{BB962C8B-B14F-4D97-AF65-F5344CB8AC3E}">
        <p14:creationId xmlns:p14="http://schemas.microsoft.com/office/powerpoint/2010/main" val="1297025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B43E3A-3C84-E243-8E2C-1CCE5E00C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Hans" dirty="0"/>
              <a:t>Papers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CCA0F1-CB93-5548-99C9-CA96233E68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sz="2400" dirty="0" err="1"/>
              <a:t>GPUvm</a:t>
            </a:r>
            <a:r>
              <a:rPr kumimoji="1" lang="en-US" altLang="zh-CN" sz="2400" dirty="0"/>
              <a:t>: Why Not Virtualizing GPUs at the Hypervisor</a:t>
            </a:r>
          </a:p>
          <a:p>
            <a:endParaRPr kumimoji="1" lang="en-US" altLang="zh-CN" sz="2400" dirty="0"/>
          </a:p>
          <a:p>
            <a:r>
              <a:rPr lang="en-US" altLang="zh-CN" sz="2400" dirty="0"/>
              <a:t>Locating Cache Performance Bottlenecks Using Data Profiling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864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3614B2-B63B-0640-B69B-253CDEEEC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 err="1"/>
              <a:t>GPUvm</a:t>
            </a:r>
            <a:r>
              <a:rPr kumimoji="1" lang="en-US" altLang="zh-CN" dirty="0"/>
              <a:t>: Why Not Virtualizing GPUs at the Hypervisor</a:t>
            </a:r>
            <a:r>
              <a:rPr kumimoji="1" lang="zh-Hans" altLang="en-US" dirty="0"/>
              <a:t> </a:t>
            </a:r>
            <a:br>
              <a:rPr kumimoji="1" lang="en-US" altLang="zh-CN" dirty="0"/>
            </a:b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16D4E0-FC19-5843-A126-69AFA46820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/>
              <a:t>USENIX ATC 2014 </a:t>
            </a:r>
            <a:r>
              <a:rPr lang="zh-CN" altLang="en-US" sz="2000" dirty="0"/>
              <a:t>，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en-US" altLang="zh-CN" sz="2000" dirty="0"/>
              <a:t>Yusuke SUZUKI</a:t>
            </a:r>
            <a:r>
              <a:rPr lang="zh-Hans" altLang="en-US" sz="2000" dirty="0"/>
              <a:t> </a:t>
            </a:r>
            <a:r>
              <a:rPr lang="zh-CN" altLang="en-US" sz="2000" dirty="0"/>
              <a:t>第一作者</a:t>
            </a:r>
            <a:endParaRPr lang="en-US" altLang="zh-CN" sz="2000" dirty="0"/>
          </a:p>
          <a:p>
            <a:pPr lvl="1">
              <a:lnSpc>
                <a:spcPct val="150000"/>
              </a:lnSpc>
            </a:pPr>
            <a:r>
              <a:rPr lang="zh-CN" altLang="en-US" sz="1800" dirty="0"/>
              <a:t>主要研究 浏览器、操作系统、加速器等。</a:t>
            </a:r>
            <a:endParaRPr lang="en-US" altLang="zh-CN" sz="1800" dirty="0"/>
          </a:p>
          <a:p>
            <a:pPr>
              <a:lnSpc>
                <a:spcPct val="150000"/>
              </a:lnSpc>
            </a:pPr>
            <a:r>
              <a:rPr lang="en-US" altLang="zh-CN" sz="2000" dirty="0"/>
              <a:t>Kenji </a:t>
            </a:r>
            <a:r>
              <a:rPr lang="en-US" altLang="zh-CN" sz="2000" dirty="0" err="1"/>
              <a:t>Kono</a:t>
            </a:r>
            <a:endParaRPr lang="en-US" altLang="zh-CN" sz="2000" dirty="0"/>
          </a:p>
          <a:p>
            <a:pPr lvl="1">
              <a:lnSpc>
                <a:spcPct val="150000"/>
              </a:lnSpc>
            </a:pPr>
            <a:r>
              <a:rPr lang="zh-CN" altLang="en-US" sz="1800" dirty="0"/>
              <a:t>研究方向涉及操作系统、网络安 全、分布式和并行系统、编程语言系统等。 </a:t>
            </a:r>
          </a:p>
          <a:p>
            <a:pPr marL="457200" lvl="1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4007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60CE6C-B129-C14D-AACC-C1606F70A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背景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FC1C89-E0A8-E943-8737-696DEEDD04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大多数的 </a:t>
            </a:r>
            <a:r>
              <a:rPr lang="en-US" altLang="zh-CN" sz="2000" dirty="0"/>
              <a:t>GPGPU </a:t>
            </a:r>
            <a:r>
              <a:rPr lang="zh-CN" altLang="en-US" sz="2000" dirty="0"/>
              <a:t>应用也停留在研究层面。其原因主要是 </a:t>
            </a:r>
            <a:r>
              <a:rPr lang="en-US" altLang="zh-CN" sz="2000" dirty="0"/>
              <a:t>GPU </a:t>
            </a:r>
            <a:r>
              <a:rPr lang="zh-CN" altLang="en-US" sz="2000" dirty="0"/>
              <a:t>及其 相关的软件系统不支持虚拟化，无法为多个用户提供资源隔离。 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/>
              <a:t>I/O Pass-through 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/>
              <a:t>API remoting 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/>
              <a:t>Para-virtualization 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zh-CN" altLang="en-US" sz="1800" dirty="0">
                <a:solidFill>
                  <a:srgbClr val="FF0000"/>
                </a:solidFill>
              </a:rPr>
              <a:t>不能为多个 </a:t>
            </a:r>
            <a:r>
              <a:rPr lang="en-US" altLang="zh-CN" sz="1800" dirty="0">
                <a:solidFill>
                  <a:srgbClr val="FF0000"/>
                </a:solidFill>
              </a:rPr>
              <a:t>VM </a:t>
            </a:r>
            <a:r>
              <a:rPr lang="zh-CN" altLang="en-US" sz="1800" dirty="0">
                <a:solidFill>
                  <a:srgbClr val="FF0000"/>
                </a:solidFill>
              </a:rPr>
              <a:t>提供 </a:t>
            </a:r>
            <a:r>
              <a:rPr lang="en-US" altLang="zh-CN" sz="1800" dirty="0">
                <a:solidFill>
                  <a:srgbClr val="FF0000"/>
                </a:solidFill>
              </a:rPr>
              <a:t>GPU </a:t>
            </a:r>
            <a:r>
              <a:rPr lang="zh-CN" altLang="en-US" sz="1800" dirty="0">
                <a:solidFill>
                  <a:srgbClr val="FF0000"/>
                </a:solidFill>
              </a:rPr>
              <a:t>资源隔离，并且需要修改驱动 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9820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DB0E9F-7537-B742-9D9D-DCB0078C7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GPU </a:t>
            </a:r>
            <a:r>
              <a:rPr kumimoji="1" lang="zh-Hans" altLang="en-US" dirty="0"/>
              <a:t>架构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D829C0-B8C3-E642-8965-6325ADC2F0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66CD4DC-374B-8940-97ED-3F5D63583F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133600"/>
            <a:ext cx="6870700" cy="311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348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CC8D94-482B-D642-AC9F-0352CD7F0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Hans" dirty="0" err="1"/>
              <a:t>GPUvm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3B0DD9-3A7E-5849-8FA8-6192E707BE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/>
              <a:t>Resource </a:t>
            </a:r>
            <a:r>
              <a:rPr lang="en-US" altLang="zh-CN" sz="2400" dirty="0" err="1"/>
              <a:t>Patitioning</a:t>
            </a:r>
            <a:r>
              <a:rPr lang="en-US" altLang="zh-CN" sz="2400" dirty="0"/>
              <a:t> </a:t>
            </a:r>
          </a:p>
          <a:p>
            <a:r>
              <a:rPr lang="en-US" altLang="zh-CN" sz="2400" dirty="0"/>
              <a:t>GPU Shadow Page Tables </a:t>
            </a:r>
          </a:p>
          <a:p>
            <a:r>
              <a:rPr lang="en-US" altLang="zh-CN" sz="2400" dirty="0"/>
              <a:t>GPU Shadow Channel </a:t>
            </a:r>
          </a:p>
          <a:p>
            <a:r>
              <a:rPr lang="en-US" altLang="zh-CN" sz="2400" dirty="0"/>
              <a:t>GPU Shadow Channel </a:t>
            </a:r>
          </a:p>
          <a:p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DF0F3B4-B051-8C40-B7A0-7DEF204B95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8900" y="1264555"/>
            <a:ext cx="5753100" cy="452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728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0290D1-9583-8848-8996-818D7BCA2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 dirty="0"/>
              <a:t>局限性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5EF003-68BE-2245-9273-10F1DD3078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通过实验验证，相对于没有虚拟化的情况，</a:t>
            </a:r>
            <a:r>
              <a:rPr lang="en-US" altLang="zh-CN" sz="2000" dirty="0" err="1"/>
              <a:t>GPUvm</a:t>
            </a:r>
            <a:r>
              <a:rPr lang="en-US" altLang="zh-CN" sz="2000" dirty="0"/>
              <a:t> </a:t>
            </a:r>
            <a:r>
              <a:rPr lang="zh-CN" altLang="en-US" sz="2000" dirty="0"/>
              <a:t>带来较大的开销，即使是经过多级 优化，其 </a:t>
            </a:r>
            <a:r>
              <a:rPr lang="en-US" altLang="zh-CN" sz="2000" dirty="0"/>
              <a:t>Para-virtualization </a:t>
            </a:r>
            <a:r>
              <a:rPr lang="zh-CN" altLang="en-US" sz="2000" dirty="0"/>
              <a:t>性能降低依然有 </a:t>
            </a:r>
            <a:r>
              <a:rPr lang="en-US" altLang="zh-CN" sz="2000" dirty="0"/>
              <a:t>2-3 </a:t>
            </a:r>
            <a:r>
              <a:rPr lang="zh-CN" altLang="en-US" sz="2000" dirty="0"/>
              <a:t>倍，全虚拟化性能降低达到了 </a:t>
            </a:r>
            <a:r>
              <a:rPr lang="en-US" altLang="zh-CN" sz="2000" dirty="0"/>
              <a:t>40 </a:t>
            </a:r>
            <a:r>
              <a:rPr lang="zh-CN" altLang="en-US" sz="2000" dirty="0"/>
              <a:t>倍。而 且对于 </a:t>
            </a:r>
            <a:r>
              <a:rPr lang="en-US" altLang="zh-CN" sz="2000" dirty="0"/>
              <a:t>8 </a:t>
            </a:r>
            <a:r>
              <a:rPr lang="zh-CN" altLang="en-US" sz="2000" dirty="0"/>
              <a:t>个 </a:t>
            </a:r>
            <a:r>
              <a:rPr lang="en-US" altLang="zh-CN" sz="2000" dirty="0"/>
              <a:t>VM </a:t>
            </a:r>
            <a:r>
              <a:rPr lang="zh-CN" altLang="en-US" sz="2000" dirty="0"/>
              <a:t>的情况，其开销增加相对于 </a:t>
            </a:r>
            <a:r>
              <a:rPr lang="en-US" altLang="zh-CN" sz="2000" dirty="0"/>
              <a:t>4 </a:t>
            </a:r>
            <a:r>
              <a:rPr lang="zh-CN" altLang="en-US" sz="2000" dirty="0"/>
              <a:t>个 </a:t>
            </a:r>
            <a:r>
              <a:rPr lang="en-US" altLang="zh-CN" sz="2000" dirty="0"/>
              <a:t>VM </a:t>
            </a:r>
            <a:r>
              <a:rPr lang="zh-CN" altLang="en-US" sz="2000" dirty="0"/>
              <a:t>十分明显。可见，</a:t>
            </a:r>
            <a:r>
              <a:rPr lang="en-US" altLang="zh-CN" sz="2000" dirty="0" err="1"/>
              <a:t>GPUvm</a:t>
            </a:r>
            <a:r>
              <a:rPr lang="en-US" altLang="zh-CN" sz="2000" dirty="0"/>
              <a:t> </a:t>
            </a:r>
            <a:r>
              <a:rPr lang="zh-CN" altLang="en-US" sz="2000" dirty="0"/>
              <a:t>尚不适合 部署使用，而且横向扩展性能也较差 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57239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7F6333-FDDA-1041-864D-00951AEE2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Locating Cache Performance Bottlenecks Using Data Profiling </a:t>
            </a:r>
            <a:br>
              <a:rPr lang="en-US" altLang="zh-CN" dirty="0"/>
            </a:b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A53ADA-A82E-C844-8E5D-D74933CA2E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 err="1"/>
              <a:t>EuroSys</a:t>
            </a:r>
            <a:r>
              <a:rPr lang="en-US" altLang="zh-CN" sz="2400" dirty="0"/>
              <a:t> 2010 </a:t>
            </a:r>
          </a:p>
          <a:p>
            <a:r>
              <a:rPr lang="en-US" altLang="zh-CN" sz="2400" dirty="0"/>
              <a:t>Massachusetts Institute of Technology Computer Science and Artificial Intelligence Lab</a:t>
            </a:r>
            <a:r>
              <a:rPr lang="zh-Hans" altLang="en-US" sz="2400" dirty="0"/>
              <a:t>  </a:t>
            </a:r>
            <a:endParaRPr lang="en-US" altLang="zh-Hans" sz="2400" dirty="0"/>
          </a:p>
          <a:p>
            <a:r>
              <a:rPr lang="en-US" altLang="zh-CN" sz="2400" dirty="0"/>
              <a:t>Parallel &amp; Distributed Operating Systems Group</a:t>
            </a:r>
          </a:p>
          <a:p>
            <a:r>
              <a:rPr lang="en-US" altLang="zh-CN" sz="2400" dirty="0"/>
              <a:t>Aleksey </a:t>
            </a:r>
            <a:r>
              <a:rPr lang="en-US" altLang="zh-CN" sz="2400" dirty="0" err="1"/>
              <a:t>Pesterev</a:t>
            </a:r>
            <a:r>
              <a:rPr lang="zh-Hans" altLang="en-US" sz="2400" dirty="0"/>
              <a:t> </a:t>
            </a:r>
            <a:r>
              <a:rPr lang="zh-CN" altLang="en-US" sz="2400" dirty="0"/>
              <a:t>第一作者</a:t>
            </a:r>
            <a:endParaRPr lang="en-US" altLang="zh-CN" sz="2400" dirty="0"/>
          </a:p>
          <a:p>
            <a:r>
              <a:rPr lang="en-US" altLang="zh-CN" sz="2400" dirty="0" err="1"/>
              <a:t>Nickolai</a:t>
            </a:r>
            <a:r>
              <a:rPr lang="en-US" altLang="zh-CN" sz="2400" dirty="0"/>
              <a:t> </a:t>
            </a:r>
            <a:r>
              <a:rPr lang="en-US" altLang="zh-CN" sz="2400" dirty="0" err="1"/>
              <a:t>Zeldovich</a:t>
            </a:r>
            <a:r>
              <a:rPr lang="en-US" altLang="zh-CN" sz="2400" dirty="0"/>
              <a:t> </a:t>
            </a:r>
            <a:r>
              <a:rPr lang="zh-CN" altLang="en-US" sz="2400" dirty="0"/>
              <a:t>和 </a:t>
            </a:r>
            <a:r>
              <a:rPr lang="en-US" altLang="zh-CN" sz="2400" dirty="0"/>
              <a:t>Robert T. Morris </a:t>
            </a:r>
            <a:endParaRPr lang="zh-CN" altLang="en-US" sz="2400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1339407"/>
      </p:ext>
    </p:extLst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丝状</Template>
  <TotalTime>85</TotalTime>
  <Words>835</Words>
  <Application>Microsoft Macintosh PowerPoint</Application>
  <PresentationFormat>宽屏</PresentationFormat>
  <Paragraphs>128</Paragraphs>
  <Slides>24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0" baseType="lpstr">
      <vt:lpstr>等线</vt:lpstr>
      <vt:lpstr>幼圆</vt:lpstr>
      <vt:lpstr>Arial</vt:lpstr>
      <vt:lpstr>Century Gothic</vt:lpstr>
      <vt:lpstr>Wingdings 3</vt:lpstr>
      <vt:lpstr>丝状</vt:lpstr>
      <vt:lpstr>Reading Report &amp; LAB</vt:lpstr>
      <vt:lpstr>Papers</vt:lpstr>
      <vt:lpstr>Papers</vt:lpstr>
      <vt:lpstr>GPUvm: Why Not Virtualizing GPUs at the Hypervisor  </vt:lpstr>
      <vt:lpstr>背景</vt:lpstr>
      <vt:lpstr>GPU 架构</vt:lpstr>
      <vt:lpstr>GPUvm</vt:lpstr>
      <vt:lpstr>局限性</vt:lpstr>
      <vt:lpstr>Locating Cache Performance Bottlenecks Using Data Profiling  </vt:lpstr>
      <vt:lpstr>背景</vt:lpstr>
      <vt:lpstr>DProf</vt:lpstr>
      <vt:lpstr>收集数据</vt:lpstr>
      <vt:lpstr>数据整合重点过程</vt:lpstr>
      <vt:lpstr>视图</vt:lpstr>
      <vt:lpstr>实验</vt:lpstr>
      <vt:lpstr>局限性</vt:lpstr>
      <vt:lpstr>Lab of HyperKernel And Commuter </vt:lpstr>
      <vt:lpstr>HyperKernel</vt:lpstr>
      <vt:lpstr>HyperKernel</vt:lpstr>
      <vt:lpstr>Commuter</vt:lpstr>
      <vt:lpstr>Run</vt:lpstr>
      <vt:lpstr>Run</vt:lpstr>
      <vt:lpstr>Test six syscalls</vt:lpstr>
      <vt:lpstr>PowerPoint 演示文稿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Reading Report &amp; LAB</dc:title>
  <dc:creator>高伟</dc:creator>
  <cp:lastModifiedBy>高伟</cp:lastModifiedBy>
  <cp:revision>43</cp:revision>
  <dcterms:created xsi:type="dcterms:W3CDTF">2018-06-05T03:45:01Z</dcterms:created>
  <dcterms:modified xsi:type="dcterms:W3CDTF">2018-06-05T05:42:16Z</dcterms:modified>
</cp:coreProperties>
</file>