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62" r:id="rId4"/>
    <p:sldId id="263" r:id="rId5"/>
    <p:sldId id="257" r:id="rId6"/>
    <p:sldId id="258" r:id="rId7"/>
    <p:sldId id="259" r:id="rId8"/>
    <p:sldId id="260" r:id="rId9"/>
    <p:sldId id="261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1BC5A-ECE6-4ACB-B1E9-26CEC2D13593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8D4D7-1D86-458D-BD88-CCDAAD712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30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BC4C-DBBA-1A46-BD21-33C27A8934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6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5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4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7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1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1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3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5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42A9-1996-4F0E-91DE-9551B2F53D19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9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942A9-1996-4F0E-91DE-9551B2F53D19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14794-6F48-430A-A322-8B76D7CC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1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3" Type="http://schemas.openxmlformats.org/officeDocument/2006/relationships/image" Target="../media/image1.png"/><Relationship Id="rId21" Type="http://schemas.openxmlformats.org/officeDocument/2006/relationships/image" Target="../media/image19.jpeg"/><Relationship Id="rId34" Type="http://schemas.openxmlformats.org/officeDocument/2006/relationships/image" Target="../media/image32.png"/><Relationship Id="rId42" Type="http://schemas.openxmlformats.org/officeDocument/2006/relationships/image" Target="../media/image40.emf"/><Relationship Id="rId47" Type="http://schemas.openxmlformats.org/officeDocument/2006/relationships/image" Target="../media/image45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emf"/><Relationship Id="rId38" Type="http://schemas.openxmlformats.org/officeDocument/2006/relationships/image" Target="../media/image36.emf"/><Relationship Id="rId46" Type="http://schemas.openxmlformats.org/officeDocument/2006/relationships/image" Target="../media/image44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gif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emf"/><Relationship Id="rId40" Type="http://schemas.openxmlformats.org/officeDocument/2006/relationships/image" Target="../media/image38.jpeg"/><Relationship Id="rId45" Type="http://schemas.openxmlformats.org/officeDocument/2006/relationships/image" Target="../media/image43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emf"/><Relationship Id="rId28" Type="http://schemas.openxmlformats.org/officeDocument/2006/relationships/image" Target="../media/image26.jpeg"/><Relationship Id="rId36" Type="http://schemas.openxmlformats.org/officeDocument/2006/relationships/image" Target="../media/image34.emf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emf"/><Relationship Id="rId27" Type="http://schemas.openxmlformats.org/officeDocument/2006/relationships/image" Target="../media/image25.jpeg"/><Relationship Id="rId30" Type="http://schemas.openxmlformats.org/officeDocument/2006/relationships/image" Target="../media/image28.emf"/><Relationship Id="rId35" Type="http://schemas.openxmlformats.org/officeDocument/2006/relationships/image" Target="../media/image33.png"/><Relationship Id="rId43" Type="http://schemas.openxmlformats.org/officeDocument/2006/relationships/image" Target="../media/image41.emf"/><Relationship Id="rId48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ngular2.schneids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SPAs with Angular 2, ASP.NET Core and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KCDC 2016</a:t>
            </a:r>
          </a:p>
          <a:p>
            <a:endParaRPr lang="en-US" dirty="0"/>
          </a:p>
          <a:p>
            <a:r>
              <a:rPr lang="en-US" dirty="0"/>
              <a:t>Spencer Schneidenbach</a:t>
            </a:r>
          </a:p>
          <a:p>
            <a:r>
              <a:rPr lang="en-US" dirty="0" err="1"/>
              <a:t>Ryvit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33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ASP.NET?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what I use day-to-day</a:t>
            </a:r>
          </a:p>
          <a:p>
            <a:r>
              <a:rPr lang="en-US" dirty="0"/>
              <a:t>Natural for a C# guy</a:t>
            </a:r>
          </a:p>
          <a:p>
            <a:r>
              <a:rPr lang="en-US" dirty="0"/>
              <a:t>My web framework of choice</a:t>
            </a:r>
          </a:p>
        </p:txBody>
      </p:sp>
      <p:pic>
        <p:nvPicPr>
          <p:cNvPr id="1026" name="Picture 2" descr="http://academy.scards.com/wp-content/uploads/2013/12/ASP-NET-LOGO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0" y="325638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56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but why ASP.NET </a:t>
            </a:r>
            <a:r>
              <a:rPr lang="en-US" u="sng" dirty="0"/>
              <a:t>Core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of ASP.NET – write once, run anywhere</a:t>
            </a:r>
          </a:p>
          <a:p>
            <a:r>
              <a:rPr lang="en-US" dirty="0"/>
              <a:t>Fast, lightweight</a:t>
            </a:r>
          </a:p>
          <a:p>
            <a:r>
              <a:rPr lang="en-US" dirty="0"/>
              <a:t>Easy to use… once you get it setup</a:t>
            </a:r>
          </a:p>
        </p:txBody>
      </p:sp>
      <p:pic>
        <p:nvPicPr>
          <p:cNvPr id="4" name="Picture 2" descr="http://academy.scards.com/wp-content/uploads/2013/12/ASP-NET-LOGO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0" y="325638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460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ASP.NET Core?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APIs still in flux</a:t>
            </a:r>
          </a:p>
          <a:p>
            <a:r>
              <a:rPr lang="en-US" strike="sngStrike" dirty="0"/>
              <a:t>Some of my material has been outdated already!</a:t>
            </a:r>
          </a:p>
          <a:p>
            <a:r>
              <a:rPr lang="en-US" dirty="0"/>
              <a:t>Not RTM</a:t>
            </a:r>
          </a:p>
        </p:txBody>
      </p:sp>
      <p:pic>
        <p:nvPicPr>
          <p:cNvPr id="4" name="Picture 2" descr="http://academy.scards.com/wp-content/uploads/2013/12/ASP-NET-LOGO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0" y="325638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212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Thankfully…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I’m showing you today is mostly Angular 2</a:t>
            </a:r>
          </a:p>
          <a:p>
            <a:r>
              <a:rPr lang="en-US" dirty="0"/>
              <a:t>You can use ASP.NET 4.6 with Angular 2 – and I do!</a:t>
            </a:r>
          </a:p>
        </p:txBody>
      </p:sp>
    </p:spTree>
    <p:extLst>
      <p:ext uri="{BB962C8B-B14F-4D97-AF65-F5344CB8AC3E}">
        <p14:creationId xmlns:p14="http://schemas.microsoft.com/office/powerpoint/2010/main" val="321273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09746" y="76339"/>
          <a:ext cx="8956888" cy="172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3808">
                <a:tc>
                  <a:txBody>
                    <a:bodyPr/>
                    <a:lstStyle/>
                    <a:p>
                      <a:pPr algn="l"/>
                      <a:r>
                        <a:rPr lang="en-US" sz="2400" u="sng" dirty="0">
                          <a:solidFill>
                            <a:srgbClr val="106A9A"/>
                          </a:solidFill>
                        </a:rPr>
                        <a:t>TITANIUM SPONSORS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7" descr="Paige Technolog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570" y="422618"/>
            <a:ext cx="2251008" cy="1282506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601504" y="1911927"/>
          <a:ext cx="8956888" cy="1813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13414">
                <a:tc>
                  <a:txBody>
                    <a:bodyPr/>
                    <a:lstStyle/>
                    <a:p>
                      <a:r>
                        <a:rPr lang="en-US" sz="2000" u="sng" dirty="0">
                          <a:solidFill>
                            <a:srgbClr val="106A9A"/>
                          </a:solidFill>
                        </a:rPr>
                        <a:t>Platinum</a:t>
                      </a:r>
                      <a:r>
                        <a:rPr lang="en-US" sz="2000" u="sng" baseline="0" dirty="0">
                          <a:solidFill>
                            <a:srgbClr val="106A9A"/>
                          </a:solidFill>
                        </a:rPr>
                        <a:t> Sponsors</a:t>
                      </a:r>
                      <a:endParaRPr lang="en-US" sz="2000" u="sng" dirty="0">
                        <a:solidFill>
                          <a:srgbClr val="106A9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Picture 10" descr="Adaptive Solutions Grou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2087" y="79281"/>
            <a:ext cx="3932916" cy="773475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609746" y="3852862"/>
          <a:ext cx="8956888" cy="2903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3538">
                <a:tc>
                  <a:txBody>
                    <a:bodyPr/>
                    <a:lstStyle/>
                    <a:p>
                      <a:r>
                        <a:rPr lang="en-US" u="sng" baseline="0" dirty="0">
                          <a:solidFill>
                            <a:srgbClr val="106A9A"/>
                          </a:solidFill>
                        </a:rPr>
                        <a:t>Gold Sponsors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2" descr="Bradford and Galt.png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4339" y="3944782"/>
            <a:ext cx="794074" cy="544508"/>
          </a:xfrm>
          <a:prstGeom prst="rect">
            <a:avLst/>
          </a:prstGeom>
        </p:spPr>
      </p:pic>
      <p:pic>
        <p:nvPicPr>
          <p:cNvPr id="24" name="Picture 23" descr="Centriq Trainin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6274" y="6155678"/>
            <a:ext cx="1273457" cy="539097"/>
          </a:xfrm>
          <a:prstGeom prst="rect">
            <a:avLst/>
          </a:prstGeom>
        </p:spPr>
      </p:pic>
      <p:pic>
        <p:nvPicPr>
          <p:cNvPr id="25" name="Picture 24" descr="Cer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6464" y="4092020"/>
            <a:ext cx="1167630" cy="316929"/>
          </a:xfrm>
          <a:prstGeom prst="rect">
            <a:avLst/>
          </a:prstGeom>
        </p:spPr>
      </p:pic>
      <p:pic>
        <p:nvPicPr>
          <p:cNvPr id="28" name="Picture 27" descr="DSI.png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3032" y="4327012"/>
            <a:ext cx="869920" cy="282784"/>
          </a:xfrm>
          <a:prstGeom prst="rect">
            <a:avLst/>
          </a:prstGeom>
        </p:spPr>
      </p:pic>
      <p:pic>
        <p:nvPicPr>
          <p:cNvPr id="29" name="Picture 28" descr="Garmi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2724" y="3929454"/>
            <a:ext cx="1221914" cy="331662"/>
          </a:xfrm>
          <a:prstGeom prst="rect">
            <a:avLst/>
          </a:prstGeom>
        </p:spPr>
      </p:pic>
      <p:pic>
        <p:nvPicPr>
          <p:cNvPr id="31" name="Picture 30" descr="Keyhole Softwar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492" y="3965281"/>
            <a:ext cx="1285045" cy="465065"/>
          </a:xfrm>
          <a:prstGeom prst="rect">
            <a:avLst/>
          </a:prstGeom>
        </p:spPr>
      </p:pic>
      <p:pic>
        <p:nvPicPr>
          <p:cNvPr id="32" name="Picture 31" descr="KU Edwards Campus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6423" y="1931731"/>
            <a:ext cx="1468114" cy="1174490"/>
          </a:xfrm>
          <a:prstGeom prst="rect">
            <a:avLst/>
          </a:prstGeom>
        </p:spPr>
      </p:pic>
      <p:pic>
        <p:nvPicPr>
          <p:cNvPr id="33" name="Picture 32" descr="LRS Consulting Services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0805" y="4785403"/>
            <a:ext cx="1349747" cy="449915"/>
          </a:xfrm>
          <a:prstGeom prst="rect">
            <a:avLst/>
          </a:prstGeom>
        </p:spPr>
      </p:pic>
      <p:pic>
        <p:nvPicPr>
          <p:cNvPr id="37" name="Picture 36" descr="Oakwood Systems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3625" y="3903082"/>
            <a:ext cx="1514867" cy="380881"/>
          </a:xfrm>
          <a:prstGeom prst="rect">
            <a:avLst/>
          </a:prstGeom>
        </p:spPr>
      </p:pic>
      <p:pic>
        <p:nvPicPr>
          <p:cNvPr id="39" name="Picture 38" descr="Stackify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9241" y="3085364"/>
            <a:ext cx="1882973" cy="629450"/>
          </a:xfrm>
          <a:prstGeom prst="rect">
            <a:avLst/>
          </a:prstGeom>
        </p:spPr>
      </p:pic>
      <p:pic>
        <p:nvPicPr>
          <p:cNvPr id="42" name="Picture 41" descr="UnitedLex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9069" y="5089641"/>
            <a:ext cx="1314797" cy="323064"/>
          </a:xfrm>
          <a:prstGeom prst="rect">
            <a:avLst/>
          </a:prstGeom>
        </p:spPr>
      </p:pic>
      <p:pic>
        <p:nvPicPr>
          <p:cNvPr id="14" name="Picture 13" descr="DST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3748" y="4550551"/>
            <a:ext cx="704469" cy="634023"/>
          </a:xfrm>
          <a:prstGeom prst="rect">
            <a:avLst/>
          </a:prstGeom>
        </p:spPr>
      </p:pic>
      <p:pic>
        <p:nvPicPr>
          <p:cNvPr id="12" name="Picture 11" descr="Balance Innovations.png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2999" y="4881452"/>
            <a:ext cx="662388" cy="523797"/>
          </a:xfrm>
          <a:prstGeom prst="rect">
            <a:avLst/>
          </a:prstGeom>
        </p:spPr>
      </p:pic>
      <p:pic>
        <p:nvPicPr>
          <p:cNvPr id="16" name="Picture 15" descr="Jack Henry And Associates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4883" y="1972757"/>
            <a:ext cx="2278005" cy="540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7219" y="1957097"/>
            <a:ext cx="2218400" cy="534100"/>
          </a:xfrm>
          <a:prstGeom prst="rect">
            <a:avLst/>
          </a:prstGeom>
        </p:spPr>
      </p:pic>
      <p:pic>
        <p:nvPicPr>
          <p:cNvPr id="17" name="Picture 16" descr="2011_Commerce_4C.PNG"/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8351" y="4623833"/>
            <a:ext cx="1726884" cy="2728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2214" y="932265"/>
            <a:ext cx="3303214" cy="80395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9576" y="2442821"/>
            <a:ext cx="2399407" cy="55403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4714" y="3129376"/>
            <a:ext cx="3019886" cy="6688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4943" y="3060011"/>
            <a:ext cx="1995608" cy="6472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397000" y="431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2314" y="2556971"/>
            <a:ext cx="2660893" cy="51715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960" y="2598241"/>
            <a:ext cx="1460961" cy="80753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1248" y="4614023"/>
            <a:ext cx="1182931" cy="43415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1385" y="4502937"/>
            <a:ext cx="972480" cy="4551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0065" y="4464203"/>
            <a:ext cx="1208945" cy="3923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0324" y="5490809"/>
            <a:ext cx="1383216" cy="24113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6874" y="4282429"/>
            <a:ext cx="1420897" cy="30889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6127" y="3925589"/>
            <a:ext cx="1038135" cy="49744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7883" y="5832152"/>
            <a:ext cx="1317088" cy="2438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0025" y="4961127"/>
            <a:ext cx="1278577" cy="38628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0968" y="5496449"/>
            <a:ext cx="861350" cy="62643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7734" y="5546820"/>
            <a:ext cx="1176904" cy="47691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3968" y="4992965"/>
            <a:ext cx="1274844" cy="33346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4929" y="5492803"/>
            <a:ext cx="1130970" cy="461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9560" y="5513369"/>
            <a:ext cx="624987" cy="624987"/>
          </a:xfrm>
          <a:prstGeom prst="rect">
            <a:avLst/>
          </a:prstGeom>
        </p:spPr>
      </p:pic>
      <p:pic>
        <p:nvPicPr>
          <p:cNvPr id="44" name="Picture 43" descr="CMH KC blue white"/>
          <p:cNvPicPr>
            <a:picLocks noChangeAspect="1"/>
          </p:cNvPicPr>
          <p:nvPr/>
        </p:nvPicPr>
        <p:blipFill>
          <a:blip r:embed="rId40" cstate="print"/>
          <a:srcRect/>
          <a:stretch>
            <a:fillRect/>
          </a:stretch>
        </p:blipFill>
        <p:spPr bwMode="auto">
          <a:xfrm>
            <a:off x="1682999" y="6289705"/>
            <a:ext cx="1556818" cy="3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2041" y="5339221"/>
            <a:ext cx="1377054" cy="40539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5645" y="5773295"/>
            <a:ext cx="1863541" cy="14400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4712" y="5998076"/>
            <a:ext cx="941923" cy="83964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1959" y="5809340"/>
            <a:ext cx="553396" cy="55893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6540" y="6270582"/>
            <a:ext cx="1738527" cy="30928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6109" y="6061586"/>
            <a:ext cx="1110786" cy="60810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864" y="633604"/>
            <a:ext cx="2500066" cy="10693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9639" y="5270494"/>
            <a:ext cx="1081778" cy="727582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3563600" y="3924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1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things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Code, links, and more at </a:t>
            </a:r>
            <a:r>
              <a:rPr lang="en-US" dirty="0">
                <a:hlinkClick r:id="rId2"/>
              </a:rPr>
              <a:t>angular2.schneids.net</a:t>
            </a:r>
            <a:endParaRPr lang="en-US" dirty="0"/>
          </a:p>
          <a:p>
            <a:r>
              <a:rPr lang="en-US" dirty="0"/>
              <a:t>Please rate my talk on </a:t>
            </a:r>
            <a:r>
              <a:rPr lang="en-US" dirty="0" err="1"/>
              <a:t>SpeakerRate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3881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Platform Architect at </a:t>
            </a:r>
            <a:r>
              <a:rPr lang="en-US" dirty="0" err="1"/>
              <a:t>Ryvit</a:t>
            </a:r>
            <a:endParaRPr lang="en-US" dirty="0"/>
          </a:p>
          <a:p>
            <a:r>
              <a:rPr lang="en-US" dirty="0"/>
              <a:t>Consultant</a:t>
            </a:r>
          </a:p>
          <a:p>
            <a:r>
              <a:rPr lang="en-US" dirty="0"/>
              <a:t>Web developer</a:t>
            </a:r>
          </a:p>
          <a:p>
            <a:r>
              <a:rPr lang="en-US" dirty="0"/>
              <a:t>AngularJS 1/2, ASP.NET, C#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Twitter: @</a:t>
            </a:r>
            <a:r>
              <a:rPr lang="en-US" dirty="0" err="1"/>
              <a:t>schneidenbach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schneidenbach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sas.projects@me.com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Website: </a:t>
            </a:r>
            <a:r>
              <a:rPr lang="en-US" dirty="0" err="1"/>
              <a:t>schneids.net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164" y="3589117"/>
            <a:ext cx="4007904" cy="21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8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 to tell me???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SPAs for 4 years</a:t>
            </a:r>
          </a:p>
          <a:p>
            <a:r>
              <a:rPr lang="en-US" dirty="0"/>
              <a:t>Started with Angular 1 and ASP.NET Web API</a:t>
            </a:r>
          </a:p>
          <a:p>
            <a:r>
              <a:rPr lang="en-US" dirty="0"/>
              <a:t>Using Angular 2 in production today</a:t>
            </a:r>
          </a:p>
        </p:txBody>
      </p:sp>
    </p:spTree>
    <p:extLst>
      <p:ext uri="{BB962C8B-B14F-4D97-AF65-F5344CB8AC3E}">
        <p14:creationId xmlns:p14="http://schemas.microsoft.com/office/powerpoint/2010/main" val="223723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why Angular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</a:t>
            </a:r>
          </a:p>
          <a:p>
            <a:r>
              <a:rPr lang="en-US" dirty="0"/>
              <a:t>Faster</a:t>
            </a:r>
          </a:p>
          <a:p>
            <a:r>
              <a:rPr lang="en-US" dirty="0"/>
              <a:t>More powerful</a:t>
            </a:r>
          </a:p>
        </p:txBody>
      </p:sp>
      <p:pic>
        <p:nvPicPr>
          <p:cNvPr id="6146" name="Picture 2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061" y="3638938"/>
            <a:ext cx="17526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46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Angular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ton of third-party support… yet</a:t>
            </a:r>
          </a:p>
          <a:p>
            <a:r>
              <a:rPr lang="en-US" dirty="0"/>
              <a:t>Fresh out of beta</a:t>
            </a:r>
          </a:p>
          <a:p>
            <a:endParaRPr lang="en-US" dirty="0"/>
          </a:p>
        </p:txBody>
      </p:sp>
      <p:pic>
        <p:nvPicPr>
          <p:cNvPr id="4" name="Picture 2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061" y="3638938"/>
            <a:ext cx="17526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40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facto language for Angular 2</a:t>
            </a:r>
          </a:p>
          <a:p>
            <a:r>
              <a:rPr lang="en-US" dirty="0"/>
              <a:t>Lots of neat features</a:t>
            </a:r>
          </a:p>
          <a:p>
            <a:r>
              <a:rPr lang="en-US" dirty="0"/>
              <a:t>The future </a:t>
            </a:r>
            <a:r>
              <a:rPr lang="en-US"/>
              <a:t>of JavaScript, today</a:t>
            </a:r>
            <a:endParaRPr lang="en-US" dirty="0"/>
          </a:p>
          <a:p>
            <a:r>
              <a:rPr lang="en-US" dirty="0" err="1"/>
              <a:t>AtScript</a:t>
            </a:r>
            <a:r>
              <a:rPr lang="en-US" dirty="0"/>
              <a:t> history</a:t>
            </a:r>
          </a:p>
        </p:txBody>
      </p:sp>
      <p:pic>
        <p:nvPicPr>
          <p:cNvPr id="5122" name="Picture 2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972" y="3732613"/>
            <a:ext cx="2335505" cy="233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453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another layer on top of JavaScript</a:t>
            </a:r>
          </a:p>
          <a:p>
            <a:r>
              <a:rPr lang="en-US" dirty="0"/>
              <a:t>May not be around forever</a:t>
            </a:r>
          </a:p>
        </p:txBody>
      </p:sp>
      <p:pic>
        <p:nvPicPr>
          <p:cNvPr id="5" name="Picture 2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972" y="3732613"/>
            <a:ext cx="2335505" cy="233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40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246</Words>
  <Application>Microsoft Office PowerPoint</Application>
  <PresentationFormat>Widescreen</PresentationFormat>
  <Paragraphs>56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Building SPAs with Angular 2, ASP.NET Core and TypeScript</vt:lpstr>
      <vt:lpstr>PowerPoint Presentation</vt:lpstr>
      <vt:lpstr>First things first</vt:lpstr>
      <vt:lpstr>About Me</vt:lpstr>
      <vt:lpstr>Who are you to tell me???</vt:lpstr>
      <vt:lpstr>So, why Angular 2?</vt:lpstr>
      <vt:lpstr>Why NOT Angular 2?</vt:lpstr>
      <vt:lpstr>Why TypeScript?</vt:lpstr>
      <vt:lpstr>Why not TypeScript?</vt:lpstr>
      <vt:lpstr>Why ASP.NET?</vt:lpstr>
      <vt:lpstr>Ok, but why ASP.NET Core?</vt:lpstr>
      <vt:lpstr>Why not ASP.NET Core?</vt:lpstr>
      <vt:lpstr>Thankfully…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SPAs with Angular 2, ASP.NET Core and TypeScript</dc:title>
  <dc:creator>Spencer Schneidenbach</dc:creator>
  <cp:lastModifiedBy>Spencer Schneidenbach</cp:lastModifiedBy>
  <cp:revision>5</cp:revision>
  <dcterms:created xsi:type="dcterms:W3CDTF">2016-05-16T01:51:15Z</dcterms:created>
  <dcterms:modified xsi:type="dcterms:W3CDTF">2016-06-22T04:47:55Z</dcterms:modified>
</cp:coreProperties>
</file>