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61" r:id="rId5"/>
    <p:sldId id="260" r:id="rId6"/>
    <p:sldId id="272" r:id="rId7"/>
    <p:sldId id="259" r:id="rId8"/>
    <p:sldId id="267" r:id="rId9"/>
    <p:sldId id="266" r:id="rId10"/>
    <p:sldId id="262" r:id="rId11"/>
    <p:sldId id="268" r:id="rId12"/>
    <p:sldId id="271" r:id="rId13"/>
    <p:sldId id="26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19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A73DB-E8D3-4001-BC36-B2043C7F8396}" type="datetimeFigureOut">
              <a:rPr lang="en-US" smtClean="0"/>
              <a:t>6/21/2016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2B13ED-E21F-4968-A48E-367881C30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05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hidden,</a:t>
            </a:r>
            <a:r>
              <a:rPr lang="en-US" baseline="0" dirty="0"/>
              <a:t> </a:t>
            </a:r>
            <a:r>
              <a:rPr lang="en-US" baseline="0" dirty="0" err="1"/>
              <a:t>style.color</a:t>
            </a:r>
            <a:r>
              <a:rPr lang="en-US" baseline="0" dirty="0"/>
              <a:t>, </a:t>
            </a:r>
            <a:r>
              <a:rPr lang="en-US" baseline="0" dirty="0" err="1"/>
              <a:t>style.width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2B13ED-E21F-4968-A48E-367881C3043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8425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[value]</a:t>
            </a:r>
            <a:r>
              <a:rPr lang="en-US" baseline="0" dirty="0"/>
              <a:t> is property</a:t>
            </a:r>
          </a:p>
          <a:p>
            <a:r>
              <a:rPr lang="en-US" baseline="0" dirty="0"/>
              <a:t>(input)=“thing = $</a:t>
            </a:r>
            <a:r>
              <a:rPr lang="en-US" baseline="0" dirty="0" err="1"/>
              <a:t>event.target.value</a:t>
            </a:r>
            <a:r>
              <a:rPr lang="en-US" baseline="0" dirty="0"/>
              <a:t>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2B13ED-E21F-4968-A48E-367881C3043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3796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97696-DDD4-493F-8BC9-4D7917DB1310}" type="datetimeFigureOut">
              <a:rPr lang="en-US" smtClean="0"/>
              <a:t>6/21/2016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7C0B3-5518-4641-9380-28327F4BC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381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97696-DDD4-493F-8BC9-4D7917DB1310}" type="datetimeFigureOut">
              <a:rPr lang="en-US" smtClean="0"/>
              <a:t>6/21/2016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7C0B3-5518-4641-9380-28327F4BC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792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97696-DDD4-493F-8BC9-4D7917DB1310}" type="datetimeFigureOut">
              <a:rPr lang="en-US" smtClean="0"/>
              <a:t>6/21/2016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7C0B3-5518-4641-9380-28327F4BC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364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97696-DDD4-493F-8BC9-4D7917DB1310}" type="datetimeFigureOut">
              <a:rPr lang="en-US" smtClean="0"/>
              <a:t>6/21/2016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7C0B3-5518-4641-9380-28327F4BC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246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97696-DDD4-493F-8BC9-4D7917DB1310}" type="datetimeFigureOut">
              <a:rPr lang="en-US" smtClean="0"/>
              <a:t>6/21/2016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7C0B3-5518-4641-9380-28327F4BC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620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97696-DDD4-493F-8BC9-4D7917DB1310}" type="datetimeFigureOut">
              <a:rPr lang="en-US" smtClean="0"/>
              <a:t>6/21/2016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7C0B3-5518-4641-9380-28327F4BC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981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97696-DDD4-493F-8BC9-4D7917DB1310}" type="datetimeFigureOut">
              <a:rPr lang="en-US" smtClean="0"/>
              <a:t>6/21/2016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7C0B3-5518-4641-9380-28327F4BC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276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97696-DDD4-493F-8BC9-4D7917DB1310}" type="datetimeFigureOut">
              <a:rPr lang="en-US" smtClean="0"/>
              <a:t>6/21/2016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7C0B3-5518-4641-9380-28327F4BC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402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97696-DDD4-493F-8BC9-4D7917DB1310}" type="datetimeFigureOut">
              <a:rPr lang="en-US" smtClean="0"/>
              <a:t>6/21/2016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7C0B3-5518-4641-9380-28327F4BC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589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97696-DDD4-493F-8BC9-4D7917DB1310}" type="datetimeFigureOut">
              <a:rPr lang="en-US" smtClean="0"/>
              <a:t>6/21/2016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7C0B3-5518-4641-9380-28327F4BC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572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97696-DDD4-493F-8BC9-4D7917DB1310}" type="datetimeFigureOut">
              <a:rPr lang="en-US" smtClean="0"/>
              <a:t>6/21/2016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7C0B3-5518-4641-9380-28327F4BC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156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597696-DDD4-493F-8BC9-4D7917DB1310}" type="datetimeFigureOut">
              <a:rPr lang="en-US" smtClean="0"/>
              <a:t>6/21/2016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B7C0B3-5518-4641-9380-28327F4BC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023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plnkr.co/edit/zWk7egAqwZOnGJF1xs50?p=preview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plnkr.co/edit/bQA3f9Le5joCZtfEUuRP?p=preview" TargetMode="External"/><Relationship Id="rId2" Type="http://schemas.openxmlformats.org/officeDocument/2006/relationships/hyperlink" Target="http://plnkr.co/edit/rcKw7uAx785a0rbetdA0?p=preview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plnkr.co/edit/e0e6su5CHYrLmWgEElNF?p=preview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Components and Templating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Spencer Schneidenbach</a:t>
            </a:r>
          </a:p>
        </p:txBody>
      </p:sp>
    </p:spTree>
    <p:extLst>
      <p:ext uri="{BB962C8B-B14F-4D97-AF65-F5344CB8AC3E}">
        <p14:creationId xmlns:p14="http://schemas.microsoft.com/office/powerpoint/2010/main" val="20467375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binding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Bind directly to events on the DOM model using ()</a:t>
            </a:r>
          </a:p>
          <a:p>
            <a:r>
              <a:rPr lang="en-US" dirty="0"/>
              <a:t>Again, the power and convenience cannot be understated</a:t>
            </a:r>
          </a:p>
          <a:p>
            <a:r>
              <a:rPr lang="en-US" dirty="0"/>
              <a:t>Support for custom events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724" y="3444875"/>
            <a:ext cx="8505825" cy="286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568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binding, cont’d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Event binding means that all sorts of previous built-in directives in Angular 1 go away</a:t>
            </a:r>
          </a:p>
          <a:p>
            <a:endParaRPr lang="en-US" dirty="0"/>
          </a:p>
        </p:txBody>
      </p:sp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28219040"/>
              </p:ext>
            </p:extLst>
          </p:nvPr>
        </p:nvGraphicFramePr>
        <p:xfrm>
          <a:off x="838200" y="3077376"/>
          <a:ext cx="10515600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8783">
                  <a:extLst>
                    <a:ext uri="{9D8B030D-6E8A-4147-A177-3AD203B41FA5}">
                      <a16:colId xmlns:a16="http://schemas.microsoft.com/office/drawing/2014/main" val="3098381941"/>
                    </a:ext>
                  </a:extLst>
                </a:gridCol>
                <a:gridCol w="4581617">
                  <a:extLst>
                    <a:ext uri="{9D8B030D-6E8A-4147-A177-3AD203B41FA5}">
                      <a16:colId xmlns:a16="http://schemas.microsoft.com/office/drawing/2014/main" val="1797155993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0224535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Ng1</a:t>
                      </a:r>
                      <a:r>
                        <a:rPr lang="en-US" baseline="0" dirty="0"/>
                        <a:t> directive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Functionality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Replaced with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72204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ng-click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Binds an expression to the click</a:t>
                      </a:r>
                      <a:r>
                        <a:rPr lang="en-US" baseline="0" dirty="0"/>
                        <a:t> event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(click)</a:t>
                      </a:r>
                      <a:r>
                        <a:rPr lang="en-US" baseline="0" dirty="0"/>
                        <a:t>=“</a:t>
                      </a:r>
                      <a:r>
                        <a:rPr lang="en-US" baseline="0" dirty="0" err="1"/>
                        <a:t>doSomething</a:t>
                      </a:r>
                      <a:r>
                        <a:rPr lang="en-US" baseline="0" dirty="0"/>
                        <a:t>()”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2240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ng-change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Binds</a:t>
                      </a:r>
                      <a:r>
                        <a:rPr lang="en-US" baseline="0" dirty="0"/>
                        <a:t> an expression to the input changed event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(change)=“prop</a:t>
                      </a:r>
                      <a:r>
                        <a:rPr lang="en-US" baseline="0" dirty="0"/>
                        <a:t> = $event</a:t>
                      </a:r>
                      <a:r>
                        <a:rPr lang="en-US" dirty="0"/>
                        <a:t>”</a:t>
                      </a:r>
                    </a:p>
                    <a:p>
                      <a:r>
                        <a:rPr lang="en-US" dirty="0"/>
                        <a:t>(</a:t>
                      </a:r>
                      <a:r>
                        <a:rPr lang="en-US" dirty="0" err="1"/>
                        <a:t>ngModelChange</a:t>
                      </a:r>
                      <a:r>
                        <a:rPr lang="en-US" dirty="0"/>
                        <a:t>)=“”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00196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ng-</a:t>
                      </a:r>
                      <a:r>
                        <a:rPr lang="en-US" dirty="0" err="1"/>
                        <a:t>dblclick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Binds an expression</a:t>
                      </a:r>
                      <a:r>
                        <a:rPr lang="en-US" baseline="0" dirty="0"/>
                        <a:t> to the double click event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</a:t>
                      </a:r>
                      <a:r>
                        <a:rPr lang="en-US" dirty="0" err="1"/>
                        <a:t>dblclick</a:t>
                      </a:r>
                      <a:r>
                        <a:rPr lang="en-US" dirty="0"/>
                        <a:t>)=“</a:t>
                      </a:r>
                      <a:r>
                        <a:rPr lang="en-US" dirty="0" err="1"/>
                        <a:t>onDoubleClick</a:t>
                      </a:r>
                      <a:r>
                        <a:rPr lang="en-US" dirty="0"/>
                        <a:t>()”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6176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ng-</a:t>
                      </a:r>
                      <a:r>
                        <a:rPr lang="en-US" dirty="0" err="1"/>
                        <a:t>mouseover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…mouse over event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8666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ng-</a:t>
                      </a:r>
                      <a:r>
                        <a:rPr lang="en-US" dirty="0" err="1"/>
                        <a:t>mousemove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…mouse</a:t>
                      </a:r>
                      <a:r>
                        <a:rPr lang="en-US" baseline="0" dirty="0"/>
                        <a:t> move event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6868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…you get th</a:t>
                      </a:r>
                      <a:r>
                        <a:rPr lang="en-US" baseline="0" dirty="0"/>
                        <a:t>e idea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69036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06970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ngModel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Allows two-way binding </a:t>
            </a:r>
          </a:p>
          <a:p>
            <a:r>
              <a:rPr lang="en-US" dirty="0"/>
              <a:t>Follows unidirectional data flow concepts</a:t>
            </a:r>
          </a:p>
          <a:p>
            <a:r>
              <a:rPr lang="en-US" dirty="0">
                <a:hlinkClick r:id="rId3"/>
              </a:rPr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6242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essential directives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*</a:t>
            </a:r>
            <a:r>
              <a:rPr lang="en-US" dirty="0" err="1">
                <a:latin typeface="Consolas" panose="020B0609020204030204" pitchFamily="49" charset="0"/>
              </a:rPr>
              <a:t>ngIf</a:t>
            </a:r>
            <a:endParaRPr lang="en-US" dirty="0">
              <a:latin typeface="Consolas" panose="020B0609020204030204" pitchFamily="49" charset="0"/>
            </a:endParaRPr>
          </a:p>
          <a:p>
            <a:pPr lvl="1"/>
            <a:r>
              <a:rPr lang="en-US" dirty="0"/>
              <a:t>Optionally renders an element based on the truthiness of an expression</a:t>
            </a:r>
          </a:p>
          <a:p>
            <a:pPr lvl="1"/>
            <a:r>
              <a:rPr lang="en-US" dirty="0">
                <a:hlinkClick r:id="rId2"/>
              </a:rPr>
              <a:t>Demo</a:t>
            </a:r>
            <a:endParaRPr lang="en-US" dirty="0"/>
          </a:p>
          <a:p>
            <a:r>
              <a:rPr lang="en-US" dirty="0">
                <a:latin typeface="Consolas" panose="020B0609020204030204" pitchFamily="49" charset="0"/>
              </a:rPr>
              <a:t>*</a:t>
            </a:r>
            <a:r>
              <a:rPr lang="en-US" dirty="0" err="1">
                <a:latin typeface="Consolas" panose="020B0609020204030204" pitchFamily="49" charset="0"/>
              </a:rPr>
              <a:t>ngFor</a:t>
            </a:r>
            <a:endParaRPr lang="en-US" dirty="0">
              <a:latin typeface="Consolas" panose="020B0609020204030204" pitchFamily="49" charset="0"/>
            </a:endParaRPr>
          </a:p>
          <a:p>
            <a:pPr lvl="1"/>
            <a:r>
              <a:rPr lang="en-US" dirty="0"/>
              <a:t>Looping directive</a:t>
            </a:r>
          </a:p>
          <a:p>
            <a:pPr lvl="1"/>
            <a:r>
              <a:rPr lang="en-US" dirty="0"/>
              <a:t>Replaces </a:t>
            </a:r>
            <a:r>
              <a:rPr lang="en-US" dirty="0">
                <a:latin typeface="Consolas" panose="020B0609020204030204" pitchFamily="49" charset="0"/>
              </a:rPr>
              <a:t>ng-repeat </a:t>
            </a:r>
            <a:r>
              <a:rPr lang="en-US" dirty="0"/>
              <a:t>from Angular 1</a:t>
            </a:r>
          </a:p>
          <a:p>
            <a:pPr lvl="1"/>
            <a:r>
              <a:rPr lang="en-US" dirty="0">
                <a:hlinkClick r:id="rId3"/>
              </a:rPr>
              <a:t>Demo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614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Components, components, components…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Components in Angular 2 are awesome</a:t>
            </a:r>
          </a:p>
          <a:p>
            <a:r>
              <a:rPr lang="en-US" dirty="0"/>
              <a:t>Composable and easy to maintain</a:t>
            </a:r>
          </a:p>
          <a:p>
            <a:r>
              <a:rPr lang="en-US" dirty="0"/>
              <a:t>Lots of smaller components &gt; Fewer big components</a:t>
            </a:r>
          </a:p>
          <a:p>
            <a:r>
              <a:rPr lang="en-US" dirty="0"/>
              <a:t>Follow the Web Component ideal</a:t>
            </a:r>
          </a:p>
          <a:p>
            <a:pPr lvl="1"/>
            <a:r>
              <a:rPr lang="en-US" dirty="0"/>
              <a:t>Abstracting a large chunk of HTML into a single element</a:t>
            </a:r>
          </a:p>
          <a:p>
            <a:pPr lvl="1"/>
            <a:r>
              <a:rPr lang="en-US" dirty="0"/>
              <a:t>“Building blocks”</a:t>
            </a:r>
          </a:p>
          <a:p>
            <a:pPr lvl="1"/>
            <a:r>
              <a:rPr lang="en-US" dirty="0"/>
              <a:t>Functionality is fully encapsulated – expose only what needs exposing</a:t>
            </a:r>
          </a:p>
        </p:txBody>
      </p:sp>
    </p:spTree>
    <p:extLst>
      <p:ext uri="{BB962C8B-B14F-4D97-AF65-F5344CB8AC3E}">
        <p14:creationId xmlns:p14="http://schemas.microsoft.com/office/powerpoint/2010/main" val="1849929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 to Templates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Templates contain the HTML that is rendered by your component</a:t>
            </a:r>
          </a:p>
          <a:p>
            <a:r>
              <a:rPr lang="en-US" dirty="0"/>
              <a:t>Can be placed inline inside of Component declaration OR in a separate file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471945"/>
            <a:ext cx="8934450" cy="234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539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Ways to bind component to 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Interpolation expressions</a:t>
            </a:r>
          </a:p>
          <a:p>
            <a:r>
              <a:rPr lang="en-US" dirty="0"/>
              <a:t>Property binding</a:t>
            </a:r>
          </a:p>
          <a:p>
            <a:r>
              <a:rPr lang="en-US" dirty="0"/>
              <a:t>Event binding</a:t>
            </a:r>
          </a:p>
          <a:p>
            <a:r>
              <a:rPr lang="en-US" dirty="0" err="1"/>
              <a:t>ngModel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118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Interpolated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{{ }} syntax</a:t>
            </a:r>
          </a:p>
          <a:p>
            <a:r>
              <a:rPr lang="en-US" dirty="0"/>
              <a:t>Put your expression inside the brackets</a:t>
            </a:r>
          </a:p>
          <a:p>
            <a:r>
              <a:rPr lang="en-US" dirty="0"/>
              <a:t>Accepts non-side-effect-JavaScript (no new, assignments, etc.)</a:t>
            </a:r>
          </a:p>
          <a:p>
            <a:r>
              <a:rPr lang="en-US" dirty="0"/>
              <a:t>Best use case – bind pure properties to it when possible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7916" y="4073525"/>
            <a:ext cx="8963025" cy="223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908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Interpolated expressions, cont’d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if you have something like this?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This will throw an error.  And this sucks -&gt;</a:t>
            </a:r>
          </a:p>
          <a:p>
            <a:r>
              <a:rPr lang="en-US" dirty="0"/>
              <a:t>Elvis to the rescue! </a:t>
            </a:r>
            <a:r>
              <a:rPr lang="en-US" sz="1600" dirty="0"/>
              <a:t>(…I don’t know why they call it the Elvis operator.  It’s called “monadic null checking”)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407" y="2487646"/>
            <a:ext cx="4333875" cy="11239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2175" y="2430173"/>
            <a:ext cx="5381625" cy="14573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4958" y="3696541"/>
            <a:ext cx="3905753" cy="79550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6869" y="5005388"/>
            <a:ext cx="4552950" cy="117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159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Property binding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Bind directly to properties on the DOM model using []</a:t>
            </a:r>
          </a:p>
          <a:p>
            <a:r>
              <a:rPr lang="en-US" dirty="0"/>
              <a:t>The power and convenience of this cannot be understated!</a:t>
            </a:r>
          </a:p>
          <a:p>
            <a:r>
              <a:rPr lang="en-US" dirty="0"/>
              <a:t>Allows something like this: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To become this:</a:t>
            </a:r>
          </a:p>
          <a:p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>
            <a:off x="6162632" y="5355405"/>
            <a:ext cx="777765" cy="3953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356" y="3372707"/>
            <a:ext cx="9201150" cy="9525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5040" y="4929188"/>
            <a:ext cx="4676775" cy="124777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6356" y="4981524"/>
            <a:ext cx="4819650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998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Property binding, cont’d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also bind to attributes by using [attr.name]</a:t>
            </a:r>
          </a:p>
          <a:p>
            <a:r>
              <a:rPr lang="en-US" dirty="0"/>
              <a:t>Example: aria (accessibility) attributes don’t have DOM model property bindings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0589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Property binding, cont’d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Property binding means that all sorts of previous built-in directives in Angular 1 go away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hlinkClick r:id="rId3"/>
              </a:rPr>
              <a:t>Demo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1129474"/>
              </p:ext>
            </p:extLst>
          </p:nvPr>
        </p:nvGraphicFramePr>
        <p:xfrm>
          <a:off x="1061545" y="2989901"/>
          <a:ext cx="9932277" cy="2291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6265">
                  <a:extLst>
                    <a:ext uri="{9D8B030D-6E8A-4147-A177-3AD203B41FA5}">
                      <a16:colId xmlns:a16="http://schemas.microsoft.com/office/drawing/2014/main" val="1750058579"/>
                    </a:ext>
                  </a:extLst>
                </a:gridCol>
                <a:gridCol w="4623646">
                  <a:extLst>
                    <a:ext uri="{9D8B030D-6E8A-4147-A177-3AD203B41FA5}">
                      <a16:colId xmlns:a16="http://schemas.microsoft.com/office/drawing/2014/main" val="1155676432"/>
                    </a:ext>
                  </a:extLst>
                </a:gridCol>
                <a:gridCol w="3142366">
                  <a:extLst>
                    <a:ext uri="{9D8B030D-6E8A-4147-A177-3AD203B41FA5}">
                      <a16:colId xmlns:a16="http://schemas.microsoft.com/office/drawing/2014/main" val="14398818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Ng1</a:t>
                      </a:r>
                      <a:r>
                        <a:rPr lang="en-US" baseline="0" dirty="0"/>
                        <a:t> Directive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Functionality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Replaced with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5854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ng-disabled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Disables the</a:t>
                      </a:r>
                      <a:r>
                        <a:rPr lang="en-US" baseline="0" dirty="0"/>
                        <a:t> control – used on inputs, selects, </a:t>
                      </a:r>
                      <a:r>
                        <a:rPr lang="en-US" baseline="0" dirty="0" err="1"/>
                        <a:t>textareas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[disabled]=“expression”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62505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ng-</a:t>
                      </a:r>
                      <a:r>
                        <a:rPr lang="en-US" dirty="0" err="1"/>
                        <a:t>src</a:t>
                      </a:r>
                      <a:r>
                        <a:rPr lang="en-US" dirty="0"/>
                        <a:t>/ng-</a:t>
                      </a:r>
                      <a:r>
                        <a:rPr lang="en-US" dirty="0" err="1"/>
                        <a:t>href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Replacement for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src</a:t>
                      </a:r>
                      <a:r>
                        <a:rPr lang="en-US" baseline="0" dirty="0"/>
                        <a:t>/</a:t>
                      </a:r>
                      <a:r>
                        <a:rPr lang="en-US" baseline="0" dirty="0" err="1"/>
                        <a:t>href</a:t>
                      </a:r>
                      <a:r>
                        <a:rPr lang="en-US" baseline="0" dirty="0"/>
                        <a:t> properties since interpolation didn’t play well with them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</a:t>
                      </a:r>
                      <a:r>
                        <a:rPr lang="en-US" dirty="0" err="1"/>
                        <a:t>src</a:t>
                      </a:r>
                      <a:r>
                        <a:rPr lang="en-US" dirty="0"/>
                        <a:t>]=“expression”</a:t>
                      </a:r>
                    </a:p>
                    <a:p>
                      <a:r>
                        <a:rPr lang="en-US" dirty="0"/>
                        <a:t>[</a:t>
                      </a:r>
                      <a:r>
                        <a:rPr lang="en-US" dirty="0" err="1"/>
                        <a:t>href</a:t>
                      </a:r>
                      <a:r>
                        <a:rPr lang="en-US" dirty="0"/>
                        <a:t>]=“</a:t>
                      </a:r>
                      <a:r>
                        <a:rPr lang="en-US" baseline="0" dirty="0"/>
                        <a:t>expression”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4328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ng-show/ng-hidden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Hides/shows</a:t>
                      </a:r>
                      <a:r>
                        <a:rPr lang="en-US" baseline="0" dirty="0"/>
                        <a:t> an element based on the truthiness of an expression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[hidden]=“expression”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29821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74753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1101</TotalTime>
  <Words>484</Words>
  <Application>Microsoft Office PowerPoint</Application>
  <PresentationFormat>Widescreen</PresentationFormat>
  <Paragraphs>103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Consolas</vt:lpstr>
      <vt:lpstr>Office Theme</vt:lpstr>
      <vt:lpstr>Components and Templating</vt:lpstr>
      <vt:lpstr>Components, components, components…</vt:lpstr>
      <vt:lpstr>Intro to Templates</vt:lpstr>
      <vt:lpstr>Ways to bind component to view</vt:lpstr>
      <vt:lpstr>Interpolated expressions</vt:lpstr>
      <vt:lpstr>Interpolated expressions, cont’d</vt:lpstr>
      <vt:lpstr>Property binding</vt:lpstr>
      <vt:lpstr>Property binding, cont’d</vt:lpstr>
      <vt:lpstr>Property binding, cont’d</vt:lpstr>
      <vt:lpstr>Event binding</vt:lpstr>
      <vt:lpstr>Event binding, cont’d</vt:lpstr>
      <vt:lpstr>ngModel</vt:lpstr>
      <vt:lpstr>Two essential directives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Components and Templating</dc:title>
  <dc:creator>Spencer Schneidenbach</dc:creator>
  <cp:lastModifiedBy>Spencer Schneidenbach</cp:lastModifiedBy>
  <cp:revision>27</cp:revision>
  <dcterms:created xsi:type="dcterms:W3CDTF">2016-05-16T05:02:53Z</dcterms:created>
  <dcterms:modified xsi:type="dcterms:W3CDTF">2016-06-22T04:56:55Z</dcterms:modified>
</cp:coreProperties>
</file>