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43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/>
    <p:restoredTop sz="94347"/>
  </p:normalViewPr>
  <p:slideViewPr>
    <p:cSldViewPr snapToGrid="0" snapToObjects="1">
      <p:cViewPr varScale="1">
        <p:scale>
          <a:sx n="82" d="100"/>
          <a:sy n="82" d="100"/>
        </p:scale>
        <p:origin x="1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2F07A-16FB-5949-871B-0C209E05AFF7}" type="datetimeFigureOut">
              <a:rPr lang="es-ES_tradnl" smtClean="0"/>
              <a:t>1/4/24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1510F-9091-5441-A94B-C2D045E8CA1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525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5010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91359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76684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2234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0279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87691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5137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79822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9606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0AE15-9165-404B-8EAE-86AF2F480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7D37B0-9CA7-DC4F-8070-DF36EE8DE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ES_tradn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36A53-873D-4F4E-8329-70DC3961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1/4/24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5E44C1-23E9-D04C-AA86-8C73EE2F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1D42D6-E5E0-5E48-B889-E006B3F2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15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BEE71-8B58-6D4C-AB9C-41955B33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7484C3-F1E7-3D47-B560-2AFA68869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1E570-D369-1541-BDD8-36635690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1/4/24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C436DF-1548-E049-B9E1-C3D1103B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97DB6C-B268-6940-8518-3C3B0D90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715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D4E8B6-285A-B240-9549-951AE8D43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FEB272-9E94-6347-BFC8-9A87AA47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94C1DD-F7B9-9B4E-9CA6-44E2D2BC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1/4/24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525724-5BB7-7644-AE03-2688429E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18A5B5-DC96-7942-988F-8D63A48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731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7CAE1-C8F4-364B-92F8-3E3CDA9F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A86ECE-A098-AA40-8309-94DBF29B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8C8329-C800-CC4B-BD1F-E2F2EF6C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1/4/24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FFFE-DB44-7349-82EE-B2C16207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E5BD14-9B68-0C4C-8668-305D919B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F5095FC-8453-2D40-8B28-459C141C93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998484"/>
            <a:ext cx="10515600" cy="82714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60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B2841-C364-B547-90D0-826BB06B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DA0FA9-C2EC-2F4A-9330-5AB54CBA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9E45F3-FC50-8043-9D8C-4A0A20F2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1/4/24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B8B8E9-7BCE-D147-B9FA-F114F1CA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202E56-7738-3144-A956-B018BD5D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3383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C0559-3C3D-7D43-B918-F822A7CE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6028EC-1390-8448-AAC4-CC1FE64EC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963F22-F812-CA43-A15B-3FB4FBCF1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0C665C-097A-1441-B342-BB2869D0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1/4/24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28B26A-0B64-7046-BF71-094CAFB5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8454A5-6A4A-A24B-BBE2-7DBDAB37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183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54F6E-A9C8-214C-B41F-F3E0F347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61CD4A-186C-114B-AEC3-EA3FE46D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ED7932-9402-E04C-8C33-91A378773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1EDA94-0AF5-4B4A-97E4-64BADA6F4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235577-E8DC-8941-8F64-3FE2F94E4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DE62C8-33AF-2640-8B58-E94CB2EC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1/4/24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486583-3BB4-5C43-96C9-AA803E2D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B599C2-76FC-FA44-B072-E8F23A99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932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C49E3-5E3C-A049-96CC-3E4E3544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B1550D-6A85-654D-8AC0-A49586CD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1/4/24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C930B1-48C6-5F47-92C8-3E9B3366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578B8D-221D-2A4B-A0FD-2C627595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807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893B27-5202-724F-8181-70605B2A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1/4/24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2C2C2A-DA98-B148-93BF-954732C5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E3899F-B55B-9D4C-BEAE-79B583AB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596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3778F-D7C5-4946-B7AC-D05A0DA5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18BC06-C99D-B548-B341-574726F6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324746-384D-4C49-AA30-F4238FFE4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9D05BA-4BCD-3940-86D6-92C9577B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1/4/24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8409B3-8639-B946-82AF-2CEF41F3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E197EE-76B0-5E41-989F-75062CD1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654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9C85F-0CEF-D748-91A2-16321420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E0A4C2-3C10-E54C-A1E5-B5D61C24B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262842-C14E-CD43-8337-D851A5841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CCCEEA-8184-D74F-B6C4-49E7435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1/4/24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62C4A9-1398-AB4D-BE8C-BE00D4AA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7F1C2D-9D49-0246-939B-B65EE23C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245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A8E623-188A-5B42-A4AB-C7C5869D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08D3C7-3EE6-EC43-82C1-8FA4CA74E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S_tradn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404EFE-9899-1E41-928A-305FAA310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F0BEE042-1156-D44F-BE4F-F996B67D94CC}" type="datetimeFigureOut">
              <a:rPr lang="es-ES_tradnl" smtClean="0"/>
              <a:pPr/>
              <a:t>1/4/24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9EB6E3-1D5D-9246-860F-A66AF16F7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843023-FD76-EB4C-9351-E5C3BF763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A4CE1A35-97A9-FF4A-A8DA-619E06B62519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199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5">
              <a:lumMod val="75000"/>
            </a:schemeClr>
          </a:solidFill>
          <a:latin typeface="Montserra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8033708-A5C3-3E4A-871C-1216EF0F9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Aprendizaje Automático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E3BCC08-B881-A94D-AE3C-1047DC9E0B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Departamento de Informática – UC3M</a:t>
            </a:r>
          </a:p>
          <a:p>
            <a:endParaRPr lang="es-ES_tradnl" dirty="0"/>
          </a:p>
          <a:p>
            <a:r>
              <a:rPr lang="es-ES_tradnl" dirty="0"/>
              <a:t>TUTORIAL 7 – </a:t>
            </a:r>
            <a:r>
              <a:rPr lang="es-ES_tradnl" dirty="0" err="1"/>
              <a:t>Gradient</a:t>
            </a:r>
            <a:r>
              <a:rPr lang="es-ES_tradnl" dirty="0"/>
              <a:t> </a:t>
            </a:r>
            <a:r>
              <a:rPr lang="es-ES_tradnl" dirty="0" err="1"/>
              <a:t>Boosting</a:t>
            </a:r>
            <a:r>
              <a:rPr lang="es-ES_tradnl" dirty="0"/>
              <a:t> </a:t>
            </a:r>
            <a:r>
              <a:rPr lang="es-ES_tradnl" dirty="0" err="1"/>
              <a:t>Trees</a:t>
            </a:r>
            <a:endParaRPr lang="es-ES_tradnl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B0CA6B37-EB36-7149-AF61-69F1FBFF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E4BB-67C2-C64E-81C5-FF03DE976B00}" type="datetimeyyyy">
              <a:rPr lang="es-ES" smtClean="0"/>
              <a:t>2024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2596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Práctica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Consejos</a:t>
            </a:r>
          </a:p>
        </p:txBody>
      </p:sp>
      <p:sp>
        <p:nvSpPr>
          <p:cNvPr id="20" name="Marcador de contenido 19">
            <a:extLst>
              <a:ext uri="{FF2B5EF4-FFF2-40B4-BE49-F238E27FC236}">
                <a16:creationId xmlns:a16="http://schemas.microsoft.com/office/drawing/2014/main" id="{BE58B583-9D8A-9215-8C1C-7FD321FA1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0639"/>
          </a:xfrm>
        </p:spPr>
        <p:txBody>
          <a:bodyPr>
            <a:normAutofit/>
          </a:bodyPr>
          <a:lstStyle/>
          <a:p>
            <a:r>
              <a:rPr lang="es-ES" dirty="0"/>
              <a:t>Sólo un </a:t>
            </a:r>
            <a:r>
              <a:rPr lang="es-ES" dirty="0" err="1"/>
              <a:t>jupyter</a:t>
            </a:r>
            <a:r>
              <a:rPr lang="es-ES" dirty="0"/>
              <a:t> notebook</a:t>
            </a:r>
          </a:p>
          <a:p>
            <a:r>
              <a:rPr lang="es-ES" dirty="0"/>
              <a:t>Búsqueda de </a:t>
            </a:r>
            <a:r>
              <a:rPr lang="es-ES" dirty="0" err="1"/>
              <a:t>hiperparámetros</a:t>
            </a:r>
            <a:r>
              <a:rPr lang="es-ES" dirty="0"/>
              <a:t>. Cuidado con los límites.</a:t>
            </a:r>
          </a:p>
          <a:p>
            <a:r>
              <a:rPr lang="es-ES" dirty="0"/>
              <a:t>La semilla es vuestro NIA</a:t>
            </a:r>
          </a:p>
          <a:p>
            <a:r>
              <a:rPr lang="es-ES" dirty="0"/>
              <a:t>Métricas: mejor RMSE que MSE</a:t>
            </a:r>
          </a:p>
          <a:p>
            <a:r>
              <a:rPr lang="es-ES" dirty="0" err="1"/>
              <a:t>Inner</a:t>
            </a:r>
            <a:r>
              <a:rPr lang="es-ES" dirty="0"/>
              <a:t> –&gt; búsqueda de </a:t>
            </a:r>
            <a:r>
              <a:rPr lang="es-ES" dirty="0" err="1"/>
              <a:t>hiperparámetros</a:t>
            </a:r>
            <a:endParaRPr lang="es-ES" dirty="0"/>
          </a:p>
          <a:p>
            <a:r>
              <a:rPr lang="es-ES" dirty="0" err="1"/>
              <a:t>Outter</a:t>
            </a:r>
            <a:r>
              <a:rPr lang="es-ES" dirty="0"/>
              <a:t> -&gt; Evaluación del modelo</a:t>
            </a:r>
          </a:p>
          <a:p>
            <a:pPr marL="457200" lvl="1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224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7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Recordando teoría. </a:t>
            </a:r>
            <a:r>
              <a:rPr lang="es-ES_tradnl" dirty="0" err="1"/>
              <a:t>Boosting</a:t>
            </a:r>
            <a:endParaRPr lang="es-ES_tradnl" dirty="0"/>
          </a:p>
        </p:txBody>
      </p:sp>
      <p:sp>
        <p:nvSpPr>
          <p:cNvPr id="20" name="Marcador de contenido 19">
            <a:extLst>
              <a:ext uri="{FF2B5EF4-FFF2-40B4-BE49-F238E27FC236}">
                <a16:creationId xmlns:a16="http://schemas.microsoft.com/office/drawing/2014/main" id="{BE58B583-9D8A-9215-8C1C-7FD321FA1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sz="2000" dirty="0"/>
              <a:t>Motivación: mejorar (</a:t>
            </a:r>
            <a:r>
              <a:rPr lang="es-ES_tradnl" sz="2000" i="1" dirty="0" err="1"/>
              <a:t>to</a:t>
            </a:r>
            <a:r>
              <a:rPr lang="es-ES_tradnl" sz="2000" i="1" dirty="0"/>
              <a:t> </a:t>
            </a:r>
            <a:r>
              <a:rPr lang="es-ES_tradnl" sz="2000" i="1" dirty="0" err="1"/>
              <a:t>boost</a:t>
            </a:r>
            <a:r>
              <a:rPr lang="es-ES_tradnl" sz="2000" dirty="0"/>
              <a:t>) métodos débiles (</a:t>
            </a:r>
            <a:r>
              <a:rPr lang="es-ES_tradnl" sz="2000" i="1" dirty="0" err="1"/>
              <a:t>weak</a:t>
            </a:r>
            <a:r>
              <a:rPr lang="es-ES_tradnl" sz="2000" i="1" dirty="0"/>
              <a:t> </a:t>
            </a:r>
            <a:r>
              <a:rPr lang="es-ES_tradnl" sz="2000" i="1" dirty="0" err="1"/>
              <a:t>learners</a:t>
            </a:r>
            <a:r>
              <a:rPr lang="es-ES_tradnl" sz="2000" dirty="0"/>
              <a:t>): </a:t>
            </a:r>
          </a:p>
          <a:p>
            <a:pPr lvl="1"/>
            <a:r>
              <a:rPr lang="es-ES_tradnl" sz="1800" dirty="0"/>
              <a:t>Se usan modelos base que por sí solos consiguen un error no muy por encima del azar o </a:t>
            </a:r>
            <a:r>
              <a:rPr lang="es-ES_tradnl" sz="1800" i="1" dirty="0" err="1"/>
              <a:t>weak</a:t>
            </a:r>
            <a:r>
              <a:rPr lang="es-ES_tradnl" sz="1800" i="1" dirty="0"/>
              <a:t> </a:t>
            </a:r>
            <a:r>
              <a:rPr lang="es-ES_tradnl" sz="1800" i="1" dirty="0" err="1"/>
              <a:t>learners</a:t>
            </a:r>
            <a:r>
              <a:rPr lang="es-ES_tradnl" sz="1800" i="1" dirty="0"/>
              <a:t> </a:t>
            </a:r>
            <a:r>
              <a:rPr lang="es-ES_tradnl" sz="1800" dirty="0"/>
              <a:t>(</a:t>
            </a:r>
            <a:r>
              <a:rPr lang="es-ES_tradnl" sz="1800" dirty="0" err="1"/>
              <a:t>ej</a:t>
            </a:r>
            <a:r>
              <a:rPr lang="es-ES_tradnl" sz="1800" dirty="0"/>
              <a:t>: árboles poco profundos)</a:t>
            </a:r>
          </a:p>
          <a:p>
            <a:pPr lvl="1"/>
            <a:r>
              <a:rPr lang="es-ES_tradnl" sz="1800" dirty="0"/>
              <a:t>Se van añadiendo modelos base al </a:t>
            </a:r>
            <a:r>
              <a:rPr lang="es-ES_tradnl" sz="1800" i="1" dirty="0"/>
              <a:t>ensemble</a:t>
            </a:r>
            <a:r>
              <a:rPr lang="es-ES_tradnl" sz="1800" dirty="0"/>
              <a:t> secuencialmente, de tal manera que el siguiente modelo “corrija” los errores del modelo anterior</a:t>
            </a:r>
          </a:p>
          <a:p>
            <a:pPr marL="0" indent="0">
              <a:buNone/>
            </a:pPr>
            <a:endParaRPr dirty="0"/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5CF8F6B1-FAE5-31E7-EB5C-F62D6EDAC957}"/>
              </a:ext>
            </a:extLst>
          </p:cNvPr>
          <p:cNvGrpSpPr>
            <a:grpSpLocks noChangeAspect="1"/>
          </p:cNvGrpSpPr>
          <p:nvPr/>
        </p:nvGrpSpPr>
        <p:grpSpPr>
          <a:xfrm>
            <a:off x="1397296" y="3639138"/>
            <a:ext cx="1860780" cy="2164432"/>
            <a:chOff x="1527859" y="3064354"/>
            <a:chExt cx="1080000" cy="1256242"/>
          </a:xfrm>
        </p:grpSpPr>
        <p:grpSp>
          <p:nvGrpSpPr>
            <p:cNvPr id="72" name="Grupo 71">
              <a:extLst>
                <a:ext uri="{FF2B5EF4-FFF2-40B4-BE49-F238E27FC236}">
                  <a16:creationId xmlns:a16="http://schemas.microsoft.com/office/drawing/2014/main" id="{8C778AA2-3DCE-2821-F773-6FFB2E43B663}"/>
                </a:ext>
              </a:extLst>
            </p:cNvPr>
            <p:cNvGrpSpPr/>
            <p:nvPr/>
          </p:nvGrpSpPr>
          <p:grpSpPr>
            <a:xfrm>
              <a:off x="1527859" y="3240596"/>
              <a:ext cx="1080000" cy="1080000"/>
              <a:chOff x="1527859" y="2652766"/>
              <a:chExt cx="1080000" cy="1080000"/>
            </a:xfrm>
          </p:grpSpPr>
          <p:sp>
            <p:nvSpPr>
              <p:cNvPr id="74" name="Rectángulo 73">
                <a:extLst>
                  <a:ext uri="{FF2B5EF4-FFF2-40B4-BE49-F238E27FC236}">
                    <a16:creationId xmlns:a16="http://schemas.microsoft.com/office/drawing/2014/main" id="{12EDEA9B-4461-2C7A-39CF-7F053DBDFB2E}"/>
                  </a:ext>
                </a:extLst>
              </p:cNvPr>
              <p:cNvSpPr/>
              <p:nvPr/>
            </p:nvSpPr>
            <p:spPr>
              <a:xfrm>
                <a:off x="1527859" y="2652766"/>
                <a:ext cx="1080000" cy="10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id="{84F19F7D-A767-D4B7-C948-BE6A592D35AF}"/>
                  </a:ext>
                </a:extLst>
              </p:cNvPr>
              <p:cNvSpPr/>
              <p:nvPr/>
            </p:nvSpPr>
            <p:spPr>
              <a:xfrm>
                <a:off x="1895878" y="2845584"/>
                <a:ext cx="104472" cy="10447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C4CF6035-55E8-F096-2136-1EDDBDCD2A6A}"/>
                  </a:ext>
                </a:extLst>
              </p:cNvPr>
              <p:cNvSpPr/>
              <p:nvPr/>
            </p:nvSpPr>
            <p:spPr>
              <a:xfrm>
                <a:off x="2100356" y="2712015"/>
                <a:ext cx="104472" cy="10447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FA3C0892-5F29-9E80-D3C7-382B8BEDC6AA}"/>
                  </a:ext>
                </a:extLst>
              </p:cNvPr>
              <p:cNvSpPr/>
              <p:nvPr/>
            </p:nvSpPr>
            <p:spPr>
              <a:xfrm>
                <a:off x="2260367" y="2933855"/>
                <a:ext cx="104472" cy="10447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B3F4322C-7481-20CD-E651-60EE6206551C}"/>
                  </a:ext>
                </a:extLst>
              </p:cNvPr>
              <p:cNvSpPr/>
              <p:nvPr/>
            </p:nvSpPr>
            <p:spPr>
              <a:xfrm>
                <a:off x="1603434" y="3143340"/>
                <a:ext cx="104472" cy="10447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s-ES_tradnl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09D08897-D9D9-909A-EC1F-23718603070A}"/>
                  </a:ext>
                </a:extLst>
              </p:cNvPr>
              <p:cNvSpPr/>
              <p:nvPr/>
            </p:nvSpPr>
            <p:spPr>
              <a:xfrm>
                <a:off x="1692397" y="3413337"/>
                <a:ext cx="104472" cy="10447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A86E87E2-97F4-5520-81A8-86801D202189}"/>
                  </a:ext>
                </a:extLst>
              </p:cNvPr>
              <p:cNvSpPr/>
              <p:nvPr/>
            </p:nvSpPr>
            <p:spPr>
              <a:xfrm>
                <a:off x="1948113" y="3074238"/>
                <a:ext cx="104472" cy="104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584F85A4-852C-ACF9-289D-5EAB2EB0D9BE}"/>
                  </a:ext>
                </a:extLst>
              </p:cNvPr>
              <p:cNvSpPr/>
              <p:nvPr/>
            </p:nvSpPr>
            <p:spPr>
              <a:xfrm>
                <a:off x="2441175" y="2789094"/>
                <a:ext cx="104472" cy="104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774EDF49-5415-F0F1-BBB3-81A2E5944229}"/>
                  </a:ext>
                </a:extLst>
              </p:cNvPr>
              <p:cNvSpPr/>
              <p:nvPr/>
            </p:nvSpPr>
            <p:spPr>
              <a:xfrm>
                <a:off x="1835699" y="3539309"/>
                <a:ext cx="104472" cy="104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0DF39718-1DE9-9839-597A-F991FA48C65C}"/>
                  </a:ext>
                </a:extLst>
              </p:cNvPr>
              <p:cNvSpPr/>
              <p:nvPr/>
            </p:nvSpPr>
            <p:spPr>
              <a:xfrm>
                <a:off x="2102768" y="3244325"/>
                <a:ext cx="104472" cy="104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0E64BF1E-170F-8330-50C3-1D7079D4D22F}"/>
                  </a:ext>
                </a:extLst>
              </p:cNvPr>
              <p:cNvSpPr/>
              <p:nvPr/>
            </p:nvSpPr>
            <p:spPr>
              <a:xfrm>
                <a:off x="2391744" y="3434521"/>
                <a:ext cx="104472" cy="104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</p:grp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F7063C7A-8AE1-E84E-A652-6F30A8880DFC}"/>
                </a:ext>
              </a:extLst>
            </p:cNvPr>
            <p:cNvSpPr txBox="1"/>
            <p:nvPr/>
          </p:nvSpPr>
          <p:spPr>
            <a:xfrm>
              <a:off x="1990639" y="3064354"/>
              <a:ext cx="204480" cy="178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36430F90-EECA-924C-1664-72737EC9398A}"/>
              </a:ext>
            </a:extLst>
          </p:cNvPr>
          <p:cNvGrpSpPr/>
          <p:nvPr/>
        </p:nvGrpSpPr>
        <p:grpSpPr>
          <a:xfrm>
            <a:off x="3799163" y="3639138"/>
            <a:ext cx="1860780" cy="2220378"/>
            <a:chOff x="3985143" y="2719612"/>
            <a:chExt cx="1860780" cy="2220378"/>
          </a:xfrm>
        </p:grpSpPr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6BD5AD3A-3453-2E5B-5985-EA8A912B0321}"/>
                </a:ext>
              </a:extLst>
            </p:cNvPr>
            <p:cNvSpPr/>
            <p:nvPr/>
          </p:nvSpPr>
          <p:spPr>
            <a:xfrm>
              <a:off x="3992893" y="3028882"/>
              <a:ext cx="504411" cy="1855161"/>
            </a:xfrm>
            <a:prstGeom prst="rect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DD858E74-CC40-C0ED-03D8-3E872FD70598}"/>
                </a:ext>
              </a:extLst>
            </p:cNvPr>
            <p:cNvSpPr/>
            <p:nvPr/>
          </p:nvSpPr>
          <p:spPr>
            <a:xfrm>
              <a:off x="4496790" y="3023267"/>
              <a:ext cx="1349133" cy="185516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32807542-A544-7EDA-92DE-2824DB624968}"/>
                </a:ext>
              </a:extLst>
            </p:cNvPr>
            <p:cNvCxnSpPr>
              <a:cxnSpLocks/>
            </p:cNvCxnSpPr>
            <p:nvPr/>
          </p:nvCxnSpPr>
          <p:spPr>
            <a:xfrm>
              <a:off x="4496790" y="2929365"/>
              <a:ext cx="0" cy="201062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DA9FC66B-66CA-989F-52AE-6E5BAE4B8E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85143" y="2719612"/>
              <a:ext cx="1860780" cy="2164432"/>
              <a:chOff x="1527859" y="3064354"/>
              <a:chExt cx="1080000" cy="1256242"/>
            </a:xfrm>
          </p:grpSpPr>
          <p:grpSp>
            <p:nvGrpSpPr>
              <p:cNvPr id="90" name="Grupo 89">
                <a:extLst>
                  <a:ext uri="{FF2B5EF4-FFF2-40B4-BE49-F238E27FC236}">
                    <a16:creationId xmlns:a16="http://schemas.microsoft.com/office/drawing/2014/main" id="{64127340-6AF6-DC7C-C383-0BB0346A5D05}"/>
                  </a:ext>
                </a:extLst>
              </p:cNvPr>
              <p:cNvGrpSpPr/>
              <p:nvPr/>
            </p:nvGrpSpPr>
            <p:grpSpPr>
              <a:xfrm>
                <a:off x="1527859" y="3240596"/>
                <a:ext cx="1080000" cy="1080000"/>
                <a:chOff x="1527859" y="2652766"/>
                <a:chExt cx="1080000" cy="1080000"/>
              </a:xfrm>
            </p:grpSpPr>
            <p:sp>
              <p:nvSpPr>
                <p:cNvPr id="92" name="Rectángulo 91">
                  <a:extLst>
                    <a:ext uri="{FF2B5EF4-FFF2-40B4-BE49-F238E27FC236}">
                      <a16:creationId xmlns:a16="http://schemas.microsoft.com/office/drawing/2014/main" id="{3A15A99A-FA4A-E534-8B82-B68C06C82A79}"/>
                    </a:ext>
                  </a:extLst>
                </p:cNvPr>
                <p:cNvSpPr/>
                <p:nvPr/>
              </p:nvSpPr>
              <p:spPr>
                <a:xfrm>
                  <a:off x="1527859" y="2652766"/>
                  <a:ext cx="1080000" cy="108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59C67BBD-AD4E-E8E0-E358-48B9F2C4892B}"/>
                    </a:ext>
                  </a:extLst>
                </p:cNvPr>
                <p:cNvSpPr/>
                <p:nvPr/>
              </p:nvSpPr>
              <p:spPr>
                <a:xfrm>
                  <a:off x="1895878" y="2845584"/>
                  <a:ext cx="104472" cy="10447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94" name="Elipse 93">
                  <a:extLst>
                    <a:ext uri="{FF2B5EF4-FFF2-40B4-BE49-F238E27FC236}">
                      <a16:creationId xmlns:a16="http://schemas.microsoft.com/office/drawing/2014/main" id="{9FDA4BCD-2EF1-CBF1-7159-63C911D7EBA5}"/>
                    </a:ext>
                  </a:extLst>
                </p:cNvPr>
                <p:cNvSpPr/>
                <p:nvPr/>
              </p:nvSpPr>
              <p:spPr>
                <a:xfrm>
                  <a:off x="2100356" y="2712015"/>
                  <a:ext cx="104472" cy="10447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</a:p>
              </p:txBody>
            </p:sp>
            <p:sp>
              <p:nvSpPr>
                <p:cNvPr id="95" name="Elipse 94">
                  <a:extLst>
                    <a:ext uri="{FF2B5EF4-FFF2-40B4-BE49-F238E27FC236}">
                      <a16:creationId xmlns:a16="http://schemas.microsoft.com/office/drawing/2014/main" id="{82A3F33D-497D-0EE5-98FE-155B24F7F30F}"/>
                    </a:ext>
                  </a:extLst>
                </p:cNvPr>
                <p:cNvSpPr/>
                <p:nvPr/>
              </p:nvSpPr>
              <p:spPr>
                <a:xfrm>
                  <a:off x="2260367" y="2933855"/>
                  <a:ext cx="104472" cy="10447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</a:p>
              </p:txBody>
            </p:sp>
            <p:sp>
              <p:nvSpPr>
                <p:cNvPr id="96" name="Elipse 95">
                  <a:extLst>
                    <a:ext uri="{FF2B5EF4-FFF2-40B4-BE49-F238E27FC236}">
                      <a16:creationId xmlns:a16="http://schemas.microsoft.com/office/drawing/2014/main" id="{3BE3A534-0F11-E991-EAE3-932164A10155}"/>
                    </a:ext>
                  </a:extLst>
                </p:cNvPr>
                <p:cNvSpPr/>
                <p:nvPr/>
              </p:nvSpPr>
              <p:spPr>
                <a:xfrm>
                  <a:off x="1603434" y="3143340"/>
                  <a:ext cx="104472" cy="10447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s-ES_tradnl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Elipse 96">
                  <a:extLst>
                    <a:ext uri="{FF2B5EF4-FFF2-40B4-BE49-F238E27FC236}">
                      <a16:creationId xmlns:a16="http://schemas.microsoft.com/office/drawing/2014/main" id="{E071E05B-E99E-9E30-EC32-A381522B8AB0}"/>
                    </a:ext>
                  </a:extLst>
                </p:cNvPr>
                <p:cNvSpPr/>
                <p:nvPr/>
              </p:nvSpPr>
              <p:spPr>
                <a:xfrm>
                  <a:off x="1692397" y="3413337"/>
                  <a:ext cx="104472" cy="10447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98" name="Elipse 97">
                  <a:extLst>
                    <a:ext uri="{FF2B5EF4-FFF2-40B4-BE49-F238E27FC236}">
                      <a16:creationId xmlns:a16="http://schemas.microsoft.com/office/drawing/2014/main" id="{EBE3E953-431C-BE5B-1591-64A028A5D370}"/>
                    </a:ext>
                  </a:extLst>
                </p:cNvPr>
                <p:cNvSpPr/>
                <p:nvPr/>
              </p:nvSpPr>
              <p:spPr>
                <a:xfrm>
                  <a:off x="1948113" y="3074238"/>
                  <a:ext cx="104472" cy="10447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:a16="http://schemas.microsoft.com/office/drawing/2014/main" id="{907B2224-B5AB-E823-C833-A61546CCFE95}"/>
                    </a:ext>
                  </a:extLst>
                </p:cNvPr>
                <p:cNvSpPr/>
                <p:nvPr/>
              </p:nvSpPr>
              <p:spPr>
                <a:xfrm>
                  <a:off x="2441175" y="2789094"/>
                  <a:ext cx="104472" cy="10447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</a:p>
              </p:txBody>
            </p:sp>
            <p:sp>
              <p:nvSpPr>
                <p:cNvPr id="100" name="Elipse 99">
                  <a:extLst>
                    <a:ext uri="{FF2B5EF4-FFF2-40B4-BE49-F238E27FC236}">
                      <a16:creationId xmlns:a16="http://schemas.microsoft.com/office/drawing/2014/main" id="{365E6471-01EF-B530-E8BC-925FD1E3168C}"/>
                    </a:ext>
                  </a:extLst>
                </p:cNvPr>
                <p:cNvSpPr/>
                <p:nvPr/>
              </p:nvSpPr>
              <p:spPr>
                <a:xfrm>
                  <a:off x="1835699" y="3539309"/>
                  <a:ext cx="104472" cy="10447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101" name="Elipse 100">
                  <a:extLst>
                    <a:ext uri="{FF2B5EF4-FFF2-40B4-BE49-F238E27FC236}">
                      <a16:creationId xmlns:a16="http://schemas.microsoft.com/office/drawing/2014/main" id="{53EFD177-B1D0-55BE-90F5-B46D2D370EE2}"/>
                    </a:ext>
                  </a:extLst>
                </p:cNvPr>
                <p:cNvSpPr/>
                <p:nvPr/>
              </p:nvSpPr>
              <p:spPr>
                <a:xfrm>
                  <a:off x="2102768" y="3244325"/>
                  <a:ext cx="104472" cy="10447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102" name="Elipse 101">
                  <a:extLst>
                    <a:ext uri="{FF2B5EF4-FFF2-40B4-BE49-F238E27FC236}">
                      <a16:creationId xmlns:a16="http://schemas.microsoft.com/office/drawing/2014/main" id="{2A76D176-965E-3E5F-410C-2D907038FEBF}"/>
                    </a:ext>
                  </a:extLst>
                </p:cNvPr>
                <p:cNvSpPr/>
                <p:nvPr/>
              </p:nvSpPr>
              <p:spPr>
                <a:xfrm>
                  <a:off x="2391744" y="3434521"/>
                  <a:ext cx="104472" cy="10447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_tradnl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</a:p>
              </p:txBody>
            </p:sp>
          </p:grpSp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15713C03-BC8F-D76C-F438-B151EE582AE3}"/>
                  </a:ext>
                </a:extLst>
              </p:cNvPr>
              <p:cNvSpPr txBox="1"/>
              <p:nvPr/>
            </p:nvSpPr>
            <p:spPr>
              <a:xfrm>
                <a:off x="1990638" y="3064354"/>
                <a:ext cx="292758" cy="178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s-ES_tradnl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1B38DEE2-54ED-0AB8-5092-BD71937FB464}"/>
              </a:ext>
            </a:extLst>
          </p:cNvPr>
          <p:cNvGrpSpPr/>
          <p:nvPr/>
        </p:nvGrpSpPr>
        <p:grpSpPr>
          <a:xfrm>
            <a:off x="9695553" y="3639138"/>
            <a:ext cx="1860780" cy="2220378"/>
            <a:chOff x="3985143" y="2719612"/>
            <a:chExt cx="1860780" cy="2220378"/>
          </a:xfrm>
        </p:grpSpPr>
        <p:sp>
          <p:nvSpPr>
            <p:cNvPr id="104" name="Rectángulo 103">
              <a:extLst>
                <a:ext uri="{FF2B5EF4-FFF2-40B4-BE49-F238E27FC236}">
                  <a16:creationId xmlns:a16="http://schemas.microsoft.com/office/drawing/2014/main" id="{94441319-07C9-BDB4-6F04-36F5AC5F4F93}"/>
                </a:ext>
              </a:extLst>
            </p:cNvPr>
            <p:cNvSpPr/>
            <p:nvPr/>
          </p:nvSpPr>
          <p:spPr>
            <a:xfrm>
              <a:off x="3992893" y="3028882"/>
              <a:ext cx="504411" cy="1855161"/>
            </a:xfrm>
            <a:prstGeom prst="rect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5" name="Rectángulo 104">
              <a:extLst>
                <a:ext uri="{FF2B5EF4-FFF2-40B4-BE49-F238E27FC236}">
                  <a16:creationId xmlns:a16="http://schemas.microsoft.com/office/drawing/2014/main" id="{B848739E-6A2A-0EC5-3163-98815B247E5B}"/>
                </a:ext>
              </a:extLst>
            </p:cNvPr>
            <p:cNvSpPr/>
            <p:nvPr/>
          </p:nvSpPr>
          <p:spPr>
            <a:xfrm>
              <a:off x="4496790" y="3023267"/>
              <a:ext cx="1349133" cy="185516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C75342EA-AA0A-A197-5AB1-81C17785074B}"/>
                </a:ext>
              </a:extLst>
            </p:cNvPr>
            <p:cNvCxnSpPr>
              <a:cxnSpLocks/>
            </p:cNvCxnSpPr>
            <p:nvPr/>
          </p:nvCxnSpPr>
          <p:spPr>
            <a:xfrm>
              <a:off x="4496790" y="2929365"/>
              <a:ext cx="0" cy="201062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A3827697-E388-44DF-5EF4-37ED72A609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85143" y="2719612"/>
              <a:ext cx="1860780" cy="2164432"/>
              <a:chOff x="1527859" y="3064354"/>
              <a:chExt cx="1080000" cy="1256242"/>
            </a:xfrm>
          </p:grpSpPr>
          <p:grpSp>
            <p:nvGrpSpPr>
              <p:cNvPr id="108" name="Grupo 107">
                <a:extLst>
                  <a:ext uri="{FF2B5EF4-FFF2-40B4-BE49-F238E27FC236}">
                    <a16:creationId xmlns:a16="http://schemas.microsoft.com/office/drawing/2014/main" id="{3CEEE047-1F66-4F66-F8FF-516128DADBA9}"/>
                  </a:ext>
                </a:extLst>
              </p:cNvPr>
              <p:cNvGrpSpPr/>
              <p:nvPr/>
            </p:nvGrpSpPr>
            <p:grpSpPr>
              <a:xfrm>
                <a:off x="1527859" y="3240596"/>
                <a:ext cx="1080000" cy="1080000"/>
                <a:chOff x="1527859" y="2652766"/>
                <a:chExt cx="1080000" cy="1080000"/>
              </a:xfrm>
            </p:grpSpPr>
            <p:sp>
              <p:nvSpPr>
                <p:cNvPr id="110" name="Rectángulo 109">
                  <a:extLst>
                    <a:ext uri="{FF2B5EF4-FFF2-40B4-BE49-F238E27FC236}">
                      <a16:creationId xmlns:a16="http://schemas.microsoft.com/office/drawing/2014/main" id="{57A0CCEE-A30E-09DC-5EB3-E7E0B5832013}"/>
                    </a:ext>
                  </a:extLst>
                </p:cNvPr>
                <p:cNvSpPr/>
                <p:nvPr/>
              </p:nvSpPr>
              <p:spPr>
                <a:xfrm>
                  <a:off x="1527859" y="2652766"/>
                  <a:ext cx="1080000" cy="108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300CFC39-60B3-B613-CB28-298B3AFC27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95877" y="2845582"/>
                  <a:ext cx="146262" cy="14626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Elipse 111">
                  <a:extLst>
                    <a:ext uri="{FF2B5EF4-FFF2-40B4-BE49-F238E27FC236}">
                      <a16:creationId xmlns:a16="http://schemas.microsoft.com/office/drawing/2014/main" id="{71B7DCFF-04C8-1FCB-68B7-B5F26D1E45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00356" y="2712015"/>
                  <a:ext cx="146262" cy="14626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" name="Elipse 112">
                  <a:extLst>
                    <a:ext uri="{FF2B5EF4-FFF2-40B4-BE49-F238E27FC236}">
                      <a16:creationId xmlns:a16="http://schemas.microsoft.com/office/drawing/2014/main" id="{D8EB6A4A-28FC-0D53-8E88-51E31961D0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0367" y="2913699"/>
                  <a:ext cx="146262" cy="14626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Elipse 113">
                  <a:extLst>
                    <a:ext uri="{FF2B5EF4-FFF2-40B4-BE49-F238E27FC236}">
                      <a16:creationId xmlns:a16="http://schemas.microsoft.com/office/drawing/2014/main" id="{45AC65AB-A060-FA67-E7B6-71C39D1B3B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3434" y="3143339"/>
                  <a:ext cx="83578" cy="8357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B5B939A1-A2F8-9E7B-4F71-08931825FDA9}"/>
                    </a:ext>
                  </a:extLst>
                </p:cNvPr>
                <p:cNvSpPr/>
                <p:nvPr/>
              </p:nvSpPr>
              <p:spPr>
                <a:xfrm>
                  <a:off x="1692397" y="3413337"/>
                  <a:ext cx="83578" cy="8357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D16D5321-5A42-FCE1-10D2-8606221F8263}"/>
                    </a:ext>
                  </a:extLst>
                </p:cNvPr>
                <p:cNvSpPr/>
                <p:nvPr/>
              </p:nvSpPr>
              <p:spPr>
                <a:xfrm>
                  <a:off x="1948113" y="3087674"/>
                  <a:ext cx="83578" cy="8357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A0899862-E933-26A4-24B3-27C46633501A}"/>
                    </a:ext>
                  </a:extLst>
                </p:cNvPr>
                <p:cNvSpPr/>
                <p:nvPr/>
              </p:nvSpPr>
              <p:spPr>
                <a:xfrm>
                  <a:off x="2461329" y="2789094"/>
                  <a:ext cx="83578" cy="8357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id="{49837DCE-13C6-8A45-D727-31FE85E213E5}"/>
                    </a:ext>
                  </a:extLst>
                </p:cNvPr>
                <p:cNvSpPr/>
                <p:nvPr/>
              </p:nvSpPr>
              <p:spPr>
                <a:xfrm>
                  <a:off x="1835699" y="3539309"/>
                  <a:ext cx="83578" cy="8357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id="{82A39107-5C50-FA57-2805-C2DCD685772A}"/>
                    </a:ext>
                  </a:extLst>
                </p:cNvPr>
                <p:cNvSpPr/>
                <p:nvPr/>
              </p:nvSpPr>
              <p:spPr>
                <a:xfrm>
                  <a:off x="2102768" y="3244325"/>
                  <a:ext cx="83578" cy="8357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Elipse 119">
                  <a:extLst>
                    <a:ext uri="{FF2B5EF4-FFF2-40B4-BE49-F238E27FC236}">
                      <a16:creationId xmlns:a16="http://schemas.microsoft.com/office/drawing/2014/main" id="{1E87C832-C52C-AA3D-0B6A-DF817EE668A4}"/>
                    </a:ext>
                  </a:extLst>
                </p:cNvPr>
                <p:cNvSpPr/>
                <p:nvPr/>
              </p:nvSpPr>
              <p:spPr>
                <a:xfrm>
                  <a:off x="2411898" y="3434521"/>
                  <a:ext cx="83578" cy="8357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6807673C-A0BB-736A-4588-0174BAC0F6CA}"/>
                  </a:ext>
                </a:extLst>
              </p:cNvPr>
              <p:cNvSpPr txBox="1"/>
              <p:nvPr/>
            </p:nvSpPr>
            <p:spPr>
              <a:xfrm>
                <a:off x="1990638" y="3064354"/>
                <a:ext cx="292758" cy="178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s-ES_tradnl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</p:grp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A600E96A-5B0D-DD4B-66EE-A6436F7A6043}"/>
              </a:ext>
            </a:extLst>
          </p:cNvPr>
          <p:cNvCxnSpPr/>
          <p:nvPr/>
        </p:nvCxnSpPr>
        <p:spPr>
          <a:xfrm>
            <a:off x="6096000" y="4848964"/>
            <a:ext cx="3264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D840DF37-A863-27DD-75C3-BA90F5201AD7}"/>
              </a:ext>
            </a:extLst>
          </p:cNvPr>
          <p:cNvSpPr txBox="1"/>
          <p:nvPr/>
        </p:nvSpPr>
        <p:spPr>
          <a:xfrm>
            <a:off x="492072" y="3389366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_tradnl" b="1" dirty="0">
                <a:solidFill>
                  <a:srgbClr val="C00000"/>
                </a:solidFill>
                <a:latin typeface="Montserrat" pitchFamily="2" charset="77"/>
              </a:rPr>
              <a:t>Ciclo 1</a:t>
            </a:r>
          </a:p>
        </p:txBody>
      </p:sp>
    </p:spTree>
    <p:extLst>
      <p:ext uri="{BB962C8B-B14F-4D97-AF65-F5344CB8AC3E}">
        <p14:creationId xmlns:p14="http://schemas.microsoft.com/office/powerpoint/2010/main" val="195372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7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Recordando teoría. </a:t>
            </a:r>
            <a:r>
              <a:rPr lang="es-ES_tradnl" dirty="0" err="1"/>
              <a:t>Boosting</a:t>
            </a:r>
            <a:endParaRPr lang="es-ES_tradnl" dirty="0"/>
          </a:p>
        </p:txBody>
      </p: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A600E96A-5B0D-DD4B-66EE-A6436F7A6043}"/>
              </a:ext>
            </a:extLst>
          </p:cNvPr>
          <p:cNvCxnSpPr/>
          <p:nvPr/>
        </p:nvCxnSpPr>
        <p:spPr>
          <a:xfrm>
            <a:off x="5755037" y="2690985"/>
            <a:ext cx="3264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D840DF37-A863-27DD-75C3-BA90F5201AD7}"/>
              </a:ext>
            </a:extLst>
          </p:cNvPr>
          <p:cNvSpPr txBox="1"/>
          <p:nvPr/>
        </p:nvSpPr>
        <p:spPr>
          <a:xfrm>
            <a:off x="414581" y="1371165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_tradnl" b="1" dirty="0">
                <a:solidFill>
                  <a:srgbClr val="C00000"/>
                </a:solidFill>
                <a:latin typeface="Montserrat" pitchFamily="2" charset="77"/>
              </a:rPr>
              <a:t>Ciclo 2</a:t>
            </a: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0D440168-23E2-F129-0E56-1EED0E15C407}"/>
              </a:ext>
            </a:extLst>
          </p:cNvPr>
          <p:cNvGrpSpPr>
            <a:grpSpLocks noChangeAspect="1"/>
          </p:cNvGrpSpPr>
          <p:nvPr/>
        </p:nvGrpSpPr>
        <p:grpSpPr>
          <a:xfrm>
            <a:off x="1221912" y="1494008"/>
            <a:ext cx="1860780" cy="2164432"/>
            <a:chOff x="1527859" y="3064354"/>
            <a:chExt cx="1080000" cy="1256242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DE72CA83-250A-2FA5-5BA5-5F019FED8F81}"/>
                </a:ext>
              </a:extLst>
            </p:cNvPr>
            <p:cNvGrpSpPr/>
            <p:nvPr/>
          </p:nvGrpSpPr>
          <p:grpSpPr>
            <a:xfrm>
              <a:off x="1527859" y="3240596"/>
              <a:ext cx="1080000" cy="1080000"/>
              <a:chOff x="1527859" y="2652766"/>
              <a:chExt cx="1080000" cy="1080000"/>
            </a:xfrm>
          </p:grpSpPr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8BCDE866-45AA-D542-1B2E-BE4F5F444E93}"/>
                  </a:ext>
                </a:extLst>
              </p:cNvPr>
              <p:cNvSpPr/>
              <p:nvPr/>
            </p:nvSpPr>
            <p:spPr>
              <a:xfrm>
                <a:off x="1527859" y="2652766"/>
                <a:ext cx="1080000" cy="10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EFCAE7DD-7035-E312-F647-7E5C21612422}"/>
                  </a:ext>
                </a:extLst>
              </p:cNvPr>
              <p:cNvSpPr/>
              <p:nvPr/>
            </p:nvSpPr>
            <p:spPr>
              <a:xfrm>
                <a:off x="1895878" y="2845584"/>
                <a:ext cx="104472" cy="10447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4DB3D223-39CD-8FC8-4FE4-83BB61C566EE}"/>
                  </a:ext>
                </a:extLst>
              </p:cNvPr>
              <p:cNvSpPr/>
              <p:nvPr/>
            </p:nvSpPr>
            <p:spPr>
              <a:xfrm>
                <a:off x="2100356" y="2712015"/>
                <a:ext cx="104472" cy="10447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F319ED98-E013-7DF4-D3AC-8F8CC95846EF}"/>
                  </a:ext>
                </a:extLst>
              </p:cNvPr>
              <p:cNvSpPr/>
              <p:nvPr/>
            </p:nvSpPr>
            <p:spPr>
              <a:xfrm>
                <a:off x="2260367" y="2933855"/>
                <a:ext cx="104472" cy="10447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F2E59CE2-3640-926F-64A8-20A2D06AE011}"/>
                  </a:ext>
                </a:extLst>
              </p:cNvPr>
              <p:cNvSpPr/>
              <p:nvPr/>
            </p:nvSpPr>
            <p:spPr>
              <a:xfrm>
                <a:off x="1603434" y="3143340"/>
                <a:ext cx="104472" cy="10447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s-ES_tradnl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A40AC8F7-E88E-FED4-53ED-8FBD1861F81A}"/>
                  </a:ext>
                </a:extLst>
              </p:cNvPr>
              <p:cNvSpPr/>
              <p:nvPr/>
            </p:nvSpPr>
            <p:spPr>
              <a:xfrm>
                <a:off x="1692397" y="3413337"/>
                <a:ext cx="104472" cy="104472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6A1CBD5C-6EE4-394E-3252-02199A493D5E}"/>
                  </a:ext>
                </a:extLst>
              </p:cNvPr>
              <p:cNvSpPr/>
              <p:nvPr/>
            </p:nvSpPr>
            <p:spPr>
              <a:xfrm>
                <a:off x="1948113" y="3074238"/>
                <a:ext cx="104472" cy="104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65" name="Elipse 64">
                <a:extLst>
                  <a:ext uri="{FF2B5EF4-FFF2-40B4-BE49-F238E27FC236}">
                    <a16:creationId xmlns:a16="http://schemas.microsoft.com/office/drawing/2014/main" id="{1F9EE6B3-0405-1968-D3C8-8D8A0FE3D2BC}"/>
                  </a:ext>
                </a:extLst>
              </p:cNvPr>
              <p:cNvSpPr/>
              <p:nvPr/>
            </p:nvSpPr>
            <p:spPr>
              <a:xfrm>
                <a:off x="2441175" y="2789094"/>
                <a:ext cx="104472" cy="104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CD777248-7288-157A-E256-3A509010F1AE}"/>
                  </a:ext>
                </a:extLst>
              </p:cNvPr>
              <p:cNvSpPr/>
              <p:nvPr/>
            </p:nvSpPr>
            <p:spPr>
              <a:xfrm>
                <a:off x="1835699" y="3539309"/>
                <a:ext cx="104472" cy="104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44FF0520-5521-BD24-D8B3-F2616C26CD0D}"/>
                  </a:ext>
                </a:extLst>
              </p:cNvPr>
              <p:cNvSpPr/>
              <p:nvPr/>
            </p:nvSpPr>
            <p:spPr>
              <a:xfrm>
                <a:off x="2102768" y="3244325"/>
                <a:ext cx="104472" cy="104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C91BA260-EBC3-5EE8-41F3-97AAA92474F0}"/>
                  </a:ext>
                </a:extLst>
              </p:cNvPr>
              <p:cNvSpPr/>
              <p:nvPr/>
            </p:nvSpPr>
            <p:spPr>
              <a:xfrm>
                <a:off x="2391744" y="3434521"/>
                <a:ext cx="104472" cy="104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</p:grp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6B7CBCA1-F349-FB0F-682C-1EEF621DED2F}"/>
                </a:ext>
              </a:extLst>
            </p:cNvPr>
            <p:cNvSpPr txBox="1"/>
            <p:nvPr/>
          </p:nvSpPr>
          <p:spPr>
            <a:xfrm>
              <a:off x="1990639" y="3064354"/>
              <a:ext cx="204480" cy="178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8747CB8B-C606-64D2-4461-9593FCFE7A94}"/>
              </a:ext>
            </a:extLst>
          </p:cNvPr>
          <p:cNvGrpSpPr/>
          <p:nvPr/>
        </p:nvGrpSpPr>
        <p:grpSpPr>
          <a:xfrm>
            <a:off x="3773192" y="1494009"/>
            <a:ext cx="1866369" cy="2220378"/>
            <a:chOff x="3985143" y="2719612"/>
            <a:chExt cx="1866369" cy="2220378"/>
          </a:xfrm>
        </p:grpSpPr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1FB04983-295C-7AA2-6A70-1826A509BE40}"/>
                </a:ext>
              </a:extLst>
            </p:cNvPr>
            <p:cNvSpPr/>
            <p:nvPr/>
          </p:nvSpPr>
          <p:spPr>
            <a:xfrm>
              <a:off x="3996357" y="3028882"/>
              <a:ext cx="1492097" cy="1855161"/>
            </a:xfrm>
            <a:prstGeom prst="rect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1" name="Rectángulo 120">
              <a:extLst>
                <a:ext uri="{FF2B5EF4-FFF2-40B4-BE49-F238E27FC236}">
                  <a16:creationId xmlns:a16="http://schemas.microsoft.com/office/drawing/2014/main" id="{09C03E03-BA81-90ED-3416-C5633420DC8F}"/>
                </a:ext>
              </a:extLst>
            </p:cNvPr>
            <p:cNvSpPr/>
            <p:nvPr/>
          </p:nvSpPr>
          <p:spPr>
            <a:xfrm>
              <a:off x="5501263" y="3023267"/>
              <a:ext cx="350249" cy="185516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23" name="Conector recto 122">
              <a:extLst>
                <a:ext uri="{FF2B5EF4-FFF2-40B4-BE49-F238E27FC236}">
                  <a16:creationId xmlns:a16="http://schemas.microsoft.com/office/drawing/2014/main" id="{F4B39468-5BA3-A8FA-6304-DAF6F7CB281E}"/>
                </a:ext>
              </a:extLst>
            </p:cNvPr>
            <p:cNvCxnSpPr>
              <a:cxnSpLocks/>
            </p:cNvCxnSpPr>
            <p:nvPr/>
          </p:nvCxnSpPr>
          <p:spPr>
            <a:xfrm>
              <a:off x="5494847" y="2929365"/>
              <a:ext cx="0" cy="201062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upo 124">
              <a:extLst>
                <a:ext uri="{FF2B5EF4-FFF2-40B4-BE49-F238E27FC236}">
                  <a16:creationId xmlns:a16="http://schemas.microsoft.com/office/drawing/2014/main" id="{4518BD1D-36EA-0011-C77A-693437FB793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85143" y="2719612"/>
              <a:ext cx="1860780" cy="2164432"/>
              <a:chOff x="1527859" y="3064354"/>
              <a:chExt cx="1080000" cy="1256242"/>
            </a:xfrm>
          </p:grpSpPr>
          <p:grpSp>
            <p:nvGrpSpPr>
              <p:cNvPr id="126" name="Grupo 125">
                <a:extLst>
                  <a:ext uri="{FF2B5EF4-FFF2-40B4-BE49-F238E27FC236}">
                    <a16:creationId xmlns:a16="http://schemas.microsoft.com/office/drawing/2014/main" id="{A6F16690-7F16-81A7-6D5F-9E86D17267C5}"/>
                  </a:ext>
                </a:extLst>
              </p:cNvPr>
              <p:cNvGrpSpPr/>
              <p:nvPr/>
            </p:nvGrpSpPr>
            <p:grpSpPr>
              <a:xfrm>
                <a:off x="1527859" y="3240596"/>
                <a:ext cx="1080000" cy="1080000"/>
                <a:chOff x="1527859" y="2652766"/>
                <a:chExt cx="1080000" cy="1080000"/>
              </a:xfrm>
            </p:grpSpPr>
            <p:sp>
              <p:nvSpPr>
                <p:cNvPr id="128" name="Rectángulo 127">
                  <a:extLst>
                    <a:ext uri="{FF2B5EF4-FFF2-40B4-BE49-F238E27FC236}">
                      <a16:creationId xmlns:a16="http://schemas.microsoft.com/office/drawing/2014/main" id="{3F1D950A-D551-42DF-CBDD-6538F729D24E}"/>
                    </a:ext>
                  </a:extLst>
                </p:cNvPr>
                <p:cNvSpPr/>
                <p:nvPr/>
              </p:nvSpPr>
              <p:spPr>
                <a:xfrm>
                  <a:off x="1527859" y="2652766"/>
                  <a:ext cx="1080000" cy="108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FD2EB102-B1B3-6243-4CED-20F229F0F0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95877" y="2845582"/>
                  <a:ext cx="146262" cy="14626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Elipse 129">
                  <a:extLst>
                    <a:ext uri="{FF2B5EF4-FFF2-40B4-BE49-F238E27FC236}">
                      <a16:creationId xmlns:a16="http://schemas.microsoft.com/office/drawing/2014/main" id="{2B7F95C6-E7F9-EE72-B40B-0B7A2F3DD0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00356" y="2712015"/>
                  <a:ext cx="146262" cy="14626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" name="Elipse 130">
                  <a:extLst>
                    <a:ext uri="{FF2B5EF4-FFF2-40B4-BE49-F238E27FC236}">
                      <a16:creationId xmlns:a16="http://schemas.microsoft.com/office/drawing/2014/main" id="{0432BB04-55DC-65E1-32A4-F26115A44C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0367" y="2913699"/>
                  <a:ext cx="146262" cy="14626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Elipse 131">
                  <a:extLst>
                    <a:ext uri="{FF2B5EF4-FFF2-40B4-BE49-F238E27FC236}">
                      <a16:creationId xmlns:a16="http://schemas.microsoft.com/office/drawing/2014/main" id="{3871A44E-4268-073D-6B1D-F2ABB43683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3434" y="3143339"/>
                  <a:ext cx="83578" cy="8357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5474B085-9ABA-004F-0946-4A9E0EBFA5C2}"/>
                    </a:ext>
                  </a:extLst>
                </p:cNvPr>
                <p:cNvSpPr/>
                <p:nvPr/>
              </p:nvSpPr>
              <p:spPr>
                <a:xfrm>
                  <a:off x="1692397" y="3413337"/>
                  <a:ext cx="83578" cy="8357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AAC9177E-D202-704E-23A4-1BD553965074}"/>
                    </a:ext>
                  </a:extLst>
                </p:cNvPr>
                <p:cNvSpPr/>
                <p:nvPr/>
              </p:nvSpPr>
              <p:spPr>
                <a:xfrm>
                  <a:off x="1948113" y="3087674"/>
                  <a:ext cx="83578" cy="8357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53342930-2446-6EDE-58F2-16D0075C0EA9}"/>
                    </a:ext>
                  </a:extLst>
                </p:cNvPr>
                <p:cNvSpPr/>
                <p:nvPr/>
              </p:nvSpPr>
              <p:spPr>
                <a:xfrm>
                  <a:off x="2461329" y="2789094"/>
                  <a:ext cx="83578" cy="8357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" name="Elipse 135">
                  <a:extLst>
                    <a:ext uri="{FF2B5EF4-FFF2-40B4-BE49-F238E27FC236}">
                      <a16:creationId xmlns:a16="http://schemas.microsoft.com/office/drawing/2014/main" id="{B6C8C12D-922C-1C90-8227-A864C501638B}"/>
                    </a:ext>
                  </a:extLst>
                </p:cNvPr>
                <p:cNvSpPr/>
                <p:nvPr/>
              </p:nvSpPr>
              <p:spPr>
                <a:xfrm>
                  <a:off x="1835699" y="3539309"/>
                  <a:ext cx="83578" cy="8357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" name="Elipse 136">
                  <a:extLst>
                    <a:ext uri="{FF2B5EF4-FFF2-40B4-BE49-F238E27FC236}">
                      <a16:creationId xmlns:a16="http://schemas.microsoft.com/office/drawing/2014/main" id="{98806931-437A-2C85-8245-F8002111BD97}"/>
                    </a:ext>
                  </a:extLst>
                </p:cNvPr>
                <p:cNvSpPr/>
                <p:nvPr/>
              </p:nvSpPr>
              <p:spPr>
                <a:xfrm>
                  <a:off x="2102768" y="3244325"/>
                  <a:ext cx="83578" cy="8357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Elipse 137">
                  <a:extLst>
                    <a:ext uri="{FF2B5EF4-FFF2-40B4-BE49-F238E27FC236}">
                      <a16:creationId xmlns:a16="http://schemas.microsoft.com/office/drawing/2014/main" id="{38DD0DBE-256D-1385-CFE1-4E4E4E963079}"/>
                    </a:ext>
                  </a:extLst>
                </p:cNvPr>
                <p:cNvSpPr/>
                <p:nvPr/>
              </p:nvSpPr>
              <p:spPr>
                <a:xfrm>
                  <a:off x="2411898" y="3434521"/>
                  <a:ext cx="83578" cy="8357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BD5AD20A-275C-36B1-ADDB-C427ACECBB00}"/>
                  </a:ext>
                </a:extLst>
              </p:cNvPr>
              <p:cNvSpPr txBox="1"/>
              <p:nvPr/>
            </p:nvSpPr>
            <p:spPr>
              <a:xfrm>
                <a:off x="1990638" y="3064354"/>
                <a:ext cx="292758" cy="178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s-ES_tradnl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49C06EE7-D365-A39D-4BB3-53A390C3F599}"/>
              </a:ext>
            </a:extLst>
          </p:cNvPr>
          <p:cNvGrpSpPr/>
          <p:nvPr/>
        </p:nvGrpSpPr>
        <p:grpSpPr>
          <a:xfrm>
            <a:off x="9188142" y="1492360"/>
            <a:ext cx="1860780" cy="2220378"/>
            <a:chOff x="3985143" y="2719612"/>
            <a:chExt cx="1860780" cy="2220378"/>
          </a:xfrm>
        </p:grpSpPr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D9605CB1-219B-BAAF-BE6C-BB7BA3E642BB}"/>
                </a:ext>
              </a:extLst>
            </p:cNvPr>
            <p:cNvSpPr/>
            <p:nvPr/>
          </p:nvSpPr>
          <p:spPr>
            <a:xfrm>
              <a:off x="3992893" y="3028882"/>
              <a:ext cx="1492097" cy="1855161"/>
            </a:xfrm>
            <a:prstGeom prst="rect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83001D6C-7790-888A-7810-613F49862595}"/>
                </a:ext>
              </a:extLst>
            </p:cNvPr>
            <p:cNvSpPr/>
            <p:nvPr/>
          </p:nvSpPr>
          <p:spPr>
            <a:xfrm>
              <a:off x="5495674" y="3023267"/>
              <a:ext cx="350249" cy="185516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42" name="Conector recto 141">
              <a:extLst>
                <a:ext uri="{FF2B5EF4-FFF2-40B4-BE49-F238E27FC236}">
                  <a16:creationId xmlns:a16="http://schemas.microsoft.com/office/drawing/2014/main" id="{4B638771-D27A-1DA7-4F3B-7B3F976D0A59}"/>
                </a:ext>
              </a:extLst>
            </p:cNvPr>
            <p:cNvCxnSpPr>
              <a:cxnSpLocks/>
            </p:cNvCxnSpPr>
            <p:nvPr/>
          </p:nvCxnSpPr>
          <p:spPr>
            <a:xfrm>
              <a:off x="5502629" y="2929365"/>
              <a:ext cx="0" cy="201062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A12E86FA-AA73-6EFA-7A47-EB9441E45A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85143" y="2719612"/>
              <a:ext cx="1860780" cy="2164432"/>
              <a:chOff x="1527859" y="3064354"/>
              <a:chExt cx="1080000" cy="1256242"/>
            </a:xfrm>
          </p:grpSpPr>
          <p:grpSp>
            <p:nvGrpSpPr>
              <p:cNvPr id="144" name="Grupo 143">
                <a:extLst>
                  <a:ext uri="{FF2B5EF4-FFF2-40B4-BE49-F238E27FC236}">
                    <a16:creationId xmlns:a16="http://schemas.microsoft.com/office/drawing/2014/main" id="{656A1B76-1E40-A960-3CDF-12BF14114D12}"/>
                  </a:ext>
                </a:extLst>
              </p:cNvPr>
              <p:cNvGrpSpPr/>
              <p:nvPr/>
            </p:nvGrpSpPr>
            <p:grpSpPr>
              <a:xfrm>
                <a:off x="1527859" y="3240596"/>
                <a:ext cx="1080000" cy="1080000"/>
                <a:chOff x="1527859" y="2652766"/>
                <a:chExt cx="1080000" cy="1080000"/>
              </a:xfrm>
            </p:grpSpPr>
            <p:sp>
              <p:nvSpPr>
                <p:cNvPr id="146" name="Rectángulo 145">
                  <a:extLst>
                    <a:ext uri="{FF2B5EF4-FFF2-40B4-BE49-F238E27FC236}">
                      <a16:creationId xmlns:a16="http://schemas.microsoft.com/office/drawing/2014/main" id="{55CF6EB7-D786-86AA-972E-E06D9000D365}"/>
                    </a:ext>
                  </a:extLst>
                </p:cNvPr>
                <p:cNvSpPr/>
                <p:nvPr/>
              </p:nvSpPr>
              <p:spPr>
                <a:xfrm>
                  <a:off x="1527859" y="2652766"/>
                  <a:ext cx="1080000" cy="108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476F8762-D994-6EF9-8C9B-0F3BFFA34D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95877" y="2845582"/>
                  <a:ext cx="104473" cy="10447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" name="Elipse 147">
                  <a:extLst>
                    <a:ext uri="{FF2B5EF4-FFF2-40B4-BE49-F238E27FC236}">
                      <a16:creationId xmlns:a16="http://schemas.microsoft.com/office/drawing/2014/main" id="{55600262-5AAF-B38B-3705-9BBB76DB04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00356" y="2712015"/>
                  <a:ext cx="104473" cy="10447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" name="Elipse 148">
                  <a:extLst>
                    <a:ext uri="{FF2B5EF4-FFF2-40B4-BE49-F238E27FC236}">
                      <a16:creationId xmlns:a16="http://schemas.microsoft.com/office/drawing/2014/main" id="{B53D6496-4BEE-5E02-57DB-D364E0E1C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0367" y="2913699"/>
                  <a:ext cx="125368" cy="125367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Elipse 149">
                  <a:extLst>
                    <a:ext uri="{FF2B5EF4-FFF2-40B4-BE49-F238E27FC236}">
                      <a16:creationId xmlns:a16="http://schemas.microsoft.com/office/drawing/2014/main" id="{C0265403-F4AE-DBB2-0944-813D63F470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3434" y="3143339"/>
                  <a:ext cx="62683" cy="62683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008A198D-99E7-5006-1FB7-5335106E4C69}"/>
                    </a:ext>
                  </a:extLst>
                </p:cNvPr>
                <p:cNvSpPr/>
                <p:nvPr/>
              </p:nvSpPr>
              <p:spPr>
                <a:xfrm>
                  <a:off x="1692397" y="3413336"/>
                  <a:ext cx="62683" cy="62683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F5C5914A-98FA-3911-0BFD-63032F6702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48112" y="3087672"/>
                  <a:ext cx="125367" cy="12536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Elipse 152">
                  <a:extLst>
                    <a:ext uri="{FF2B5EF4-FFF2-40B4-BE49-F238E27FC236}">
                      <a16:creationId xmlns:a16="http://schemas.microsoft.com/office/drawing/2014/main" id="{9CAFB4FE-98B1-A6F6-36F4-8C46DC1FD5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61327" y="2789092"/>
                  <a:ext cx="62683" cy="6268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" name="Elipse 153">
                  <a:extLst>
                    <a:ext uri="{FF2B5EF4-FFF2-40B4-BE49-F238E27FC236}">
                      <a16:creationId xmlns:a16="http://schemas.microsoft.com/office/drawing/2014/main" id="{6DD46876-3D0B-69F7-7B87-EC53E652BD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35697" y="3539306"/>
                  <a:ext cx="125367" cy="12536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" name="Elipse 154">
                  <a:extLst>
                    <a:ext uri="{FF2B5EF4-FFF2-40B4-BE49-F238E27FC236}">
                      <a16:creationId xmlns:a16="http://schemas.microsoft.com/office/drawing/2014/main" id="{86930994-3F8A-360A-1FA3-D5F7C0E0B525}"/>
                    </a:ext>
                  </a:extLst>
                </p:cNvPr>
                <p:cNvSpPr/>
                <p:nvPr/>
              </p:nvSpPr>
              <p:spPr>
                <a:xfrm>
                  <a:off x="2102768" y="3244325"/>
                  <a:ext cx="125367" cy="12536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" name="Elipse 155">
                  <a:extLst>
                    <a:ext uri="{FF2B5EF4-FFF2-40B4-BE49-F238E27FC236}">
                      <a16:creationId xmlns:a16="http://schemas.microsoft.com/office/drawing/2014/main" id="{8687EA62-D6D5-F556-3793-7824272B80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1897" y="3434520"/>
                  <a:ext cx="62683" cy="6268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5" name="CuadroTexto 144">
                <a:extLst>
                  <a:ext uri="{FF2B5EF4-FFF2-40B4-BE49-F238E27FC236}">
                    <a16:creationId xmlns:a16="http://schemas.microsoft.com/office/drawing/2014/main" id="{B4DA4889-8FF6-0FA0-8E03-1B8B8834012B}"/>
                  </a:ext>
                </a:extLst>
              </p:cNvPr>
              <p:cNvSpPr txBox="1"/>
              <p:nvPr/>
            </p:nvSpPr>
            <p:spPr>
              <a:xfrm>
                <a:off x="1990638" y="3064354"/>
                <a:ext cx="292758" cy="178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s-ES_tradnl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</p:grp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DD1A8EC8-19C4-3015-8BFD-F577C605B394}"/>
              </a:ext>
            </a:extLst>
          </p:cNvPr>
          <p:cNvSpPr txBox="1"/>
          <p:nvPr/>
        </p:nvSpPr>
        <p:spPr>
          <a:xfrm>
            <a:off x="414581" y="3818887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_tradnl" b="1" dirty="0">
                <a:solidFill>
                  <a:srgbClr val="C00000"/>
                </a:solidFill>
                <a:latin typeface="Montserrat" pitchFamily="2" charset="77"/>
              </a:rPr>
              <a:t>Ciclo 3</a:t>
            </a:r>
          </a:p>
        </p:txBody>
      </p: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8D173B5C-096C-2157-26E4-3600EB433CDA}"/>
              </a:ext>
            </a:extLst>
          </p:cNvPr>
          <p:cNvGrpSpPr/>
          <p:nvPr/>
        </p:nvGrpSpPr>
        <p:grpSpPr>
          <a:xfrm>
            <a:off x="1202980" y="4014478"/>
            <a:ext cx="2010625" cy="2164432"/>
            <a:chOff x="3926780" y="2719612"/>
            <a:chExt cx="2010625" cy="2164432"/>
          </a:xfrm>
        </p:grpSpPr>
        <p:sp>
          <p:nvSpPr>
            <p:cNvPr id="159" name="Rectángulo 158">
              <a:extLst>
                <a:ext uri="{FF2B5EF4-FFF2-40B4-BE49-F238E27FC236}">
                  <a16:creationId xmlns:a16="http://schemas.microsoft.com/office/drawing/2014/main" id="{111E51BA-4BA2-F446-7D9C-6B028F224DC2}"/>
                </a:ext>
              </a:extLst>
            </p:cNvPr>
            <p:cNvSpPr/>
            <p:nvPr/>
          </p:nvSpPr>
          <p:spPr>
            <a:xfrm>
              <a:off x="3992893" y="3028883"/>
              <a:ext cx="1844150" cy="720555"/>
            </a:xfrm>
            <a:prstGeom prst="rect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0" name="Rectángulo 159">
              <a:extLst>
                <a:ext uri="{FF2B5EF4-FFF2-40B4-BE49-F238E27FC236}">
                  <a16:creationId xmlns:a16="http://schemas.microsoft.com/office/drawing/2014/main" id="{765DCEFE-145E-550E-6262-F7542FB73EFB}"/>
                </a:ext>
              </a:extLst>
            </p:cNvPr>
            <p:cNvSpPr/>
            <p:nvPr/>
          </p:nvSpPr>
          <p:spPr>
            <a:xfrm>
              <a:off x="3981844" y="3749437"/>
              <a:ext cx="1870955" cy="1128989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61" name="Conector recto 160">
              <a:extLst>
                <a:ext uri="{FF2B5EF4-FFF2-40B4-BE49-F238E27FC236}">
                  <a16:creationId xmlns:a16="http://schemas.microsoft.com/office/drawing/2014/main" id="{6C11B95A-C5FA-73A2-31B0-A520BB2DA38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932093" y="2746041"/>
              <a:ext cx="0" cy="201062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E8EC34CF-9DEA-EFDA-25F3-9C19202452D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85143" y="2719612"/>
              <a:ext cx="1860780" cy="2164432"/>
              <a:chOff x="1527859" y="3064354"/>
              <a:chExt cx="1080000" cy="1256242"/>
            </a:xfrm>
          </p:grpSpPr>
          <p:grpSp>
            <p:nvGrpSpPr>
              <p:cNvPr id="163" name="Grupo 162">
                <a:extLst>
                  <a:ext uri="{FF2B5EF4-FFF2-40B4-BE49-F238E27FC236}">
                    <a16:creationId xmlns:a16="http://schemas.microsoft.com/office/drawing/2014/main" id="{F7D750F8-730B-C128-B76A-2391A20D5905}"/>
                  </a:ext>
                </a:extLst>
              </p:cNvPr>
              <p:cNvGrpSpPr/>
              <p:nvPr/>
            </p:nvGrpSpPr>
            <p:grpSpPr>
              <a:xfrm>
                <a:off x="1527859" y="3240596"/>
                <a:ext cx="1080000" cy="1080000"/>
                <a:chOff x="1527859" y="2652766"/>
                <a:chExt cx="1080000" cy="1080000"/>
              </a:xfrm>
            </p:grpSpPr>
            <p:sp>
              <p:nvSpPr>
                <p:cNvPr id="165" name="Rectángulo 164">
                  <a:extLst>
                    <a:ext uri="{FF2B5EF4-FFF2-40B4-BE49-F238E27FC236}">
                      <a16:creationId xmlns:a16="http://schemas.microsoft.com/office/drawing/2014/main" id="{92DEFDB8-D2BD-2725-0B15-069A571B9396}"/>
                    </a:ext>
                  </a:extLst>
                </p:cNvPr>
                <p:cNvSpPr/>
                <p:nvPr/>
              </p:nvSpPr>
              <p:spPr>
                <a:xfrm>
                  <a:off x="1527859" y="2652766"/>
                  <a:ext cx="1080000" cy="108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id="{A5E48C16-2998-FD59-78E1-AB61490EF7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95877" y="2845582"/>
                  <a:ext cx="146262" cy="14626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" name="Elipse 166">
                  <a:extLst>
                    <a:ext uri="{FF2B5EF4-FFF2-40B4-BE49-F238E27FC236}">
                      <a16:creationId xmlns:a16="http://schemas.microsoft.com/office/drawing/2014/main" id="{549D1F71-18F7-3EB3-0AE2-051D324E5D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00356" y="2712015"/>
                  <a:ext cx="146262" cy="14626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8" name="Elipse 167">
                  <a:extLst>
                    <a:ext uri="{FF2B5EF4-FFF2-40B4-BE49-F238E27FC236}">
                      <a16:creationId xmlns:a16="http://schemas.microsoft.com/office/drawing/2014/main" id="{A171F388-A137-CC98-C5F7-7C08B5D3C9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0367" y="2913699"/>
                  <a:ext cx="146262" cy="146261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9" name="Elipse 168">
                  <a:extLst>
                    <a:ext uri="{FF2B5EF4-FFF2-40B4-BE49-F238E27FC236}">
                      <a16:creationId xmlns:a16="http://schemas.microsoft.com/office/drawing/2014/main" id="{D3EF9E59-1AF3-6532-B9ED-7A2DF96EE7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3434" y="3143339"/>
                  <a:ext cx="83578" cy="8357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0" name="Elipse 169">
                  <a:extLst>
                    <a:ext uri="{FF2B5EF4-FFF2-40B4-BE49-F238E27FC236}">
                      <a16:creationId xmlns:a16="http://schemas.microsoft.com/office/drawing/2014/main" id="{B615D685-BCAF-FBF5-961D-628EF320F48D}"/>
                    </a:ext>
                  </a:extLst>
                </p:cNvPr>
                <p:cNvSpPr/>
                <p:nvPr/>
              </p:nvSpPr>
              <p:spPr>
                <a:xfrm>
                  <a:off x="1692397" y="3413337"/>
                  <a:ext cx="83578" cy="8357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1" name="Elipse 170">
                  <a:extLst>
                    <a:ext uri="{FF2B5EF4-FFF2-40B4-BE49-F238E27FC236}">
                      <a16:creationId xmlns:a16="http://schemas.microsoft.com/office/drawing/2014/main" id="{1C8D6BFD-7609-E87B-86C2-E42BEDA9E5BF}"/>
                    </a:ext>
                  </a:extLst>
                </p:cNvPr>
                <p:cNvSpPr/>
                <p:nvPr/>
              </p:nvSpPr>
              <p:spPr>
                <a:xfrm>
                  <a:off x="1948113" y="3087674"/>
                  <a:ext cx="83578" cy="8357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id="{E301E0C2-BD7B-984A-5E19-346C2E3C938E}"/>
                    </a:ext>
                  </a:extLst>
                </p:cNvPr>
                <p:cNvSpPr/>
                <p:nvPr/>
              </p:nvSpPr>
              <p:spPr>
                <a:xfrm>
                  <a:off x="2461329" y="2789094"/>
                  <a:ext cx="83578" cy="8357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id="{DE7FC60D-53B2-FD7C-0100-69E5681F9932}"/>
                    </a:ext>
                  </a:extLst>
                </p:cNvPr>
                <p:cNvSpPr/>
                <p:nvPr/>
              </p:nvSpPr>
              <p:spPr>
                <a:xfrm>
                  <a:off x="1835699" y="3539309"/>
                  <a:ext cx="83578" cy="8357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784F639F-49B4-D0B4-3651-693EAFB61CC6}"/>
                    </a:ext>
                  </a:extLst>
                </p:cNvPr>
                <p:cNvSpPr/>
                <p:nvPr/>
              </p:nvSpPr>
              <p:spPr>
                <a:xfrm>
                  <a:off x="2102768" y="3244325"/>
                  <a:ext cx="83578" cy="8357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Elipse 174">
                  <a:extLst>
                    <a:ext uri="{FF2B5EF4-FFF2-40B4-BE49-F238E27FC236}">
                      <a16:creationId xmlns:a16="http://schemas.microsoft.com/office/drawing/2014/main" id="{79CF0AA1-40D8-6CDB-864A-DF392E574077}"/>
                    </a:ext>
                  </a:extLst>
                </p:cNvPr>
                <p:cNvSpPr/>
                <p:nvPr/>
              </p:nvSpPr>
              <p:spPr>
                <a:xfrm>
                  <a:off x="2411898" y="3434521"/>
                  <a:ext cx="83578" cy="8357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4" name="CuadroTexto 163">
                <a:extLst>
                  <a:ext uri="{FF2B5EF4-FFF2-40B4-BE49-F238E27FC236}">
                    <a16:creationId xmlns:a16="http://schemas.microsoft.com/office/drawing/2014/main" id="{50CA8F8C-6EC7-AFC7-5D39-B3BE49619FB5}"/>
                  </a:ext>
                </a:extLst>
              </p:cNvPr>
              <p:cNvSpPr txBox="1"/>
              <p:nvPr/>
            </p:nvSpPr>
            <p:spPr>
              <a:xfrm>
                <a:off x="1990638" y="3064354"/>
                <a:ext cx="292758" cy="178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s-ES_tradnl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</p:grpSp>
      <p:grpSp>
        <p:nvGrpSpPr>
          <p:cNvPr id="176" name="Grupo 175">
            <a:extLst>
              <a:ext uri="{FF2B5EF4-FFF2-40B4-BE49-F238E27FC236}">
                <a16:creationId xmlns:a16="http://schemas.microsoft.com/office/drawing/2014/main" id="{5A5FF0EC-CE4E-7D52-1708-E7DDE8CF0E5E}"/>
              </a:ext>
            </a:extLst>
          </p:cNvPr>
          <p:cNvGrpSpPr/>
          <p:nvPr/>
        </p:nvGrpSpPr>
        <p:grpSpPr>
          <a:xfrm>
            <a:off x="3631080" y="4017049"/>
            <a:ext cx="2010625" cy="2164432"/>
            <a:chOff x="3926780" y="2719612"/>
            <a:chExt cx="2010625" cy="2164432"/>
          </a:xfrm>
        </p:grpSpPr>
        <p:sp>
          <p:nvSpPr>
            <p:cNvPr id="177" name="Rectángulo 176">
              <a:extLst>
                <a:ext uri="{FF2B5EF4-FFF2-40B4-BE49-F238E27FC236}">
                  <a16:creationId xmlns:a16="http://schemas.microsoft.com/office/drawing/2014/main" id="{4C8A3BAB-E72E-6EFB-9943-2B58DE3FBF56}"/>
                </a:ext>
              </a:extLst>
            </p:cNvPr>
            <p:cNvSpPr/>
            <p:nvPr/>
          </p:nvSpPr>
          <p:spPr>
            <a:xfrm>
              <a:off x="3992893" y="3028883"/>
              <a:ext cx="1844150" cy="720555"/>
            </a:xfrm>
            <a:prstGeom prst="rect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8" name="Rectángulo 177">
              <a:extLst>
                <a:ext uri="{FF2B5EF4-FFF2-40B4-BE49-F238E27FC236}">
                  <a16:creationId xmlns:a16="http://schemas.microsoft.com/office/drawing/2014/main" id="{B4967951-B429-5704-EF51-A3EA153F5571}"/>
                </a:ext>
              </a:extLst>
            </p:cNvPr>
            <p:cNvSpPr/>
            <p:nvPr/>
          </p:nvSpPr>
          <p:spPr>
            <a:xfrm>
              <a:off x="3981844" y="3749437"/>
              <a:ext cx="1870955" cy="1128989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79" name="Conector recto 178">
              <a:extLst>
                <a:ext uri="{FF2B5EF4-FFF2-40B4-BE49-F238E27FC236}">
                  <a16:creationId xmlns:a16="http://schemas.microsoft.com/office/drawing/2014/main" id="{EE572E36-4356-C9E6-6F6E-7179A131B03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932093" y="2746041"/>
              <a:ext cx="0" cy="201062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upo 179">
              <a:extLst>
                <a:ext uri="{FF2B5EF4-FFF2-40B4-BE49-F238E27FC236}">
                  <a16:creationId xmlns:a16="http://schemas.microsoft.com/office/drawing/2014/main" id="{FFC147AB-547A-97D6-9831-55CEEEC1956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85143" y="2719612"/>
              <a:ext cx="1860780" cy="2164432"/>
              <a:chOff x="1527859" y="3064354"/>
              <a:chExt cx="1080000" cy="1256242"/>
            </a:xfrm>
          </p:grpSpPr>
          <p:grpSp>
            <p:nvGrpSpPr>
              <p:cNvPr id="181" name="Grupo 180">
                <a:extLst>
                  <a:ext uri="{FF2B5EF4-FFF2-40B4-BE49-F238E27FC236}">
                    <a16:creationId xmlns:a16="http://schemas.microsoft.com/office/drawing/2014/main" id="{7E7EFDF2-3038-57AD-A9F0-CF555CBDBB36}"/>
                  </a:ext>
                </a:extLst>
              </p:cNvPr>
              <p:cNvGrpSpPr/>
              <p:nvPr/>
            </p:nvGrpSpPr>
            <p:grpSpPr>
              <a:xfrm>
                <a:off x="1527859" y="3240596"/>
                <a:ext cx="1080000" cy="1080000"/>
                <a:chOff x="1527859" y="2652766"/>
                <a:chExt cx="1080000" cy="1080000"/>
              </a:xfrm>
            </p:grpSpPr>
            <p:sp>
              <p:nvSpPr>
                <p:cNvPr id="183" name="Rectángulo 182">
                  <a:extLst>
                    <a:ext uri="{FF2B5EF4-FFF2-40B4-BE49-F238E27FC236}">
                      <a16:creationId xmlns:a16="http://schemas.microsoft.com/office/drawing/2014/main" id="{6257D450-A14D-D57A-3A9F-9F6EB673BB7F}"/>
                    </a:ext>
                  </a:extLst>
                </p:cNvPr>
                <p:cNvSpPr/>
                <p:nvPr/>
              </p:nvSpPr>
              <p:spPr>
                <a:xfrm>
                  <a:off x="1527859" y="2652766"/>
                  <a:ext cx="1080000" cy="108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:a16="http://schemas.microsoft.com/office/drawing/2014/main" id="{2FBE2F45-B071-C688-F4C3-09AFF9FED3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95877" y="2845582"/>
                  <a:ext cx="41790" cy="41789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Elipse 184">
                  <a:extLst>
                    <a:ext uri="{FF2B5EF4-FFF2-40B4-BE49-F238E27FC236}">
                      <a16:creationId xmlns:a16="http://schemas.microsoft.com/office/drawing/2014/main" id="{A9A50654-5260-EBE4-9110-1F96D5C3A5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00356" y="2712015"/>
                  <a:ext cx="41790" cy="41789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6" name="Elipse 185">
                  <a:extLst>
                    <a:ext uri="{FF2B5EF4-FFF2-40B4-BE49-F238E27FC236}">
                      <a16:creationId xmlns:a16="http://schemas.microsoft.com/office/drawing/2014/main" id="{084B73E9-F0FD-44B3-A6D8-2EB4ACD05E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0367" y="2913699"/>
                  <a:ext cx="41790" cy="41789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Elipse 186">
                  <a:extLst>
                    <a:ext uri="{FF2B5EF4-FFF2-40B4-BE49-F238E27FC236}">
                      <a16:creationId xmlns:a16="http://schemas.microsoft.com/office/drawing/2014/main" id="{DEFA5BFC-780E-2607-6C52-B09569FC3A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3434" y="3143339"/>
                  <a:ext cx="104472" cy="10447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Elipse 187">
                  <a:extLst>
                    <a:ext uri="{FF2B5EF4-FFF2-40B4-BE49-F238E27FC236}">
                      <a16:creationId xmlns:a16="http://schemas.microsoft.com/office/drawing/2014/main" id="{CFFB1772-E2FE-3D80-B564-CE89292A6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92397" y="3413336"/>
                  <a:ext cx="104472" cy="10447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9" name="Elipse 188">
                  <a:extLst>
                    <a:ext uri="{FF2B5EF4-FFF2-40B4-BE49-F238E27FC236}">
                      <a16:creationId xmlns:a16="http://schemas.microsoft.com/office/drawing/2014/main" id="{2CFA5C96-D173-88A3-ECEB-59E5688D5D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48112" y="3087673"/>
                  <a:ext cx="62683" cy="6268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id="{0C21FD86-A068-8DEB-E66D-998678A507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61328" y="2789093"/>
                  <a:ext cx="104472" cy="10447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id="{3A217166-0CAF-2706-09E8-6C4F06D9C2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35698" y="3539308"/>
                  <a:ext cx="62683" cy="6268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id="{BF18B816-C9AD-8DFC-66EA-C19BBD7FD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02767" y="3244325"/>
                  <a:ext cx="62683" cy="6268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3" name="Elipse 192">
                  <a:extLst>
                    <a:ext uri="{FF2B5EF4-FFF2-40B4-BE49-F238E27FC236}">
                      <a16:creationId xmlns:a16="http://schemas.microsoft.com/office/drawing/2014/main" id="{52A4E0AA-3FD0-D262-96B4-41EE046230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1897" y="3434520"/>
                  <a:ext cx="20894" cy="2089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s-ES_tradnl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2" name="CuadroTexto 181">
                <a:extLst>
                  <a:ext uri="{FF2B5EF4-FFF2-40B4-BE49-F238E27FC236}">
                    <a16:creationId xmlns:a16="http://schemas.microsoft.com/office/drawing/2014/main" id="{115F4937-2B6D-7240-3EDA-15A32DBBEB2E}"/>
                  </a:ext>
                </a:extLst>
              </p:cNvPr>
              <p:cNvSpPr txBox="1"/>
              <p:nvPr/>
            </p:nvSpPr>
            <p:spPr>
              <a:xfrm>
                <a:off x="1990638" y="3064354"/>
                <a:ext cx="292758" cy="178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s-ES_tradnl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</p:grp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B0648812-7F7B-9402-A3B1-1C141319E927}"/>
              </a:ext>
            </a:extLst>
          </p:cNvPr>
          <p:cNvSpPr txBox="1"/>
          <p:nvPr/>
        </p:nvSpPr>
        <p:spPr>
          <a:xfrm>
            <a:off x="8157268" y="4032163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_tradnl" b="1" dirty="0">
                <a:solidFill>
                  <a:srgbClr val="C00000"/>
                </a:solidFill>
                <a:latin typeface="Montserrat" pitchFamily="2" charset="77"/>
              </a:rPr>
              <a:t>Resultado</a:t>
            </a:r>
          </a:p>
        </p:txBody>
      </p:sp>
      <p:grpSp>
        <p:nvGrpSpPr>
          <p:cNvPr id="195" name="Grupo 194">
            <a:extLst>
              <a:ext uri="{FF2B5EF4-FFF2-40B4-BE49-F238E27FC236}">
                <a16:creationId xmlns:a16="http://schemas.microsoft.com/office/drawing/2014/main" id="{A1CBE1A6-8F25-1613-03D8-09B11533E3A0}"/>
              </a:ext>
            </a:extLst>
          </p:cNvPr>
          <p:cNvGrpSpPr/>
          <p:nvPr/>
        </p:nvGrpSpPr>
        <p:grpSpPr>
          <a:xfrm>
            <a:off x="8337843" y="4376499"/>
            <a:ext cx="1868740" cy="2164431"/>
            <a:chOff x="9232964" y="4249936"/>
            <a:chExt cx="1868740" cy="2164431"/>
          </a:xfrm>
        </p:grpSpPr>
        <p:sp>
          <p:nvSpPr>
            <p:cNvPr id="196" name="Rectángulo 195">
              <a:extLst>
                <a:ext uri="{FF2B5EF4-FFF2-40B4-BE49-F238E27FC236}">
                  <a16:creationId xmlns:a16="http://schemas.microsoft.com/office/drawing/2014/main" id="{5FC27328-E83F-65F3-BE27-EA99CF4D987D}"/>
                </a:ext>
              </a:extLst>
            </p:cNvPr>
            <p:cNvSpPr/>
            <p:nvPr/>
          </p:nvSpPr>
          <p:spPr>
            <a:xfrm>
              <a:off x="9744398" y="4556864"/>
              <a:ext cx="987540" cy="726751"/>
            </a:xfrm>
            <a:prstGeom prst="rect">
              <a:avLst/>
            </a:prstGeom>
            <a:solidFill>
              <a:schemeClr val="accent5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7" name="Rectángulo 196">
              <a:extLst>
                <a:ext uri="{FF2B5EF4-FFF2-40B4-BE49-F238E27FC236}">
                  <a16:creationId xmlns:a16="http://schemas.microsoft.com/office/drawing/2014/main" id="{72FFB127-4F2A-5274-CC37-F4647577FBD8}"/>
                </a:ext>
              </a:extLst>
            </p:cNvPr>
            <p:cNvSpPr/>
            <p:nvPr/>
          </p:nvSpPr>
          <p:spPr>
            <a:xfrm>
              <a:off x="9240501" y="4556865"/>
              <a:ext cx="503897" cy="72675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8" name="Rectángulo 197">
              <a:extLst>
                <a:ext uri="{FF2B5EF4-FFF2-40B4-BE49-F238E27FC236}">
                  <a16:creationId xmlns:a16="http://schemas.microsoft.com/office/drawing/2014/main" id="{B8AB8B45-32D4-B747-89E6-549E74F927FE}"/>
                </a:ext>
              </a:extLst>
            </p:cNvPr>
            <p:cNvSpPr/>
            <p:nvPr/>
          </p:nvSpPr>
          <p:spPr>
            <a:xfrm>
              <a:off x="9241994" y="5279585"/>
              <a:ext cx="503897" cy="1134782"/>
            </a:xfrm>
            <a:prstGeom prst="rect">
              <a:avLst/>
            </a:prstGeom>
            <a:solidFill>
              <a:schemeClr val="accent5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9" name="Rectángulo 198">
              <a:extLst>
                <a:ext uri="{FF2B5EF4-FFF2-40B4-BE49-F238E27FC236}">
                  <a16:creationId xmlns:a16="http://schemas.microsoft.com/office/drawing/2014/main" id="{97077FA4-90EF-D215-E106-1C9258A05D85}"/>
                </a:ext>
              </a:extLst>
            </p:cNvPr>
            <p:cNvSpPr/>
            <p:nvPr/>
          </p:nvSpPr>
          <p:spPr>
            <a:xfrm>
              <a:off x="9738109" y="5280135"/>
              <a:ext cx="989786" cy="1128989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00" name="Rectángulo 199">
              <a:extLst>
                <a:ext uri="{FF2B5EF4-FFF2-40B4-BE49-F238E27FC236}">
                  <a16:creationId xmlns:a16="http://schemas.microsoft.com/office/drawing/2014/main" id="{387C0504-8A74-1A6B-9BD3-2663FA745441}"/>
                </a:ext>
              </a:extLst>
            </p:cNvPr>
            <p:cNvSpPr/>
            <p:nvPr/>
          </p:nvSpPr>
          <p:spPr>
            <a:xfrm>
              <a:off x="10731938" y="4556863"/>
              <a:ext cx="361806" cy="726751"/>
            </a:xfrm>
            <a:prstGeom prst="rect">
              <a:avLst/>
            </a:prstGeom>
            <a:solidFill>
              <a:srgbClr val="FF0000">
                <a:alpha val="2971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1" name="Rectángulo 200">
              <a:extLst>
                <a:ext uri="{FF2B5EF4-FFF2-40B4-BE49-F238E27FC236}">
                  <a16:creationId xmlns:a16="http://schemas.microsoft.com/office/drawing/2014/main" id="{A7808F4A-E13D-E088-F0E7-5CFDB7BCEBDB}"/>
                </a:ext>
              </a:extLst>
            </p:cNvPr>
            <p:cNvSpPr/>
            <p:nvPr/>
          </p:nvSpPr>
          <p:spPr>
            <a:xfrm>
              <a:off x="10727895" y="5280291"/>
              <a:ext cx="373809" cy="1128676"/>
            </a:xfrm>
            <a:prstGeom prst="rect">
              <a:avLst/>
            </a:prstGeom>
            <a:solidFill>
              <a:srgbClr val="FF0000">
                <a:alpha val="69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grpSp>
          <p:nvGrpSpPr>
            <p:cNvPr id="202" name="Grupo 201">
              <a:extLst>
                <a:ext uri="{FF2B5EF4-FFF2-40B4-BE49-F238E27FC236}">
                  <a16:creationId xmlns:a16="http://schemas.microsoft.com/office/drawing/2014/main" id="{82C7E128-7559-EC4D-B00E-F804381AA7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32964" y="4249936"/>
              <a:ext cx="1860780" cy="2164431"/>
              <a:chOff x="1527859" y="3064354"/>
              <a:chExt cx="1080000" cy="1256241"/>
            </a:xfrm>
          </p:grpSpPr>
          <p:grpSp>
            <p:nvGrpSpPr>
              <p:cNvPr id="203" name="Grupo 202">
                <a:extLst>
                  <a:ext uri="{FF2B5EF4-FFF2-40B4-BE49-F238E27FC236}">
                    <a16:creationId xmlns:a16="http://schemas.microsoft.com/office/drawing/2014/main" id="{CCCE3B8C-B84B-D748-A3A5-B66B63179E53}"/>
                  </a:ext>
                </a:extLst>
              </p:cNvPr>
              <p:cNvGrpSpPr/>
              <p:nvPr/>
            </p:nvGrpSpPr>
            <p:grpSpPr>
              <a:xfrm>
                <a:off x="1527859" y="3240595"/>
                <a:ext cx="1080000" cy="1080000"/>
                <a:chOff x="1527859" y="2652765"/>
                <a:chExt cx="1080000" cy="1080000"/>
              </a:xfrm>
            </p:grpSpPr>
            <p:sp>
              <p:nvSpPr>
                <p:cNvPr id="205" name="Rectángulo 204">
                  <a:extLst>
                    <a:ext uri="{FF2B5EF4-FFF2-40B4-BE49-F238E27FC236}">
                      <a16:creationId xmlns:a16="http://schemas.microsoft.com/office/drawing/2014/main" id="{C0F222D2-8333-6FE1-A914-083B25C46A29}"/>
                    </a:ext>
                  </a:extLst>
                </p:cNvPr>
                <p:cNvSpPr/>
                <p:nvPr/>
              </p:nvSpPr>
              <p:spPr>
                <a:xfrm>
                  <a:off x="1527859" y="2652765"/>
                  <a:ext cx="1080000" cy="108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206" name="Elipse 205">
                  <a:extLst>
                    <a:ext uri="{FF2B5EF4-FFF2-40B4-BE49-F238E27FC236}">
                      <a16:creationId xmlns:a16="http://schemas.microsoft.com/office/drawing/2014/main" id="{1DF8B046-A12C-2BCD-0989-34795D514809}"/>
                    </a:ext>
                  </a:extLst>
                </p:cNvPr>
                <p:cNvSpPr/>
                <p:nvPr/>
              </p:nvSpPr>
              <p:spPr>
                <a:xfrm>
                  <a:off x="1895878" y="2845584"/>
                  <a:ext cx="104472" cy="10447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207" name="Elipse 206">
                  <a:extLst>
                    <a:ext uri="{FF2B5EF4-FFF2-40B4-BE49-F238E27FC236}">
                      <a16:creationId xmlns:a16="http://schemas.microsoft.com/office/drawing/2014/main" id="{6386893E-9876-E440-29B6-8C805E192315}"/>
                    </a:ext>
                  </a:extLst>
                </p:cNvPr>
                <p:cNvSpPr/>
                <p:nvPr/>
              </p:nvSpPr>
              <p:spPr>
                <a:xfrm>
                  <a:off x="2100356" y="2712015"/>
                  <a:ext cx="104472" cy="10447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</a:p>
              </p:txBody>
            </p:sp>
            <p:sp>
              <p:nvSpPr>
                <p:cNvPr id="208" name="Elipse 207">
                  <a:extLst>
                    <a:ext uri="{FF2B5EF4-FFF2-40B4-BE49-F238E27FC236}">
                      <a16:creationId xmlns:a16="http://schemas.microsoft.com/office/drawing/2014/main" id="{630949CD-94D8-7553-09B6-5D46E76659E5}"/>
                    </a:ext>
                  </a:extLst>
                </p:cNvPr>
                <p:cNvSpPr/>
                <p:nvPr/>
              </p:nvSpPr>
              <p:spPr>
                <a:xfrm>
                  <a:off x="2260367" y="2933855"/>
                  <a:ext cx="104472" cy="10447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</a:p>
              </p:txBody>
            </p:sp>
            <p:sp>
              <p:nvSpPr>
                <p:cNvPr id="209" name="Elipse 208">
                  <a:extLst>
                    <a:ext uri="{FF2B5EF4-FFF2-40B4-BE49-F238E27FC236}">
                      <a16:creationId xmlns:a16="http://schemas.microsoft.com/office/drawing/2014/main" id="{EAB56069-E233-BA3C-4588-3AF578660A3F}"/>
                    </a:ext>
                  </a:extLst>
                </p:cNvPr>
                <p:cNvSpPr/>
                <p:nvPr/>
              </p:nvSpPr>
              <p:spPr>
                <a:xfrm>
                  <a:off x="1603434" y="3143340"/>
                  <a:ext cx="104472" cy="10447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s-ES_tradnl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id="{27A840F9-B0C3-AD06-786C-6B0BBBB9EC63}"/>
                    </a:ext>
                  </a:extLst>
                </p:cNvPr>
                <p:cNvSpPr/>
                <p:nvPr/>
              </p:nvSpPr>
              <p:spPr>
                <a:xfrm>
                  <a:off x="1692397" y="3413337"/>
                  <a:ext cx="104472" cy="104472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id="{DE109BC5-1FF6-79C4-1A48-9895C3057C02}"/>
                    </a:ext>
                  </a:extLst>
                </p:cNvPr>
                <p:cNvSpPr/>
                <p:nvPr/>
              </p:nvSpPr>
              <p:spPr>
                <a:xfrm>
                  <a:off x="1948113" y="3080049"/>
                  <a:ext cx="104472" cy="10447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212" name="Elipse 211">
                  <a:extLst>
                    <a:ext uri="{FF2B5EF4-FFF2-40B4-BE49-F238E27FC236}">
                      <a16:creationId xmlns:a16="http://schemas.microsoft.com/office/drawing/2014/main" id="{94B28917-A178-AB10-1FDF-E0E5CA5F1B6D}"/>
                    </a:ext>
                  </a:extLst>
                </p:cNvPr>
                <p:cNvSpPr/>
                <p:nvPr/>
              </p:nvSpPr>
              <p:spPr>
                <a:xfrm>
                  <a:off x="2441175" y="2789094"/>
                  <a:ext cx="104472" cy="10447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</a:p>
              </p:txBody>
            </p:sp>
            <p:sp>
              <p:nvSpPr>
                <p:cNvPr id="213" name="Elipse 212">
                  <a:extLst>
                    <a:ext uri="{FF2B5EF4-FFF2-40B4-BE49-F238E27FC236}">
                      <a16:creationId xmlns:a16="http://schemas.microsoft.com/office/drawing/2014/main" id="{17D0465A-5AD7-3BD4-D92B-79DAF032AC8D}"/>
                    </a:ext>
                  </a:extLst>
                </p:cNvPr>
                <p:cNvSpPr/>
                <p:nvPr/>
              </p:nvSpPr>
              <p:spPr>
                <a:xfrm>
                  <a:off x="1835699" y="3539309"/>
                  <a:ext cx="104472" cy="10447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214" name="Elipse 213">
                  <a:extLst>
                    <a:ext uri="{FF2B5EF4-FFF2-40B4-BE49-F238E27FC236}">
                      <a16:creationId xmlns:a16="http://schemas.microsoft.com/office/drawing/2014/main" id="{E53633CE-36DC-83A4-21A0-F286853969A6}"/>
                    </a:ext>
                  </a:extLst>
                </p:cNvPr>
                <p:cNvSpPr/>
                <p:nvPr/>
              </p:nvSpPr>
              <p:spPr>
                <a:xfrm>
                  <a:off x="2102768" y="3244325"/>
                  <a:ext cx="104472" cy="10447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215" name="Elipse 214">
                  <a:extLst>
                    <a:ext uri="{FF2B5EF4-FFF2-40B4-BE49-F238E27FC236}">
                      <a16:creationId xmlns:a16="http://schemas.microsoft.com/office/drawing/2014/main" id="{565AE43F-9094-AAA6-8D5A-A2D108C90D73}"/>
                    </a:ext>
                  </a:extLst>
                </p:cNvPr>
                <p:cNvSpPr/>
                <p:nvPr/>
              </p:nvSpPr>
              <p:spPr>
                <a:xfrm>
                  <a:off x="2397555" y="3434521"/>
                  <a:ext cx="104472" cy="10447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_tradnl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</a:p>
              </p:txBody>
            </p:sp>
          </p:grpSp>
          <p:sp>
            <p:nvSpPr>
              <p:cNvPr id="204" name="CuadroTexto 203">
                <a:extLst>
                  <a:ext uri="{FF2B5EF4-FFF2-40B4-BE49-F238E27FC236}">
                    <a16:creationId xmlns:a16="http://schemas.microsoft.com/office/drawing/2014/main" id="{6235DC13-9146-26B4-69CE-218C924984F3}"/>
                  </a:ext>
                </a:extLst>
              </p:cNvPr>
              <p:cNvSpPr txBox="1"/>
              <p:nvPr/>
            </p:nvSpPr>
            <p:spPr>
              <a:xfrm>
                <a:off x="1990639" y="3064354"/>
                <a:ext cx="204480" cy="178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368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7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Recordando teoría. </a:t>
            </a:r>
            <a:r>
              <a:rPr lang="es-ES_tradnl" dirty="0" err="1"/>
              <a:t>Gradient</a:t>
            </a:r>
            <a:r>
              <a:rPr lang="es-ES_tradnl" dirty="0"/>
              <a:t> </a:t>
            </a:r>
            <a:r>
              <a:rPr lang="es-ES_tradnl" dirty="0" err="1"/>
              <a:t>Boosting</a:t>
            </a:r>
            <a:endParaRPr lang="es-ES_tradnl" dirty="0"/>
          </a:p>
        </p:txBody>
      </p:sp>
      <p:sp>
        <p:nvSpPr>
          <p:cNvPr id="20" name="Marcador de contenido 19">
            <a:extLst>
              <a:ext uri="{FF2B5EF4-FFF2-40B4-BE49-F238E27FC236}">
                <a16:creationId xmlns:a16="http://schemas.microsoft.com/office/drawing/2014/main" id="{BE58B583-9D8A-9215-8C1C-7FD321FA1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_tradnl" dirty="0"/>
              <a:t>Típicamente usa árboles como modelos base (</a:t>
            </a:r>
            <a:r>
              <a:rPr lang="es-ES_tradnl" i="1" dirty="0" err="1"/>
              <a:t>Gradient</a:t>
            </a:r>
            <a:r>
              <a:rPr lang="es-ES_tradnl" i="1" dirty="0"/>
              <a:t> </a:t>
            </a:r>
            <a:r>
              <a:rPr lang="es-ES_tradnl" i="1" dirty="0" err="1"/>
              <a:t>Boosted</a:t>
            </a:r>
            <a:r>
              <a:rPr lang="es-ES_tradnl" i="1" dirty="0"/>
              <a:t> </a:t>
            </a:r>
            <a:r>
              <a:rPr lang="es-ES_tradnl" i="1" dirty="0" err="1"/>
              <a:t>Tree</a:t>
            </a:r>
            <a:r>
              <a:rPr lang="es-ES_tradnl" dirty="0"/>
              <a:t>, GBT)</a:t>
            </a:r>
          </a:p>
          <a:p>
            <a:pPr lvl="1"/>
            <a:r>
              <a:rPr lang="es-ES_tradnl" dirty="0"/>
              <a:t>Es habitual usar como función de pérdida</a:t>
            </a:r>
          </a:p>
          <a:p>
            <a:pPr lvl="2">
              <a:buFont typeface="Letra del sistema regular"/>
              <a:buChar char="-"/>
            </a:pPr>
            <a:r>
              <a:rPr lang="es-ES_tradnl" dirty="0"/>
              <a:t>Para regresión: </a:t>
            </a:r>
            <a:r>
              <a:rPr lang="es-ES_tradn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</a:p>
          <a:p>
            <a:pPr lvl="2">
              <a:buFont typeface="Letra del sistema regular"/>
              <a:buChar char="-"/>
            </a:pPr>
            <a:r>
              <a:rPr lang="es-ES_tradnl" dirty="0"/>
              <a:t>Para clasificación: </a:t>
            </a:r>
            <a:r>
              <a:rPr lang="es-ES_tradn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s-ES_trad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_tradn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s-ES_trad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s-ES_tradnl" dirty="0"/>
          </a:p>
          <a:p>
            <a:pPr lvl="1"/>
            <a:r>
              <a:rPr lang="es-ES_tradnl" dirty="0"/>
              <a:t>Sigue el esquema </a:t>
            </a:r>
            <a:r>
              <a:rPr lang="es-ES_tradnl" i="1" dirty="0" err="1"/>
              <a:t>Boosting</a:t>
            </a:r>
            <a:endParaRPr lang="es-ES_tradnl" i="1" dirty="0"/>
          </a:p>
          <a:p>
            <a:pPr lvl="2">
              <a:buFont typeface="Letra del sistema regular"/>
              <a:buChar char="-"/>
            </a:pPr>
            <a:r>
              <a:rPr lang="es-ES_tradnl" dirty="0"/>
              <a:t>En cada iteración, ajusta modelos a nuevos datos, cuyas salidas son los errores del modelo anterior y la salida real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19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7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Recordando teoría. </a:t>
            </a:r>
            <a:r>
              <a:rPr lang="es-ES_tradnl" dirty="0" err="1"/>
              <a:t>Gradient</a:t>
            </a:r>
            <a:r>
              <a:rPr lang="es-ES_tradnl" dirty="0"/>
              <a:t> </a:t>
            </a:r>
            <a:r>
              <a:rPr lang="es-ES_tradnl" dirty="0" err="1"/>
              <a:t>Boosting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Marcador de contenido 19">
                <a:extLst>
                  <a:ext uri="{FF2B5EF4-FFF2-40B4-BE49-F238E27FC236}">
                    <a16:creationId xmlns:a16="http://schemas.microsoft.com/office/drawing/2014/main" id="{BE58B583-9D8A-9215-8C1C-7FD321FA16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_tradnl" sz="2000" dirty="0"/>
                  <a:t>Hiperparámetros</a:t>
                </a:r>
              </a:p>
              <a:p>
                <a:pPr lvl="1">
                  <a:buFont typeface="Letra del sistema regular"/>
                  <a:buChar char="-"/>
                </a:pPr>
                <a:r>
                  <a:rPr lang="es-ES_tradnl" sz="1800" dirty="0"/>
                  <a:t>Tasa de aprendizaje (</a:t>
                </a:r>
                <a:r>
                  <a:rPr lang="es-ES_tradnl" sz="1800" i="1" dirty="0" err="1"/>
                  <a:t>shrinkage</a:t>
                </a:r>
                <a:r>
                  <a:rPr lang="es-ES_tradnl" sz="1800" dirty="0"/>
                  <a:t>), (</a:t>
                </a:r>
                <a:r>
                  <a:rPr lang="es-ES_tradnl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&lt; </a:t>
                </a:r>
                <a:r>
                  <a:rPr lang="es-ES_tradnl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es-ES_tradnl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1</a:t>
                </a:r>
                <a:r>
                  <a:rPr lang="es-ES_tradnl" sz="1800" dirty="0"/>
                  <a:t>)</a:t>
                </a:r>
                <a:endParaRPr lang="es-ES_tradnl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E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  <a:p>
                <a:pPr lvl="2"/>
                <a:r>
                  <a:rPr lang="es-ES_tradnl" sz="1600" dirty="0"/>
                  <a:t>Hace que el nuevo modelo tenga menos peso y por tanto </a:t>
                </a:r>
                <a:r>
                  <a:rPr lang="es-ES_tradnl" sz="1600" dirty="0" err="1"/>
                  <a:t>sobreajusta</a:t>
                </a:r>
                <a:r>
                  <a:rPr lang="es-ES_tradnl" sz="1600" dirty="0"/>
                  <a:t> menos</a:t>
                </a:r>
              </a:p>
              <a:p>
                <a:pPr lvl="2"/>
                <a:r>
                  <a:rPr lang="es-ES_tradnl" sz="1600" dirty="0"/>
                  <a:t>Si muy baja, convergencia lenta, coste computacional alto pero más robusto, por tanto mejor resultado, implica aumentar </a:t>
                </a:r>
                <a:r>
                  <a:rPr lang="es-ES_tradnl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  <a:p>
                <a:pPr lvl="1">
                  <a:buFont typeface="Letra del sistema regular"/>
                  <a:buChar char="-"/>
                </a:pPr>
                <a:r>
                  <a:rPr lang="es-ES_tradnl" sz="1800" dirty="0"/>
                  <a:t>Número de árboles del modelo, </a:t>
                </a:r>
                <a:r>
                  <a:rPr lang="es-ES_tradnl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  <a:p>
                <a:pPr lvl="2"/>
                <a:r>
                  <a:rPr lang="es-ES_tradnl" sz="1600" dirty="0"/>
                  <a:t>Si convergencia lenta entonces hacen falta más árboles, pero muchos árboles (a diferencia de RF) producen </a:t>
                </a:r>
                <a:r>
                  <a:rPr lang="es-ES_tradnl" sz="1600" dirty="0" err="1"/>
                  <a:t>sobreaprendizaje</a:t>
                </a:r>
                <a:endParaRPr lang="es-ES_tradnl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20" name="Marcador de contenido 19">
                <a:extLst>
                  <a:ext uri="{FF2B5EF4-FFF2-40B4-BE49-F238E27FC236}">
                    <a16:creationId xmlns:a16="http://schemas.microsoft.com/office/drawing/2014/main" id="{BE58B583-9D8A-9215-8C1C-7FD321FA16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3" t="-1163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o 2">
            <a:extLst>
              <a:ext uri="{FF2B5EF4-FFF2-40B4-BE49-F238E27FC236}">
                <a16:creationId xmlns:a16="http://schemas.microsoft.com/office/drawing/2014/main" id="{0D2ECD4C-0BC6-F3AE-4ED3-EE992580CF3C}"/>
              </a:ext>
            </a:extLst>
          </p:cNvPr>
          <p:cNvGrpSpPr/>
          <p:nvPr/>
        </p:nvGrpSpPr>
        <p:grpSpPr>
          <a:xfrm>
            <a:off x="2882168" y="4386919"/>
            <a:ext cx="5837598" cy="2235091"/>
            <a:chOff x="4001382" y="4452444"/>
            <a:chExt cx="5837598" cy="2235091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AFAB1053-3157-ED47-8611-3BD31708EAD3}"/>
                </a:ext>
              </a:extLst>
            </p:cNvPr>
            <p:cNvGrpSpPr/>
            <p:nvPr/>
          </p:nvGrpSpPr>
          <p:grpSpPr>
            <a:xfrm>
              <a:off x="5482002" y="4452444"/>
              <a:ext cx="4356978" cy="2149200"/>
              <a:chOff x="5482002" y="4452444"/>
              <a:chExt cx="4356978" cy="2149200"/>
            </a:xfrm>
          </p:grpSpPr>
          <p:pic>
            <p:nvPicPr>
              <p:cNvPr id="6" name="Picture 2" descr="Image for post">
                <a:extLst>
                  <a:ext uri="{FF2B5EF4-FFF2-40B4-BE49-F238E27FC236}">
                    <a16:creationId xmlns:a16="http://schemas.microsoft.com/office/drawing/2014/main" id="{4DB8A8B9-2296-9C0B-2D9D-B9032C2D49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44" t="19324" r="56366" b="14976"/>
              <a:stretch/>
            </p:blipFill>
            <p:spPr bwMode="auto">
              <a:xfrm>
                <a:off x="6709999" y="4452444"/>
                <a:ext cx="3128981" cy="214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E9880EF-71FC-2923-2CFF-B31125CF8BAA}"/>
                  </a:ext>
                </a:extLst>
              </p:cNvPr>
              <p:cNvSpPr txBox="1"/>
              <p:nvPr/>
            </p:nvSpPr>
            <p:spPr>
              <a:xfrm rot="19821970">
                <a:off x="7492398" y="4803470"/>
                <a:ext cx="1438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>
                    <a:solidFill>
                      <a:srgbClr val="00FA00"/>
                    </a:solidFill>
                    <a:latin typeface="Montserrat Light" pitchFamily="2" charset="77"/>
                  </a:rPr>
                  <a:t>Error de test</a:t>
                </a:r>
              </a:p>
            </p:txBody>
          </p: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29B2977-B9A6-CA55-724B-34A4F7C0BAB3}"/>
                  </a:ext>
                </a:extLst>
              </p:cNvPr>
              <p:cNvSpPr txBox="1"/>
              <p:nvPr/>
            </p:nvSpPr>
            <p:spPr>
              <a:xfrm rot="424092">
                <a:off x="7929371" y="5499095"/>
                <a:ext cx="17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600" dirty="0">
                    <a:latin typeface="Montserrat Light" pitchFamily="2" charset="77"/>
                  </a:rPr>
                  <a:t>Error de entrenamiento</a:t>
                </a:r>
              </a:p>
            </p:txBody>
          </p:sp>
          <p:sp>
            <p:nvSpPr>
              <p:cNvPr id="10" name="Llamada con línea 2 (barra de énfasis) 9">
                <a:extLst>
                  <a:ext uri="{FF2B5EF4-FFF2-40B4-BE49-F238E27FC236}">
                    <a16:creationId xmlns:a16="http://schemas.microsoft.com/office/drawing/2014/main" id="{B79CF451-D60C-1DCD-D4AC-ADA0209284E5}"/>
                  </a:ext>
                </a:extLst>
              </p:cNvPr>
              <p:cNvSpPr/>
              <p:nvPr/>
            </p:nvSpPr>
            <p:spPr>
              <a:xfrm flipH="1">
                <a:off x="5482002" y="5675200"/>
                <a:ext cx="1414068" cy="184316"/>
              </a:xfrm>
              <a:prstGeom prst="accentCallout2">
                <a:avLst>
                  <a:gd name="adj1" fmla="val 18750"/>
                  <a:gd name="adj2" fmla="val 1453"/>
                  <a:gd name="adj3" fmla="val 18750"/>
                  <a:gd name="adj4" fmla="val -16667"/>
                  <a:gd name="adj5" fmla="val -98146"/>
                  <a:gd name="adj6" fmla="val -4070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_tradnl" sz="1400" dirty="0">
                    <a:solidFill>
                      <a:schemeClr val="tx1"/>
                    </a:solidFill>
                    <a:latin typeface="Montserrat Light" pitchFamily="2" charset="77"/>
                    <a:cs typeface="Times New Roman" panose="02020603050405020304" pitchFamily="18" charset="0"/>
                  </a:rPr>
                  <a:t>Mínimo</a:t>
                </a:r>
                <a:endParaRPr lang="es-ES_tradnl" sz="1400" dirty="0">
                  <a:solidFill>
                    <a:schemeClr val="tx1"/>
                  </a:solidFill>
                  <a:latin typeface="Montserrat Light" pitchFamily="2" charset="77"/>
                </a:endParaRPr>
              </a:p>
            </p:txBody>
          </p:sp>
        </p:grpSp>
        <p:sp>
          <p:nvSpPr>
            <p:cNvPr id="5" name="Llamada con línea 2 (barra de énfasis) 4">
              <a:extLst>
                <a:ext uri="{FF2B5EF4-FFF2-40B4-BE49-F238E27FC236}">
                  <a16:creationId xmlns:a16="http://schemas.microsoft.com/office/drawing/2014/main" id="{60D7E04B-2A41-7947-C7C9-34FA8506CD59}"/>
                </a:ext>
              </a:extLst>
            </p:cNvPr>
            <p:cNvSpPr/>
            <p:nvPr/>
          </p:nvSpPr>
          <p:spPr>
            <a:xfrm flipH="1">
              <a:off x="4001382" y="6359525"/>
              <a:ext cx="1978779" cy="328010"/>
            </a:xfrm>
            <a:prstGeom prst="accentCallout2">
              <a:avLst>
                <a:gd name="adj1" fmla="val 77015"/>
                <a:gd name="adj2" fmla="val -1"/>
                <a:gd name="adj3" fmla="val 76047"/>
                <a:gd name="adj4" fmla="val -19007"/>
                <a:gd name="adj5" fmla="val -44821"/>
                <a:gd name="adj6" fmla="val -7423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_tradnl" sz="1400" dirty="0">
                  <a:solidFill>
                    <a:schemeClr val="tx1"/>
                  </a:solidFill>
                  <a:latin typeface="Montserrat Light" pitchFamily="2" charset="77"/>
                </a:rPr>
                <a:t>valor óptimo </a:t>
              </a:r>
              <a:r>
                <a:rPr lang="es-ES_tradnl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endParaRPr lang="es-ES_tradnl" sz="1400" i="1" dirty="0">
                <a:solidFill>
                  <a:schemeClr val="tx1"/>
                </a:solidFill>
                <a:latin typeface="Montserrat Ligh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54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7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Parada temprana. </a:t>
            </a:r>
            <a:r>
              <a:rPr lang="es-ES_tradnl" dirty="0" err="1"/>
              <a:t>Gradient</a:t>
            </a:r>
            <a:r>
              <a:rPr lang="es-ES_tradnl" dirty="0"/>
              <a:t> </a:t>
            </a:r>
            <a:r>
              <a:rPr lang="es-ES_tradnl" dirty="0" err="1"/>
              <a:t>Boosting</a:t>
            </a:r>
            <a:endParaRPr lang="es-ES_tradnl" dirty="0"/>
          </a:p>
        </p:txBody>
      </p:sp>
      <p:sp>
        <p:nvSpPr>
          <p:cNvPr id="20" name="Marcador de contenido 19">
            <a:extLst>
              <a:ext uri="{FF2B5EF4-FFF2-40B4-BE49-F238E27FC236}">
                <a16:creationId xmlns:a16="http://schemas.microsoft.com/office/drawing/2014/main" id="{BE58B583-9D8A-9215-8C1C-7FD321FA1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000" dirty="0"/>
              <a:t>Con el número suficiente de </a:t>
            </a:r>
            <a:r>
              <a:rPr lang="es-ES_tradnl" sz="2000" dirty="0" err="1"/>
              <a:t>weak</a:t>
            </a:r>
            <a:r>
              <a:rPr lang="es-ES_tradnl" sz="2000" dirty="0"/>
              <a:t> </a:t>
            </a:r>
            <a:r>
              <a:rPr lang="es-ES_tradnl" sz="2000" dirty="0" err="1"/>
              <a:t>learners</a:t>
            </a:r>
            <a:r>
              <a:rPr lang="es-ES_tradnl" sz="2000" dirty="0"/>
              <a:t>, el modelo final tiende a ajustarse perfectamente a los datos de entrenamiento causando </a:t>
            </a:r>
            <a:r>
              <a:rPr lang="es-ES_tradnl" sz="2000" dirty="0" err="1"/>
              <a:t>overfitting</a:t>
            </a:r>
            <a:r>
              <a:rPr lang="es-ES_tradnl" sz="2000" dirty="0"/>
              <a:t>.</a:t>
            </a:r>
          </a:p>
          <a:p>
            <a:r>
              <a:rPr lang="es-ES_tradnl" sz="2000" dirty="0"/>
              <a:t>Parada temprana (</a:t>
            </a:r>
            <a:r>
              <a:rPr lang="es-ES_tradnl" sz="2000" dirty="0" err="1"/>
              <a:t>early</a:t>
            </a:r>
            <a:r>
              <a:rPr lang="es-ES_tradnl" sz="2000" dirty="0"/>
              <a:t> </a:t>
            </a:r>
            <a:r>
              <a:rPr lang="es-ES_tradnl" sz="2000" dirty="0" err="1"/>
              <a:t>stopping</a:t>
            </a:r>
            <a:r>
              <a:rPr lang="es-ES_tradnl" sz="2000" dirty="0"/>
              <a:t>):</a:t>
            </a:r>
          </a:p>
          <a:p>
            <a:pPr lvl="1"/>
            <a:r>
              <a:rPr lang="es-ES" b="1" dirty="0" err="1"/>
              <a:t>validation_fraction</a:t>
            </a:r>
            <a:r>
              <a:rPr lang="es-ES" dirty="0"/>
              <a:t>: proporción de datos separados del conjunto entrenamiento y empleados como conjunto de validación para determinar la parada temprana (</a:t>
            </a:r>
            <a:r>
              <a:rPr lang="es-ES" dirty="0" err="1"/>
              <a:t>early</a:t>
            </a:r>
            <a:r>
              <a:rPr lang="es-ES" dirty="0"/>
              <a:t> </a:t>
            </a:r>
            <a:r>
              <a:rPr lang="es-ES" dirty="0" err="1"/>
              <a:t>stopping</a:t>
            </a:r>
            <a:r>
              <a:rPr lang="es-ES" dirty="0"/>
              <a:t>).</a:t>
            </a:r>
          </a:p>
          <a:p>
            <a:pPr lvl="1"/>
            <a:r>
              <a:rPr lang="es-ES" b="1" dirty="0" err="1"/>
              <a:t>n_iter_no_change</a:t>
            </a:r>
            <a:r>
              <a:rPr lang="es-ES" dirty="0"/>
              <a:t>: número de iteraciones consecutivas en las que no se debe superar el tol para que el algoritmo se detenga. Si su valor es </a:t>
            </a:r>
            <a:r>
              <a:rPr lang="es-ES" dirty="0" err="1"/>
              <a:t>None</a:t>
            </a:r>
            <a:r>
              <a:rPr lang="es-ES" dirty="0"/>
              <a:t> se desactiva la parada temprana.</a:t>
            </a:r>
          </a:p>
          <a:p>
            <a:pPr lvl="1"/>
            <a:r>
              <a:rPr lang="es-ES" b="1" dirty="0"/>
              <a:t>tol</a:t>
            </a:r>
            <a:r>
              <a:rPr lang="es-ES" dirty="0"/>
              <a:t>: porcentaje mínimo de mejora entre dos iteraciones consecutivas por debajo del cual se considera que el modelo no ha mejorado.</a:t>
            </a:r>
          </a:p>
        </p:txBody>
      </p:sp>
    </p:spTree>
    <p:extLst>
      <p:ext uri="{BB962C8B-B14F-4D97-AF65-F5344CB8AC3E}">
        <p14:creationId xmlns:p14="http://schemas.microsoft.com/office/powerpoint/2010/main" val="421098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7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Librerías</a:t>
            </a:r>
          </a:p>
        </p:txBody>
      </p:sp>
      <p:sp>
        <p:nvSpPr>
          <p:cNvPr id="20" name="Marcador de contenido 19">
            <a:extLst>
              <a:ext uri="{FF2B5EF4-FFF2-40B4-BE49-F238E27FC236}">
                <a16:creationId xmlns:a16="http://schemas.microsoft.com/office/drawing/2014/main" id="{BE58B583-9D8A-9215-8C1C-7FD321FA1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Scikit-learn</a:t>
            </a:r>
            <a:r>
              <a:rPr lang="es-ES" dirty="0"/>
              <a:t> -  </a:t>
            </a:r>
            <a:r>
              <a:rPr lang="es-ES" dirty="0" err="1"/>
              <a:t>HistGradientBoostingRegressor</a:t>
            </a:r>
            <a:endParaRPr lang="es-ES" dirty="0"/>
          </a:p>
          <a:p>
            <a:r>
              <a:rPr lang="es-ES" dirty="0"/>
              <a:t>Otras librerías:</a:t>
            </a:r>
          </a:p>
          <a:p>
            <a:pPr lvl="1"/>
            <a:r>
              <a:rPr lang="es-ES" dirty="0" err="1"/>
              <a:t>XGBoost</a:t>
            </a:r>
            <a:r>
              <a:rPr lang="es-ES" dirty="0"/>
              <a:t> (</a:t>
            </a:r>
            <a:r>
              <a:rPr lang="es-ES_tradnl" i="1" dirty="0"/>
              <a:t>Extreme </a:t>
            </a:r>
            <a:r>
              <a:rPr lang="es-ES_tradnl" i="1" dirty="0" err="1"/>
              <a:t>Gradient</a:t>
            </a:r>
            <a:r>
              <a:rPr lang="es-ES_tradnl" i="1" dirty="0"/>
              <a:t> </a:t>
            </a:r>
            <a:r>
              <a:rPr lang="es-ES_tradnl" i="1" dirty="0" err="1"/>
              <a:t>Boosting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LightGBM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640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7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 err="1"/>
              <a:t>Random</a:t>
            </a:r>
            <a:r>
              <a:rPr lang="es-ES_tradnl" dirty="0"/>
              <a:t> Forest vs </a:t>
            </a:r>
            <a:r>
              <a:rPr lang="es-ES_tradnl" dirty="0" err="1"/>
              <a:t>Gradient</a:t>
            </a:r>
            <a:r>
              <a:rPr lang="es-ES_tradnl" dirty="0"/>
              <a:t> </a:t>
            </a:r>
            <a:r>
              <a:rPr lang="es-ES_tradnl" dirty="0" err="1"/>
              <a:t>Boosting</a:t>
            </a:r>
            <a:endParaRPr lang="es-ES_tradnl" dirty="0"/>
          </a:p>
        </p:txBody>
      </p:sp>
      <p:sp>
        <p:nvSpPr>
          <p:cNvPr id="20" name="Marcador de contenido 19">
            <a:extLst>
              <a:ext uri="{FF2B5EF4-FFF2-40B4-BE49-F238E27FC236}">
                <a16:creationId xmlns:a16="http://schemas.microsoft.com/office/drawing/2014/main" id="{BE58B583-9D8A-9215-8C1C-7FD321FA1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RF tiene </a:t>
            </a:r>
            <a:r>
              <a:rPr lang="es-ES" i="1" dirty="0" err="1"/>
              <a:t>out</a:t>
            </a:r>
            <a:r>
              <a:rPr lang="es-ES" i="1" dirty="0"/>
              <a:t>-</a:t>
            </a:r>
            <a:r>
              <a:rPr lang="es-ES" i="1" dirty="0" err="1"/>
              <a:t>of</a:t>
            </a:r>
            <a:r>
              <a:rPr lang="es-ES" i="1" dirty="0"/>
              <a:t>-bag error </a:t>
            </a:r>
            <a:r>
              <a:rPr lang="es-ES" dirty="0"/>
              <a:t>y no necesita validación cruzada.</a:t>
            </a:r>
          </a:p>
          <a:p>
            <a:r>
              <a:rPr lang="es-ES" dirty="0"/>
              <a:t>RF tiene menos </a:t>
            </a:r>
            <a:r>
              <a:rPr lang="es-ES" dirty="0" err="1"/>
              <a:t>hiperparámetros</a:t>
            </a:r>
            <a:endParaRPr lang="es-ES" dirty="0"/>
          </a:p>
          <a:p>
            <a:r>
              <a:rPr lang="es-ES" dirty="0"/>
              <a:t>Si tenemos muchos predictores irrelevante, RF puede tener menos prestaciones (selección de predictores).</a:t>
            </a:r>
          </a:p>
          <a:p>
            <a:r>
              <a:rPr lang="es-ES" dirty="0"/>
              <a:t>RF, cada modelo del ensemble es independiente y se puede paralelizar.</a:t>
            </a:r>
          </a:p>
          <a:p>
            <a:r>
              <a:rPr lang="es-ES" dirty="0"/>
              <a:t>Con una buena optimización de </a:t>
            </a:r>
            <a:r>
              <a:rPr lang="es-ES" dirty="0" err="1"/>
              <a:t>hiperparámetros</a:t>
            </a:r>
            <a:r>
              <a:rPr lang="es-ES" dirty="0"/>
              <a:t> GB suele tener mejores resultados.</a:t>
            </a:r>
          </a:p>
          <a:p>
            <a:r>
              <a:rPr lang="es-ES" dirty="0"/>
              <a:t>GB suele ser más rápido prediciendo y su tamaño suele ser menor.</a:t>
            </a:r>
          </a:p>
        </p:txBody>
      </p:sp>
    </p:spTree>
    <p:extLst>
      <p:ext uri="{BB962C8B-B14F-4D97-AF65-F5344CB8AC3E}">
        <p14:creationId xmlns:p14="http://schemas.microsoft.com/office/powerpoint/2010/main" val="60154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Práctica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Problemas de balanceo</a:t>
            </a:r>
          </a:p>
        </p:txBody>
      </p:sp>
      <p:sp>
        <p:nvSpPr>
          <p:cNvPr id="20" name="Marcador de contenido 19">
            <a:extLst>
              <a:ext uri="{FF2B5EF4-FFF2-40B4-BE49-F238E27FC236}">
                <a16:creationId xmlns:a16="http://schemas.microsoft.com/office/drawing/2014/main" id="{BE58B583-9D8A-9215-8C1C-7FD321FA1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0639"/>
          </a:xfrm>
        </p:spPr>
        <p:txBody>
          <a:bodyPr>
            <a:normAutofit/>
          </a:bodyPr>
          <a:lstStyle/>
          <a:p>
            <a:r>
              <a:rPr lang="es-ES" dirty="0"/>
              <a:t>Tenemos muchas más muestras de baja energía (2/3) que de alta energía (1/3).</a:t>
            </a:r>
          </a:p>
          <a:p>
            <a:r>
              <a:rPr lang="es-ES" dirty="0"/>
              <a:t>Gestión del desbalanceo: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ES" dirty="0"/>
              <a:t>Split estratificado (</a:t>
            </a:r>
            <a:r>
              <a:rPr lang="es-ES" dirty="0" err="1"/>
              <a:t>stratify</a:t>
            </a:r>
            <a:r>
              <a:rPr lang="es-ES" dirty="0"/>
              <a:t>=y):</a:t>
            </a:r>
          </a:p>
          <a:p>
            <a:pPr marL="457200" lvl="1" indent="0" algn="just">
              <a:buNone/>
            </a:pPr>
            <a:r>
              <a:rPr lang="es-ES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X_train</a:t>
            </a:r>
            <a:r>
              <a:rPr lang="es-E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s-ES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X_test</a:t>
            </a:r>
            <a:r>
              <a:rPr lang="es-E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s-ES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y_train</a:t>
            </a:r>
            <a:r>
              <a:rPr lang="es-E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s-ES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y_test</a:t>
            </a:r>
            <a:r>
              <a:rPr lang="es-E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E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train_test_split</a:t>
            </a:r>
            <a:r>
              <a:rPr lang="es-E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s-ES" sz="18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s-E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s-ES" sz="1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s-E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s-ES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test_size</a:t>
            </a:r>
            <a:r>
              <a:rPr lang="es-ES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ES" sz="1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s-E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s-ES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random_state</a:t>
            </a:r>
            <a:r>
              <a:rPr lang="es-ES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ES" sz="1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42</a:t>
            </a:r>
            <a:r>
              <a:rPr lang="es-E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s-ES" sz="18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stratify</a:t>
            </a:r>
            <a:r>
              <a:rPr lang="es-ES" sz="1800" b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ES" sz="18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s-E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914400" lvl="1" indent="-457200" algn="just">
              <a:buAutoNum type="arabicPeriod" startAt="2"/>
            </a:pPr>
            <a:r>
              <a:rPr lang="es-ES" dirty="0"/>
              <a:t>Utilizar como métrica (</a:t>
            </a:r>
            <a:r>
              <a:rPr lang="es-E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balanced_accuracy</a:t>
            </a:r>
            <a:r>
              <a:rPr lang="es-ES" dirty="0"/>
              <a:t>), </a:t>
            </a:r>
            <a:r>
              <a:rPr lang="es-ES" b="1" dirty="0"/>
              <a:t>media de los </a:t>
            </a:r>
            <a:r>
              <a:rPr lang="es-ES" b="1" dirty="0" err="1"/>
              <a:t>recall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grid</a:t>
            </a:r>
            <a:r>
              <a:rPr lang="es-E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E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RandomizedSearchCV</a:t>
            </a:r>
            <a:r>
              <a:rPr lang="es-E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(…</a:t>
            </a:r>
          </a:p>
          <a:p>
            <a:pPr marL="457200" lvl="1" indent="0">
              <a:buNone/>
            </a:pPr>
            <a:r>
              <a:rPr lang="es-E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		</a:t>
            </a:r>
            <a:r>
              <a:rPr lang="es-E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scoring</a:t>
            </a:r>
            <a:r>
              <a:rPr lang="es-E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E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‘</a:t>
            </a:r>
            <a:r>
              <a:rPr lang="es-E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balanced_accuracy</a:t>
            </a:r>
            <a:r>
              <a:rPr lang="es-E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s-E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s-E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		…</a:t>
            </a:r>
            <a:r>
              <a:rPr lang="es-E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s-ES" dirty="0"/>
              <a:t>3. Algunos métodos (</a:t>
            </a:r>
            <a:r>
              <a:rPr lang="es-ES" dirty="0" err="1"/>
              <a:t>class_wight</a:t>
            </a:r>
            <a:r>
              <a:rPr lang="es-ES" dirty="0"/>
              <a:t> = ‘</a:t>
            </a:r>
            <a:r>
              <a:rPr lang="es-ES" dirty="0" err="1"/>
              <a:t>balanced</a:t>
            </a:r>
            <a:r>
              <a:rPr lang="es-ES" dirty="0"/>
              <a:t>’)</a:t>
            </a:r>
            <a:endParaRPr lang="es-E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457200" lvl="1" indent="0" algn="just">
              <a:buNone/>
            </a:pPr>
            <a:r>
              <a:rPr lang="es-E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s-E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s-E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LogisticRegression</a:t>
            </a:r>
            <a:r>
              <a:rPr lang="es-E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s-E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…</a:t>
            </a:r>
            <a:r>
              <a:rPr lang="es-E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s-ES" b="1" dirty="0" err="1">
                <a:solidFill>
                  <a:srgbClr val="9CDCFE"/>
                </a:solidFill>
                <a:latin typeface="Menlo" panose="020B0609030804020204" pitchFamily="49" charset="0"/>
              </a:rPr>
              <a:t>class_wight</a:t>
            </a:r>
            <a:r>
              <a:rPr lang="es-ES" b="1" dirty="0">
                <a:solidFill>
                  <a:srgbClr val="9CDCFE"/>
                </a:solidFill>
                <a:latin typeface="Menlo" panose="020B0609030804020204" pitchFamily="49" charset="0"/>
              </a:rPr>
              <a:t>=‘</a:t>
            </a:r>
            <a:r>
              <a:rPr lang="es-ES" b="1" dirty="0" err="1">
                <a:solidFill>
                  <a:srgbClr val="9CDCFE"/>
                </a:solidFill>
                <a:latin typeface="Menlo" panose="020B0609030804020204" pitchFamily="49" charset="0"/>
              </a:rPr>
              <a:t>balanced</a:t>
            </a:r>
            <a:r>
              <a:rPr lang="es-ES" b="1" dirty="0">
                <a:solidFill>
                  <a:srgbClr val="9CDCFE"/>
                </a:solidFill>
                <a:latin typeface="Menlo" panose="020B0609030804020204" pitchFamily="49" charset="0"/>
              </a:rPr>
              <a:t>’</a:t>
            </a:r>
            <a:r>
              <a:rPr lang="es-ES" dirty="0">
                <a:solidFill>
                  <a:srgbClr val="9CDCFE"/>
                </a:solidFill>
                <a:latin typeface="Menlo" panose="020B0609030804020204" pitchFamily="49" charset="0"/>
              </a:rPr>
              <a:t>, </a:t>
            </a:r>
            <a:r>
              <a:rPr lang="es-ES" dirty="0"/>
              <a:t>…</a:t>
            </a:r>
            <a:r>
              <a:rPr lang="es-E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457200" lvl="1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3192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51454</TotalTime>
  <Words>702</Words>
  <Application>Microsoft Macintosh PowerPoint</Application>
  <PresentationFormat>Panorámica</PresentationFormat>
  <Paragraphs>137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 Math</vt:lpstr>
      <vt:lpstr>Letra del sistema regular</vt:lpstr>
      <vt:lpstr>Menlo</vt:lpstr>
      <vt:lpstr>Montserrat</vt:lpstr>
      <vt:lpstr>Montserrat Light</vt:lpstr>
      <vt:lpstr>Times New Roman</vt:lpstr>
      <vt:lpstr>Tema de Office</vt:lpstr>
      <vt:lpstr>Aprendizaje Automático</vt:lpstr>
      <vt:lpstr>Tutorial 7</vt:lpstr>
      <vt:lpstr>Tutorial 7</vt:lpstr>
      <vt:lpstr>Tutorial 7</vt:lpstr>
      <vt:lpstr>Tutorial 7</vt:lpstr>
      <vt:lpstr>Tutorial 7</vt:lpstr>
      <vt:lpstr>Tutorial 7</vt:lpstr>
      <vt:lpstr>Tutorial 7</vt:lpstr>
      <vt:lpstr>Práctica</vt:lpstr>
      <vt:lpstr>Práctica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Automático</dc:title>
  <dc:creator>Antonio Berlanga</dc:creator>
  <cp:lastModifiedBy>mangelpg patricio</cp:lastModifiedBy>
  <cp:revision>31</cp:revision>
  <cp:lastPrinted>2023-03-23T12:40:57Z</cp:lastPrinted>
  <dcterms:created xsi:type="dcterms:W3CDTF">2021-12-10T11:28:42Z</dcterms:created>
  <dcterms:modified xsi:type="dcterms:W3CDTF">2024-04-02T09:50:37Z</dcterms:modified>
</cp:coreProperties>
</file>