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45" r:id="rId3"/>
    <p:sldId id="349" r:id="rId4"/>
    <p:sldId id="350" r:id="rId5"/>
    <p:sldId id="351" r:id="rId6"/>
    <p:sldId id="335" r:id="rId7"/>
    <p:sldId id="346" r:id="rId8"/>
    <p:sldId id="336" r:id="rId9"/>
    <p:sldId id="337" r:id="rId10"/>
    <p:sldId id="338" r:id="rId11"/>
    <p:sldId id="313" r:id="rId12"/>
    <p:sldId id="352" r:id="rId13"/>
    <p:sldId id="348" r:id="rId14"/>
    <p:sldId id="353" r:id="rId15"/>
    <p:sldId id="257" r:id="rId16"/>
    <p:sldId id="339" r:id="rId17"/>
    <p:sldId id="340" r:id="rId18"/>
    <p:sldId id="341" r:id="rId19"/>
    <p:sldId id="342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6"/>
    <p:restoredTop sz="94272"/>
  </p:normalViewPr>
  <p:slideViewPr>
    <p:cSldViewPr snapToGrid="0" snapToObjects="1">
      <p:cViewPr varScale="1">
        <p:scale>
          <a:sx n="99" d="100"/>
          <a:sy n="9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2463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12EE-16F9-D901-9BAB-7D8292EF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C54D9F0-C257-504E-B204-34EDD7F24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0E0C6B-EA70-A6C4-0EB9-083E69CEA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016018-B832-DA5E-5634-F197784A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48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BB907-E505-61BB-4582-C1B0516A9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1355C99-6E1D-AC91-69BA-510D6F61B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0B656F1-BA15-F54B-804D-EFE78C167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04BA83-B553-692C-5829-7B004D78D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814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319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427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3036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2546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872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34A8E-46FA-2475-BEDB-F67CFEEF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C2D2B1A-B3AC-6290-CFE4-E96825C5C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41EE91A-3739-B230-6AB5-03C77A55C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CD6B70-CF2F-D5D3-14C0-84B10E6AD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070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6F82E-00C2-FBAC-EFCC-C47C2389C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5FD3294-C285-29F3-B71C-EEAC67279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8B2A43-FF1E-D0EB-9983-39208DC64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D8D0BB-66D5-DC63-8865-E563D599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845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78817-5F35-0B78-5BBC-3314D1C7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5AB0AC3-317E-289E-74CB-9BF427C5D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C9A748B-3E01-0FDC-120E-2FDBCA39E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17DA51-2CD7-CDBA-63E4-893668A8A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777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94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8668E-3DAD-2FEB-E725-B3A57CEC7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08FDB92-E023-A6C8-6D23-B644EF3B0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3633382-617A-603F-0948-ACFD71AA6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42A035-C76E-A778-4351-BCA894F91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5650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268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2840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599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27/2/24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27/2/24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3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Tutorial 4 – Búsqueda </a:t>
            </a:r>
            <a:r>
              <a:rPr lang="es-ES_tradnl" dirty="0" err="1"/>
              <a:t>hiperparámetros</a:t>
            </a:r>
            <a:r>
              <a:rPr lang="es-ES_tradnl" dirty="0"/>
              <a:t> en SVM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F0E224-37B2-D242-AE19-5792E51B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56" y="1825625"/>
            <a:ext cx="6284843" cy="42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0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2FA50-D472-2DE8-396F-F32C66C9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Máquinas de Soporte Vectorial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C6EBD9-C059-0E06-ED14-074E96FD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000" dirty="0"/>
              <a:t>La frontera de decisión                                      pasar a ser: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endParaRPr lang="es-ES_tradnl" sz="2000" dirty="0"/>
          </a:p>
          <a:p>
            <a:r>
              <a:rPr lang="es-ES_tradnl" sz="2000" dirty="0"/>
              <a:t>El problema de optimización                          pasa a ser: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endParaRPr lang="es-ES_tradnl" sz="2000" dirty="0"/>
          </a:p>
          <a:p>
            <a:r>
              <a:rPr lang="es-ES_tradnl" sz="2000" dirty="0"/>
              <a:t>El clasificador                                                        pasa a ser: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endParaRPr lang="es-ES_tradnl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3901C-4E8B-31BA-479D-78850558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6EDC8CD-0573-5CE3-D401-2051AF14D3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Separación no lineal → Separación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462DDA-0B40-3C3B-5898-F0BF1B19AF0F}"/>
                  </a:ext>
                </a:extLst>
              </p:cNvPr>
              <p:cNvSpPr txBox="1"/>
              <p:nvPr/>
            </p:nvSpPr>
            <p:spPr>
              <a:xfrm>
                <a:off x="1738131" y="2395293"/>
                <a:ext cx="6099858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s-E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s-E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sz="2000" dirty="0">
                  <a:latin typeface="Montserrat Light" pitchFamily="2" charset="77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462DDA-0B40-3C3B-5898-F0BF1B19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31" y="2395293"/>
                <a:ext cx="6099858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F31214-02CE-96E2-E10E-05A15C71D0C7}"/>
                  </a:ext>
                </a:extLst>
              </p:cNvPr>
              <p:cNvSpPr txBox="1"/>
              <p:nvPr/>
            </p:nvSpPr>
            <p:spPr>
              <a:xfrm>
                <a:off x="6449028" y="2344024"/>
                <a:ext cx="5490488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s-E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s-E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s-E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sz="2000" dirty="0">
                  <a:latin typeface="Montserrat Light" pitchFamily="2" charset="77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2F31214-02CE-96E2-E10E-05A15C71D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28" y="2344024"/>
                <a:ext cx="5490488" cy="405624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917CF37-9D52-EB61-E687-E5557DA403E0}"/>
                  </a:ext>
                </a:extLst>
              </p:cNvPr>
              <p:cNvSpPr txBox="1"/>
              <p:nvPr/>
            </p:nvSpPr>
            <p:spPr>
              <a:xfrm>
                <a:off x="6449028" y="3428028"/>
                <a:ext cx="4904771" cy="716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_tradnl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_tradnl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_tradnl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0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_tradnl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_trad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_tradn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s-ES" sz="20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s-E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≥1,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_tradnl" sz="2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917CF37-9D52-EB61-E687-E5557DA40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28" y="3428028"/>
                <a:ext cx="4904771" cy="716799"/>
              </a:xfrm>
              <a:prstGeom prst="rect">
                <a:avLst/>
              </a:prstGeom>
              <a:blipFill>
                <a:blip r:embed="rId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B6E806-CC9D-2968-CC8D-C79497B8EDE5}"/>
                  </a:ext>
                </a:extLst>
              </p:cNvPr>
              <p:cNvSpPr txBox="1"/>
              <p:nvPr/>
            </p:nvSpPr>
            <p:spPr>
              <a:xfrm>
                <a:off x="1738131" y="3428028"/>
                <a:ext cx="4595149" cy="716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_tradnl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_tradnl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_tradnl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s-ES" sz="20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ES_tradnl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_trad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_tradn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0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s-ES" sz="20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sup>
                          </m:sSup>
                          <m:r>
                            <a:rPr lang="es-E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≥1, 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_tradnl" sz="20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B6E806-CC9D-2968-CC8D-C79497B8E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31" y="3428028"/>
                <a:ext cx="4595149" cy="716799"/>
              </a:xfrm>
              <a:prstGeom prst="rect">
                <a:avLst/>
              </a:prstGeom>
              <a:blipFill>
                <a:blip r:embed="rId5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2D47A4B-7D07-FBE9-41CC-C4B4EB5678AC}"/>
                  </a:ext>
                </a:extLst>
              </p:cNvPr>
              <p:cNvSpPr txBox="1"/>
              <p:nvPr/>
            </p:nvSpPr>
            <p:spPr>
              <a:xfrm>
                <a:off x="1738131" y="4563968"/>
                <a:ext cx="2891741" cy="439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ES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s-E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ES" sz="2000" b="0" dirty="0">
                  <a:latin typeface="Montserrat Light" pitchFamily="2" charset="77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2D47A4B-7D07-FBE9-41CC-C4B4EB56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31" y="4563968"/>
                <a:ext cx="2891741" cy="439736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18D03C3-B351-A76B-F239-DEC825E5BE1B}"/>
                  </a:ext>
                </a:extLst>
              </p:cNvPr>
              <p:cNvSpPr txBox="1"/>
              <p:nvPr/>
            </p:nvSpPr>
            <p:spPr>
              <a:xfrm>
                <a:off x="6449028" y="4563968"/>
                <a:ext cx="2891741" cy="439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ES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s-E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ES" sz="2000" b="0" dirty="0">
                  <a:latin typeface="Montserrat Light" pitchFamily="2" charset="77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18D03C3-B351-A76B-F239-DEC825E5B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28" y="4563968"/>
                <a:ext cx="2891741" cy="439736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844E0AD-5F33-CA08-8933-79FD14CC8303}"/>
                  </a:ext>
                </a:extLst>
              </p:cNvPr>
              <p:cNvSpPr txBox="1"/>
              <p:nvPr/>
            </p:nvSpPr>
            <p:spPr>
              <a:xfrm>
                <a:off x="6449028" y="5637165"/>
                <a:ext cx="4132253" cy="932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s-ES" sz="2000" b="0" dirty="0">
                  <a:latin typeface="Montserrat Light" pitchFamily="2" charset="77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844E0AD-5F33-CA08-8933-79FD14CC8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28" y="5637165"/>
                <a:ext cx="4132253" cy="932628"/>
              </a:xfrm>
              <a:prstGeom prst="rect">
                <a:avLst/>
              </a:prstGeom>
              <a:blipFill>
                <a:blip r:embed="rId8"/>
                <a:stretch>
                  <a:fillRect t="-104054" b="-156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48D69FE2-63D3-A471-72B7-A5FA36F1E5A1}"/>
              </a:ext>
            </a:extLst>
          </p:cNvPr>
          <p:cNvSpPr txBox="1"/>
          <p:nvPr/>
        </p:nvSpPr>
        <p:spPr>
          <a:xfrm>
            <a:off x="5970697" y="5037070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_tradnl" sz="1800" dirty="0">
                <a:latin typeface="Montserrat Light" pitchFamily="2" charset="77"/>
              </a:rPr>
              <a:t>que en términos de multiplicadores de Lagrange (proceso de optimización) es:</a:t>
            </a:r>
          </a:p>
        </p:txBody>
      </p:sp>
    </p:spTree>
    <p:extLst>
      <p:ext uri="{BB962C8B-B14F-4D97-AF65-F5344CB8AC3E}">
        <p14:creationId xmlns:p14="http://schemas.microsoft.com/office/powerpoint/2010/main" val="53569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B9BC-AA43-4186-20A7-036BE9024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88358-B764-3DD7-8376-2016569A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Máquinas de Soporte Vectorial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DCA66-21D6-05AA-D94C-8A76FFD7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2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000" dirty="0"/>
              <a:t>El cálculo es costoso: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Es un producto escalar que mide la similitud entre vectores. </a:t>
            </a:r>
          </a:p>
          <a:p>
            <a:pPr marL="0" indent="0">
              <a:buNone/>
            </a:pPr>
            <a:r>
              <a:rPr lang="es-ES_tradnl" sz="2000" b="1" dirty="0"/>
              <a:t>Truco</a:t>
            </a:r>
            <a:r>
              <a:rPr lang="es-ES_tradnl" sz="2000" dirty="0"/>
              <a:t>… utilizo unas funcionales </a:t>
            </a:r>
            <a:r>
              <a:rPr lang="es-ES_tradnl" sz="2000" dirty="0" err="1"/>
              <a:t>Kernel</a:t>
            </a:r>
            <a:r>
              <a:rPr lang="es-ES_tradnl" sz="2000" dirty="0"/>
              <a:t> (similitud).</a:t>
            </a:r>
          </a:p>
          <a:p>
            <a:pPr marL="0" indent="0">
              <a:buNone/>
            </a:pPr>
            <a:r>
              <a:rPr lang="es-ES_tradnl" sz="2000" dirty="0"/>
              <a:t>Cambiamos: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Por </a:t>
            </a:r>
          </a:p>
          <a:p>
            <a:pPr marL="0" indent="0">
              <a:buNone/>
            </a:pPr>
            <a:endParaRPr lang="es-ES_tradnl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D88C54-3719-1AEB-9A51-8B71F047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FD986B2-4FF6-C916-6947-922A5851B2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i="1" dirty="0" err="1"/>
              <a:t>Kernel</a:t>
            </a:r>
            <a:r>
              <a:rPr lang="es-ES_tradnl" i="1" dirty="0"/>
              <a:t> </a:t>
            </a:r>
            <a:r>
              <a:rPr lang="es-ES_tradnl" i="1" dirty="0" err="1"/>
              <a:t>Trick</a:t>
            </a:r>
            <a:r>
              <a:rPr lang="es-ES_tradnl" i="1" dirty="0"/>
              <a:t> – Truco del </a:t>
            </a:r>
            <a:r>
              <a:rPr lang="es-ES_tradnl" i="1" dirty="0" err="1"/>
              <a:t>Kernel</a:t>
            </a:r>
            <a:endParaRPr lang="es-ES_tradnl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8000DD-0C36-9261-8013-3021E65A1FFE}"/>
                  </a:ext>
                </a:extLst>
              </p:cNvPr>
              <p:cNvSpPr txBox="1"/>
              <p:nvPr/>
            </p:nvSpPr>
            <p:spPr>
              <a:xfrm>
                <a:off x="1153128" y="1813086"/>
                <a:ext cx="15773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</m:d>
                    </m:oMath>
                  </m:oMathPara>
                </a14:m>
                <a:endParaRPr lang="es-ES_tradnl" sz="2000" dirty="0">
                  <a:latin typeface="Montserrat Light" pitchFamily="2" charset="77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B8000DD-0C36-9261-8013-3021E65A1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28" y="1813086"/>
                <a:ext cx="1577372" cy="400110"/>
              </a:xfrm>
              <a:prstGeom prst="rect">
                <a:avLst/>
              </a:prstGeom>
              <a:blipFill>
                <a:blip r:embed="rId2"/>
                <a:stretch>
                  <a:fillRect l="-1587" b="-1212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D12B400-D736-68C8-8DBC-6C0C201952B7}"/>
                  </a:ext>
                </a:extLst>
              </p:cNvPr>
              <p:cNvSpPr txBox="1"/>
              <p:nvPr/>
            </p:nvSpPr>
            <p:spPr>
              <a:xfrm>
                <a:off x="1153128" y="3429000"/>
                <a:ext cx="4132253" cy="932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s-ES" sz="2000" b="0" dirty="0">
                  <a:latin typeface="Montserrat Light" pitchFamily="2" charset="77"/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D12B400-D736-68C8-8DBC-6C0C2019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28" y="3429000"/>
                <a:ext cx="4132253" cy="932628"/>
              </a:xfrm>
              <a:prstGeom prst="rect">
                <a:avLst/>
              </a:prstGeom>
              <a:blipFill>
                <a:blip r:embed="rId3"/>
                <a:stretch>
                  <a:fillRect t="-104054" b="-1567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763B77-BDC3-8400-7EF9-70BF9582DA52}"/>
                  </a:ext>
                </a:extLst>
              </p:cNvPr>
              <p:cNvSpPr txBox="1"/>
              <p:nvPr/>
            </p:nvSpPr>
            <p:spPr>
              <a:xfrm>
                <a:off x="1153128" y="4519612"/>
                <a:ext cx="4132253" cy="932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s-ES" sz="2000" b="0" dirty="0">
                  <a:latin typeface="Montserrat Light" pitchFamily="2" charset="77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763B77-BDC3-8400-7EF9-70BF9582D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28" y="4519612"/>
                <a:ext cx="4132253" cy="932628"/>
              </a:xfrm>
              <a:prstGeom prst="rect">
                <a:avLst/>
              </a:prstGeom>
              <a:blipFill>
                <a:blip r:embed="rId4"/>
                <a:stretch>
                  <a:fillRect t="-101333" b="-154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96C8B523-9416-DFCE-0F95-09CFC916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60" y="3438525"/>
            <a:ext cx="5040312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A830153-C912-0792-6D08-FD273EF63299}"/>
                  </a:ext>
                </a:extLst>
              </p:cNvPr>
              <p:cNvSpPr txBox="1"/>
              <p:nvPr/>
            </p:nvSpPr>
            <p:spPr>
              <a:xfrm>
                <a:off x="7788372" y="2823543"/>
                <a:ext cx="3565428" cy="59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s-ES_tradnl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A830153-C912-0792-6D08-FD273EF6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372" y="2823543"/>
                <a:ext cx="3565428" cy="595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D196F3F0-9154-832B-D387-AA24CCE99190}"/>
              </a:ext>
            </a:extLst>
          </p:cNvPr>
          <p:cNvSpPr txBox="1"/>
          <p:nvPr/>
        </p:nvSpPr>
        <p:spPr>
          <a:xfrm>
            <a:off x="9045155" y="3429000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Montserrat" pitchFamily="2" charset="77"/>
              </a:rPr>
              <a:t>Gaussiano - Radial</a:t>
            </a:r>
          </a:p>
        </p:txBody>
      </p:sp>
    </p:spTree>
    <p:extLst>
      <p:ext uri="{BB962C8B-B14F-4D97-AF65-F5344CB8AC3E}">
        <p14:creationId xmlns:p14="http://schemas.microsoft.com/office/powerpoint/2010/main" val="32012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910FE-2C2C-BAB6-CC12-C0F2B654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9602-4DC7-F6BE-02D6-DF8F7EB1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4"/>
            <a:ext cx="10515600" cy="633358"/>
          </a:xfrm>
        </p:spPr>
        <p:txBody>
          <a:bodyPr/>
          <a:lstStyle/>
          <a:p>
            <a:r>
              <a:rPr lang="es-ES_tradnl" dirty="0"/>
              <a:t>Tutorial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EB2512D-1A39-E131-03D9-1D53B63958A6}"/>
                  </a:ext>
                </a:extLst>
              </p:cNvPr>
              <p:cNvSpPr txBox="1"/>
              <p:nvPr/>
            </p:nvSpPr>
            <p:spPr>
              <a:xfrm>
                <a:off x="4535943" y="304966"/>
                <a:ext cx="2197460" cy="3148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baseline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s-ES" sz="1800" i="1" baseline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800" i="1" baseline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800" i="1" baseline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 baseline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800" i="1" baseline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1800" b="0" i="1" baseline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s-ES" sz="1800" i="1" baseline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800" b="1" i="1" baseline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s-ES" sz="1800" b="0" i="1" baseline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sz="1800" b="0" i="1" baseline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800" b="0" i="1" baseline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1800" b="0" i="1" baseline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800" b="0" i="1" baseline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s-ES" sz="1800" b="0" i="1" baseline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ES" sz="1800" b="0" i="1" baseline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800" i="1" baseline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ES" sz="1800" i="1" baseline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1800" b="1" i="1" baseline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1800" i="1" baseline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1800" b="0" i="1" baseline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ES" sz="1800" i="1" baseline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1800" b="1" i="1" baseline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1800" b="0" i="1" baseline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ES" sz="1800" baseline="0" dirty="0">
                  <a:solidFill>
                    <a:prstClr val="black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EB2512D-1A39-E131-03D9-1D53B6395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43" y="304966"/>
                <a:ext cx="2197460" cy="314830"/>
              </a:xfrm>
              <a:prstGeom prst="rect">
                <a:avLst/>
              </a:prstGeom>
              <a:blipFill>
                <a:blip r:embed="rId3"/>
                <a:stretch>
                  <a:fillRect l="-1714" b="-296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:scale 85%">
            <a:extLst>
              <a:ext uri="{FF2B5EF4-FFF2-40B4-BE49-F238E27FC236}">
                <a16:creationId xmlns:a16="http://schemas.microsoft.com/office/drawing/2014/main" id="{C050BE8F-1DB4-CC4C-BC37-61DD6C23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22" y="1833164"/>
            <a:ext cx="7920283" cy="50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1137317-259A-72DD-EBA2-267E6FE5D6CE}"/>
              </a:ext>
            </a:extLst>
          </p:cNvPr>
          <p:cNvCxnSpPr/>
          <p:nvPr/>
        </p:nvCxnSpPr>
        <p:spPr bwMode="auto">
          <a:xfrm>
            <a:off x="2388276" y="2031983"/>
            <a:ext cx="0" cy="468052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53AEAFF-DDB7-B89A-47EB-7417A7B78E10}"/>
              </a:ext>
            </a:extLst>
          </p:cNvPr>
          <p:cNvSpPr txBox="1"/>
          <p:nvPr/>
        </p:nvSpPr>
        <p:spPr>
          <a:xfrm>
            <a:off x="1229705" y="3600725"/>
            <a:ext cx="51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baseline="0" dirty="0">
                <a:latin typeface="Montserrat" pitchFamily="2" charset="77"/>
              </a:rPr>
              <a:t>C</a:t>
            </a:r>
            <a:endParaRPr lang="es-ES" b="1" baseline="0" dirty="0">
              <a:latin typeface="Montserrat" pitchFamily="2" charset="77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7B8E833-C4E4-8966-3656-2075DEF018D7}"/>
              </a:ext>
            </a:extLst>
          </p:cNvPr>
          <p:cNvCxnSpPr/>
          <p:nvPr/>
        </p:nvCxnSpPr>
        <p:spPr bwMode="auto">
          <a:xfrm>
            <a:off x="2234726" y="1758961"/>
            <a:ext cx="858698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24335B2-E9DE-CBFA-C077-E08CE1327533}"/>
              </a:ext>
            </a:extLst>
          </p:cNvPr>
          <p:cNvSpPr txBox="1"/>
          <p:nvPr/>
        </p:nvSpPr>
        <p:spPr>
          <a:xfrm>
            <a:off x="247131" y="1274453"/>
            <a:ext cx="154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baseline="0" dirty="0">
                <a:latin typeface="Montserrat" pitchFamily="2" charset="77"/>
              </a:rPr>
              <a:t>gamma</a:t>
            </a:r>
            <a:endParaRPr lang="es-ES" b="1" baseline="0" dirty="0">
              <a:latin typeface="Montserrat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06000B-73F9-6502-B503-F8D1382F1FE7}"/>
              </a:ext>
            </a:extLst>
          </p:cNvPr>
          <p:cNvSpPr txBox="1"/>
          <p:nvPr/>
        </p:nvSpPr>
        <p:spPr>
          <a:xfrm>
            <a:off x="1835696" y="874465"/>
            <a:ext cx="10005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aseline="0" dirty="0">
                <a:latin typeface="Montserrat" pitchFamily="2" charset="77"/>
              </a:rPr>
              <a:t>Gamma pequeño, modelo demasiado simple (casi lineal)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aseline="0" dirty="0">
                <a:latin typeface="Montserrat" pitchFamily="2" charset="77"/>
              </a:rPr>
              <a:t>Gamma grande, </a:t>
            </a:r>
            <a:r>
              <a:rPr lang="es-ES" sz="1800" baseline="0" dirty="0" err="1">
                <a:latin typeface="Montserrat" pitchFamily="2" charset="77"/>
              </a:rPr>
              <a:t>sobreaprendizaje</a:t>
            </a:r>
            <a:r>
              <a:rPr lang="es-ES" sz="1800" baseline="0" dirty="0">
                <a:latin typeface="Montserrat" pitchFamily="2" charset="77"/>
              </a:rPr>
              <a:t> (radio de influencia limitado al vector de soporte)</a:t>
            </a: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54B1FE1E-C28D-0466-BC0B-0D9FA2368B9E}"/>
              </a:ext>
            </a:extLst>
          </p:cNvPr>
          <p:cNvSpPr/>
          <p:nvPr/>
        </p:nvSpPr>
        <p:spPr bwMode="auto">
          <a:xfrm>
            <a:off x="1691679" y="795916"/>
            <a:ext cx="103554" cy="935565"/>
          </a:xfrm>
          <a:prstGeom prst="leftBrac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s-ES" sz="1400" b="0" i="0" u="none" strike="noStrike" cap="none" normalizeH="0" baseline="-25000">
              <a:ln>
                <a:noFill/>
              </a:ln>
              <a:solidFill>
                <a:srgbClr val="000000"/>
              </a:solidFill>
              <a:effectLst/>
              <a:latin typeface="Montserrat" pitchFamily="2" charset="77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F27056-47A8-4274-5EF6-9EAE1F589587}"/>
              </a:ext>
            </a:extLst>
          </p:cNvPr>
          <p:cNvSpPr txBox="1"/>
          <p:nvPr/>
        </p:nvSpPr>
        <p:spPr>
          <a:xfrm>
            <a:off x="7090064" y="263921"/>
            <a:ext cx="6144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aseline="0" dirty="0" err="1">
                <a:latin typeface="Montserrat" pitchFamily="2" charset="77"/>
              </a:rPr>
              <a:t>Kernel</a:t>
            </a:r>
            <a:r>
              <a:rPr lang="es-ES" sz="1800" baseline="0" dirty="0">
                <a:latin typeface="Montserrat" pitchFamily="2" charset="77"/>
              </a:rPr>
              <a:t> Radial / Gaussiano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2519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C2ECB-BDDD-937D-B7CB-EB3A5741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8B1B5-1D2D-D2F7-11C7-E44EB5B7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88D846-E856-2DC2-D0F4-E5EC08596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1070"/>
                <a:ext cx="10515600" cy="5011804"/>
              </a:xfrm>
            </p:spPr>
            <p:txBody>
              <a:bodyPr>
                <a:normAutofit fontScale="92500"/>
              </a:bodyPr>
              <a:lstStyle/>
              <a:p>
                <a:pPr marL="457200" indent="-457200" algn="l">
                  <a:buFont typeface="+mj-lt"/>
                  <a:buAutoNum type="arabicParenR"/>
                </a:pP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Escalar (normalizar) atributos</a:t>
                </a:r>
              </a:p>
              <a:p>
                <a:pPr marL="457200" indent="-457200" algn="l">
                  <a:buFont typeface="+mj-lt"/>
                  <a:buAutoNum type="arabicParenR"/>
                </a:pPr>
                <a:r>
                  <a:rPr lang="es-ES" dirty="0">
                    <a:solidFill>
                      <a:srgbClr val="212121"/>
                    </a:solidFill>
                    <a:latin typeface="Montserrat" pitchFamily="2" charset="77"/>
                  </a:rPr>
                  <a:t>Ajuste de </a:t>
                </a:r>
                <a:r>
                  <a:rPr lang="es-ES" dirty="0" err="1">
                    <a:solidFill>
                      <a:srgbClr val="212121"/>
                    </a:solidFill>
                    <a:latin typeface="Montserrat" pitchFamily="2" charset="77"/>
                  </a:rPr>
                  <a:t>hiperparámetros</a:t>
                </a:r>
                <a:r>
                  <a:rPr lang="es-ES" dirty="0">
                    <a:solidFill>
                      <a:srgbClr val="212121"/>
                    </a:solidFill>
                    <a:latin typeface="Montserrat" pitchFamily="2" charset="77"/>
                  </a:rPr>
                  <a:t>: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Parámetro </a:t>
                </a:r>
                <a:r>
                  <a:rPr lang="es-ES" b="1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C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 (coste): valores grandes tienden a </a:t>
                </a:r>
                <a:r>
                  <a:rPr lang="es-ES" b="0" i="0" dirty="0" err="1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sobreajustar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, valores pequeños a </a:t>
                </a:r>
                <a:r>
                  <a:rPr lang="es-ES" b="0" i="0" dirty="0" err="1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infra-ajuetar</a:t>
                </a:r>
                <a:r>
                  <a:rPr lang="es-ES" dirty="0">
                    <a:solidFill>
                      <a:srgbClr val="212121"/>
                    </a:solidFill>
                    <a:latin typeface="Montserrat" pitchFamily="2" charset="77"/>
                  </a:rPr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s-ES" b="0" i="0" dirty="0" err="1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Kernel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:</a:t>
                </a:r>
              </a:p>
              <a:p>
                <a:pPr lvl="2"/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Lineal (polinómico de orden 1): ninguno</a:t>
                </a:r>
              </a:p>
              <a:p>
                <a:pPr lvl="2"/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Gaussiano: gamma. </a:t>
                </a:r>
                <a:r>
                  <a:rPr lang="es-ES" b="1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Gammas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 grandes tienden a </a:t>
                </a:r>
                <a:r>
                  <a:rPr lang="es-ES" b="0" i="0" dirty="0" err="1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sobreajustar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. </a:t>
                </a:r>
              </a:p>
              <a:p>
                <a:pPr lvl="1"/>
                <a:r>
                  <a:rPr lang="es-ES" altLang="es-ES" sz="2300" dirty="0">
                    <a:solidFill>
                      <a:srgbClr val="212121"/>
                    </a:solidFill>
                    <a:latin typeface="Montserrat" pitchFamily="2" charset="77"/>
                  </a:rPr>
                  <a:t>En el artículo “</a:t>
                </a:r>
                <a:r>
                  <a:rPr lang="en-US" altLang="es-ES" sz="2300" dirty="0">
                    <a:solidFill>
                      <a:srgbClr val="212121"/>
                    </a:solidFill>
                    <a:latin typeface="Montserrat" pitchFamily="2" charset="77"/>
                  </a:rPr>
                  <a:t>A practical guide to Support Vector Classifier</a:t>
                </a:r>
                <a:r>
                  <a:rPr lang="es-ES" altLang="es-ES" sz="2300" dirty="0">
                    <a:solidFill>
                      <a:srgbClr val="212121"/>
                    </a:solidFill>
                    <a:latin typeface="Montserrat" pitchFamily="2" charset="77"/>
                  </a:rPr>
                  <a:t>” recomiendan:</a:t>
                </a:r>
              </a:p>
              <a:p>
                <a:pPr lvl="2">
                  <a:defRPr/>
                </a:pP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C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en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el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rango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[2</a:t>
                </a:r>
                <a:r>
                  <a:rPr lang="en-US" altLang="es-ES" sz="1900" baseline="30000" dirty="0">
                    <a:solidFill>
                      <a:srgbClr val="212121"/>
                    </a:solidFill>
                    <a:latin typeface="Montserrat" pitchFamily="2" charset="77"/>
                  </a:rPr>
                  <a:t>−5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;2</a:t>
                </a:r>
                <a:r>
                  <a:rPr lang="en-US" altLang="es-ES" sz="1900" baseline="30000" dirty="0">
                    <a:solidFill>
                      <a:srgbClr val="212121"/>
                    </a:solidFill>
                    <a:latin typeface="Montserrat" pitchFamily="2" charset="77"/>
                  </a:rPr>
                  <a:t>15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]</a:t>
                </a:r>
              </a:p>
              <a:p>
                <a:pPr lvl="2">
                  <a:lnSpc>
                    <a:spcPct val="100000"/>
                  </a:lnSpc>
                  <a:defRPr/>
                </a:pP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gamma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en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el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rango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[2−15;23]</a:t>
                </a:r>
              </a:p>
              <a:p>
                <a:pPr lvl="2">
                  <a:lnSpc>
                    <a:spcPct val="100000"/>
                  </a:lnSpc>
                  <a:defRPr/>
                </a:pP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pero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puede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depender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del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problema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. </a:t>
                </a:r>
              </a:p>
              <a:p>
                <a:pPr lvl="2">
                  <a:lnSpc>
                    <a:spcPct val="100000"/>
                  </a:lnSpc>
                  <a:defRPr/>
                </a:pP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Con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espacios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de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búsqueda</a:t>
                </a:r>
                <a:r>
                  <a:rPr lang="en-US" alt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</a:t>
                </a:r>
                <a:r>
                  <a:rPr lang="en-US" alt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loguniform</a:t>
                </a:r>
                <a:endParaRPr lang="en-US" altLang="es-ES" sz="1900" dirty="0">
                  <a:solidFill>
                    <a:srgbClr val="212121"/>
                  </a:solidFill>
                  <a:latin typeface="Montserrat" pitchFamily="2" charset="77"/>
                </a:endParaRPr>
              </a:p>
              <a:p>
                <a:pPr lvl="2">
                  <a:lnSpc>
                    <a:spcPct val="100000"/>
                  </a:lnSpc>
                  <a:defRPr/>
                </a:pPr>
                <a:r>
                  <a:rPr 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Nota: en </a:t>
                </a:r>
                <a:r>
                  <a:rPr 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scikit-learn</a:t>
                </a:r>
                <a:r>
                  <a:rPr 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gamma suele tener un buen default </a:t>
                </a:r>
                <a14:m>
                  <m:oMath xmlns:m="http://schemas.openxmlformats.org/officeDocument/2006/math">
                    <m:r>
                      <a:rPr lang="es-ES" sz="1900">
                        <a:solidFill>
                          <a:srgbClr val="212121"/>
                        </a:solidFill>
                      </a:rPr>
                      <m:t>𝛾</m:t>
                    </m:r>
                  </m:oMath>
                </a14:m>
                <a:r>
                  <a:rPr 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= 1/(M*</a:t>
                </a:r>
                <a:r>
                  <a:rPr 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var</a:t>
                </a:r>
                <a:r>
                  <a:rPr 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)</a:t>
                </a:r>
              </a:p>
              <a:p>
                <a:pPr marL="914400" lvl="2" indent="0">
                  <a:lnSpc>
                    <a:spcPct val="100000"/>
                  </a:lnSpc>
                  <a:buNone/>
                  <a:defRPr/>
                </a:pPr>
                <a:r>
                  <a:rPr 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	Donde M = número de atributos y </a:t>
                </a:r>
                <a:r>
                  <a:rPr lang="es-ES" sz="1900" dirty="0" err="1">
                    <a:solidFill>
                      <a:srgbClr val="212121"/>
                    </a:solidFill>
                    <a:latin typeface="Montserrat" pitchFamily="2" charset="77"/>
                  </a:rPr>
                  <a:t>var</a:t>
                </a:r>
                <a:r>
                  <a:rPr lang="es-ES" sz="1900" dirty="0">
                    <a:solidFill>
                      <a:srgbClr val="212121"/>
                    </a:solidFill>
                    <a:latin typeface="Montserrat" pitchFamily="2" charset="77"/>
                  </a:rPr>
                  <a:t> = varianza de la todos los atributos</a:t>
                </a:r>
                <a:endParaRPr lang="es-ES" altLang="es-ES" sz="1900" dirty="0">
                  <a:solidFill>
                    <a:srgbClr val="212121"/>
                  </a:solidFill>
                  <a:latin typeface="Montserrat" pitchFamily="2" charset="77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s-ES" b="1" i="0" dirty="0">
                  <a:solidFill>
                    <a:srgbClr val="212121"/>
                  </a:solidFill>
                  <a:effectLst/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88D846-E856-2DC2-D0F4-E5EC08596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1070"/>
                <a:ext cx="10515600" cy="5011804"/>
              </a:xfrm>
              <a:blipFill>
                <a:blip r:embed="rId3"/>
                <a:stretch>
                  <a:fillRect l="-844" t="-1515" b="-75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A2C94CFD-7EBB-57E3-CC74-289179074D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Metodología </a:t>
            </a:r>
            <a:r>
              <a:rPr lang="es-ES_tradnl" dirty="0" err="1"/>
              <a:t>SVMs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1235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F8C82-DAA1-7E4F-B453-8A5D3FC1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En </a:t>
            </a:r>
            <a:r>
              <a:rPr lang="es-ES" b="0" i="1" dirty="0" err="1">
                <a:solidFill>
                  <a:srgbClr val="212121"/>
                </a:solidFill>
                <a:effectLst/>
                <a:latin typeface="Montserrat" pitchFamily="2" charset="77"/>
              </a:rPr>
              <a:t>Scikit</a:t>
            </a:r>
            <a:r>
              <a:rPr lang="es-ES" b="0" i="1" dirty="0">
                <a:solidFill>
                  <a:srgbClr val="212121"/>
                </a:solidFill>
                <a:effectLst/>
                <a:latin typeface="Montserrat" pitchFamily="2" charset="77"/>
              </a:rPr>
              <a:t> </a:t>
            </a:r>
            <a:r>
              <a:rPr lang="es-ES" b="0" i="1" dirty="0" err="1">
                <a:solidFill>
                  <a:srgbClr val="212121"/>
                </a:solidFill>
                <a:effectLst/>
                <a:latin typeface="Montserrat" pitchFamily="2" charset="77"/>
              </a:rPr>
              <a:t>Learn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 pueden encontrarse tres implementaciones distintas del algoritmo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Suport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 Vector Machine:</a:t>
            </a:r>
          </a:p>
          <a:p>
            <a:pPr lvl="1"/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Las clases 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" pitchFamily="2" charset="0"/>
              </a:rPr>
              <a:t>sklearn.svm.SVC</a:t>
            </a:r>
            <a:r>
              <a:rPr lang="es-ES" b="0" i="0" dirty="0">
                <a:solidFill>
                  <a:srgbClr val="212121"/>
                </a:solidFill>
                <a:effectLst/>
                <a:latin typeface="Courier" pitchFamily="2" charset="0"/>
              </a:rPr>
              <a:t> 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y 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" pitchFamily="2" charset="0"/>
              </a:rPr>
              <a:t>sklearn.svm.NuSVC</a:t>
            </a:r>
            <a:r>
              <a:rPr lang="es-ES" b="0" i="0" dirty="0">
                <a:solidFill>
                  <a:srgbClr val="212121"/>
                </a:solidFill>
                <a:effectLst/>
                <a:latin typeface="Courier" pitchFamily="2" charset="0"/>
              </a:rPr>
              <a:t> 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permiten crear modelos SVM de clasificación empleando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kernel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 </a:t>
            </a:r>
            <a:r>
              <a:rPr lang="es-ES" b="1" i="1" dirty="0">
                <a:solidFill>
                  <a:srgbClr val="212121"/>
                </a:solidFill>
                <a:effectLst/>
                <a:latin typeface="Montserrat" pitchFamily="2" charset="77"/>
              </a:rPr>
              <a:t>lineal</a:t>
            </a:r>
            <a:r>
              <a:rPr lang="es-ES" b="0" i="1" dirty="0">
                <a:solidFill>
                  <a:srgbClr val="212121"/>
                </a:solidFill>
                <a:effectLst/>
                <a:latin typeface="Montserrat" pitchFamily="2" charset="77"/>
              </a:rPr>
              <a:t>, polinomial, </a:t>
            </a:r>
            <a:r>
              <a:rPr lang="es-ES" b="1" i="1" dirty="0">
                <a:solidFill>
                  <a:srgbClr val="212121"/>
                </a:solidFill>
                <a:effectLst/>
                <a:latin typeface="Montserrat" pitchFamily="2" charset="77"/>
              </a:rPr>
              <a:t>radial</a:t>
            </a:r>
            <a:r>
              <a:rPr lang="es-ES" b="0" i="1" dirty="0">
                <a:solidFill>
                  <a:srgbClr val="212121"/>
                </a:solidFill>
                <a:effectLst/>
                <a:latin typeface="Montserrat" pitchFamily="2" charset="77"/>
              </a:rPr>
              <a:t> o sigmoide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. La diferencia es que </a:t>
            </a:r>
            <a:r>
              <a:rPr lang="es-ES" b="1" i="0" dirty="0">
                <a:solidFill>
                  <a:srgbClr val="212121"/>
                </a:solidFill>
                <a:effectLst/>
                <a:latin typeface="Montserrat" pitchFamily="2" charset="77"/>
              </a:rPr>
              <a:t>SVC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 controla la regularización a través del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hiperparámetro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 </a:t>
            </a:r>
            <a:r>
              <a:rPr lang="es-ES" b="1" i="0" dirty="0">
                <a:solidFill>
                  <a:srgbClr val="212121"/>
                </a:solidFill>
                <a:effectLst/>
                <a:latin typeface="Montserrat" pitchFamily="2" charset="77"/>
              </a:rPr>
              <a:t>C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, mientras que 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NuSVC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 lo hace con el número máximo de vectores soporte permitidos.</a:t>
            </a:r>
          </a:p>
          <a:p>
            <a:pPr lvl="1"/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La clase 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" pitchFamily="2" charset="0"/>
              </a:rPr>
              <a:t>sklearn.svm.LinearSVC</a:t>
            </a:r>
            <a:r>
              <a:rPr lang="es-ES" b="0" i="0" dirty="0">
                <a:solidFill>
                  <a:srgbClr val="212121"/>
                </a:solidFill>
                <a:effectLst/>
                <a:latin typeface="Courier" pitchFamily="2" charset="0"/>
              </a:rPr>
              <a:t> 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permite ajustar modelos SVM con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kernel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 lineal. Es similar a SVC cuando el parámetro 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Montserrat" pitchFamily="2" charset="77"/>
              </a:rPr>
              <a:t>kernel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='linear', pero utiliza un algoritmo más rápido.</a:t>
            </a:r>
          </a:p>
          <a:p>
            <a:pPr algn="l"/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Para regresión:  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" pitchFamily="2" charset="0"/>
              </a:rPr>
              <a:t>sklearn.svm.SVR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" pitchFamily="2" charset="0"/>
              </a:rPr>
              <a:t>, 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" pitchFamily="2" charset="0"/>
              </a:rPr>
              <a:t>sklearn.svm.NuSVR</a:t>
            </a:r>
            <a:r>
              <a:rPr lang="es-ES" b="0" i="0" dirty="0">
                <a:solidFill>
                  <a:srgbClr val="212121"/>
                </a:solidFill>
                <a:effectLst/>
                <a:latin typeface="Courier" pitchFamily="2" charset="0"/>
              </a:rPr>
              <a:t> y 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Courier" pitchFamily="2" charset="0"/>
              </a:rPr>
              <a:t>sklearn.svm.LinearSVR</a:t>
            </a:r>
            <a:r>
              <a:rPr lang="es-ES" b="0" i="0" dirty="0">
                <a:solidFill>
                  <a:srgbClr val="212121"/>
                </a:solidFill>
                <a:effectLst/>
                <a:latin typeface="Montserrat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1" i="0" dirty="0">
              <a:solidFill>
                <a:srgbClr val="212121"/>
              </a:solidFill>
              <a:effectLst/>
              <a:latin typeface="Montserrat" pitchFamily="2" charset="77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Biblioteca </a:t>
            </a:r>
            <a:r>
              <a:rPr lang="es-ES_tradnl" dirty="0" err="1"/>
              <a:t>sklearn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175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66EF8C82-DAA1-7E4F-B453-8A5D3FC1D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1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C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 : </a:t>
                </a:r>
                <a:r>
                  <a:rPr lang="es-ES" b="0" i="0" dirty="0" err="1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float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, default=1.0 Parámetro de regularización. La fuerza de la regularización es inversamente proporcional a C. Debe ser estrictamente positivo.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1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gamma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 : </a:t>
                </a:r>
                <a:r>
                  <a:rPr lang="es-ES" b="1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Se usa en </a:t>
                </a:r>
                <a:r>
                  <a:rPr lang="es-ES" b="1" i="0" dirty="0" err="1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kernel</a:t>
                </a:r>
                <a:r>
                  <a:rPr lang="es-ES" b="1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 Radial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. </a:t>
                </a:r>
              </a:p>
              <a:p>
                <a:pPr marL="0" indent="0" algn="l">
                  <a:buNone/>
                </a:pPr>
                <a:endParaRPr lang="es-E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𝐯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ES" dirty="0">
                  <a:solidFill>
                    <a:srgbClr val="212121"/>
                  </a:solidFill>
                  <a:latin typeface="Montserrat" pitchFamily="2" charset="77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rgbClr val="21212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rgbClr val="21212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b="0" i="0" dirty="0">
                  <a:solidFill>
                    <a:srgbClr val="212121"/>
                  </a:solidFill>
                  <a:effectLst/>
                  <a:latin typeface="Montserrat" pitchFamily="2" charset="77"/>
                </a:endParaRPr>
              </a:p>
              <a:p>
                <a:pPr marL="457200" lvl="1" indent="0">
                  <a:buNone/>
                </a:pPr>
                <a:r>
                  <a:rPr lang="es-ES" dirty="0">
                    <a:solidFill>
                      <a:srgbClr val="212121"/>
                    </a:solidFill>
                    <a:latin typeface="Montserrat" pitchFamily="2" charset="77"/>
                  </a:rPr>
                  <a:t>Define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 cuánta curvatura queremos en </a:t>
                </a:r>
                <a:r>
                  <a:rPr lang="es-ES" dirty="0">
                    <a:solidFill>
                      <a:srgbClr val="212121"/>
                    </a:solidFill>
                    <a:latin typeface="Montserrat" pitchFamily="2" charset="77"/>
                  </a:rPr>
                  <a:t>la frontera </a:t>
                </a:r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de decisión:</a:t>
                </a:r>
              </a:p>
              <a:p>
                <a:pPr lvl="1"/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Gamma alta significa más curvatura.</a:t>
                </a:r>
              </a:p>
              <a:p>
                <a:pPr lvl="1"/>
                <a:r>
                  <a:rPr lang="es-ES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Gamma baja significa menos curvatura.</a:t>
                </a:r>
              </a:p>
              <a:p>
                <a:pPr marL="457200" lvl="1" indent="0">
                  <a:buNone/>
                </a:pPr>
                <a:r>
                  <a:rPr lang="es-ES" sz="2100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El </a:t>
                </a:r>
                <a:r>
                  <a:rPr lang="es-ES" sz="2100" dirty="0">
                    <a:solidFill>
                      <a:srgbClr val="212121"/>
                    </a:solidFill>
                    <a:latin typeface="Montserrat" pitchFamily="2" charset="77"/>
                  </a:rPr>
                  <a:t>parámetro</a:t>
                </a:r>
                <a:r>
                  <a:rPr lang="es-ES" sz="2100" b="0" i="0" dirty="0">
                    <a:solidFill>
                      <a:srgbClr val="212121"/>
                    </a:solidFill>
                    <a:effectLst/>
                    <a:latin typeface="Montserrat" pitchFamily="2" charset="77"/>
                  </a:rPr>
                  <a:t> gamma define hasta dónde llega la influencia de un único ejemplo de entrenamiento, donde valores bajos significan 'lejos' y valores altos significan 'cerca'. </a:t>
                </a:r>
                <a:endParaRPr lang="es-ES" sz="2100" b="1" i="0" dirty="0">
                  <a:solidFill>
                    <a:srgbClr val="212121"/>
                  </a:solidFill>
                  <a:effectLst/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66EF8C82-DAA1-7E4F-B453-8A5D3FC1D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2907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Parámetros</a:t>
            </a:r>
          </a:p>
        </p:txBody>
      </p:sp>
    </p:spTree>
    <p:extLst>
      <p:ext uri="{BB962C8B-B14F-4D97-AF65-F5344CB8AC3E}">
        <p14:creationId xmlns:p14="http://schemas.microsoft.com/office/powerpoint/2010/main" val="247048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Clasificación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CADC36-4B61-F4BA-00A4-6179AA009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1" y="1420482"/>
            <a:ext cx="2899965" cy="207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AE250EAD-744B-DC9D-0D91-7FC51944939C}"/>
              </a:ext>
            </a:extLst>
          </p:cNvPr>
          <p:cNvGrpSpPr/>
          <p:nvPr/>
        </p:nvGrpSpPr>
        <p:grpSpPr>
          <a:xfrm>
            <a:off x="459960" y="3497484"/>
            <a:ext cx="4486386" cy="2995390"/>
            <a:chOff x="459960" y="3497484"/>
            <a:chExt cx="4486386" cy="299539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ED93F85-7E73-FDE9-6BE5-E27603DE3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60" y="4415872"/>
              <a:ext cx="2899965" cy="2077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CE93F322-6C43-FDF1-65C1-58369BAD3135}"/>
                </a:ext>
              </a:extLst>
            </p:cNvPr>
            <p:cNvCxnSpPr>
              <a:stCxn id="1026" idx="2"/>
              <a:endCxn id="1028" idx="0"/>
            </p:cNvCxnSpPr>
            <p:nvPr/>
          </p:nvCxnSpPr>
          <p:spPr>
            <a:xfrm flipH="1">
              <a:off x="1909943" y="3497484"/>
              <a:ext cx="1" cy="91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B09680D-F8D9-C016-D743-FA22CC0ABCD3}"/>
                </a:ext>
              </a:extLst>
            </p:cNvPr>
            <p:cNvSpPr txBox="1"/>
            <p:nvPr/>
          </p:nvSpPr>
          <p:spPr>
            <a:xfrm>
              <a:off x="1965113" y="3772012"/>
              <a:ext cx="29812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1400" dirty="0">
                  <a:latin typeface="Montserrat" pitchFamily="2" charset="77"/>
                </a:rPr>
                <a:t>Lineal  (</a:t>
              </a:r>
              <a:r>
                <a:rPr lang="es-ES_tradnl" sz="1400" dirty="0" err="1">
                  <a:latin typeface="Montserrat" pitchFamily="2" charset="77"/>
                </a:rPr>
                <a:t>GridSearch</a:t>
              </a:r>
              <a:r>
                <a:rPr lang="es-ES_tradnl" sz="1400" dirty="0">
                  <a:latin typeface="Montserrat" pitchFamily="2" charset="77"/>
                </a:rPr>
                <a:t>/</a:t>
              </a:r>
              <a:r>
                <a:rPr lang="es-ES_tradnl" sz="1400" dirty="0" err="1">
                  <a:latin typeface="Montserrat" pitchFamily="2" charset="77"/>
                </a:rPr>
                <a:t>RandomSearch</a:t>
              </a:r>
              <a:r>
                <a:rPr lang="es-ES_tradnl" sz="1400" dirty="0">
                  <a:latin typeface="Montserrat" pitchFamily="2" charset="77"/>
                </a:rPr>
                <a:t>)</a:t>
              </a:r>
              <a:endParaRPr sz="1400" dirty="0">
                <a:latin typeface="Montserrat" pitchFamily="2" charset="77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BBD41B7-4474-B682-792B-239F731A8BD6}"/>
              </a:ext>
            </a:extLst>
          </p:cNvPr>
          <p:cNvGrpSpPr/>
          <p:nvPr/>
        </p:nvGrpSpPr>
        <p:grpSpPr>
          <a:xfrm>
            <a:off x="3359926" y="144274"/>
            <a:ext cx="6479814" cy="6569452"/>
            <a:chOff x="3359926" y="144274"/>
            <a:chExt cx="6479814" cy="6569452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F81A223-B75F-DA78-49A7-F09A0BBAA5BA}"/>
                </a:ext>
              </a:extLst>
            </p:cNvPr>
            <p:cNvSpPr txBox="1"/>
            <p:nvPr/>
          </p:nvSpPr>
          <p:spPr>
            <a:xfrm rot="1120238">
              <a:off x="3730584" y="2365702"/>
              <a:ext cx="210186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1400" dirty="0">
                  <a:latin typeface="Montserrat" pitchFamily="2" charset="77"/>
                </a:rPr>
                <a:t>Radial </a:t>
              </a:r>
            </a:p>
            <a:p>
              <a:r>
                <a:rPr lang="es-ES_tradnl" sz="1400" dirty="0">
                  <a:latin typeface="Montserrat" pitchFamily="2" charset="77"/>
                </a:rPr>
                <a:t>Gamma [0.1, 1, 10, 100]</a:t>
              </a:r>
              <a:endParaRPr sz="1400" dirty="0">
                <a:latin typeface="Montserrat" pitchFamily="2" charset="77"/>
              </a:endParaRP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C49E4C3C-522D-AD4A-B296-00D75B5E80FA}"/>
                </a:ext>
              </a:extLst>
            </p:cNvPr>
            <p:cNvGrpSpPr/>
            <p:nvPr/>
          </p:nvGrpSpPr>
          <p:grpSpPr>
            <a:xfrm>
              <a:off x="3359926" y="144274"/>
              <a:ext cx="6479814" cy="6569452"/>
              <a:chOff x="3359926" y="144274"/>
              <a:chExt cx="6479814" cy="6569452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C5972145-29CF-40FA-1438-12498281F3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500" y="144274"/>
                <a:ext cx="2229240" cy="1596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D0AA790A-03C8-A5D2-B30F-29AEBC219E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498" y="1778512"/>
                <a:ext cx="2229242" cy="1596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B47DE22A-73A0-77DD-9F93-EDB9230EA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498" y="3429000"/>
                <a:ext cx="2229242" cy="1596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BBC553C7-2622-BB13-699F-1936DCF614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499" y="5117107"/>
                <a:ext cx="2229241" cy="1596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Conector recto de flecha 9">
                <a:extLst>
                  <a:ext uri="{FF2B5EF4-FFF2-40B4-BE49-F238E27FC236}">
                    <a16:creationId xmlns:a16="http://schemas.microsoft.com/office/drawing/2014/main" id="{DBFB060C-177C-214E-F3F3-EE32684AD8C6}"/>
                  </a:ext>
                </a:extLst>
              </p:cNvPr>
              <p:cNvCxnSpPr>
                <a:cxnSpLocks/>
                <a:stCxn id="1026" idx="3"/>
              </p:cNvCxnSpPr>
              <p:nvPr/>
            </p:nvCxnSpPr>
            <p:spPr>
              <a:xfrm>
                <a:off x="3359926" y="2458983"/>
                <a:ext cx="2981239" cy="970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brir llave 13">
                <a:extLst>
                  <a:ext uri="{FF2B5EF4-FFF2-40B4-BE49-F238E27FC236}">
                    <a16:creationId xmlns:a16="http://schemas.microsoft.com/office/drawing/2014/main" id="{EA70627B-06A0-1F30-817D-27A44DDE30F1}"/>
                  </a:ext>
                </a:extLst>
              </p:cNvPr>
              <p:cNvSpPr/>
              <p:nvPr/>
            </p:nvSpPr>
            <p:spPr>
              <a:xfrm>
                <a:off x="6490252" y="447261"/>
                <a:ext cx="288235" cy="604561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63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Regresión (pipeline)</a:t>
            </a:r>
          </a:p>
        </p:txBody>
      </p:sp>
      <p:sp>
        <p:nvSpPr>
          <p:cNvPr id="3" name="Marcador de contenido 7">
            <a:extLst>
              <a:ext uri="{FF2B5EF4-FFF2-40B4-BE49-F238E27FC236}">
                <a16:creationId xmlns:a16="http://schemas.microsoft.com/office/drawing/2014/main" id="{B0347FA5-122B-DFE3-F576-90154703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 err="1">
                <a:solidFill>
                  <a:srgbClr val="9D00D2"/>
                </a:solidFill>
                <a:latin typeface="Courier" pitchFamily="2" charset="0"/>
              </a:rPr>
              <a:t>from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sklearn.svm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srgbClr val="9D00D2"/>
                </a:solidFill>
                <a:latin typeface="Courier" pitchFamily="2" charset="0"/>
              </a:rPr>
              <a:t>import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SVR</a:t>
            </a:r>
          </a:p>
          <a:p>
            <a:pPr marL="0" indent="0">
              <a:buNone/>
            </a:pPr>
            <a:r>
              <a:rPr lang="es-ES" sz="2400" dirty="0" err="1">
                <a:solidFill>
                  <a:srgbClr val="9D00D2"/>
                </a:solidFill>
                <a:latin typeface="Courier" pitchFamily="2" charset="0"/>
              </a:rPr>
              <a:t>from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sklearn.preprocessing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srgbClr val="9D00D2"/>
                </a:solidFill>
                <a:latin typeface="Courier" pitchFamily="2" charset="0"/>
              </a:rPr>
              <a:t>import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StandardScaler</a:t>
            </a:r>
            <a:endParaRPr lang="es-ES" sz="2400" dirty="0">
              <a:solidFill>
                <a:prstClr val="black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s-ES" sz="2400" dirty="0" err="1">
                <a:solidFill>
                  <a:srgbClr val="9D00D2"/>
                </a:solidFill>
                <a:latin typeface="Courier" pitchFamily="2" charset="0"/>
              </a:rPr>
              <a:t>from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sklearn.pipeline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srgbClr val="9D00D2"/>
                </a:solidFill>
                <a:latin typeface="Courier" pitchFamily="2" charset="0"/>
              </a:rPr>
              <a:t>import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Pipeline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0F7001"/>
                </a:solidFill>
                <a:latin typeface="Courier" pitchFamily="2" charset="0"/>
              </a:rPr>
              <a:t># </a:t>
            </a:r>
            <a:r>
              <a:rPr lang="es-ES" sz="2400" dirty="0" err="1">
                <a:solidFill>
                  <a:srgbClr val="0F7001"/>
                </a:solidFill>
                <a:latin typeface="Courier" pitchFamily="2" charset="0"/>
              </a:rPr>
              <a:t>This</a:t>
            </a:r>
            <a:r>
              <a:rPr lang="es-ES" sz="2400" dirty="0">
                <a:solidFill>
                  <a:srgbClr val="0F7001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srgbClr val="0F7001"/>
                </a:solidFill>
                <a:latin typeface="Courier" pitchFamily="2" charset="0"/>
              </a:rPr>
              <a:t>is</a:t>
            </a:r>
            <a:r>
              <a:rPr lang="es-ES" sz="2400" dirty="0">
                <a:solidFill>
                  <a:srgbClr val="0F7001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srgbClr val="0F7001"/>
                </a:solidFill>
                <a:latin typeface="Courier" pitchFamily="2" charset="0"/>
              </a:rPr>
              <a:t>the</a:t>
            </a:r>
            <a:r>
              <a:rPr lang="es-ES" sz="2400" dirty="0">
                <a:solidFill>
                  <a:srgbClr val="0F7001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srgbClr val="0F7001"/>
                </a:solidFill>
                <a:latin typeface="Courier" pitchFamily="2" charset="0"/>
              </a:rPr>
              <a:t>preprocessing</a:t>
            </a:r>
            <a:r>
              <a:rPr lang="es-ES" sz="2400" dirty="0">
                <a:solidFill>
                  <a:srgbClr val="0F7001"/>
                </a:solidFill>
                <a:latin typeface="Courier" pitchFamily="2" charset="0"/>
              </a:rPr>
              <a:t> pipeline: </a:t>
            </a:r>
            <a:r>
              <a:rPr lang="es-ES" sz="2400" dirty="0" err="1">
                <a:solidFill>
                  <a:srgbClr val="0F7001"/>
                </a:solidFill>
                <a:latin typeface="Courier" pitchFamily="2" charset="0"/>
              </a:rPr>
              <a:t>SVMs</a:t>
            </a:r>
            <a:r>
              <a:rPr lang="es-ES" sz="2400" dirty="0">
                <a:solidFill>
                  <a:srgbClr val="0F7001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srgbClr val="0F7001"/>
                </a:solidFill>
                <a:latin typeface="Courier" pitchFamily="2" charset="0"/>
              </a:rPr>
              <a:t>need</a:t>
            </a:r>
            <a:r>
              <a:rPr lang="es-ES" sz="2400" dirty="0">
                <a:solidFill>
                  <a:srgbClr val="0F7001"/>
                </a:solidFill>
                <a:latin typeface="Courier" pitchFamily="2" charset="0"/>
              </a:rPr>
              <a:t> </a:t>
            </a:r>
            <a:r>
              <a:rPr lang="es-ES" sz="2400" dirty="0" err="1">
                <a:solidFill>
                  <a:srgbClr val="0F7001"/>
                </a:solidFill>
                <a:latin typeface="Courier" pitchFamily="2" charset="0"/>
              </a:rPr>
              <a:t>scaling</a:t>
            </a:r>
            <a:endParaRPr lang="es-ES" sz="2400" dirty="0">
              <a:solidFill>
                <a:srgbClr val="0F7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scaler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=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StandardScaler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svr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= SVR()</a:t>
            </a:r>
          </a:p>
          <a:p>
            <a:pPr marL="0" indent="0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pipe_regr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= Pipeline([</a:t>
            </a:r>
          </a:p>
          <a:p>
            <a:pPr marL="0" indent="0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(</a:t>
            </a:r>
            <a:r>
              <a:rPr lang="es-ES" sz="2400" dirty="0">
                <a:solidFill>
                  <a:srgbClr val="900112"/>
                </a:solidFill>
                <a:latin typeface="Courier" pitchFamily="2" charset="0"/>
              </a:rPr>
              <a:t>'</a:t>
            </a:r>
            <a:r>
              <a:rPr lang="es-ES" sz="2400" dirty="0" err="1">
                <a:solidFill>
                  <a:srgbClr val="900112"/>
                </a:solidFill>
                <a:latin typeface="Courier" pitchFamily="2" charset="0"/>
              </a:rPr>
              <a:t>scale</a:t>
            </a:r>
            <a:r>
              <a:rPr lang="es-ES" sz="2400" dirty="0">
                <a:solidFill>
                  <a:srgbClr val="900112"/>
                </a:solidFill>
                <a:latin typeface="Courier" pitchFamily="2" charset="0"/>
              </a:rPr>
              <a:t>'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scaler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    (</a:t>
            </a:r>
            <a:r>
              <a:rPr lang="es-ES" sz="2400" dirty="0">
                <a:solidFill>
                  <a:srgbClr val="900112"/>
                </a:solidFill>
                <a:latin typeface="Courier" pitchFamily="2" charset="0"/>
              </a:rPr>
              <a:t>'SVM'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svr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)])</a:t>
            </a:r>
          </a:p>
          <a:p>
            <a:pPr marL="0" indent="0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np.random.seed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es-ES" sz="2400" dirty="0">
                <a:solidFill>
                  <a:srgbClr val="127044"/>
                </a:solidFill>
                <a:latin typeface="Courier" pitchFamily="2" charset="0"/>
              </a:rPr>
              <a:t>42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pipe_regr.fit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(X=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X_train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, y=</a:t>
            </a:r>
            <a:r>
              <a:rPr lang="es-ES" sz="2400" dirty="0" err="1">
                <a:solidFill>
                  <a:prstClr val="black"/>
                </a:solidFill>
                <a:latin typeface="Courier" pitchFamily="2" charset="0"/>
              </a:rPr>
              <a:t>y_train</a:t>
            </a:r>
            <a:r>
              <a:rPr lang="es-ES" sz="2400" dirty="0">
                <a:solidFill>
                  <a:prstClr val="black"/>
                </a:solidFill>
                <a:latin typeface="Courier" pitchFamily="2" charset="0"/>
              </a:rPr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5055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Regresión (pipeline y </a:t>
            </a:r>
            <a:r>
              <a:rPr lang="es-ES_tradnl" dirty="0" err="1"/>
              <a:t>GridSearch</a:t>
            </a:r>
            <a:r>
              <a:rPr lang="es-ES_tradnl" dirty="0"/>
              <a:t>)</a:t>
            </a:r>
          </a:p>
        </p:txBody>
      </p:sp>
      <p:sp>
        <p:nvSpPr>
          <p:cNvPr id="3" name="Marcador de contenido 7">
            <a:extLst>
              <a:ext uri="{FF2B5EF4-FFF2-40B4-BE49-F238E27FC236}">
                <a16:creationId xmlns:a16="http://schemas.microsoft.com/office/drawing/2014/main" id="{B0347FA5-122B-DFE3-F576-90154703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param_grid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 = {</a:t>
            </a:r>
            <a:r>
              <a:rPr lang="es-ES" sz="2000" dirty="0">
                <a:solidFill>
                  <a:srgbClr val="900112"/>
                </a:solidFill>
                <a:latin typeface="Courier" pitchFamily="2" charset="0"/>
              </a:rPr>
              <a:t>'SVM__C'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: [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0.1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1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10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100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],</a:t>
            </a:r>
          </a:p>
          <a:p>
            <a:pPr marL="0" indent="0">
              <a:buNone/>
            </a:pP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              </a:t>
            </a:r>
            <a:r>
              <a:rPr lang="es-ES" sz="2000" dirty="0">
                <a:solidFill>
                  <a:srgbClr val="900112"/>
                </a:solidFill>
                <a:latin typeface="Courier" pitchFamily="2" charset="0"/>
              </a:rPr>
              <a:t>'</a:t>
            </a:r>
            <a:r>
              <a:rPr lang="es-ES" sz="2000" dirty="0" err="1">
                <a:solidFill>
                  <a:srgbClr val="900112"/>
                </a:solidFill>
                <a:latin typeface="Courier" pitchFamily="2" charset="0"/>
              </a:rPr>
              <a:t>SVM__gamma</a:t>
            </a:r>
            <a:r>
              <a:rPr lang="es-ES" sz="2000" dirty="0">
                <a:solidFill>
                  <a:srgbClr val="900112"/>
                </a:solidFill>
                <a:latin typeface="Courier" pitchFamily="2" charset="0"/>
              </a:rPr>
              <a:t>'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: [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0.01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0.1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1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]}</a:t>
            </a:r>
            <a:endParaRPr lang="es-ES" sz="2000" dirty="0">
              <a:solidFill>
                <a:srgbClr val="0F7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inner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 = 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KFold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n_splits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=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3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shuffle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=</a:t>
            </a:r>
            <a:r>
              <a:rPr lang="es-ES" sz="2000" dirty="0">
                <a:solidFill>
                  <a:srgbClr val="0000FF"/>
                </a:solidFill>
                <a:latin typeface="Courier" pitchFamily="2" charset="0"/>
              </a:rPr>
              <a:t>True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random_state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=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42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hpo_regr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 = 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GridSearchCV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pipe_regr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				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param_grid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	                  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scoring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=</a:t>
            </a:r>
            <a:r>
              <a:rPr lang="es-ES" sz="2000" dirty="0">
                <a:solidFill>
                  <a:srgbClr val="900112"/>
                </a:solidFill>
                <a:latin typeface="Courier" pitchFamily="2" charset="0"/>
              </a:rPr>
              <a:t>'</a:t>
            </a:r>
            <a:r>
              <a:rPr lang="es-ES" sz="2000" dirty="0" err="1">
                <a:solidFill>
                  <a:srgbClr val="900112"/>
                </a:solidFill>
                <a:latin typeface="Courier" pitchFamily="2" charset="0"/>
              </a:rPr>
              <a:t>neg_mean_squared_error</a:t>
            </a:r>
            <a:r>
              <a:rPr lang="es-ES" sz="2000" dirty="0">
                <a:solidFill>
                  <a:srgbClr val="900112"/>
                </a:solidFill>
                <a:latin typeface="Courier" pitchFamily="2" charset="0"/>
              </a:rPr>
              <a:t>’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                        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cv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=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inner,n_jobs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=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4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 verbose=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1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np.random.seed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(</a:t>
            </a:r>
            <a:r>
              <a:rPr lang="es-ES" sz="2000" dirty="0">
                <a:solidFill>
                  <a:srgbClr val="127044"/>
                </a:solidFill>
                <a:latin typeface="Courier" pitchFamily="2" charset="0"/>
              </a:rPr>
              <a:t>42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hpo_regr.fit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(X=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X_train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, y=</a:t>
            </a:r>
            <a:r>
              <a:rPr lang="es-ES" sz="2000" dirty="0" err="1">
                <a:solidFill>
                  <a:prstClr val="black"/>
                </a:solidFill>
                <a:latin typeface="Courier" pitchFamily="2" charset="0"/>
              </a:rPr>
              <a:t>y_train</a:t>
            </a:r>
            <a:r>
              <a:rPr lang="es-ES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  <a:endParaRPr lang="es-ES_tradnl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029D87-1D7F-B86D-1309-9036108ACED0}"/>
              </a:ext>
            </a:extLst>
          </p:cNvPr>
          <p:cNvSpPr txBox="1"/>
          <p:nvPr/>
        </p:nvSpPr>
        <p:spPr>
          <a:xfrm>
            <a:off x="7136429" y="1242777"/>
            <a:ext cx="275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chemeClr val="accent1"/>
                </a:solidFill>
                <a:latin typeface="Montserrat Light" pitchFamily="2" charset="77"/>
              </a:rPr>
              <a:t>Nombre de parámetros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0D4529B-F2E9-6526-27DA-5F1F9B7F8FB9}"/>
              </a:ext>
            </a:extLst>
          </p:cNvPr>
          <p:cNvCxnSpPr>
            <a:stCxn id="4" idx="1"/>
          </p:cNvCxnSpPr>
          <p:nvPr/>
        </p:nvCxnSpPr>
        <p:spPr>
          <a:xfrm flipH="1">
            <a:off x="3846443" y="1412054"/>
            <a:ext cx="3289986" cy="41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F8C82-DAA1-7E4F-B453-8A5D3FC1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Opción 3</a:t>
            </a:r>
          </a:p>
          <a:p>
            <a:pPr lvl="1"/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GitHub + tu editor favorito (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DataSpell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de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JetBrains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Visual Studio)</a:t>
            </a:r>
          </a:p>
          <a:p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Opción 4</a:t>
            </a:r>
          </a:p>
          <a:p>
            <a:pPr lvl="1"/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GitHub +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Notebook (local)</a:t>
            </a:r>
          </a:p>
          <a:p>
            <a:pPr lvl="1"/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Instalación:</a:t>
            </a:r>
          </a:p>
          <a:p>
            <a:pPr marL="457200" lvl="1" indent="0" algn="l">
              <a:buNone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pip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install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notebook</a:t>
            </a: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Ejecución</a:t>
            </a:r>
          </a:p>
          <a:p>
            <a:pPr marL="457200" lvl="1" indent="0" algn="l">
              <a:buNone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jupyter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notebook</a:t>
            </a:r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1" i="0" dirty="0">
              <a:solidFill>
                <a:srgbClr val="212121"/>
              </a:solidFill>
              <a:effectLst/>
              <a:latin typeface="Montserrat" pitchFamily="2" charset="77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Alternativas Google </a:t>
            </a:r>
            <a:r>
              <a:rPr lang="es-ES_tradnl" dirty="0" err="1"/>
              <a:t>Colab</a:t>
            </a:r>
            <a:r>
              <a:rPr lang="es-ES_tradnl" dirty="0"/>
              <a:t> (ejecución local)</a:t>
            </a:r>
          </a:p>
        </p:txBody>
      </p:sp>
    </p:spTree>
    <p:extLst>
      <p:ext uri="{BB962C8B-B14F-4D97-AF65-F5344CB8AC3E}">
        <p14:creationId xmlns:p14="http://schemas.microsoft.com/office/powerpoint/2010/main" val="7080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11DD9-CF81-AC9B-8C98-5052506A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E50C6-5617-7994-2E70-A35101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CBC5E9C-1F0B-73D1-45CB-E224ABE3F3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BF8DBBA5-B7FB-4179-9A08-5F953A523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775" y="2389133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7A3B768-4DD4-B1FE-C839-DC0B6E07D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5314896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059383E-4A25-96AF-2418-B9DFB57C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314478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3683FA5-3C49-42EE-981E-7B1B7E86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35019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236D5114-838B-221A-88F6-AF948C67C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40480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A677525E-6641-343D-3D3A-A7D52D6F5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5052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E050ACE-67C1-E19D-2A44-32B43688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29050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9DAA5AE7-C001-C1E3-85E4-C19FCABC8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8194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65852120-1FF2-6690-EE07-EDB783FA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9718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D175B585-ECB3-E035-16DE-21247BAE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35908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D21662A8-5199-8CB7-32A0-F7E3D0305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5781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59DCE9B8-8A16-292D-C5A8-4404EA4EF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113" y="45052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F36AF379-EC8A-7494-E57E-E5935696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45052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7B5C9033-E919-5AF5-89F5-8975B3C7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50259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93DFCCB7-A31B-426B-FC70-1BAA79F2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38956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0" name="AutoShape 19">
            <a:extLst>
              <a:ext uri="{FF2B5EF4-FFF2-40B4-BE49-F238E27FC236}">
                <a16:creationId xmlns:a16="http://schemas.microsoft.com/office/drawing/2014/main" id="{1F8D2447-D861-3B71-765B-D96BFB183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43401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BC175A12-8D59-5769-6666-35D4F433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47338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4E60B92E-74FF-F110-762C-F6561CAC1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913" y="38194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5B1B66A-9E1A-47E3-A4A6-13795BEDD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7513" y="2611383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A972453F-6CD3-9E39-F9A8-D35B7FF9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230658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6B5C4EE8-4B2B-658D-5025-A47EF3C4A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038" y="238278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8A92068B-1B12-83FB-7370-900F4CD11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838" y="314478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A2B397A7-3AC8-357A-E90A-59A487A8C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9913" y="2306583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F7FF09A8-2DAB-48D9-1FFF-7B5272903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8438" y="2611383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0DFAF8D0-E26C-8C90-828A-3DCFF39EA1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2382783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B91D2F4B-BA6D-4614-9889-8CBCDFB884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3238" y="2306583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D7E165BA-DD7E-129D-560F-FD807C4D0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0838" y="2458983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85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4FF1-7265-96D9-0725-F1C1EF0A4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E2F57-5CF1-8CBC-4850-E7FEE5EA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3EC27D5-EFBE-B831-0BC3-AAE493F491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</a:t>
            </a: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EA060BD2-3938-7925-DBA1-1C4D9F6DEF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075" y="2465333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E576ED83-5D08-47F3-6F83-AC8A6FFB3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0138" y="5391096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" name="AutoShape 6">
            <a:extLst>
              <a:ext uri="{FF2B5EF4-FFF2-40B4-BE49-F238E27FC236}">
                <a16:creationId xmlns:a16="http://schemas.microsoft.com/office/drawing/2014/main" id="{BCA0B887-128C-C5DE-EC04-0226B32E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22098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C61F37AC-3F8D-8E12-BD97-CE94DFC8F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35781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35" name="AutoShape 8">
            <a:extLst>
              <a:ext uri="{FF2B5EF4-FFF2-40B4-BE49-F238E27FC236}">
                <a16:creationId xmlns:a16="http://schemas.microsoft.com/office/drawing/2014/main" id="{4711BB0F-6F5E-D331-1F8B-0B429C20B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1242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36" name="AutoShape 9">
            <a:extLst>
              <a:ext uri="{FF2B5EF4-FFF2-40B4-BE49-F238E27FC236}">
                <a16:creationId xmlns:a16="http://schemas.microsoft.com/office/drawing/2014/main" id="{DDE21DBE-EDBD-528C-9C88-4659E5A7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45814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37" name="AutoShape 10">
            <a:extLst>
              <a:ext uri="{FF2B5EF4-FFF2-40B4-BE49-F238E27FC236}">
                <a16:creationId xmlns:a16="http://schemas.microsoft.com/office/drawing/2014/main" id="{2997F843-BD64-F6C5-7E22-D6EE2C52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29812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38" name="AutoShape 11">
            <a:extLst>
              <a:ext uri="{FF2B5EF4-FFF2-40B4-BE49-F238E27FC236}">
                <a16:creationId xmlns:a16="http://schemas.microsoft.com/office/drawing/2014/main" id="{A4688C8C-0BAF-811A-98FD-80C17CBD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38956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39" name="AutoShape 12">
            <a:extLst>
              <a:ext uri="{FF2B5EF4-FFF2-40B4-BE49-F238E27FC236}">
                <a16:creationId xmlns:a16="http://schemas.microsoft.com/office/drawing/2014/main" id="{9406CA99-D886-52EC-2E31-56AD65EB9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40480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0" name="AutoShape 13">
            <a:extLst>
              <a:ext uri="{FF2B5EF4-FFF2-40B4-BE49-F238E27FC236}">
                <a16:creationId xmlns:a16="http://schemas.microsoft.com/office/drawing/2014/main" id="{6138E8F4-B61F-3BC7-640C-732363F2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366707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1" name="AutoShape 14">
            <a:extLst>
              <a:ext uri="{FF2B5EF4-FFF2-40B4-BE49-F238E27FC236}">
                <a16:creationId xmlns:a16="http://schemas.microsoft.com/office/drawing/2014/main" id="{CF6A3246-651E-4165-51EF-EF3EBDE68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6543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2" name="AutoShape 15">
            <a:extLst>
              <a:ext uri="{FF2B5EF4-FFF2-40B4-BE49-F238E27FC236}">
                <a16:creationId xmlns:a16="http://schemas.microsoft.com/office/drawing/2014/main" id="{0FF9C396-DDF6-8784-FCC3-986A5F70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45814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3" name="AutoShape 16">
            <a:extLst>
              <a:ext uri="{FF2B5EF4-FFF2-40B4-BE49-F238E27FC236}">
                <a16:creationId xmlns:a16="http://schemas.microsoft.com/office/drawing/2014/main" id="{3C1907D3-BD4D-E1EE-7886-1EB4B482B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13" y="45814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4" name="AutoShape 17">
            <a:extLst>
              <a:ext uri="{FF2B5EF4-FFF2-40B4-BE49-F238E27FC236}">
                <a16:creationId xmlns:a16="http://schemas.microsoft.com/office/drawing/2014/main" id="{DD68E524-46A5-535C-D713-D3792872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13" y="51021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5" name="AutoShape 18">
            <a:extLst>
              <a:ext uri="{FF2B5EF4-FFF2-40B4-BE49-F238E27FC236}">
                <a16:creationId xmlns:a16="http://schemas.microsoft.com/office/drawing/2014/main" id="{07C83237-522F-FA09-A4D1-60DE6B4A1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39718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6" name="AutoShape 19">
            <a:extLst>
              <a:ext uri="{FF2B5EF4-FFF2-40B4-BE49-F238E27FC236}">
                <a16:creationId xmlns:a16="http://schemas.microsoft.com/office/drawing/2014/main" id="{2FC17F6C-DB20-AC4E-9A27-7AE9D899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913" y="44163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7" name="AutoShape 20">
            <a:extLst>
              <a:ext uri="{FF2B5EF4-FFF2-40B4-BE49-F238E27FC236}">
                <a16:creationId xmlns:a16="http://schemas.microsoft.com/office/drawing/2014/main" id="{EEE5DD60-FFC4-7307-D9C2-9D6C773D0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413" y="48100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8" name="AutoShape 21">
            <a:extLst>
              <a:ext uri="{FF2B5EF4-FFF2-40B4-BE49-F238E27FC236}">
                <a16:creationId xmlns:a16="http://schemas.microsoft.com/office/drawing/2014/main" id="{5A1591A9-8F12-AA84-4D76-12EE9CD9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3" y="389567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49" name="AutoShape 23">
            <a:extLst>
              <a:ext uri="{FF2B5EF4-FFF2-40B4-BE49-F238E27FC236}">
                <a16:creationId xmlns:a16="http://schemas.microsoft.com/office/drawing/2014/main" id="{64BAA57F-CBC7-E754-0FEC-3B80A0F8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238278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50" name="AutoShape 24">
            <a:extLst>
              <a:ext uri="{FF2B5EF4-FFF2-40B4-BE49-F238E27FC236}">
                <a16:creationId xmlns:a16="http://schemas.microsoft.com/office/drawing/2014/main" id="{1B2DA25F-6D62-A01C-5D5F-9ED1EFDF3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45898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51" name="AutoShape 25">
            <a:extLst>
              <a:ext uri="{FF2B5EF4-FFF2-40B4-BE49-F238E27FC236}">
                <a16:creationId xmlns:a16="http://schemas.microsoft.com/office/drawing/2014/main" id="{92EB6192-3C61-C5F1-E88B-17400EE0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138" y="322098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52" name="Line 26">
            <a:extLst>
              <a:ext uri="{FF2B5EF4-FFF2-40B4-BE49-F238E27FC236}">
                <a16:creationId xmlns:a16="http://schemas.microsoft.com/office/drawing/2014/main" id="{141C4C01-07C2-D3EE-13EC-0BAD888FE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0538" y="2420883"/>
            <a:ext cx="1871662" cy="28797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" name="Line 27">
            <a:extLst>
              <a:ext uri="{FF2B5EF4-FFF2-40B4-BE49-F238E27FC236}">
                <a16:creationId xmlns:a16="http://schemas.microsoft.com/office/drawing/2014/main" id="{59C6C2A5-C765-559D-5A5E-CA804EAD2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2924121"/>
            <a:ext cx="3240088" cy="20161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" name="Line 28">
            <a:extLst>
              <a:ext uri="{FF2B5EF4-FFF2-40B4-BE49-F238E27FC236}">
                <a16:creationId xmlns:a16="http://schemas.microsoft.com/office/drawing/2014/main" id="{F4BB139C-D2D7-2A1A-D389-C21E59A072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9300" y="2458983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id="{67C94A18-F1B2-CA9D-F30A-FF70537E2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1775" y="2382783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21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C8320-5AE2-1B41-54B3-771C642D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A23D1-83F5-4A48-C8CF-0ECAC83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38BA8D2-C091-E709-6461-F10882D37E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7B752B84-569B-BA2F-A4CF-9976682E8C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5994" y="1631842"/>
            <a:ext cx="32535" cy="42649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6FDB4133-897B-FC66-CBF9-42A11AE0C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1058" y="4557606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AF52FC5-4982-9B21-6483-7D07D125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539" y="323572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A0A4E74-6651-4F54-3021-0628E8D1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864" y="35929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7E005CE1-2D23-37C6-7DF2-85292267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264" y="41390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0BFA624C-2EDF-5C96-4884-6FCB0823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264" y="45962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81B08917-33DC-8A8A-AA11-1598DAA6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664" y="29960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3A75C23A-5AAE-3C7C-161B-16481C505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264" y="39104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3A88AFC3-8192-5F4D-6B85-002511A3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664" y="40628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A8B032C8-8255-03F3-08E0-4EC689F8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664" y="368181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DFC83FBD-9822-F25B-C708-2D98CD98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364" y="36691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F2940245-4DD6-B36E-534E-4A0E0E77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064" y="45962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D8D295E3-70C8-E77B-5B1D-B8E45BE8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664" y="45962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C871FCB6-5898-B195-54CA-34DDA144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564" y="51169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F60628A6-17FE-E725-6C2A-69F4A3C5E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864" y="39866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0" name="AutoShape 19">
            <a:extLst>
              <a:ext uri="{FF2B5EF4-FFF2-40B4-BE49-F238E27FC236}">
                <a16:creationId xmlns:a16="http://schemas.microsoft.com/office/drawing/2014/main" id="{4645A979-133B-800D-4A04-5CE5616AB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539" y="448032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BBD44825-0E9D-9531-FE9E-07ABBAC50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064" y="48248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C3C4CB57-650E-C511-0A63-DC583B3F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864" y="391041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B4298406-23BC-17C9-E6DD-7D343E6E6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389" y="239752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4C7666B5-2D4B-44F5-0E88-0A83F06F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989" y="247372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6FCBF34D-C76A-FDC0-415A-62672D55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789" y="323572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03667B54-F0D1-9BC7-A4EC-DF3841E1D4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3864" y="2397523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" name="Line 34">
            <a:extLst>
              <a:ext uri="{FF2B5EF4-FFF2-40B4-BE49-F238E27FC236}">
                <a16:creationId xmlns:a16="http://schemas.microsoft.com/office/drawing/2014/main" id="{8AA6C7A8-F6B8-BA92-78B4-7112E1622C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68951" y="3502423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id="{75E84FA0-6FF7-F797-A504-E575B7CC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051" y="361672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9" name="Oval 39">
            <a:extLst>
              <a:ext uri="{FF2B5EF4-FFF2-40B4-BE49-F238E27FC236}">
                <a16:creationId xmlns:a16="http://schemas.microsoft.com/office/drawing/2014/main" id="{8489A2DB-C3EA-B2A3-EC15-E0DF2238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101" y="4412061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30" name="Oval 40">
            <a:extLst>
              <a:ext uri="{FF2B5EF4-FFF2-40B4-BE49-F238E27FC236}">
                <a16:creationId xmlns:a16="http://schemas.microsoft.com/office/drawing/2014/main" id="{EBD26EB8-7BBD-4298-1B03-4F7AA9EA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514" y="3599261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31" name="Line 41">
            <a:extLst>
              <a:ext uri="{FF2B5EF4-FFF2-40B4-BE49-F238E27FC236}">
                <a16:creationId xmlns:a16="http://schemas.microsoft.com/office/drawing/2014/main" id="{583FB5D2-1202-5140-5759-D4A6EDF466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45064" y="4316811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" name="Line 42">
            <a:extLst>
              <a:ext uri="{FF2B5EF4-FFF2-40B4-BE49-F238E27FC236}">
                <a16:creationId xmlns:a16="http://schemas.microsoft.com/office/drawing/2014/main" id="{DEBB2E61-1E26-2AB0-6A40-6A5A23BB6E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97451" y="3754836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7" name="Line 43">
            <a:extLst>
              <a:ext uri="{FF2B5EF4-FFF2-40B4-BE49-F238E27FC236}">
                <a16:creationId xmlns:a16="http://schemas.microsoft.com/office/drawing/2014/main" id="{428B6C99-FCAB-DA4D-CAAB-C8342773B1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2014" y="2578498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2EDEC485-97BC-C2A0-F9BE-A6A865756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314" y="2216548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4327A8BD-1C38-1CFF-4513-E6409F731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8851" y="2283223"/>
            <a:ext cx="552450" cy="4191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60" name="2 Conector recto de flecha">
            <a:extLst>
              <a:ext uri="{FF2B5EF4-FFF2-40B4-BE49-F238E27FC236}">
                <a16:creationId xmlns:a16="http://schemas.microsoft.com/office/drawing/2014/main" id="{B51FF26B-50DB-51D7-B5DB-C932CE03128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583114" y="4428225"/>
            <a:ext cx="206366" cy="136236"/>
          </a:xfrm>
          <a:prstGeom prst="straightConnector1">
            <a:avLst/>
          </a:prstGeom>
          <a:ln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3 Rectángulo">
            <a:extLst>
              <a:ext uri="{FF2B5EF4-FFF2-40B4-BE49-F238E27FC236}">
                <a16:creationId xmlns:a16="http://schemas.microsoft.com/office/drawing/2014/main" id="{F7674963-5619-53D2-53E5-9EDCCDAD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196" y="4428225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3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s-ES" sz="1400" b="1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endParaRPr lang="es-ES" altLang="es-E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702BD29-B46E-D1C1-E3CB-2E0AC8B11CD3}"/>
                  </a:ext>
                </a:extLst>
              </p:cNvPr>
              <p:cNvSpPr txBox="1"/>
              <p:nvPr/>
            </p:nvSpPr>
            <p:spPr>
              <a:xfrm>
                <a:off x="6303571" y="4092469"/>
                <a:ext cx="382341" cy="302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(+)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5702BD29-B46E-D1C1-E3CB-2E0AC8B11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71" y="4092469"/>
                <a:ext cx="382341" cy="302840"/>
              </a:xfrm>
              <a:prstGeom prst="rect">
                <a:avLst/>
              </a:prstGeom>
              <a:blipFill>
                <a:blip r:embed="rId4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1CAA9534-EBE6-CB2D-AF4D-4B417CBD616B}"/>
                  </a:ext>
                </a:extLst>
              </p:cNvPr>
              <p:cNvSpPr txBox="1"/>
              <p:nvPr/>
            </p:nvSpPr>
            <p:spPr>
              <a:xfrm>
                <a:off x="6964114" y="4587162"/>
                <a:ext cx="366306" cy="302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ES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1CAA9534-EBE6-CB2D-AF4D-4B417CBD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14" y="4587162"/>
                <a:ext cx="366306" cy="302840"/>
              </a:xfrm>
              <a:prstGeom prst="rect">
                <a:avLst/>
              </a:prstGeom>
              <a:blipFill>
                <a:blip r:embed="rId5"/>
                <a:stretch>
                  <a:fillRect r="-275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7564893-D054-8CF3-818A-982ED6BA67AD}"/>
              </a:ext>
            </a:extLst>
          </p:cNvPr>
          <p:cNvCxnSpPr/>
          <p:nvPr/>
        </p:nvCxnSpPr>
        <p:spPr bwMode="auto">
          <a:xfrm>
            <a:off x="6477964" y="4370142"/>
            <a:ext cx="652525" cy="4946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5" name="Imagen 64">
            <a:extLst>
              <a:ext uri="{FF2B5EF4-FFF2-40B4-BE49-F238E27FC236}">
                <a16:creationId xmlns:a16="http://schemas.microsoft.com/office/drawing/2014/main" id="{34E051CA-C56E-DC70-6EBF-6A4050C9B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189" y="1745202"/>
            <a:ext cx="866896" cy="533474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0F7130B5-0A22-E573-D320-9FBFB3512A9C}"/>
              </a:ext>
            </a:extLst>
          </p:cNvPr>
          <p:cNvSpPr txBox="1"/>
          <p:nvPr/>
        </p:nvSpPr>
        <p:spPr>
          <a:xfrm>
            <a:off x="983122" y="2650691"/>
            <a:ext cx="43101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kern="0" baseline="0" dirty="0">
                <a:latin typeface="Montserrat" pitchFamily="2" charset="77"/>
              </a:rPr>
              <a:t>Elegir el hiperplano que tenga el máximo margen</a:t>
            </a:r>
          </a:p>
          <a:p>
            <a:pPr eaLnBrk="1" hangingPunct="1"/>
            <a:endParaRPr lang="es-ES" altLang="es-ES" kern="0" dirty="0">
              <a:latin typeface="Montserrat" pitchFamily="2" charset="77"/>
            </a:endParaRPr>
          </a:p>
          <a:p>
            <a:pPr eaLnBrk="1" hangingPunct="1"/>
            <a:r>
              <a:rPr lang="es-ES" altLang="es-ES" kern="0" baseline="0" dirty="0">
                <a:latin typeface="Montserrat" pitchFamily="2" charset="77"/>
              </a:rPr>
              <a:t>Vectores soporte</a:t>
            </a:r>
          </a:p>
          <a:p>
            <a:pPr eaLnBrk="1" hangingPunct="1"/>
            <a:endParaRPr lang="es-ES" altLang="es-ES" kern="0" dirty="0">
              <a:latin typeface="Montserrat" pitchFamily="2" charset="77"/>
            </a:endParaRPr>
          </a:p>
          <a:p>
            <a:pPr eaLnBrk="1" hangingPunct="1"/>
            <a:r>
              <a:rPr lang="es-ES" altLang="es-ES" kern="0" dirty="0">
                <a:latin typeface="Montserrat" pitchFamily="2" charset="77"/>
              </a:rPr>
              <a:t>Margen. Distancia perpendicular desde los vectores soporte.</a:t>
            </a:r>
            <a:endParaRPr lang="es-ES" altLang="es-ES" kern="0" baseline="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88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8C570434-BF17-1F60-2AD7-4DF24F56B22B}"/>
                  </a:ext>
                </a:extLst>
              </p:cNvPr>
              <p:cNvSpPr txBox="1"/>
              <p:nvPr/>
            </p:nvSpPr>
            <p:spPr>
              <a:xfrm>
                <a:off x="8528527" y="1315459"/>
                <a:ext cx="3134273" cy="185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600" dirty="0">
                    <a:latin typeface="Montserrat Light" pitchFamily="2" charset="77"/>
                  </a:rPr>
                  <a:t>Minimizar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Montserrat SemiBold" pitchFamily="2" charset="77"/>
                  </a:rPr>
                  <a:t>sin</a:t>
                </a:r>
                <a:r>
                  <a:rPr lang="es-ES" sz="1600" dirty="0">
                    <a:latin typeface="Montserrat Light" pitchFamily="2" charset="77"/>
                  </a:rPr>
                  <a:t> </a:t>
                </a:r>
                <a:r>
                  <a:rPr lang="es-ES" sz="1600" i="1" dirty="0" err="1">
                    <a:latin typeface="Montserrat Light" pitchFamily="2" charset="77"/>
                  </a:rPr>
                  <a:t>slack</a:t>
                </a:r>
                <a:endParaRPr lang="es-ES" sz="1600" i="1" dirty="0">
                  <a:latin typeface="Montserrat Light" pitchFamily="2" charset="77"/>
                </a:endParaRPr>
              </a:p>
              <a:p>
                <a:r>
                  <a:rPr lang="es-ES_tradnl" sz="16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_tradnl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_tradnl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ES" sz="16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_tradnl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s-ES_tradnl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_tradnl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s-ES" sz="1600" dirty="0">
                  <a:latin typeface="Montserrat Light" pitchFamily="2" charset="77"/>
                </a:endParaRPr>
              </a:p>
              <a:p>
                <a:pPr lvl="1"/>
                <a:endParaRPr lang="es-ES" sz="1600" dirty="0">
                  <a:latin typeface="Montserrat Light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s-ES" sz="1600" b="1" dirty="0">
                    <a:latin typeface="Montserrat SemiBold" pitchFamily="2" charset="77"/>
                  </a:rPr>
                  <a:t>con</a:t>
                </a:r>
                <a:r>
                  <a:rPr lang="es-ES" sz="1600" dirty="0">
                    <a:latin typeface="Montserrat Light" pitchFamily="2" charset="77"/>
                  </a:rPr>
                  <a:t> </a:t>
                </a:r>
                <a:r>
                  <a:rPr lang="es-ES" sz="1600" i="1" dirty="0" err="1">
                    <a:latin typeface="Montserrat Light" pitchFamily="2" charset="77"/>
                  </a:rPr>
                  <a:t>slack</a:t>
                </a:r>
                <a:endParaRPr lang="es-ES" sz="1600" i="1" dirty="0">
                  <a:latin typeface="Montserrat Light" pitchFamily="2" charset="77"/>
                </a:endParaRPr>
              </a:p>
              <a:p>
                <a:r>
                  <a:rPr lang="es-ES_tradnl" sz="16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_tradnl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_tradnl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ES" sz="16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_tradnl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s-ES_tradnl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_tradnl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s-ES_tradnl" sz="1600" dirty="0">
                  <a:latin typeface="Montserrat Light" pitchFamily="2" charset="77"/>
                </a:endParaRPr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8C570434-BF17-1F60-2AD7-4DF24F56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27" y="1315459"/>
                <a:ext cx="3134273" cy="1854995"/>
              </a:xfrm>
              <a:prstGeom prst="rect">
                <a:avLst/>
              </a:prstGeom>
              <a:blipFill>
                <a:blip r:embed="rId6"/>
                <a:stretch>
                  <a:fillRect l="-806" t="-680" b="-27211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adroTexto 60">
            <a:extLst>
              <a:ext uri="{FF2B5EF4-FFF2-40B4-BE49-F238E27FC236}">
                <a16:creationId xmlns:a16="http://schemas.microsoft.com/office/drawing/2014/main" id="{11AA1242-8624-2CA4-DC77-ED7FA6AF9A41}"/>
              </a:ext>
            </a:extLst>
          </p:cNvPr>
          <p:cNvSpPr txBox="1"/>
          <p:nvPr/>
        </p:nvSpPr>
        <p:spPr>
          <a:xfrm>
            <a:off x="9859750" y="3792003"/>
            <a:ext cx="162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C00000"/>
                </a:solidFill>
                <a:latin typeface="Montserrat Light" pitchFamily="2" charset="77"/>
              </a:rPr>
              <a:t>Parámetro C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DB3613E-7E4D-0015-E499-F97A2E7D2C1D}"/>
              </a:ext>
            </a:extLst>
          </p:cNvPr>
          <p:cNvCxnSpPr>
            <a:stCxn id="61" idx="0"/>
          </p:cNvCxnSpPr>
          <p:nvPr/>
        </p:nvCxnSpPr>
        <p:spPr>
          <a:xfrm flipV="1">
            <a:off x="10671366" y="3001617"/>
            <a:ext cx="112591" cy="7903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D9208A4-9341-5F6E-71BD-7D31E4385D8F}"/>
              </a:ext>
            </a:extLst>
          </p:cNvPr>
          <p:cNvSpPr txBox="1"/>
          <p:nvPr/>
        </p:nvSpPr>
        <p:spPr>
          <a:xfrm>
            <a:off x="10014154" y="409023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i="1" dirty="0" err="1">
                <a:latin typeface="Montserrat" pitchFamily="2" charset="77"/>
              </a:rPr>
              <a:t>soft</a:t>
            </a:r>
            <a:r>
              <a:rPr lang="es-ES_tradnl" dirty="0" err="1">
                <a:latin typeface="Montserrat" pitchFamily="2" charset="77"/>
              </a:rPr>
              <a:t>SVM</a:t>
            </a:r>
            <a:endParaRPr dirty="0">
              <a:latin typeface="Montserrat" pitchFamily="2" charset="77"/>
            </a:endParaRPr>
          </a:p>
        </p:txBody>
      </p:sp>
      <p:sp>
        <p:nvSpPr>
          <p:cNvPr id="174" name="Line 45">
            <a:extLst>
              <a:ext uri="{FF2B5EF4-FFF2-40B4-BE49-F238E27FC236}">
                <a16:creationId xmlns:a16="http://schemas.microsoft.com/office/drawing/2014/main" id="{B2832F07-2CC7-C8A8-15B2-7BBE165DAB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7164" y="2569414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5" name="Line 46">
            <a:extLst>
              <a:ext uri="{FF2B5EF4-FFF2-40B4-BE49-F238E27FC236}">
                <a16:creationId xmlns:a16="http://schemas.microsoft.com/office/drawing/2014/main" id="{94CF676D-88E9-3A25-0525-0EEC03BFF3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27" y="5495176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6" name="AutoShape 47">
            <a:extLst>
              <a:ext uri="{FF2B5EF4-FFF2-40B4-BE49-F238E27FC236}">
                <a16:creationId xmlns:a16="http://schemas.microsoft.com/office/drawing/2014/main" id="{DC523DE1-692E-BC78-A1B1-101573A9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977" y="332506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77" name="AutoShape 48">
            <a:extLst>
              <a:ext uri="{FF2B5EF4-FFF2-40B4-BE49-F238E27FC236}">
                <a16:creationId xmlns:a16="http://schemas.microsoft.com/office/drawing/2014/main" id="{A608EB73-66BD-4038-278D-92143514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02" y="36822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78" name="AutoShape 49">
            <a:extLst>
              <a:ext uri="{FF2B5EF4-FFF2-40B4-BE49-F238E27FC236}">
                <a16:creationId xmlns:a16="http://schemas.microsoft.com/office/drawing/2014/main" id="{085A19E2-AAF6-E4CB-A497-111361D78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02" y="42283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79" name="AutoShape 50">
            <a:extLst>
              <a:ext uri="{FF2B5EF4-FFF2-40B4-BE49-F238E27FC236}">
                <a16:creationId xmlns:a16="http://schemas.microsoft.com/office/drawing/2014/main" id="{7EE7806A-FAA6-C395-5933-F2251F31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02" y="46855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0" name="AutoShape 51">
            <a:extLst>
              <a:ext uri="{FF2B5EF4-FFF2-40B4-BE49-F238E27FC236}">
                <a16:creationId xmlns:a16="http://schemas.microsoft.com/office/drawing/2014/main" id="{9FDD6384-E3B2-2E99-B376-3D104CA5A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02" y="30853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1" name="AutoShape 52">
            <a:extLst>
              <a:ext uri="{FF2B5EF4-FFF2-40B4-BE49-F238E27FC236}">
                <a16:creationId xmlns:a16="http://schemas.microsoft.com/office/drawing/2014/main" id="{9D4F1B44-7A0E-C257-2B6C-6F490B51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02" y="39997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2" name="AutoShape 53">
            <a:extLst>
              <a:ext uri="{FF2B5EF4-FFF2-40B4-BE49-F238E27FC236}">
                <a16:creationId xmlns:a16="http://schemas.microsoft.com/office/drawing/2014/main" id="{C7F5C78E-BDB4-2313-8FFC-7E7F9FCF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02" y="41521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3" name="AutoShape 54">
            <a:extLst>
              <a:ext uri="{FF2B5EF4-FFF2-40B4-BE49-F238E27FC236}">
                <a16:creationId xmlns:a16="http://schemas.microsoft.com/office/drawing/2014/main" id="{698340F9-0226-E84C-F9EE-4B9056CA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02" y="37711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4" name="AutoShape 55">
            <a:extLst>
              <a:ext uri="{FF2B5EF4-FFF2-40B4-BE49-F238E27FC236}">
                <a16:creationId xmlns:a16="http://schemas.microsoft.com/office/drawing/2014/main" id="{608FF17F-F065-E465-8BC1-B689CF2D5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02" y="37584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5" name="AutoShape 56">
            <a:extLst>
              <a:ext uri="{FF2B5EF4-FFF2-40B4-BE49-F238E27FC236}">
                <a16:creationId xmlns:a16="http://schemas.microsoft.com/office/drawing/2014/main" id="{800F79AB-9D3D-670D-D459-2A3013BD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02" y="46855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6" name="AutoShape 57">
            <a:extLst>
              <a:ext uri="{FF2B5EF4-FFF2-40B4-BE49-F238E27FC236}">
                <a16:creationId xmlns:a16="http://schemas.microsoft.com/office/drawing/2014/main" id="{F2457E49-E9BB-E489-F9B7-6C5000CC9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02" y="46855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7" name="AutoShape 58">
            <a:extLst>
              <a:ext uri="{FF2B5EF4-FFF2-40B4-BE49-F238E27FC236}">
                <a16:creationId xmlns:a16="http://schemas.microsoft.com/office/drawing/2014/main" id="{B404D308-4D23-4800-AF6C-1B8D3395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02" y="52062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8" name="AutoShape 59">
            <a:extLst>
              <a:ext uri="{FF2B5EF4-FFF2-40B4-BE49-F238E27FC236}">
                <a16:creationId xmlns:a16="http://schemas.microsoft.com/office/drawing/2014/main" id="{3928BBE7-0E9C-B9ED-1440-ECDCF5FF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02" y="40759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89" name="AutoShape 60">
            <a:extLst>
              <a:ext uri="{FF2B5EF4-FFF2-40B4-BE49-F238E27FC236}">
                <a16:creationId xmlns:a16="http://schemas.microsoft.com/office/drawing/2014/main" id="{35F5D3CD-C97D-09D2-A126-C39322FF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977" y="456966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0" name="AutoShape 61">
            <a:extLst>
              <a:ext uri="{FF2B5EF4-FFF2-40B4-BE49-F238E27FC236}">
                <a16:creationId xmlns:a16="http://schemas.microsoft.com/office/drawing/2014/main" id="{F914CD1C-97B8-5D19-29FE-5D9F07AB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02" y="49141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1" name="AutoShape 62">
            <a:extLst>
              <a:ext uri="{FF2B5EF4-FFF2-40B4-BE49-F238E27FC236}">
                <a16:creationId xmlns:a16="http://schemas.microsoft.com/office/drawing/2014/main" id="{67CA3543-7D59-C3FD-A94E-4BB927C2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02" y="399975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2" name="AutoShape 63">
            <a:extLst>
              <a:ext uri="{FF2B5EF4-FFF2-40B4-BE49-F238E27FC236}">
                <a16:creationId xmlns:a16="http://schemas.microsoft.com/office/drawing/2014/main" id="{26F32FB7-AC2B-780E-7D78-FF49280C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27" y="248686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3" name="AutoShape 64">
            <a:extLst>
              <a:ext uri="{FF2B5EF4-FFF2-40B4-BE49-F238E27FC236}">
                <a16:creationId xmlns:a16="http://schemas.microsoft.com/office/drawing/2014/main" id="{5010D8A8-B84C-0400-F052-C50A3863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27" y="256306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4" name="AutoShape 65">
            <a:extLst>
              <a:ext uri="{FF2B5EF4-FFF2-40B4-BE49-F238E27FC236}">
                <a16:creationId xmlns:a16="http://schemas.microsoft.com/office/drawing/2014/main" id="{9BDC0FD0-35CF-8B62-312F-95F56332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27" y="332506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5" name="AutoShape 66">
            <a:extLst>
              <a:ext uri="{FF2B5EF4-FFF2-40B4-BE49-F238E27FC236}">
                <a16:creationId xmlns:a16="http://schemas.microsoft.com/office/drawing/2014/main" id="{E3F3696D-74DE-EBE0-D644-B4B86796F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52" y="3769564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6" name="AutoShape 67">
            <a:extLst>
              <a:ext uri="{FF2B5EF4-FFF2-40B4-BE49-F238E27FC236}">
                <a16:creationId xmlns:a16="http://schemas.microsoft.com/office/drawing/2014/main" id="{5DC5D504-1820-2818-E6CF-5FADF39D9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252" y="447600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7" name="AutoShape 68">
            <a:extLst>
              <a:ext uri="{FF2B5EF4-FFF2-40B4-BE49-F238E27FC236}">
                <a16:creationId xmlns:a16="http://schemas.microsoft.com/office/drawing/2014/main" id="{3AFA0DEF-A5E7-6B24-D43F-4D2C130D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14" y="35552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198" name="Line 69">
            <a:extLst>
              <a:ext uri="{FF2B5EF4-FFF2-40B4-BE49-F238E27FC236}">
                <a16:creationId xmlns:a16="http://schemas.microsoft.com/office/drawing/2014/main" id="{654EED2E-DB0B-A068-3841-0341903BA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2302" y="2486864"/>
            <a:ext cx="2143125" cy="28844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" name="Line 70">
            <a:extLst>
              <a:ext uri="{FF2B5EF4-FFF2-40B4-BE49-F238E27FC236}">
                <a16:creationId xmlns:a16="http://schemas.microsoft.com/office/drawing/2014/main" id="{4A54034D-3856-39E7-7378-74E60FF6E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27389" y="3591764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0" name="Oval 71">
            <a:extLst>
              <a:ext uri="{FF2B5EF4-FFF2-40B4-BE49-F238E27FC236}">
                <a16:creationId xmlns:a16="http://schemas.microsoft.com/office/drawing/2014/main" id="{A1D5FBB8-5CAC-7AAB-7BA9-305ADE77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489" y="3706064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01" name="Oval 72">
            <a:extLst>
              <a:ext uri="{FF2B5EF4-FFF2-40B4-BE49-F238E27FC236}">
                <a16:creationId xmlns:a16="http://schemas.microsoft.com/office/drawing/2014/main" id="{97874C7B-F074-3D0A-9717-51E569BD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39" y="4501401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02" name="Oval 73">
            <a:extLst>
              <a:ext uri="{FF2B5EF4-FFF2-40B4-BE49-F238E27FC236}">
                <a16:creationId xmlns:a16="http://schemas.microsoft.com/office/drawing/2014/main" id="{F4AE77E0-CE4C-0D93-275B-EAAC0A13D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52" y="3688601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03" name="Line 74">
            <a:extLst>
              <a:ext uri="{FF2B5EF4-FFF2-40B4-BE49-F238E27FC236}">
                <a16:creationId xmlns:a16="http://schemas.microsoft.com/office/drawing/2014/main" id="{304D830C-1A7E-CA84-1814-0368D88695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3502" y="4406151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" name="Line 75">
            <a:extLst>
              <a:ext uri="{FF2B5EF4-FFF2-40B4-BE49-F238E27FC236}">
                <a16:creationId xmlns:a16="http://schemas.microsoft.com/office/drawing/2014/main" id="{58122A37-529A-1665-F8AA-4DF4087B2B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5889" y="3844176"/>
            <a:ext cx="234950" cy="179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" name="Line 76">
            <a:extLst>
              <a:ext uri="{FF2B5EF4-FFF2-40B4-BE49-F238E27FC236}">
                <a16:creationId xmlns:a16="http://schemas.microsoft.com/office/drawing/2014/main" id="{86D3B056-2FB8-9061-C0AF-3D54C8F36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0452" y="2667839"/>
            <a:ext cx="2009775" cy="2693987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" name="Line 77">
            <a:extLst>
              <a:ext uri="{FF2B5EF4-FFF2-40B4-BE49-F238E27FC236}">
                <a16:creationId xmlns:a16="http://schemas.microsoft.com/office/drawing/2014/main" id="{AC1665EA-C0AD-D076-FDC4-4FD4D9896D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2752" y="2305889"/>
            <a:ext cx="2066925" cy="2770187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7" name="Line 78">
            <a:extLst>
              <a:ext uri="{FF2B5EF4-FFF2-40B4-BE49-F238E27FC236}">
                <a16:creationId xmlns:a16="http://schemas.microsoft.com/office/drawing/2014/main" id="{B8E4D85E-F753-BFE9-0FB2-6F26A7D933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22627" y="2990101"/>
            <a:ext cx="841375" cy="582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8" name="Line 79">
            <a:extLst>
              <a:ext uri="{FF2B5EF4-FFF2-40B4-BE49-F238E27FC236}">
                <a16:creationId xmlns:a16="http://schemas.microsoft.com/office/drawing/2014/main" id="{6B9E8B43-DC76-30BE-B2B4-C9C0A9694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3614" y="3845764"/>
            <a:ext cx="809625" cy="5778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9" name="Text Box 80">
            <a:extLst>
              <a:ext uri="{FF2B5EF4-FFF2-40B4-BE49-F238E27FC236}">
                <a16:creationId xmlns:a16="http://schemas.microsoft.com/office/drawing/2014/main" id="{46EFF530-3730-EE39-B524-252BFF8B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177" y="3385389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s-ES" sz="2000" i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s-ES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0" name="Text Box 81">
            <a:extLst>
              <a:ext uri="{FF2B5EF4-FFF2-40B4-BE49-F238E27FC236}">
                <a16:creationId xmlns:a16="http://schemas.microsoft.com/office/drawing/2014/main" id="{FE612C22-96CF-DC86-2093-45556BE85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39" y="3848939"/>
            <a:ext cx="70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defTabSz="9144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es-ES" sz="2000" i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s-ES" sz="2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1" name="Oval 82">
            <a:extLst>
              <a:ext uri="{FF2B5EF4-FFF2-40B4-BE49-F238E27FC236}">
                <a16:creationId xmlns:a16="http://schemas.microsoft.com/office/drawing/2014/main" id="{F0543235-AC2D-A083-DCD8-9B32FC6F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389" y="3490164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12" name="Oval 83">
            <a:extLst>
              <a:ext uri="{FF2B5EF4-FFF2-40B4-BE49-F238E27FC236}">
                <a16:creationId xmlns:a16="http://schemas.microsoft.com/office/drawing/2014/main" id="{0764C3E7-33F2-7C93-FC81-D359EE6C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14" y="3698126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400"/>
          </a:p>
        </p:txBody>
      </p:sp>
      <p:sp>
        <p:nvSpPr>
          <p:cNvPr id="213" name="1 CuadroTexto">
            <a:extLst>
              <a:ext uri="{FF2B5EF4-FFF2-40B4-BE49-F238E27FC236}">
                <a16:creationId xmlns:a16="http://schemas.microsoft.com/office/drawing/2014/main" id="{CE88CB5E-7A81-8752-AB2C-E35934BD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177" y="4493464"/>
            <a:ext cx="158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" sz="1400" dirty="0"/>
              <a:t>Vectores de </a:t>
            </a:r>
            <a:r>
              <a:rPr lang="es-ES" altLang="es-ES" sz="1400" dirty="0">
                <a:latin typeface="Montserrat" pitchFamily="2" charset="77"/>
              </a:rPr>
              <a:t>soporte</a:t>
            </a:r>
          </a:p>
        </p:txBody>
      </p:sp>
      <p:cxnSp>
        <p:nvCxnSpPr>
          <p:cNvPr id="214" name="7 Conector recto de flecha">
            <a:extLst>
              <a:ext uri="{FF2B5EF4-FFF2-40B4-BE49-F238E27FC236}">
                <a16:creationId xmlns:a16="http://schemas.microsoft.com/office/drawing/2014/main" id="{FF0B07ED-2B8B-16FF-A728-E5D92CEB985B}"/>
              </a:ext>
            </a:extLst>
          </p:cNvPr>
          <p:cNvCxnSpPr>
            <a:cxnSpLocks noChangeShapeType="1"/>
            <a:stCxn id="213" idx="1"/>
            <a:endCxn id="202" idx="6"/>
          </p:cNvCxnSpPr>
          <p:nvPr/>
        </p:nvCxnSpPr>
        <p:spPr bwMode="auto">
          <a:xfrm flipH="1" flipV="1">
            <a:off x="4038552" y="3798139"/>
            <a:ext cx="2206625" cy="95693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9 Conector recto de flecha">
            <a:extLst>
              <a:ext uri="{FF2B5EF4-FFF2-40B4-BE49-F238E27FC236}">
                <a16:creationId xmlns:a16="http://schemas.microsoft.com/office/drawing/2014/main" id="{57C73C17-36BB-C95C-772E-D1481AD3C2FC}"/>
              </a:ext>
            </a:extLst>
          </p:cNvPr>
          <p:cNvCxnSpPr>
            <a:cxnSpLocks noChangeShapeType="1"/>
            <a:stCxn id="213" idx="1"/>
          </p:cNvCxnSpPr>
          <p:nvPr/>
        </p:nvCxnSpPr>
        <p:spPr bwMode="auto">
          <a:xfrm flipH="1" flipV="1">
            <a:off x="3194002" y="3860051"/>
            <a:ext cx="3051175" cy="89502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11 Conector recto de flecha">
            <a:extLst>
              <a:ext uri="{FF2B5EF4-FFF2-40B4-BE49-F238E27FC236}">
                <a16:creationId xmlns:a16="http://schemas.microsoft.com/office/drawing/2014/main" id="{A84628AC-3CA2-EB21-91FF-340F55B5B6E8}"/>
              </a:ext>
            </a:extLst>
          </p:cNvPr>
          <p:cNvCxnSpPr>
            <a:cxnSpLocks noChangeShapeType="1"/>
            <a:stCxn id="213" idx="1"/>
            <a:endCxn id="201" idx="6"/>
          </p:cNvCxnSpPr>
          <p:nvPr/>
        </p:nvCxnSpPr>
        <p:spPr bwMode="auto">
          <a:xfrm flipH="1" flipV="1">
            <a:off x="3405139" y="4610939"/>
            <a:ext cx="2840038" cy="14413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13 Conector recto de flecha">
            <a:extLst>
              <a:ext uri="{FF2B5EF4-FFF2-40B4-BE49-F238E27FC236}">
                <a16:creationId xmlns:a16="http://schemas.microsoft.com/office/drawing/2014/main" id="{5DB4753B-B49A-71B9-C1F0-A4708B1BD034}"/>
              </a:ext>
            </a:extLst>
          </p:cNvPr>
          <p:cNvCxnSpPr>
            <a:cxnSpLocks noChangeShapeType="1"/>
            <a:endCxn id="212" idx="7"/>
          </p:cNvCxnSpPr>
          <p:nvPr/>
        </p:nvCxnSpPr>
        <p:spPr bwMode="auto">
          <a:xfrm flipH="1">
            <a:off x="2676477" y="2751976"/>
            <a:ext cx="3097212" cy="97790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15 Conector recto de flecha">
            <a:extLst>
              <a:ext uri="{FF2B5EF4-FFF2-40B4-BE49-F238E27FC236}">
                <a16:creationId xmlns:a16="http://schemas.microsoft.com/office/drawing/2014/main" id="{91084177-2D6D-0A90-0A5D-5085D1EFFE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22752" y="2751976"/>
            <a:ext cx="1190625" cy="820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54 CuadroTexto">
            <a:extLst>
              <a:ext uri="{FF2B5EF4-FFF2-40B4-BE49-F238E27FC236}">
                <a16:creationId xmlns:a16="http://schemas.microsoft.com/office/drawing/2014/main" id="{CBDF7E74-16CB-8BD4-ECC8-6EC339DD1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27" y="2540090"/>
            <a:ext cx="2627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Blip>
                <a:blip r:embed="rId7"/>
              </a:buBlip>
              <a:defRPr sz="2800">
                <a:solidFill>
                  <a:srgbClr val="00000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0000"/>
              </a:buClr>
              <a:buSzPct val="75000"/>
              <a:buFont typeface="Trebuchet MS" panose="020B0603020202020204" pitchFamily="34" charset="0"/>
              <a:buChar char="—"/>
              <a:defRPr sz="24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•"/>
              <a:defRPr sz="20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25146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29718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34290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8pPr>
            <a:lvl9pPr marL="3886200" indent="-228600" defTabSz="449263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rebuchet MS" panose="020B0603020202020204" pitchFamily="34" charset="0"/>
              <a:buChar char="–"/>
              <a:defRPr>
                <a:solidFill>
                  <a:srgbClr val="00000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ES" sz="1400" dirty="0">
                <a:latin typeface="Montserrat" pitchFamily="2" charset="77"/>
              </a:rPr>
              <a:t>Instancias inclasificables y variables de holgura (</a:t>
            </a:r>
            <a:r>
              <a:rPr lang="es-ES" altLang="es-ES" sz="1400" dirty="0" err="1">
                <a:latin typeface="Montserrat" pitchFamily="2" charset="77"/>
              </a:rPr>
              <a:t>slack</a:t>
            </a:r>
            <a:r>
              <a:rPr lang="es-ES" altLang="es-ES" sz="1400" dirty="0">
                <a:latin typeface="Montserrat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702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6B28E-76C3-FB54-7DC0-32D214E2B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FBE23-D4D3-BA74-44B8-D61755F1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532F098-CD25-166D-ACE4-EDADFF6AF9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2316BBA-3FEF-0050-F766-6DF85C903B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s-ES" sz="1700" dirty="0"/>
                  <a:t>Hay dos objetivos contrapuestos, márgenes grandes suponen holguras grandes y viceversa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r>
                  <a:rPr lang="es-ES_tradnl" sz="17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sz="19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_tradnl" sz="19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_tradnl" sz="19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s-ES" sz="1900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s-ES" sz="19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1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ES_tradnl" sz="1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s-ES_tradnl" sz="1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_tradnl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9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p>
                            <m:r>
                              <a:rPr lang="es-ES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1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s-ES" sz="19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" sz="19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ES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s-ES" sz="1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s-ES_tradnl" sz="1700" dirty="0"/>
              </a:p>
              <a:p>
                <a:endParaRPr lang="es-ES_tradnl" sz="1700" dirty="0"/>
              </a:p>
              <a:p>
                <a:r>
                  <a:rPr lang="es-ES_tradnl" sz="1700" dirty="0"/>
                  <a:t>Si </a:t>
                </a:r>
                <a:r>
                  <a:rPr lang="es-ES_tradnl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_tradnl" sz="1700" dirty="0"/>
                  <a:t> tiene un valor grande</a:t>
                </a:r>
              </a:p>
              <a:p>
                <a:pPr lvl="1">
                  <a:buFont typeface="Letra del sistema regular"/>
                  <a:buChar char="-"/>
                </a:pPr>
                <a:r>
                  <a:rPr lang="es-ES_tradnl" sz="1600" dirty="0"/>
                  <a:t>Mucha importancia a que todos los datos de entrenamiento se clasifiquen correctamente (</a:t>
                </a:r>
                <a:r>
                  <a:rPr lang="es-ES_tradnl" sz="1600" i="1" dirty="0" err="1"/>
                  <a:t>slack</a:t>
                </a:r>
                <a:r>
                  <a:rPr lang="es-ES_tradnl" sz="1600" dirty="0"/>
                  <a:t> </a:t>
                </a:r>
                <a:r>
                  <a:rPr lang="es-ES_tradnl" sz="1600" i="1" dirty="0"/>
                  <a:t>variables</a:t>
                </a:r>
                <a:r>
                  <a:rPr lang="es-ES_tradnl" sz="1600" dirty="0"/>
                  <a:t> tienden a cero)</a:t>
                </a:r>
              </a:p>
              <a:p>
                <a:pPr lvl="1">
                  <a:buFont typeface="Letra del sistema regular"/>
                  <a:buChar char="-"/>
                </a:pPr>
                <a:r>
                  <a:rPr lang="es-ES_tradnl" sz="1600" dirty="0"/>
                  <a:t>Si hay ruido, puede haber </a:t>
                </a:r>
                <a:r>
                  <a:rPr lang="es-ES_tradnl" sz="1600" dirty="0" err="1"/>
                  <a:t>overfitting</a:t>
                </a:r>
                <a:endParaRPr lang="es-ES_tradnl" sz="1600" dirty="0"/>
              </a:p>
              <a:p>
                <a:r>
                  <a:rPr lang="es-ES_tradnl" sz="1700" dirty="0"/>
                  <a:t>Si </a:t>
                </a:r>
                <a:r>
                  <a:rPr lang="es-ES_tradnl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_tradnl" sz="1700" dirty="0"/>
                  <a:t> tiene un valor pequeño ocurre lo contrario</a:t>
                </a:r>
              </a:p>
              <a:p>
                <a:pPr lvl="1">
                  <a:buFont typeface="Letra del sistema regular"/>
                  <a:buChar char="-"/>
                </a:pPr>
                <a:r>
                  <a:rPr lang="es-ES_tradnl" sz="1600" dirty="0"/>
                  <a:t>Si es demasiado pequeño, puede ocurrir que haya demasiados datos de entrenamiento mal clasificados (muchas </a:t>
                </a:r>
                <a:r>
                  <a:rPr lang="es-ES_tradnl" sz="1600" i="1" dirty="0" err="1"/>
                  <a:t>slack</a:t>
                </a:r>
                <a:r>
                  <a:rPr lang="es-ES_tradnl" sz="1600" dirty="0"/>
                  <a:t> </a:t>
                </a:r>
                <a:r>
                  <a:rPr lang="es-ES_tradnl" sz="1600" i="1" dirty="0"/>
                  <a:t>variables</a:t>
                </a:r>
                <a:r>
                  <a:rPr lang="es-ES_tradnl" sz="1600" dirty="0"/>
                  <a:t> con valores altos)</a:t>
                </a:r>
              </a:p>
              <a:p>
                <a:endParaRPr lang="es-ES_tradnl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2316BBA-3FEF-0050-F766-6DF85C903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3"/>
                <a:stretch>
                  <a:fillRect l="-733" t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>
            <a:extLst>
              <a:ext uri="{FF2B5EF4-FFF2-40B4-BE49-F238E27FC236}">
                <a16:creationId xmlns:a16="http://schemas.microsoft.com/office/drawing/2014/main" id="{CFF80664-35E4-30A0-6229-F310345C64C9}"/>
              </a:ext>
            </a:extLst>
          </p:cNvPr>
          <p:cNvGrpSpPr/>
          <p:nvPr/>
        </p:nvGrpSpPr>
        <p:grpSpPr>
          <a:xfrm>
            <a:off x="6457284" y="824864"/>
            <a:ext cx="2731027" cy="2782862"/>
            <a:chOff x="6541545" y="998484"/>
            <a:chExt cx="2731027" cy="278286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3877BFA-CD92-0CC1-0185-136E3C44E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25805" y="1261346"/>
              <a:ext cx="2562506" cy="252000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8013206-469D-CD5F-6480-E34BB9A9760D}"/>
                </a:ext>
              </a:extLst>
            </p:cNvPr>
            <p:cNvSpPr txBox="1"/>
            <p:nvPr/>
          </p:nvSpPr>
          <p:spPr>
            <a:xfrm>
              <a:off x="6541545" y="998484"/>
              <a:ext cx="27310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400" dirty="0" err="1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soft</a:t>
              </a:r>
              <a:r>
                <a:rPr lang="es-ES" sz="14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-SVM </a:t>
              </a:r>
              <a:r>
                <a:rPr lang="es-ES_trad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s-ES" sz="14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=10</a:t>
              </a:r>
              <a:r>
                <a:rPr lang="es-ES" sz="1400" baseline="300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7</a:t>
              </a:r>
              <a:endParaRPr lang="es-ES_tradnl" sz="1400" baseline="30000" dirty="0">
                <a:latin typeface="Montserrat Light" pitchFamily="2" charset="77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40D3835-AF1A-1552-B60A-B90AFA05B30D}"/>
              </a:ext>
            </a:extLst>
          </p:cNvPr>
          <p:cNvGrpSpPr/>
          <p:nvPr/>
        </p:nvGrpSpPr>
        <p:grpSpPr>
          <a:xfrm>
            <a:off x="9019789" y="824864"/>
            <a:ext cx="2731027" cy="2786281"/>
            <a:chOff x="6541545" y="3901254"/>
            <a:chExt cx="2731027" cy="278628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13AACB3-8BF7-FF08-C4AB-36950F5E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25805" y="4167535"/>
              <a:ext cx="2562506" cy="2520000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A3256A1-7DBF-81FF-A0F5-60F42ABD3FBA}"/>
                </a:ext>
              </a:extLst>
            </p:cNvPr>
            <p:cNvSpPr txBox="1"/>
            <p:nvPr/>
          </p:nvSpPr>
          <p:spPr>
            <a:xfrm>
              <a:off x="6541545" y="3901254"/>
              <a:ext cx="27310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400" dirty="0" err="1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soft</a:t>
              </a:r>
              <a:r>
                <a:rPr lang="es-ES" sz="14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-SVM </a:t>
              </a:r>
              <a:r>
                <a:rPr lang="es-ES_trad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s-ES" sz="14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=10</a:t>
              </a:r>
              <a:r>
                <a:rPr lang="es-ES" sz="1400" baseline="300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3</a:t>
              </a:r>
              <a:endParaRPr lang="es-ES_tradnl" sz="1400" baseline="30000" dirty="0">
                <a:latin typeface="Montserrat Light" pitchFamily="2" charset="77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784F3F7-12C5-9DFF-2BDC-940CF535F2C5}"/>
              </a:ext>
            </a:extLst>
          </p:cNvPr>
          <p:cNvGrpSpPr/>
          <p:nvPr/>
        </p:nvGrpSpPr>
        <p:grpSpPr>
          <a:xfrm>
            <a:off x="6457284" y="3614546"/>
            <a:ext cx="2731027" cy="2782464"/>
            <a:chOff x="6358834" y="3905071"/>
            <a:chExt cx="2731027" cy="2782464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C3195F3-2F10-38A9-3B3C-7543A91B4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3094" y="4167535"/>
              <a:ext cx="2562506" cy="252000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76560D3-4CE6-FCF6-9DDF-4CEC588A3B03}"/>
                </a:ext>
              </a:extLst>
            </p:cNvPr>
            <p:cNvSpPr txBox="1"/>
            <p:nvPr/>
          </p:nvSpPr>
          <p:spPr>
            <a:xfrm>
              <a:off x="6358834" y="3905071"/>
              <a:ext cx="27310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400" dirty="0" err="1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soft</a:t>
              </a:r>
              <a:r>
                <a:rPr lang="es-ES" sz="14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-SVM </a:t>
              </a:r>
              <a:r>
                <a:rPr lang="es-ES_trad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s-ES" sz="14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=1</a:t>
              </a:r>
              <a:endParaRPr lang="es-ES_tradnl" sz="1400" baseline="30000" dirty="0">
                <a:latin typeface="Montserrat Light" pitchFamily="2" charset="77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8730412-FE14-B85F-D6A9-687C5B151F0E}"/>
              </a:ext>
            </a:extLst>
          </p:cNvPr>
          <p:cNvGrpSpPr/>
          <p:nvPr/>
        </p:nvGrpSpPr>
        <p:grpSpPr>
          <a:xfrm>
            <a:off x="9019789" y="3614564"/>
            <a:ext cx="2731027" cy="2782446"/>
            <a:chOff x="8977659" y="3750319"/>
            <a:chExt cx="2731027" cy="2782446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BA75808F-EF00-CEDD-A031-8F5EAFAD7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61919" y="4012765"/>
              <a:ext cx="2562506" cy="2520000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90D7D7B-D030-BBF7-9B71-450050EA6F85}"/>
                </a:ext>
              </a:extLst>
            </p:cNvPr>
            <p:cNvSpPr txBox="1"/>
            <p:nvPr/>
          </p:nvSpPr>
          <p:spPr>
            <a:xfrm>
              <a:off x="8977659" y="3750319"/>
              <a:ext cx="27310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400" dirty="0" err="1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soft</a:t>
              </a:r>
              <a:r>
                <a:rPr lang="es-ES" sz="14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-SVM </a:t>
              </a:r>
              <a:r>
                <a:rPr lang="es-ES_trad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es-ES" sz="14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=0.1</a:t>
              </a:r>
              <a:endParaRPr lang="es-ES_tradnl" sz="1400" baseline="30000" dirty="0">
                <a:latin typeface="Montserrat Ligh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07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</a:t>
            </a:r>
          </a:p>
        </p:txBody>
      </p:sp>
      <p:sp>
        <p:nvSpPr>
          <p:cNvPr id="3" name="Marcador de contenido 7">
            <a:extLst>
              <a:ext uri="{FF2B5EF4-FFF2-40B4-BE49-F238E27FC236}">
                <a16:creationId xmlns:a16="http://schemas.microsoft.com/office/drawing/2014/main" id="{8DCA3D65-AE71-061B-16DA-555DE166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_tradnl" dirty="0"/>
              <a:t>Modelo lineal</a:t>
            </a:r>
          </a:p>
          <a:p>
            <a:pPr lvl="2">
              <a:buFont typeface="Letra del sistema regular"/>
              <a:buChar char="-"/>
            </a:pPr>
            <a:r>
              <a:rPr lang="es-ES_tradnl" dirty="0"/>
              <a:t>los datos son separables linealmente (</a:t>
            </a:r>
            <a:r>
              <a:rPr lang="es-ES_tradnl" i="1" dirty="0" err="1"/>
              <a:t>hard</a:t>
            </a:r>
            <a:r>
              <a:rPr lang="es-ES_tradnl" i="1" dirty="0"/>
              <a:t> </a:t>
            </a:r>
            <a:r>
              <a:rPr lang="es-ES_tradnl" i="1" dirty="0" err="1"/>
              <a:t>margin</a:t>
            </a:r>
            <a:r>
              <a:rPr lang="es-ES_tradnl" dirty="0"/>
              <a:t>)</a:t>
            </a:r>
          </a:p>
          <a:p>
            <a:pPr lvl="2">
              <a:buFont typeface="Letra del sistema regular"/>
              <a:buChar char="-"/>
            </a:pPr>
            <a:r>
              <a:rPr lang="es-ES_tradnl" dirty="0"/>
              <a:t>los datos no son separables linealmente (</a:t>
            </a:r>
            <a:r>
              <a:rPr lang="es-ES_tradnl" i="1" dirty="0" err="1"/>
              <a:t>soft</a:t>
            </a:r>
            <a:r>
              <a:rPr lang="es-ES_tradnl" i="1" dirty="0"/>
              <a:t> </a:t>
            </a:r>
            <a:r>
              <a:rPr lang="es-ES_tradnl" i="1" dirty="0" err="1"/>
              <a:t>margin</a:t>
            </a:r>
            <a:r>
              <a:rPr lang="es-ES_tradnl" dirty="0"/>
              <a:t>)</a:t>
            </a:r>
          </a:p>
          <a:p>
            <a:r>
              <a:rPr lang="es-ES_tradnl" dirty="0"/>
              <a:t>Modelo no lineal</a:t>
            </a:r>
          </a:p>
          <a:p>
            <a:pPr lvl="2">
              <a:buFont typeface="Letra del sistema regular"/>
              <a:buChar char="-"/>
            </a:pPr>
            <a:r>
              <a:rPr lang="es-ES_tradnl" dirty="0" err="1"/>
              <a:t>kernels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D3AEEB10-0273-3C2A-315C-332EFE8E2C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214" y="3972874"/>
            <a:ext cx="2562506" cy="2520000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F6A4765A-A16D-B620-7F28-6DF609172F3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89" y="3972874"/>
            <a:ext cx="2562506" cy="2520000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AD9FA0DE-59E7-E211-91A2-DA6EF144026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764" y="3972874"/>
            <a:ext cx="256250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4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CB3080C-4D45-E09A-2987-9E5C2DC7DB3F}"/>
              </a:ext>
            </a:extLst>
          </p:cNvPr>
          <p:cNvGrpSpPr/>
          <p:nvPr/>
        </p:nvGrpSpPr>
        <p:grpSpPr>
          <a:xfrm>
            <a:off x="7334013" y="257553"/>
            <a:ext cx="3898443" cy="3830220"/>
            <a:chOff x="25727" y="5169822"/>
            <a:chExt cx="3898443" cy="3830220"/>
          </a:xfrm>
        </p:grpSpPr>
        <p:pic>
          <p:nvPicPr>
            <p:cNvPr id="7" name="Imagen 6" descr="Gráfico, Gráfico radial&#10;&#10;Descripción generada automáticamente">
              <a:extLst>
                <a:ext uri="{FF2B5EF4-FFF2-40B4-BE49-F238E27FC236}">
                  <a16:creationId xmlns:a16="http://schemas.microsoft.com/office/drawing/2014/main" id="{7E00C8CA-931C-C1E4-0C51-618EEF647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0728" y="5528950"/>
              <a:ext cx="3189409" cy="3099638"/>
            </a:xfrm>
            <a:prstGeom prst="rect">
              <a:avLst/>
            </a:prstGeom>
          </p:spPr>
        </p:pic>
        <p:pic>
          <p:nvPicPr>
            <p:cNvPr id="8" name="Imagen 7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28836691-A82B-C1FA-5E4D-4E6B2F637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27" y="5169822"/>
              <a:ext cx="3898443" cy="3830220"/>
            </a:xfrm>
            <a:prstGeom prst="rect">
              <a:avLst/>
            </a:prstGeom>
          </p:spPr>
        </p:pic>
      </p:grpSp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92FFF706-775B-D427-3834-CE68EE4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835" y="6322410"/>
            <a:ext cx="2743200" cy="365125"/>
          </a:xfrm>
        </p:spPr>
        <p:txBody>
          <a:bodyPr/>
          <a:lstStyle/>
          <a:p>
            <a:fld id="{A4CE1A35-97A9-FF4A-A8DA-619E06B62519}" type="slidenum">
              <a:rPr lang="es-ES_tradnl" smtClean="0"/>
              <a:pPr/>
              <a:t>9</a:t>
            </a:fld>
            <a:endParaRPr lang="es-ES_tradn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F4CCAE8-C66D-39BF-9639-299661FAA3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5259" y="2772724"/>
            <a:ext cx="2928578" cy="2880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E920CA3-B020-1F28-ECB8-D30077A4C4CB}"/>
              </a:ext>
            </a:extLst>
          </p:cNvPr>
          <p:cNvSpPr txBox="1"/>
          <p:nvPr/>
        </p:nvSpPr>
        <p:spPr>
          <a:xfrm>
            <a:off x="1964034" y="2078246"/>
            <a:ext cx="2731027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latin typeface="Montserrat Light" pitchFamily="2" charset="77"/>
                <a:ea typeface="Cambria Math" panose="02040503050406030204" pitchFamily="18" charset="0"/>
                <a:cs typeface="Times New Roman" panose="02020603050405020304" pitchFamily="18" charset="0"/>
              </a:rPr>
              <a:t>Espacio original</a:t>
            </a:r>
          </a:p>
          <a:p>
            <a:pPr algn="ctr"/>
            <a:r>
              <a:rPr lang="es-ES" sz="1600" dirty="0">
                <a:latin typeface="Montserrat Light" pitchFamily="2" charset="77"/>
                <a:ea typeface="Cambria Math" panose="02040503050406030204" pitchFamily="18" charset="0"/>
                <a:cs typeface="Times New Roman" panose="02020603050405020304" pitchFamily="18" charset="0"/>
              </a:rPr>
              <a:t>Espacio de entrada</a:t>
            </a:r>
          </a:p>
          <a:p>
            <a:pPr algn="ctr"/>
            <a:r>
              <a:rPr lang="es-ES" sz="1600" baseline="30000" dirty="0">
                <a:latin typeface="Montserrat Light" pitchFamily="2" charset="77"/>
                <a:ea typeface="Cambria Math" panose="02040503050406030204" pitchFamily="18" charset="0"/>
                <a:cs typeface="Times New Roman" panose="02020603050405020304" pitchFamily="18" charset="0"/>
              </a:rPr>
              <a:t>Input </a:t>
            </a:r>
            <a:r>
              <a:rPr lang="es-ES" sz="1600" baseline="30000" dirty="0" err="1">
                <a:latin typeface="Montserrat Light" pitchFamily="2" charset="77"/>
                <a:ea typeface="Cambria Math" panose="02040503050406030204" pitchFamily="18" charset="0"/>
                <a:cs typeface="Times New Roman" panose="02020603050405020304" pitchFamily="18" charset="0"/>
              </a:rPr>
              <a:t>Space</a:t>
            </a:r>
            <a:endParaRPr lang="es-ES_tradnl" sz="1600" baseline="30000" dirty="0">
              <a:latin typeface="Montserrat Light" pitchFamily="2" charset="77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DDABDF6-DBAC-8A15-F793-6B8ABD6B9F01}"/>
              </a:ext>
            </a:extLst>
          </p:cNvPr>
          <p:cNvSpPr/>
          <p:nvPr/>
        </p:nvSpPr>
        <p:spPr>
          <a:xfrm>
            <a:off x="2593241" y="3310002"/>
            <a:ext cx="1620000" cy="1620000"/>
          </a:xfrm>
          <a:prstGeom prst="ellipse">
            <a:avLst/>
          </a:prstGeom>
          <a:noFill/>
          <a:ln w="25400">
            <a:solidFill>
              <a:srgbClr val="FF1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Llamada con línea 2 (barra de énfasis) 13">
            <a:extLst>
              <a:ext uri="{FF2B5EF4-FFF2-40B4-BE49-F238E27FC236}">
                <a16:creationId xmlns:a16="http://schemas.microsoft.com/office/drawing/2014/main" id="{18C145A0-A99D-13F8-E86E-464741D34F59}"/>
              </a:ext>
            </a:extLst>
          </p:cNvPr>
          <p:cNvSpPr/>
          <p:nvPr/>
        </p:nvSpPr>
        <p:spPr>
          <a:xfrm flipH="1">
            <a:off x="174113" y="3103617"/>
            <a:ext cx="1773294" cy="325383"/>
          </a:xfrm>
          <a:prstGeom prst="accentCallout2">
            <a:avLst>
              <a:gd name="adj1" fmla="val 20338"/>
              <a:gd name="adj2" fmla="val 1562"/>
              <a:gd name="adj3" fmla="val 18750"/>
              <a:gd name="adj4" fmla="val -16667"/>
              <a:gd name="adj5" fmla="val 188764"/>
              <a:gd name="adj6" fmla="val -410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1400" dirty="0">
                <a:solidFill>
                  <a:schemeClr val="tx1"/>
                </a:solidFill>
                <a:latin typeface="Montserrat Light" pitchFamily="2" charset="77"/>
              </a:rPr>
              <a:t>Frontera de Decisión no lineal</a:t>
            </a:r>
          </a:p>
        </p:txBody>
      </p:sp>
      <p:sp>
        <p:nvSpPr>
          <p:cNvPr id="15" name="Flecha derecha 14">
            <a:extLst>
              <a:ext uri="{FF2B5EF4-FFF2-40B4-BE49-F238E27FC236}">
                <a16:creationId xmlns:a16="http://schemas.microsoft.com/office/drawing/2014/main" id="{F470E46F-336F-A5E7-0B9E-696EDF7FE742}"/>
              </a:ext>
            </a:extLst>
          </p:cNvPr>
          <p:cNvSpPr/>
          <p:nvPr/>
        </p:nvSpPr>
        <p:spPr>
          <a:xfrm>
            <a:off x="5854373" y="3632514"/>
            <a:ext cx="1057275" cy="542925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13678-E016-9078-43BD-8DA62E0B591C}"/>
              </a:ext>
            </a:extLst>
          </p:cNvPr>
          <p:cNvSpPr txBox="1"/>
          <p:nvPr/>
        </p:nvSpPr>
        <p:spPr>
          <a:xfrm>
            <a:off x="5575714" y="3158976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𝜙:</a:t>
            </a:r>
            <a:r>
              <a:rPr lang="es-ES_trad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𝜑(</a:t>
            </a:r>
            <a:r>
              <a:rPr lang="es-ES_trad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50354B1-4946-13AC-9A28-5E7DFD52D728}"/>
              </a:ext>
            </a:extLst>
          </p:cNvPr>
          <p:cNvGrpSpPr/>
          <p:nvPr/>
        </p:nvGrpSpPr>
        <p:grpSpPr>
          <a:xfrm>
            <a:off x="7675466" y="33546"/>
            <a:ext cx="4648346" cy="3552707"/>
            <a:chOff x="6720487" y="2037148"/>
            <a:chExt cx="4648346" cy="3552707"/>
          </a:xfrm>
        </p:grpSpPr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D2A13D1-6C42-D346-4555-5193E9B6B63A}"/>
                </a:ext>
              </a:extLst>
            </p:cNvPr>
            <p:cNvSpPr txBox="1"/>
            <p:nvPr/>
          </p:nvSpPr>
          <p:spPr>
            <a:xfrm>
              <a:off x="7013503" y="2037148"/>
              <a:ext cx="2844000" cy="995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6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Espacio transformado</a:t>
              </a:r>
            </a:p>
            <a:p>
              <a:pPr algn="ctr"/>
              <a:r>
                <a:rPr lang="es-ES" sz="16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Espacio de características</a:t>
              </a:r>
            </a:p>
            <a:p>
              <a:pPr algn="ctr"/>
              <a:r>
                <a:rPr lang="es-ES" sz="1600" baseline="30000" dirty="0" err="1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Feature</a:t>
              </a:r>
              <a:r>
                <a:rPr lang="es-ES" sz="1600" baseline="30000" dirty="0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600" baseline="30000" dirty="0" err="1">
                  <a:latin typeface="Montserrat Light" pitchFamily="2" charset="77"/>
                  <a:ea typeface="Cambria Math" panose="02040503050406030204" pitchFamily="18" charset="0"/>
                  <a:cs typeface="Times New Roman" panose="02020603050405020304" pitchFamily="18" charset="0"/>
                </a:rPr>
                <a:t>Space</a:t>
              </a:r>
              <a:endParaRPr lang="es-ES_tradnl" sz="1600" baseline="30000" dirty="0">
                <a:latin typeface="Montserrat Light" pitchFamily="2" charset="77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645E259-7EA6-BB89-E132-16EF46660031}"/>
                </a:ext>
              </a:extLst>
            </p:cNvPr>
            <p:cNvSpPr txBox="1"/>
            <p:nvPr/>
          </p:nvSpPr>
          <p:spPr>
            <a:xfrm>
              <a:off x="7928914" y="5359023"/>
              <a:ext cx="30168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X1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C148994-170C-BF05-727F-908D5A5373DB}"/>
                </a:ext>
              </a:extLst>
            </p:cNvPr>
            <p:cNvSpPr txBox="1"/>
            <p:nvPr/>
          </p:nvSpPr>
          <p:spPr>
            <a:xfrm>
              <a:off x="9540064" y="4967616"/>
              <a:ext cx="30168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X2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FDD909C-0DC1-5F3E-370A-925E904F7535}"/>
                </a:ext>
              </a:extLst>
            </p:cNvPr>
            <p:cNvSpPr txBox="1"/>
            <p:nvPr/>
          </p:nvSpPr>
          <p:spPr>
            <a:xfrm>
              <a:off x="6720487" y="3989700"/>
              <a:ext cx="30168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X3</a:t>
              </a:r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5F2A839-15DE-5491-8C7E-7BAC6EE7A198}"/>
                </a:ext>
              </a:extLst>
            </p:cNvPr>
            <p:cNvSpPr/>
            <p:nvPr/>
          </p:nvSpPr>
          <p:spPr>
            <a:xfrm>
              <a:off x="7154385" y="3555973"/>
              <a:ext cx="2562237" cy="755583"/>
            </a:xfrm>
            <a:custGeom>
              <a:avLst/>
              <a:gdLst>
                <a:gd name="connsiteX0" fmla="*/ 1025090 w 2839453"/>
                <a:gd name="connsiteY0" fmla="*/ 0 h 755583"/>
                <a:gd name="connsiteX1" fmla="*/ 0 w 2839453"/>
                <a:gd name="connsiteY1" fmla="*/ 548640 h 755583"/>
                <a:gd name="connsiteX2" fmla="*/ 2396690 w 2839453"/>
                <a:gd name="connsiteY2" fmla="*/ 755583 h 755583"/>
                <a:gd name="connsiteX3" fmla="*/ 2839453 w 2839453"/>
                <a:gd name="connsiteY3" fmla="*/ 105878 h 755583"/>
                <a:gd name="connsiteX4" fmla="*/ 1025090 w 2839453"/>
                <a:gd name="connsiteY4" fmla="*/ 0 h 7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453" h="755583">
                  <a:moveTo>
                    <a:pt x="1025090" y="0"/>
                  </a:moveTo>
                  <a:lnTo>
                    <a:pt x="0" y="548640"/>
                  </a:lnTo>
                  <a:lnTo>
                    <a:pt x="2396690" y="755583"/>
                  </a:lnTo>
                  <a:lnTo>
                    <a:pt x="2839453" y="105878"/>
                  </a:lnTo>
                  <a:lnTo>
                    <a:pt x="1025090" y="0"/>
                  </a:lnTo>
                  <a:close/>
                </a:path>
              </a:pathLst>
            </a:custGeom>
            <a:solidFill>
              <a:srgbClr val="FF19FF">
                <a:alpha val="2379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Llamada con línea 2 (barra de énfasis) 22">
              <a:extLst>
                <a:ext uri="{FF2B5EF4-FFF2-40B4-BE49-F238E27FC236}">
                  <a16:creationId xmlns:a16="http://schemas.microsoft.com/office/drawing/2014/main" id="{0F123F28-3A1E-8CE2-9C5F-5AAE2328B2C3}"/>
                </a:ext>
              </a:extLst>
            </p:cNvPr>
            <p:cNvSpPr/>
            <p:nvPr/>
          </p:nvSpPr>
          <p:spPr>
            <a:xfrm>
              <a:off x="9841750" y="4317351"/>
              <a:ext cx="1527083" cy="551069"/>
            </a:xfrm>
            <a:prstGeom prst="accentCallout2">
              <a:avLst>
                <a:gd name="adj1" fmla="val 20338"/>
                <a:gd name="adj2" fmla="val 1562"/>
                <a:gd name="adj3" fmla="val 18750"/>
                <a:gd name="adj4" fmla="val -16667"/>
                <a:gd name="adj5" fmla="val -43292"/>
                <a:gd name="adj6" fmla="val -3097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_tradnl" sz="1400" dirty="0">
                  <a:solidFill>
                    <a:schemeClr val="tx1"/>
                  </a:solidFill>
                  <a:latin typeface="Montserrat Light" pitchFamily="2" charset="77"/>
                </a:rPr>
                <a:t>Frontera de Decisión lineal</a:t>
              </a: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B89A3997-2706-D416-4B94-B0D1B187F1E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5291" y="3858538"/>
            <a:ext cx="2928578" cy="2880000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E62B327-6D7E-54C0-50F4-B9DB5A37841B}"/>
              </a:ext>
            </a:extLst>
          </p:cNvPr>
          <p:cNvCxnSpPr>
            <a:cxnSpLocks/>
          </p:cNvCxnSpPr>
          <p:nvPr/>
        </p:nvCxnSpPr>
        <p:spPr>
          <a:xfrm>
            <a:off x="8047529" y="5169822"/>
            <a:ext cx="1232051" cy="1282913"/>
          </a:xfrm>
          <a:prstGeom prst="line">
            <a:avLst/>
          </a:prstGeom>
          <a:ln w="25400">
            <a:solidFill>
              <a:srgbClr val="FF1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lamada con línea 2 (barra de énfasis) 25">
            <a:extLst>
              <a:ext uri="{FF2B5EF4-FFF2-40B4-BE49-F238E27FC236}">
                <a16:creationId xmlns:a16="http://schemas.microsoft.com/office/drawing/2014/main" id="{96FB0B0F-B193-330D-5450-0D3AC9B2B92E}"/>
              </a:ext>
            </a:extLst>
          </p:cNvPr>
          <p:cNvSpPr/>
          <p:nvPr/>
        </p:nvSpPr>
        <p:spPr>
          <a:xfrm>
            <a:off x="10310345" y="4611895"/>
            <a:ext cx="1822935" cy="325383"/>
          </a:xfrm>
          <a:prstGeom prst="accentCallout2">
            <a:avLst>
              <a:gd name="adj1" fmla="val 20338"/>
              <a:gd name="adj2" fmla="val 1562"/>
              <a:gd name="adj3" fmla="val 18750"/>
              <a:gd name="adj4" fmla="val -16667"/>
              <a:gd name="adj5" fmla="val 366626"/>
              <a:gd name="adj6" fmla="val -905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400" dirty="0">
                <a:solidFill>
                  <a:schemeClr val="tx1"/>
                </a:solidFill>
                <a:latin typeface="Montserrat Light" pitchFamily="2" charset="77"/>
              </a:rPr>
              <a:t>Frontera de Decisión lineal</a:t>
            </a:r>
          </a:p>
        </p:txBody>
      </p:sp>
      <p:sp>
        <p:nvSpPr>
          <p:cNvPr id="27" name="Flecha derecha 26">
            <a:extLst>
              <a:ext uri="{FF2B5EF4-FFF2-40B4-BE49-F238E27FC236}">
                <a16:creationId xmlns:a16="http://schemas.microsoft.com/office/drawing/2014/main" id="{0C277CC9-50CD-EDB4-F030-57A8E2ACDEDA}"/>
              </a:ext>
            </a:extLst>
          </p:cNvPr>
          <p:cNvSpPr/>
          <p:nvPr/>
        </p:nvSpPr>
        <p:spPr>
          <a:xfrm rot="1200000">
            <a:off x="5834357" y="5007848"/>
            <a:ext cx="1057275" cy="542925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Flecha derecha 27">
            <a:extLst>
              <a:ext uri="{FF2B5EF4-FFF2-40B4-BE49-F238E27FC236}">
                <a16:creationId xmlns:a16="http://schemas.microsoft.com/office/drawing/2014/main" id="{6857E85F-F601-89BD-63ED-ED3CC0B63C0C}"/>
              </a:ext>
            </a:extLst>
          </p:cNvPr>
          <p:cNvSpPr/>
          <p:nvPr/>
        </p:nvSpPr>
        <p:spPr>
          <a:xfrm rot="-1200000">
            <a:off x="5799862" y="2243959"/>
            <a:ext cx="1057275" cy="542925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37DA544-9886-F45A-E440-92F20644ECA8}"/>
                  </a:ext>
                </a:extLst>
              </p:cNvPr>
              <p:cNvSpPr txBox="1"/>
              <p:nvPr/>
            </p:nvSpPr>
            <p:spPr>
              <a:xfrm rot="20400000">
                <a:off x="4685227" y="1744935"/>
                <a:ext cx="3011209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E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d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37DA544-9886-F45A-E440-92F20644E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00000">
                <a:off x="4685227" y="1744935"/>
                <a:ext cx="3011209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719A3EF7-575C-46B0-E750-187A7DC27BD7}"/>
                  </a:ext>
                </a:extLst>
              </p:cNvPr>
              <p:cNvSpPr txBox="1"/>
              <p:nvPr/>
            </p:nvSpPr>
            <p:spPr>
              <a:xfrm rot="1200000">
                <a:off x="5373198" y="4725784"/>
                <a:ext cx="2261325" cy="341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719A3EF7-575C-46B0-E750-187A7DC27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00000">
                <a:off x="5373198" y="4725784"/>
                <a:ext cx="2261325" cy="341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B7156485-8A5C-F963-F89B-4A9B8A21D6A3}"/>
              </a:ext>
            </a:extLst>
          </p:cNvPr>
          <p:cNvSpPr txBox="1"/>
          <p:nvPr/>
        </p:nvSpPr>
        <p:spPr>
          <a:xfrm>
            <a:off x="3675375" y="5618017"/>
            <a:ext cx="42242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latin typeface="Montserrat Light" pitchFamily="2" charset="77"/>
              </a:rPr>
              <a:t>Se pasa de la formulación:</a:t>
            </a:r>
          </a:p>
          <a:p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ES_tradnl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ES_tradnl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s-ES_tradnl" sz="1600" dirty="0">
                <a:latin typeface="Montserrat Light" pitchFamily="2" charset="77"/>
              </a:rPr>
              <a:t>que no separa linealmente</a:t>
            </a:r>
          </a:p>
          <a:p>
            <a:r>
              <a:rPr lang="es-ES_tradnl" sz="1600" dirty="0">
                <a:latin typeface="Montserrat Light" pitchFamily="2" charset="77"/>
              </a:rPr>
              <a:t>a</a:t>
            </a:r>
          </a:p>
          <a:p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ES_tradnl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_tradnl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ES_tradnl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S_tradn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ES_tradnl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s-ES_tradnl" sz="1600" dirty="0">
                <a:latin typeface="Montserrat Light" pitchFamily="2" charset="77"/>
                <a:cs typeface="Times New Roman" panose="02020603050405020304" pitchFamily="18" charset="0"/>
              </a:rPr>
              <a:t>que sí lo hace</a:t>
            </a:r>
            <a:endParaRPr lang="es-ES_tradnl" sz="1600" dirty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0866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28405</TotalTime>
  <Words>1128</Words>
  <Application>Microsoft Macintosh PowerPoint</Application>
  <PresentationFormat>Panorámica</PresentationFormat>
  <Paragraphs>208</Paragraphs>
  <Slides>19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 Math</vt:lpstr>
      <vt:lpstr>Courier</vt:lpstr>
      <vt:lpstr>Letra del sistema regular</vt:lpstr>
      <vt:lpstr>Montserrat</vt:lpstr>
      <vt:lpstr>Montserrat Light</vt:lpstr>
      <vt:lpstr>Montserrat SemiBold</vt:lpstr>
      <vt:lpstr>Roboto</vt:lpstr>
      <vt:lpstr>Times New Roman</vt:lpstr>
      <vt:lpstr>Tema de Office</vt:lpstr>
      <vt:lpstr>Aprendizaje Automático</vt:lpstr>
      <vt:lpstr>Tutorial 4</vt:lpstr>
      <vt:lpstr>Tutorial 4</vt:lpstr>
      <vt:lpstr>Tutorial 4</vt:lpstr>
      <vt:lpstr>Tutorial 4</vt:lpstr>
      <vt:lpstr>Tutorial 4</vt:lpstr>
      <vt:lpstr>Tutorial 4</vt:lpstr>
      <vt:lpstr>Tutorial 4</vt:lpstr>
      <vt:lpstr>Tutorial 4</vt:lpstr>
      <vt:lpstr>Tutorial 4</vt:lpstr>
      <vt:lpstr>Máquinas de Soporte Vectorial</vt:lpstr>
      <vt:lpstr>Máquinas de Soporte Vectorial</vt:lpstr>
      <vt:lpstr>Tutorial 4</vt:lpstr>
      <vt:lpstr>Tutorial 4</vt:lpstr>
      <vt:lpstr>Tutorial 4</vt:lpstr>
      <vt:lpstr>Tutorial 4</vt:lpstr>
      <vt:lpstr>Tutorial 4</vt:lpstr>
      <vt:lpstr>Tutorial 4</vt:lpstr>
      <vt:lpstr>Tutorial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mangelpg patricio</cp:lastModifiedBy>
  <cp:revision>26</cp:revision>
  <dcterms:created xsi:type="dcterms:W3CDTF">2021-12-10T11:28:42Z</dcterms:created>
  <dcterms:modified xsi:type="dcterms:W3CDTF">2024-03-03T10:42:12Z</dcterms:modified>
</cp:coreProperties>
</file>