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43" r:id="rId3"/>
    <p:sldId id="348" r:id="rId4"/>
    <p:sldId id="349" r:id="rId5"/>
    <p:sldId id="350" r:id="rId6"/>
    <p:sldId id="34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347"/>
  </p:normalViewPr>
  <p:slideViewPr>
    <p:cSldViewPr snapToGrid="0" snapToObjects="1">
      <p:cViewPr varScale="1">
        <p:scale>
          <a:sx n="82" d="100"/>
          <a:sy n="82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01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795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8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550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385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8 – </a:t>
            </a:r>
            <a:r>
              <a:rPr lang="es-ES_tradnl" dirty="0" err="1"/>
              <a:t>Logistic</a:t>
            </a:r>
            <a:r>
              <a:rPr lang="es-ES_tradnl" dirty="0"/>
              <a:t> </a:t>
            </a:r>
            <a:r>
              <a:rPr lang="es-ES_tradnl" dirty="0" err="1"/>
              <a:t>Regression</a:t>
            </a:r>
            <a:endParaRPr lang="es-ES_tradn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8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</a:t>
            </a:r>
            <a:r>
              <a:rPr lang="es-ES_tradnl" dirty="0" err="1"/>
              <a:t>Logistic</a:t>
            </a:r>
            <a:r>
              <a:rPr lang="es-ES_tradnl" dirty="0"/>
              <a:t> </a:t>
            </a:r>
            <a:r>
              <a:rPr lang="es-ES_tradnl" dirty="0" err="1"/>
              <a:t>Regression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2C4CF5D0-FD8C-559C-E523-B04EC37A1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s-ES_tradnl" sz="2000" dirty="0"/>
                  <a:t>La función logística (o </a:t>
                </a:r>
                <a:r>
                  <a:rPr lang="es-ES_tradnl" sz="2000" dirty="0" err="1"/>
                  <a:t>sigmoide</a:t>
                </a:r>
                <a:r>
                  <a:rPr lang="es-ES_tradnl" sz="2000" dirty="0"/>
                  <a:t>)  es la aplicación particular de la función lineal de los datos a un funcional</a:t>
                </a:r>
              </a:p>
              <a:p>
                <a:pPr marL="0" indent="0" algn="ctr">
                  <a:buNone/>
                </a:pPr>
                <a:r>
                  <a:rPr lang="es-ES_trad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ES_trad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_tradn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_trad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)=𝜎(</a:t>
                </a:r>
                <a:r>
                  <a:rPr lang="es-ES_tradn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_tradnl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s-ES_tradn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_trad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s-ES_trad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_trad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_trad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s-ES_tradnl" sz="2000" dirty="0"/>
                  <a:t>Donde la </a:t>
                </a:r>
                <a:r>
                  <a:rPr lang="es-ES_tradnl" sz="2000" dirty="0" err="1"/>
                  <a:t>sigmoide</a:t>
                </a:r>
                <a:r>
                  <a:rPr lang="es-ES_tradnl" sz="2000" dirty="0"/>
                  <a:t>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ES_tradn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sz="2000" dirty="0"/>
              </a:p>
              <a:p>
                <a:r>
                  <a:rPr lang="es-ES_tradnl" sz="2000" dirty="0"/>
                  <a:t>Es una función suave y diferenciable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2C4CF5D0-FD8C-559C-E523-B04EC37A1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03" t="-1163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66F4FFE-C5DF-4B2C-0FFE-AC138765B8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997" y="4146486"/>
            <a:ext cx="4106648" cy="27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8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Clasificación Logística</a:t>
            </a:r>
          </a:p>
          <a:p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985866C0-E38E-346B-8CDE-7FFE9EA3F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s-ES_tradnl" dirty="0"/>
                  <a:t>Dado que está acotada </a:t>
                </a:r>
                <a:r>
                  <a:rPr lang="es-ES_trad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es-ES_tradnl" dirty="0"/>
                  <a:t>, se puede usar para modelar la probabilidad de una clase: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=0|</m:t>
                          </m:r>
                          <m:r>
                            <a:rPr lang="es-ES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_tradnl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s-ES_tradnl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_tradnl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_tradn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_tradnl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Si se suponen dos clases, ¿</a:t>
                </a:r>
                <a:r>
                  <a:rPr lang="es-ES_trad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p(C=1|</a:t>
                </a:r>
                <a:r>
                  <a:rPr lang="es-ES_tradnl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_trad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ES_tradnl" dirty="0"/>
                  <a:t>?</a:t>
                </a:r>
              </a:p>
              <a:p>
                <a:r>
                  <a:rPr lang="es-ES_tradnl" dirty="0"/>
                  <a:t>Sabiendo que:  </a:t>
                </a:r>
                <a:r>
                  <a:rPr lang="es-ES_trad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p(C=1|</a:t>
                </a:r>
                <a:r>
                  <a:rPr lang="es-ES_tradnl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_trad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p(C=0|</a:t>
                </a:r>
                <a:r>
                  <a:rPr lang="es-ES_tradnl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_tradn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</a:t>
                </a:r>
              </a:p>
              <a:p>
                <a:r>
                  <a:rPr lang="es-ES_tradnl" dirty="0"/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s-ES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lang="es-ES_tradnl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s-ES_trad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_tradn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_tradn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_tradnl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_tradn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_tradnl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s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_tradn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_tradnl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b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985866C0-E38E-346B-8CDE-7FFE9EA3F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44" t="-2035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8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8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Clasificación Logística</a:t>
            </a:r>
          </a:p>
          <a:p>
            <a:endParaRPr lang="es-ES_tradn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77E1DEE-3447-8057-DEB9-DD754A9B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_tradnl" dirty="0"/>
              <a:t>¿Cómo es la frontera de decisión (</a:t>
            </a:r>
            <a:r>
              <a:rPr lang="es-ES_tradnl" i="1" dirty="0" err="1"/>
              <a:t>decision</a:t>
            </a:r>
            <a:r>
              <a:rPr lang="es-ES_tradnl" i="1" dirty="0"/>
              <a:t> </a:t>
            </a:r>
            <a:r>
              <a:rPr lang="es-ES_tradnl" i="1" dirty="0" err="1"/>
              <a:t>boundary</a:t>
            </a:r>
            <a:r>
              <a:rPr lang="es-ES_tradnl" dirty="0"/>
              <a:t>) para la regresión logística?</a:t>
            </a:r>
          </a:p>
          <a:p>
            <a:r>
              <a:rPr lang="es-ES_tradnl" dirty="0"/>
              <a:t>Es decir, ¿cómo se separa una clase de la otra?¿Será una separación lineal, cuadrática, exponencial…?</a:t>
            </a:r>
          </a:p>
          <a:p>
            <a:pPr lvl="1"/>
            <a:r>
              <a:rPr lang="es-ES_tradnl" dirty="0"/>
              <a:t>Si se tienen dos clases con la misma probabilidad: 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p(C=0|</a:t>
            </a:r>
            <a:r>
              <a:rPr lang="es-ES_trad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p(C=1|</a:t>
            </a:r>
            <a:r>
              <a:rPr lang="es-ES_trad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=0.5</a:t>
            </a:r>
            <a:endParaRPr lang="es-ES_tradnl" dirty="0"/>
          </a:p>
          <a:p>
            <a:endParaRPr lang="es-ES_tradnl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D99B458-D099-CBB0-C754-A7BC9E721101}"/>
              </a:ext>
            </a:extLst>
          </p:cNvPr>
          <p:cNvGrpSpPr/>
          <p:nvPr/>
        </p:nvGrpSpPr>
        <p:grpSpPr>
          <a:xfrm>
            <a:off x="3551913" y="3666760"/>
            <a:ext cx="4635500" cy="3060700"/>
            <a:chOff x="3551913" y="3797300"/>
            <a:chExt cx="4635500" cy="30607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A3893CB-6051-F02E-7304-A4C453A0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1913" y="3797300"/>
              <a:ext cx="4635500" cy="3060700"/>
            </a:xfrm>
            <a:prstGeom prst="rect">
              <a:avLst/>
            </a:prstGeom>
          </p:spPr>
        </p:pic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61DC15B-80BE-9FF3-3E35-7C7FB832A5E6}"/>
                </a:ext>
              </a:extLst>
            </p:cNvPr>
            <p:cNvCxnSpPr>
              <a:cxnSpLocks/>
            </p:cNvCxnSpPr>
            <p:nvPr/>
          </p:nvCxnSpPr>
          <p:spPr>
            <a:xfrm>
              <a:off x="4046899" y="5269117"/>
              <a:ext cx="38748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BF967A5-C866-551D-4107-1723EE3AC7EE}"/>
                </a:ext>
              </a:extLst>
            </p:cNvPr>
            <p:cNvSpPr txBox="1"/>
            <p:nvPr/>
          </p:nvSpPr>
          <p:spPr>
            <a:xfrm>
              <a:off x="4126117" y="5024462"/>
              <a:ext cx="196988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p(C=0|</a:t>
              </a:r>
              <a:r>
                <a:rPr lang="es-ES_tradnl" sz="1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ES_tradnl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= p(C=1|</a:t>
              </a:r>
              <a:r>
                <a:rPr lang="es-ES_tradnl" sz="10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ES_tradnl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=0.5 </a:t>
              </a:r>
              <a:endParaRPr lang="es-ES_tradnl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826F324-8577-794E-2EB9-00D23265931F}"/>
                </a:ext>
              </a:extLst>
            </p:cNvPr>
            <p:cNvSpPr txBox="1"/>
            <p:nvPr/>
          </p:nvSpPr>
          <p:spPr>
            <a:xfrm>
              <a:off x="7240135" y="5880355"/>
              <a:ext cx="6910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1000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p(C=1|</a:t>
              </a:r>
              <a:r>
                <a:rPr lang="es-ES_tradnl" sz="1000" b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ES_tradnl" sz="1000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s-ES_tradnl" sz="1000" dirty="0">
                <a:solidFill>
                  <a:srgbClr val="0432FF"/>
                </a:solidFill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12A0C23-2A17-7E76-D81C-04C17B19AC52}"/>
                </a:ext>
              </a:extLst>
            </p:cNvPr>
            <p:cNvSpPr txBox="1"/>
            <p:nvPr/>
          </p:nvSpPr>
          <p:spPr>
            <a:xfrm>
              <a:off x="4060655" y="5892409"/>
              <a:ext cx="6910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p(C=0|</a:t>
              </a:r>
              <a:r>
                <a:rPr lang="es-ES_tradnl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s-ES_tradnl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s-ES_tradnl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1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8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Clasificación Logística. </a:t>
            </a:r>
            <a:r>
              <a:rPr lang="es-ES_tradnl" dirty="0" err="1"/>
              <a:t>Sklearn</a:t>
            </a:r>
            <a:r>
              <a:rPr lang="es-ES_tradnl" dirty="0"/>
              <a:t>. Parámetros</a:t>
            </a:r>
          </a:p>
          <a:p>
            <a:endParaRPr lang="es-ES_tradn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77E1DEE-3447-8057-DEB9-DD754A9B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_tradnl" dirty="0"/>
              <a:t>Necesita que las entradas sean numéricas y escaladas</a:t>
            </a:r>
          </a:p>
          <a:p>
            <a:pPr marL="0" indent="0" algn="ctr">
              <a:buNone/>
            </a:pP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s-E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s-ES_tradnl" dirty="0"/>
              <a:t>Parámetros relevantes:</a:t>
            </a:r>
          </a:p>
          <a:p>
            <a:pPr lvl="1"/>
            <a:r>
              <a:rPr lang="es-E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Penalty</a:t>
            </a:r>
            <a:r>
              <a:rPr lang="es-ES" b="0" dirty="0">
                <a:solidFill>
                  <a:srgbClr val="A31515"/>
                </a:solidFill>
                <a:effectLst/>
                <a:latin typeface="Montserrat" pitchFamily="2" charset="77"/>
              </a:rPr>
              <a:t>. </a:t>
            </a:r>
            <a:r>
              <a:rPr lang="es-ES" b="0" dirty="0">
                <a:effectLst/>
                <a:latin typeface="Montserrat" pitchFamily="2" charset="77"/>
              </a:rPr>
              <a:t>Regularización aplicada {</a:t>
            </a:r>
            <a:r>
              <a:rPr lang="es-ES" dirty="0" err="1">
                <a:latin typeface="Courier New" panose="02070309020205020404" pitchFamily="49" charset="0"/>
              </a:rPr>
              <a:t>None</a:t>
            </a:r>
            <a:r>
              <a:rPr lang="es-ES" dirty="0">
                <a:latin typeface="Courier New" panose="02070309020205020404" pitchFamily="49" charset="0"/>
              </a:rPr>
              <a:t>, ‘l1’, ‘l2’, ‘</a:t>
            </a:r>
            <a:r>
              <a:rPr lang="es-ES" dirty="0" err="1">
                <a:latin typeface="Courier New" panose="02070309020205020404" pitchFamily="49" charset="0"/>
              </a:rPr>
              <a:t>elasticnet</a:t>
            </a:r>
            <a:r>
              <a:rPr lang="es-ES" b="0" dirty="0">
                <a:effectLst/>
                <a:latin typeface="Montserrat" pitchFamily="2" charset="77"/>
              </a:rPr>
              <a:t>’}</a:t>
            </a:r>
          </a:p>
          <a:p>
            <a:pPr lvl="1"/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C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s-ES" dirty="0">
                <a:latin typeface="Montserrat" pitchFamily="2" charset="77"/>
              </a:rPr>
              <a:t>Inverso de la fuerza de regularización.</a:t>
            </a:r>
          </a:p>
          <a:p>
            <a:pPr lvl="1"/>
            <a:r>
              <a:rPr lang="es-ES" dirty="0">
                <a:solidFill>
                  <a:srgbClr val="A31515"/>
                </a:solidFill>
                <a:latin typeface="Courier New" panose="02070309020205020404" pitchFamily="49" charset="0"/>
              </a:rPr>
              <a:t>l1_ratio</a:t>
            </a:r>
            <a:r>
              <a:rPr lang="es-ES" dirty="0">
                <a:latin typeface="Montserrat" pitchFamily="2" charset="77"/>
              </a:rPr>
              <a:t>. El parámetro de mezcla </a:t>
            </a:r>
            <a:r>
              <a:rPr lang="es-ES" dirty="0" err="1">
                <a:latin typeface="Montserrat" pitchFamily="2" charset="77"/>
              </a:rPr>
              <a:t>Elastic</a:t>
            </a:r>
            <a:r>
              <a:rPr lang="es-ES" dirty="0">
                <a:latin typeface="Montserrat" pitchFamily="2" charset="77"/>
              </a:rPr>
              <a:t>-Net</a:t>
            </a:r>
          </a:p>
          <a:p>
            <a:pPr lvl="1"/>
            <a:r>
              <a:rPr lang="es-ES" dirty="0" err="1">
                <a:solidFill>
                  <a:srgbClr val="A31515"/>
                </a:solidFill>
                <a:latin typeface="Courier New" panose="02070309020205020404" pitchFamily="49" charset="0"/>
              </a:rPr>
              <a:t>Solver</a:t>
            </a:r>
            <a:r>
              <a:rPr lang="es-ES" dirty="0">
                <a:latin typeface="Montserrat" pitchFamily="2" charset="77"/>
              </a:rPr>
              <a:t>. Algoritmo de optimización a usar {‘</a:t>
            </a:r>
            <a:r>
              <a:rPr lang="es-ES" dirty="0" err="1">
                <a:latin typeface="Courier New" panose="02070309020205020404" pitchFamily="49" charset="0"/>
              </a:rPr>
              <a:t>lbfgs</a:t>
            </a:r>
            <a:r>
              <a:rPr lang="es-ES" dirty="0">
                <a:latin typeface="Courier New" panose="02070309020205020404" pitchFamily="49" charset="0"/>
              </a:rPr>
              <a:t>’, ‘</a:t>
            </a:r>
            <a:r>
              <a:rPr lang="es-ES" dirty="0" err="1">
                <a:latin typeface="Courier New" panose="02070309020205020404" pitchFamily="49" charset="0"/>
              </a:rPr>
              <a:t>liblinear</a:t>
            </a:r>
            <a:r>
              <a:rPr lang="es-ES" dirty="0">
                <a:latin typeface="Courier New" panose="02070309020205020404" pitchFamily="49" charset="0"/>
              </a:rPr>
              <a:t>’, ‘newton-cg’, ‘newton-</a:t>
            </a:r>
            <a:r>
              <a:rPr lang="es-ES" dirty="0" err="1">
                <a:latin typeface="Courier New" panose="02070309020205020404" pitchFamily="49" charset="0"/>
              </a:rPr>
              <a:t>cholesky</a:t>
            </a:r>
            <a:r>
              <a:rPr lang="es-ES" dirty="0">
                <a:latin typeface="Courier New" panose="02070309020205020404" pitchFamily="49" charset="0"/>
              </a:rPr>
              <a:t>’, ‘</a:t>
            </a:r>
            <a:r>
              <a:rPr lang="es-ES" dirty="0" err="1">
                <a:latin typeface="Courier New" panose="02070309020205020404" pitchFamily="49" charset="0"/>
              </a:rPr>
              <a:t>sag</a:t>
            </a:r>
            <a:r>
              <a:rPr lang="es-ES" dirty="0">
                <a:latin typeface="Courier New" panose="02070309020205020404" pitchFamily="49" charset="0"/>
              </a:rPr>
              <a:t>’, ‘saga’</a:t>
            </a:r>
            <a:r>
              <a:rPr lang="es-ES" dirty="0">
                <a:latin typeface="Montserrat" pitchFamily="2" charset="77"/>
              </a:rPr>
              <a:t>}</a:t>
            </a:r>
          </a:p>
          <a:p>
            <a:pPr lvl="1"/>
            <a:r>
              <a:rPr lang="es-ES" dirty="0" err="1">
                <a:solidFill>
                  <a:srgbClr val="A31515"/>
                </a:solidFill>
                <a:latin typeface="Courier New" panose="02070309020205020404" pitchFamily="49" charset="0"/>
              </a:rPr>
              <a:t>class_weight</a:t>
            </a:r>
            <a:r>
              <a:rPr lang="es-ES" dirty="0">
                <a:latin typeface="Montserrat" pitchFamily="2" charset="77"/>
              </a:rPr>
              <a:t>. Con el valor ‘</a:t>
            </a:r>
            <a:r>
              <a:rPr lang="es-ES" dirty="0" err="1">
                <a:latin typeface="Courier New" panose="02070309020205020404" pitchFamily="49" charset="0"/>
              </a:rPr>
              <a:t>balanced</a:t>
            </a:r>
            <a:r>
              <a:rPr lang="es-ES" dirty="0">
                <a:latin typeface="Montserrat" pitchFamily="2" charset="77"/>
              </a:rPr>
              <a:t>’ fuerza a que en el proceso de aprendizaje se tomen las clases de modo balanceado.</a:t>
            </a:r>
          </a:p>
          <a:p>
            <a:pPr lvl="1"/>
            <a:endParaRPr lang="es-ES_tradnl" dirty="0"/>
          </a:p>
          <a:p>
            <a:pPr marL="0" indent="0" algn="ctr">
              <a:buNone/>
            </a:pPr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671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8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Selección de características por filtrado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FBF063C-B5A5-37A4-31DE-E7004F1F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_tradnl" dirty="0"/>
              <a:t>Varianza (</a:t>
            </a:r>
            <a:r>
              <a:rPr lang="es-ES_tradnl" dirty="0" err="1">
                <a:latin typeface="Courier" pitchFamily="2" charset="0"/>
              </a:rPr>
              <a:t>VarianceThreshold</a:t>
            </a:r>
            <a:r>
              <a:rPr lang="es-ES_tradnl" dirty="0"/>
              <a:t>)</a:t>
            </a:r>
          </a:p>
          <a:p>
            <a:r>
              <a:rPr lang="es-ES_tradnl" dirty="0"/>
              <a:t>Mutual </a:t>
            </a:r>
            <a:r>
              <a:rPr lang="es-ES_tradnl" dirty="0" err="1"/>
              <a:t>information</a:t>
            </a:r>
            <a:r>
              <a:rPr lang="es-ES_tradnl" dirty="0"/>
              <a:t>. Ganancia de información (</a:t>
            </a:r>
            <a:r>
              <a:rPr lang="es-ES_tradnl" dirty="0" err="1">
                <a:latin typeface="Courier" pitchFamily="2" charset="0"/>
              </a:rPr>
              <a:t>mutual_info_classif</a:t>
            </a:r>
            <a:r>
              <a:rPr lang="es-ES_tradnl" dirty="0"/>
              <a:t>)</a:t>
            </a:r>
          </a:p>
          <a:p>
            <a:r>
              <a:rPr lang="es-ES_tradnl" dirty="0"/>
              <a:t>Test F de ANOVA (</a:t>
            </a:r>
            <a:r>
              <a:rPr lang="es-ES_tradnl" dirty="0" err="1"/>
              <a:t>f_classif</a:t>
            </a:r>
            <a:r>
              <a:rPr lang="es-ES_tradnl" dirty="0"/>
              <a:t>)</a:t>
            </a:r>
          </a:p>
          <a:p>
            <a:r>
              <a:rPr lang="es-ES_tradnl" dirty="0"/>
              <a:t>Chi2. El test chi2 parte de la hipótesis nula de que dos variables son independientes 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s-ES_tradnl" dirty="0"/>
              <a:t>)</a:t>
            </a:r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  <a:p>
            <a:pPr marL="914400" lvl="2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35279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60945</TotalTime>
  <Words>430</Words>
  <Application>Microsoft Macintosh PowerPoint</Application>
  <PresentationFormat>Panorámica</PresentationFormat>
  <Paragraphs>51</Paragraphs>
  <Slides>6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Courier</vt:lpstr>
      <vt:lpstr>Courier New</vt:lpstr>
      <vt:lpstr>Montserrat</vt:lpstr>
      <vt:lpstr>Montserrat Light</vt:lpstr>
      <vt:lpstr>Times New Roman</vt:lpstr>
      <vt:lpstr>Tema de Office</vt:lpstr>
      <vt:lpstr>Aprendizaje Automático</vt:lpstr>
      <vt:lpstr>Tutorial 8</vt:lpstr>
      <vt:lpstr>Tutorial 8</vt:lpstr>
      <vt:lpstr>Tutorial 8</vt:lpstr>
      <vt:lpstr>Tutorial 8</vt:lpstr>
      <vt:lpstr>Tutorial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33</cp:revision>
  <cp:lastPrinted>2023-03-23T12:40:57Z</cp:lastPrinted>
  <dcterms:created xsi:type="dcterms:W3CDTF">2021-12-10T11:28:42Z</dcterms:created>
  <dcterms:modified xsi:type="dcterms:W3CDTF">2024-03-18T16:44:44Z</dcterms:modified>
</cp:coreProperties>
</file>