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43" r:id="rId3"/>
    <p:sldId id="271" r:id="rId4"/>
    <p:sldId id="347" r:id="rId5"/>
    <p:sldId id="287" r:id="rId6"/>
    <p:sldId id="348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/>
    <p:restoredTop sz="94080"/>
  </p:normalViewPr>
  <p:slideViewPr>
    <p:cSldViewPr snapToGrid="0" snapToObjects="1">
      <p:cViewPr varScale="1">
        <p:scale>
          <a:sx n="101" d="100"/>
          <a:sy n="101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F07A-16FB-5949-871B-0C209E05AFF7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1510F-9091-5441-A94B-C2D045E8CA1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525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1510F-9091-5441-A94B-C2D045E8CA1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501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AE15-9165-404B-8EAE-86AF2F480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D37B0-9CA7-DC4F-8070-DF36EE8DE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36A53-873D-4F4E-8329-70DC396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E44C1-23E9-D04C-AA86-8C73EE2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D42D6-E5E0-5E48-B889-E006B3F2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15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BEE71-8B58-6D4C-AB9C-41955B33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484C3-F1E7-3D47-B560-2AFA6886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1E570-D369-1541-BDD8-36635690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436DF-1548-E049-B9E1-C3D1103B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7DB6C-B268-6940-8518-3C3B0D9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7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D4E8B6-285A-B240-9549-951AE8D43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EB272-9E94-6347-BFC8-9A87AA47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4C1DD-F7B9-9B4E-9CA6-44E2D2BC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25724-5BB7-7644-AE03-2688429E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A5B5-DC96-7942-988F-8D63A48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7CAE1-C8F4-364B-92F8-3E3CDA9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86ECE-A098-AA40-8309-94DBF29B2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C8329-C800-CC4B-BD1F-E2F2EF6C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FFFE-DB44-7349-82EE-B2C16207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5BD14-9B68-0C4C-8668-305D919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F5095FC-8453-2D40-8B28-459C141C93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98484"/>
            <a:ext cx="10515600" cy="82714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0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2841-C364-B547-90D0-826BB06B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DA0FA9-C2EC-2F4A-9330-5AB54CBA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E45F3-FC50-8043-9D8C-4A0A20F2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B8E9-7BCE-D147-B9FA-F114F1C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02E56-7738-3144-A956-B018BD5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383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C0559-3C3D-7D43-B918-F822A7CE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028EC-1390-8448-AAC4-CC1FE64E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963F22-F812-CA43-A15B-3FB4FBCF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0C665C-097A-1441-B342-BB2869D0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8B26A-0B64-7046-BF71-094CAFB5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8454A5-6A4A-A24B-BBE2-7DBDAB3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54F6E-A9C8-214C-B41F-F3E0F347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1CD4A-186C-114B-AEC3-EA3FE46D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ED7932-9402-E04C-8C33-91A37877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DA94-0AF5-4B4A-97E4-64BADA6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35577-E8DC-8941-8F64-3FE2F94E4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DE62C8-33AF-2640-8B58-E94CB2E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486583-3BB4-5C43-96C9-AA803E2D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599C2-76FC-FA44-B072-E8F23A99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9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C49E3-5E3C-A049-96CC-3E4E3544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B1550D-6A85-654D-8AC0-A49586C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930B1-48C6-5F47-92C8-3E9B336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578B8D-221D-2A4B-A0FD-2C627595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807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93B27-5202-724F-8181-70605B2A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2C2C2A-DA98-B148-93BF-954732C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3899F-B55B-9D4C-BEAE-79B583A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59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778F-D7C5-4946-B7AC-D05A0DA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8BC06-C99D-B548-B341-574726F6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24746-384D-4C49-AA30-F4238FFE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D05BA-4BCD-3940-86D6-92C9577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409B3-8639-B946-82AF-2CEF41F3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197EE-76B0-5E41-989F-75062CD1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54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9C85F-0CEF-D748-91A2-16321420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E0A4C2-3C10-E54C-A1E5-B5D61C24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262842-C14E-CD43-8337-D851A5841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CCCEEA-8184-D74F-B6C4-49E7435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E042-1156-D44F-BE4F-F996B67D94CC}" type="datetimeFigureOut">
              <a:rPr lang="es-ES_tradnl" smtClean="0"/>
              <a:t>18/3/24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2C4A9-1398-AB4D-BE8C-BE00D4AA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F1C2D-9D49-0246-939B-B65EE23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24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8E623-188A-5B42-A4AB-C7C5869D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08D3C7-3EE6-EC43-82C1-8FA4CA74E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04EFE-9899-1E41-928A-305FAA31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F0BEE042-1156-D44F-BE4F-F996B67D94CC}" type="datetimeFigureOut">
              <a:rPr lang="es-ES_tradnl" smtClean="0"/>
              <a:pPr/>
              <a:t>18/3/24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EB6E3-1D5D-9246-860F-A66AF16F7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43023-FD76-EB4C-9351-E5C3BF76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A4CE1A35-97A9-FF4A-A8DA-619E06B62519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199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>
              <a:lumMod val="7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8033708-A5C3-3E4A-871C-1216EF0F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Aprendizaje Automático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E3BCC08-B881-A94D-AE3C-1047DC9E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Departamento de Informática – UC3M</a:t>
            </a:r>
          </a:p>
          <a:p>
            <a:endParaRPr lang="es-ES_tradnl" dirty="0"/>
          </a:p>
          <a:p>
            <a:r>
              <a:rPr lang="es-ES_tradnl" dirty="0"/>
              <a:t>TUTORIAL 6 – </a:t>
            </a:r>
            <a:r>
              <a:rPr lang="es-ES_tradnl" dirty="0" err="1"/>
              <a:t>Random</a:t>
            </a:r>
            <a:r>
              <a:rPr lang="es-ES_tradnl" dirty="0"/>
              <a:t> Forest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0CA6B37-EB36-7149-AF61-69F1FBFF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E4BB-67C2-C64E-81C5-FF03DE976B00}" type="datetimeyyyy">
              <a:rPr lang="es-ES" smtClean="0"/>
              <a:t>2024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25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35AD1-AB9B-5047-B537-082116ED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6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A85C5CF-B0C9-4342-8B31-C7AB18514E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_tradnl" dirty="0"/>
              <a:t>Recordando teoría. </a:t>
            </a:r>
            <a:r>
              <a:rPr lang="es-ES_tradnl" dirty="0" err="1"/>
              <a:t>Random</a:t>
            </a:r>
            <a:r>
              <a:rPr lang="es-ES_tradnl" dirty="0"/>
              <a:t> Forest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2DB5B81-321D-799C-10DE-E2A65DFAB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_tradnl" dirty="0"/>
              <a:t>Ejemplo</a:t>
            </a:r>
          </a:p>
        </p:txBody>
      </p:sp>
      <p:sp>
        <p:nvSpPr>
          <p:cNvPr id="8" name="Marcador de contenido 8">
            <a:extLst>
              <a:ext uri="{FF2B5EF4-FFF2-40B4-BE49-F238E27FC236}">
                <a16:creationId xmlns:a16="http://schemas.microsoft.com/office/drawing/2014/main" id="{7DD52BCC-3DD6-0AF7-3D5C-9F2C4429FBBC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/>
              <a:t>Para 4 árboles</a:t>
            </a:r>
          </a:p>
          <a:p>
            <a:pPr lvl="1"/>
            <a:r>
              <a:rPr lang="es-ES_tradnl"/>
              <a:t>Muestreo:</a:t>
            </a:r>
          </a:p>
          <a:p>
            <a:pPr lvl="1"/>
            <a:endParaRPr lang="es-ES_tradnl"/>
          </a:p>
          <a:p>
            <a:pPr lvl="1"/>
            <a:endParaRPr lang="es-ES_tradnl"/>
          </a:p>
          <a:p>
            <a:pPr lvl="1"/>
            <a:endParaRPr lang="es-ES_tradnl"/>
          </a:p>
          <a:p>
            <a:pPr lvl="1"/>
            <a:endParaRPr lang="es-ES_tradnl"/>
          </a:p>
          <a:p>
            <a:pPr lvl="1"/>
            <a:endParaRPr lang="es-ES_tradnl"/>
          </a:p>
          <a:p>
            <a:pPr lvl="1"/>
            <a:r>
              <a:rPr lang="es-ES_tradnl"/>
              <a:t>Creación:</a:t>
            </a:r>
            <a:endParaRPr lang="es-ES_tradnl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FFBD6C1-0E1B-33E5-9531-4A929944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862426"/>
              </p:ext>
            </p:extLst>
          </p:nvPr>
        </p:nvGraphicFramePr>
        <p:xfrm>
          <a:off x="1819746" y="2305074"/>
          <a:ext cx="2467451" cy="2537220"/>
        </p:xfrm>
        <a:graphic>
          <a:graphicData uri="http://schemas.openxmlformats.org/drawingml/2006/table">
            <a:tbl>
              <a:tblPr/>
              <a:tblGrid>
                <a:gridCol w="175498">
                  <a:extLst>
                    <a:ext uri="{9D8B030D-6E8A-4147-A177-3AD203B41FA5}">
                      <a16:colId xmlns:a16="http://schemas.microsoft.com/office/drawing/2014/main" val="2813757935"/>
                    </a:ext>
                  </a:extLst>
                </a:gridCol>
                <a:gridCol w="473948">
                  <a:extLst>
                    <a:ext uri="{9D8B030D-6E8A-4147-A177-3AD203B41FA5}">
                      <a16:colId xmlns:a16="http://schemas.microsoft.com/office/drawing/2014/main" val="174908020"/>
                    </a:ext>
                  </a:extLst>
                </a:gridCol>
                <a:gridCol w="500936">
                  <a:extLst>
                    <a:ext uri="{9D8B030D-6E8A-4147-A177-3AD203B41FA5}">
                      <a16:colId xmlns:a16="http://schemas.microsoft.com/office/drawing/2014/main" val="218908150"/>
                    </a:ext>
                  </a:extLst>
                </a:gridCol>
                <a:gridCol w="556498">
                  <a:extLst>
                    <a:ext uri="{9D8B030D-6E8A-4147-A177-3AD203B41FA5}">
                      <a16:colId xmlns:a16="http://schemas.microsoft.com/office/drawing/2014/main" val="123749038"/>
                    </a:ext>
                  </a:extLst>
                </a:gridCol>
                <a:gridCol w="435848">
                  <a:extLst>
                    <a:ext uri="{9D8B030D-6E8A-4147-A177-3AD203B41FA5}">
                      <a16:colId xmlns:a16="http://schemas.microsoft.com/office/drawing/2014/main" val="4022269842"/>
                    </a:ext>
                  </a:extLst>
                </a:gridCol>
                <a:gridCol w="324723">
                  <a:extLst>
                    <a:ext uri="{9D8B030D-6E8A-4147-A177-3AD203B41FA5}">
                      <a16:colId xmlns:a16="http://schemas.microsoft.com/office/drawing/2014/main" val="3185005858"/>
                    </a:ext>
                  </a:extLst>
                </a:gridCol>
              </a:tblGrid>
              <a:tr h="112201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000" b="0" i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1000" b="0" i="0" baseline="-25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00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00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000" b="0" i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000" b="0" i="0" baseline="-25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Jugar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7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321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285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758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0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900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89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5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05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30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813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30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81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s-ES" sz="1000" b="0" i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2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s-ES" sz="1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374" marR="8374" marT="8374" marB="8374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430286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F204E003-3FB2-2F30-8732-5179320D1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92979"/>
              </p:ext>
            </p:extLst>
          </p:nvPr>
        </p:nvGraphicFramePr>
        <p:xfrm>
          <a:off x="5223233" y="2652766"/>
          <a:ext cx="6876802" cy="141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51367094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6122427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844889680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1797063816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258229993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974465832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2937427582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093117631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1120762229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1757626850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98227167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80648336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66047568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519454033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1596542931"/>
                    </a:ext>
                  </a:extLst>
                </a:gridCol>
                <a:gridCol w="960662">
                  <a:extLst>
                    <a:ext uri="{9D8B030D-6E8A-4147-A177-3AD203B41FA5}">
                      <a16:colId xmlns:a16="http://schemas.microsoft.com/office/drawing/2014/main" val="3307769068"/>
                    </a:ext>
                  </a:extLst>
                </a:gridCol>
                <a:gridCol w="891698">
                  <a:extLst>
                    <a:ext uri="{9D8B030D-6E8A-4147-A177-3AD203B41FA5}">
                      <a16:colId xmlns:a16="http://schemas.microsoft.com/office/drawing/2014/main" val="211067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_tradnl" sz="1050" b="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Instancias Seleccionadas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Atributos Seleccionados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OOB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30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s-ES_tradnl" sz="1050" b="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05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s-ES" sz="105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s-ES" sz="105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</a:t>
                      </a:r>
                      <a:r>
                        <a:rPr lang="es-ES" sz="105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s-ES" sz="105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1,2,10,11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925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s-ES_tradnl" sz="1050" b="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05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</a:t>
                      </a:r>
                      <a:r>
                        <a:rPr lang="es-ES" sz="105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s-ES" sz="105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2,4,6,8,12,13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59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s-ES_tradnl" sz="1050" b="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05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80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s-ES_tradnl" sz="1050" b="0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5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05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s-ES" sz="105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es-ES" sz="1050" b="0" i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_tradnl" sz="105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5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6,9,10,11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100874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A6ABA492-E140-C9E7-6FBB-D0B0A1CCDF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859" y="4967112"/>
            <a:ext cx="2520000" cy="17848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B1670A6-4AEF-67F4-F838-0A98D69404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4392" y="4967112"/>
            <a:ext cx="2520000" cy="17848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4A2D61F-8AEF-2EB2-2EE3-9FA35859247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925" y="4967112"/>
            <a:ext cx="2520000" cy="178480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61CF213-FF2F-9743-16DF-BF52C1352BA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5457" y="4967113"/>
            <a:ext cx="2520000" cy="1784807"/>
          </a:xfrm>
          <a:prstGeom prst="rect">
            <a:avLst/>
          </a:prstGeom>
        </p:spPr>
      </p:pic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8881AFDC-652A-E066-0292-12FB285E29B1}"/>
              </a:ext>
            </a:extLst>
          </p:cNvPr>
          <p:cNvSpPr/>
          <p:nvPr/>
        </p:nvSpPr>
        <p:spPr>
          <a:xfrm>
            <a:off x="11225464" y="2305074"/>
            <a:ext cx="874572" cy="176400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Llamada con línea 2 (barra de énfasis) 17">
            <a:extLst>
              <a:ext uri="{FF2B5EF4-FFF2-40B4-BE49-F238E27FC236}">
                <a16:creationId xmlns:a16="http://schemas.microsoft.com/office/drawing/2014/main" id="{DFEAA1BC-C51F-1FB1-8073-79DDB016E166}"/>
              </a:ext>
            </a:extLst>
          </p:cNvPr>
          <p:cNvSpPr/>
          <p:nvPr/>
        </p:nvSpPr>
        <p:spPr>
          <a:xfrm flipH="1">
            <a:off x="8762999" y="1024570"/>
            <a:ext cx="2137293" cy="713020"/>
          </a:xfrm>
          <a:prstGeom prst="accentCallout2">
            <a:avLst>
              <a:gd name="adj1" fmla="val 19319"/>
              <a:gd name="adj2" fmla="val -945"/>
              <a:gd name="adj3" fmla="val 18750"/>
              <a:gd name="adj4" fmla="val -16667"/>
              <a:gd name="adj5" fmla="val 178337"/>
              <a:gd name="adj6" fmla="val -34435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_tradnl" sz="1600" dirty="0">
                <a:solidFill>
                  <a:schemeClr val="tx1"/>
                </a:solidFill>
                <a:latin typeface="Montserrat Light" pitchFamily="2" charset="77"/>
              </a:rPr>
              <a:t>Instancias de test para evaluar el error (</a:t>
            </a:r>
            <a:r>
              <a:rPr lang="es-ES_tradnl" sz="1600" i="1" dirty="0" err="1">
                <a:solidFill>
                  <a:schemeClr val="tx1"/>
                </a:solidFill>
                <a:latin typeface="Montserrat Light" pitchFamily="2" charset="77"/>
              </a:rPr>
              <a:t>out</a:t>
            </a:r>
            <a:r>
              <a:rPr lang="es-ES_tradnl" sz="1600" i="1" dirty="0">
                <a:solidFill>
                  <a:schemeClr val="tx1"/>
                </a:solidFill>
                <a:latin typeface="Montserrat Light" pitchFamily="2" charset="77"/>
              </a:rPr>
              <a:t> </a:t>
            </a:r>
            <a:r>
              <a:rPr lang="es-ES_tradnl" sz="1600" i="1" dirty="0" err="1">
                <a:solidFill>
                  <a:schemeClr val="tx1"/>
                </a:solidFill>
                <a:latin typeface="Montserrat Light" pitchFamily="2" charset="77"/>
              </a:rPr>
              <a:t>of</a:t>
            </a:r>
            <a:r>
              <a:rPr lang="es-ES_tradnl" sz="1600" i="1" dirty="0">
                <a:solidFill>
                  <a:schemeClr val="tx1"/>
                </a:solidFill>
                <a:latin typeface="Montserrat Light" pitchFamily="2" charset="77"/>
              </a:rPr>
              <a:t> bag</a:t>
            </a:r>
            <a:r>
              <a:rPr lang="es-ES_tradnl" sz="1600" dirty="0">
                <a:solidFill>
                  <a:schemeClr val="tx1"/>
                </a:solidFill>
                <a:latin typeface="Montserrat Light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372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54FF8F-7CA1-3A42-9E1F-8AFFD6EA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6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A669B5A-EFDD-2746-9781-47AC6FB3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b="1" dirty="0">
                <a:latin typeface="Montserrat SemiBold" pitchFamily="2" charset="77"/>
              </a:rPr>
              <a:t>pros</a:t>
            </a:r>
          </a:p>
          <a:p>
            <a:pPr lvl="1"/>
            <a:r>
              <a:rPr lang="es-ES_tradnl" dirty="0"/>
              <a:t>Puede manejar instancias con cientos de atributos (numéricos/categóricos)</a:t>
            </a:r>
          </a:p>
          <a:p>
            <a:pPr lvl="1"/>
            <a:r>
              <a:rPr lang="es-ES_tradnl" dirty="0"/>
              <a:t>Se reduce el sesgo y la varianza</a:t>
            </a:r>
          </a:p>
          <a:p>
            <a:pPr lvl="1"/>
            <a:r>
              <a:rPr lang="es-ES_tradnl" dirty="0">
                <a:solidFill>
                  <a:schemeClr val="accent1"/>
                </a:solidFill>
              </a:rPr>
              <a:t>Requieren menos limpieza (no requieren estandarización)</a:t>
            </a:r>
          </a:p>
          <a:p>
            <a:pPr lvl="1"/>
            <a:r>
              <a:rPr lang="es-ES_tradnl" dirty="0"/>
              <a:t>Se obtiene la importancia de los atributos</a:t>
            </a:r>
          </a:p>
          <a:p>
            <a:pPr lvl="1"/>
            <a:r>
              <a:rPr lang="es-ES_tradnl" dirty="0">
                <a:solidFill>
                  <a:schemeClr val="accent1"/>
                </a:solidFill>
              </a:rPr>
              <a:t>No se ven influenciados por </a:t>
            </a:r>
            <a:r>
              <a:rPr lang="es-ES_tradnl" dirty="0" err="1">
                <a:solidFill>
                  <a:schemeClr val="accent1"/>
                </a:solidFill>
              </a:rPr>
              <a:t>outliers</a:t>
            </a:r>
            <a:endParaRPr lang="es-ES_tradnl" dirty="0">
              <a:solidFill>
                <a:schemeClr val="accent1"/>
              </a:solidFill>
            </a:endParaRPr>
          </a:p>
          <a:p>
            <a:pPr lvl="1"/>
            <a:r>
              <a:rPr lang="es-ES_tradnl" dirty="0"/>
              <a:t>Estimación de probabilidades: puede cuantificar el grado de creencia en una predicción: porcentaje de árboles que dan una respuesta</a:t>
            </a:r>
          </a:p>
          <a:p>
            <a:pPr lvl="1"/>
            <a:r>
              <a:rPr lang="es-ES_tradnl" dirty="0">
                <a:solidFill>
                  <a:schemeClr val="accent1"/>
                </a:solidFill>
              </a:rPr>
              <a:t>OOB estimar el error durante el aprendizaje, sin CV</a:t>
            </a:r>
          </a:p>
          <a:p>
            <a:pPr marL="0" indent="0">
              <a:buNone/>
            </a:pPr>
            <a:r>
              <a:rPr lang="es-ES_tradnl" b="1" dirty="0">
                <a:latin typeface="Montserrat SemiBold" pitchFamily="2" charset="77"/>
              </a:rPr>
              <a:t>con</a:t>
            </a:r>
          </a:p>
          <a:p>
            <a:pPr lvl="1"/>
            <a:r>
              <a:rPr lang="es-ES_tradnl" dirty="0"/>
              <a:t>Sesgo hacia atributos categóricos con muchos valores frente a pocos</a:t>
            </a:r>
          </a:p>
          <a:p>
            <a:pPr lvl="1"/>
            <a:r>
              <a:rPr lang="es-ES_tradnl" dirty="0"/>
              <a:t>Dificultad para explicar las predicciones</a:t>
            </a:r>
          </a:p>
          <a:p>
            <a:pPr lvl="1"/>
            <a:r>
              <a:rPr lang="es-ES_tradnl" dirty="0">
                <a:solidFill>
                  <a:schemeClr val="accent1"/>
                </a:solidFill>
              </a:rPr>
              <a:t>No son capaces de extrapolar fuera del rango de los predictores observado en los datos de entrenamiento</a:t>
            </a:r>
          </a:p>
          <a:p>
            <a:pPr marL="457200" lvl="1" indent="0">
              <a:buNone/>
            </a:pPr>
            <a:endParaRPr lang="es-ES_tradnl" dirty="0"/>
          </a:p>
          <a:p>
            <a:pPr lvl="1"/>
            <a:endParaRPr lang="es-ES_tradnl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AE511D7-4B2A-F241-AED4-FA346E2D29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_tradnl" b="0" i="1" dirty="0" err="1"/>
              <a:t>Random</a:t>
            </a:r>
            <a:r>
              <a:rPr lang="es-ES_tradnl" b="0" i="1" dirty="0"/>
              <a:t> Forest. Regresión/Clasificación</a:t>
            </a:r>
            <a:endParaRPr lang="es-ES_tradnl" sz="2000" b="0" i="1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694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54FF8F-7CA1-3A42-9E1F-8AFFD6EA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6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A669B5A-EFDD-2746-9781-47AC6FB3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b="1" dirty="0" err="1">
                <a:latin typeface="Montserrat" pitchFamily="2" charset="77"/>
              </a:rPr>
              <a:t>n_estimators</a:t>
            </a:r>
            <a:r>
              <a:rPr lang="es-ES_tradnl" dirty="0">
                <a:latin typeface="Montserrat" pitchFamily="2" charset="77"/>
              </a:rPr>
              <a:t>: número de árboles incluidos en el modelo.</a:t>
            </a:r>
          </a:p>
          <a:p>
            <a:r>
              <a:rPr lang="es-ES_tradnl" b="1" dirty="0" err="1">
                <a:latin typeface="Montserrat" pitchFamily="2" charset="77"/>
              </a:rPr>
              <a:t>max_features</a:t>
            </a:r>
            <a:r>
              <a:rPr lang="es-ES_tradnl" dirty="0">
                <a:latin typeface="Montserrat" pitchFamily="2" charset="77"/>
              </a:rPr>
              <a:t>: número de predictores considerados a en cada división. Puede ser:</a:t>
            </a:r>
          </a:p>
          <a:p>
            <a:pPr lvl="1"/>
            <a:r>
              <a:rPr lang="es-ES_tradnl" dirty="0">
                <a:latin typeface="Montserrat" pitchFamily="2" charset="77"/>
              </a:rPr>
              <a:t>Un valor entero</a:t>
            </a:r>
          </a:p>
          <a:p>
            <a:pPr lvl="1"/>
            <a:r>
              <a:rPr lang="es-ES_tradnl" dirty="0">
                <a:latin typeface="Montserrat" pitchFamily="2" charset="77"/>
              </a:rPr>
              <a:t>Una fracción del total de predictores. Se calcula como </a:t>
            </a:r>
            <a:r>
              <a:rPr lang="es-ES_tradnl" dirty="0" err="1">
                <a:latin typeface="Montserrat" pitchFamily="2" charset="77"/>
              </a:rPr>
              <a:t>max</a:t>
            </a:r>
            <a:r>
              <a:rPr lang="es-ES_tradnl" dirty="0">
                <a:latin typeface="Montserrat" pitchFamily="2" charset="77"/>
              </a:rPr>
              <a:t>(1, </a:t>
            </a:r>
            <a:r>
              <a:rPr lang="es-ES_tradnl" dirty="0" err="1">
                <a:latin typeface="Montserrat" pitchFamily="2" charset="77"/>
              </a:rPr>
              <a:t>int</a:t>
            </a:r>
            <a:r>
              <a:rPr lang="es-ES_tradnl" dirty="0">
                <a:latin typeface="Montserrat" pitchFamily="2" charset="77"/>
              </a:rPr>
              <a:t>(</a:t>
            </a:r>
            <a:r>
              <a:rPr lang="es-ES_tradnl" dirty="0" err="1">
                <a:latin typeface="Montserrat" pitchFamily="2" charset="77"/>
              </a:rPr>
              <a:t>max_features</a:t>
            </a:r>
            <a:r>
              <a:rPr lang="es-ES_tradnl" dirty="0">
                <a:latin typeface="Montserrat" pitchFamily="2" charset="77"/>
              </a:rPr>
              <a:t> * </a:t>
            </a:r>
            <a:r>
              <a:rPr lang="es-ES_tradnl" dirty="0" err="1">
                <a:latin typeface="Montserrat" pitchFamily="2" charset="77"/>
              </a:rPr>
              <a:t>n_features_in</a:t>
            </a:r>
            <a:r>
              <a:rPr lang="es-ES_tradnl" dirty="0">
                <a:latin typeface="Montserrat" pitchFamily="2" charset="77"/>
              </a:rPr>
              <a:t>_)). Si su valor es 1.0 tiene en cuenta todos los predictores.</a:t>
            </a:r>
          </a:p>
          <a:p>
            <a:pPr lvl="1"/>
            <a:r>
              <a:rPr lang="es-ES_tradnl" dirty="0">
                <a:latin typeface="Montserrat" pitchFamily="2" charset="77"/>
              </a:rPr>
              <a:t>“</a:t>
            </a:r>
            <a:r>
              <a:rPr lang="es-ES_tradnl" dirty="0" err="1">
                <a:latin typeface="Montserrat" pitchFamily="2" charset="77"/>
              </a:rPr>
              <a:t>sqrt</a:t>
            </a:r>
            <a:r>
              <a:rPr lang="es-ES_tradnl" dirty="0">
                <a:latin typeface="Montserrat" pitchFamily="2" charset="77"/>
              </a:rPr>
              <a:t>”, </a:t>
            </a:r>
            <a:r>
              <a:rPr lang="es-ES_tradnl" dirty="0" err="1">
                <a:latin typeface="Montserrat" pitchFamily="2" charset="77"/>
              </a:rPr>
              <a:t>raiz</a:t>
            </a:r>
            <a:r>
              <a:rPr lang="es-ES_tradnl" dirty="0">
                <a:latin typeface="Montserrat" pitchFamily="2" charset="77"/>
              </a:rPr>
              <a:t> cuadrada del número total de predictores.</a:t>
            </a:r>
          </a:p>
          <a:p>
            <a:pPr lvl="1"/>
            <a:r>
              <a:rPr lang="es-ES_tradnl" dirty="0">
                <a:latin typeface="Montserrat" pitchFamily="2" charset="77"/>
              </a:rPr>
              <a:t>“log2”, log2 del número total de predictores.</a:t>
            </a:r>
          </a:p>
          <a:p>
            <a:pPr lvl="1"/>
            <a:r>
              <a:rPr lang="es-ES_tradnl" dirty="0" err="1">
                <a:latin typeface="Montserrat" pitchFamily="2" charset="77"/>
              </a:rPr>
              <a:t>None</a:t>
            </a:r>
            <a:r>
              <a:rPr lang="es-ES_tradnl" dirty="0">
                <a:latin typeface="Montserrat" pitchFamily="2" charset="77"/>
              </a:rPr>
              <a:t>, utiliza todos los predictores (igual que 1.0)</a:t>
            </a:r>
          </a:p>
          <a:p>
            <a:r>
              <a:rPr lang="es-ES_tradnl" b="1" dirty="0" err="1">
                <a:latin typeface="Montserrat" pitchFamily="2" charset="77"/>
              </a:rPr>
              <a:t>oob_score</a:t>
            </a:r>
            <a:r>
              <a:rPr lang="es-ES_tradnl" dirty="0">
                <a:latin typeface="Montserrat" pitchFamily="2" charset="77"/>
              </a:rPr>
              <a:t>: Si se calcula o no el </a:t>
            </a:r>
            <a:r>
              <a:rPr lang="es-ES_tradnl" dirty="0" err="1">
                <a:latin typeface="Montserrat" pitchFamily="2" charset="77"/>
              </a:rPr>
              <a:t>out</a:t>
            </a:r>
            <a:r>
              <a:rPr lang="es-ES_tradnl" dirty="0">
                <a:latin typeface="Montserrat" pitchFamily="2" charset="77"/>
              </a:rPr>
              <a:t>-</a:t>
            </a:r>
            <a:r>
              <a:rPr lang="es-ES_tradnl" dirty="0" err="1">
                <a:latin typeface="Montserrat" pitchFamily="2" charset="77"/>
              </a:rPr>
              <a:t>of</a:t>
            </a:r>
            <a:r>
              <a:rPr lang="es-ES_tradnl" dirty="0">
                <a:latin typeface="Montserrat" pitchFamily="2" charset="77"/>
              </a:rPr>
              <a:t>-bag R^2. Por defecto es False ya que aumenta el tiempo de entrenamiento.</a:t>
            </a:r>
          </a:p>
          <a:p>
            <a:r>
              <a:rPr lang="es-ES_tradnl" dirty="0">
                <a:latin typeface="Montserrat" pitchFamily="2" charset="77"/>
              </a:rPr>
              <a:t>Otros: </a:t>
            </a:r>
            <a:r>
              <a:rPr lang="es-ES_tradnl" dirty="0" err="1">
                <a:latin typeface="Montserrat" pitchFamily="2" charset="77"/>
              </a:rPr>
              <a:t>max_depth</a:t>
            </a:r>
            <a:r>
              <a:rPr lang="es-ES_tradnl" dirty="0">
                <a:latin typeface="Montserrat" pitchFamily="2" charset="77"/>
              </a:rPr>
              <a:t>, </a:t>
            </a:r>
            <a:r>
              <a:rPr lang="es-ES_tradnl" dirty="0" err="1">
                <a:latin typeface="Montserrat" pitchFamily="2" charset="77"/>
              </a:rPr>
              <a:t>min_samples_split</a:t>
            </a:r>
            <a:r>
              <a:rPr lang="es-ES_tradnl" dirty="0">
                <a:latin typeface="Montserrat" pitchFamily="2" charset="77"/>
              </a:rPr>
              <a:t>, </a:t>
            </a:r>
            <a:r>
              <a:rPr lang="es-ES_tradnl" dirty="0" err="1">
                <a:latin typeface="Montserrat" pitchFamily="2" charset="77"/>
              </a:rPr>
              <a:t>min_samples_leaf</a:t>
            </a:r>
            <a:r>
              <a:rPr lang="es-ES_tradnl" dirty="0">
                <a:latin typeface="Montserrat" pitchFamily="2" charset="77"/>
              </a:rPr>
              <a:t>, …</a:t>
            </a:r>
          </a:p>
          <a:p>
            <a:pPr marL="457200" lvl="1" indent="0">
              <a:buNone/>
            </a:pPr>
            <a:endParaRPr lang="es-ES_tradnl" dirty="0"/>
          </a:p>
          <a:p>
            <a:pPr lvl="1"/>
            <a:endParaRPr lang="es-ES_tradnl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AE511D7-4B2A-F241-AED4-FA346E2D29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_tradnl" b="0" i="1" dirty="0" err="1"/>
              <a:t>Random</a:t>
            </a:r>
            <a:r>
              <a:rPr lang="es-ES_tradnl" b="0" i="1" dirty="0"/>
              <a:t> Forest. Parámetros </a:t>
            </a:r>
            <a:r>
              <a:rPr lang="es-ES_tradnl" b="0" i="1" dirty="0" err="1"/>
              <a:t>sklearn</a:t>
            </a:r>
            <a:endParaRPr lang="es-ES_tradnl" sz="2000" b="0" i="1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965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DC5ED-A4EE-64DF-875F-3651AF11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547B1-F021-BD2E-5678-E9366E74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Extra-</a:t>
            </a:r>
            <a:r>
              <a:rPr lang="es-ES_tradnl" dirty="0" err="1"/>
              <a:t>Trees</a:t>
            </a:r>
            <a:r>
              <a:rPr lang="es-ES_tradnl" dirty="0"/>
              <a:t> son un paso más en la aleatoriedad</a:t>
            </a:r>
          </a:p>
          <a:p>
            <a:pPr lvl="1"/>
            <a:r>
              <a:rPr lang="es-ES_tradnl" dirty="0"/>
              <a:t>Igual que RF toman un subconjunto de atributos aleatorios</a:t>
            </a:r>
          </a:p>
          <a:p>
            <a:pPr lvl="1"/>
            <a:r>
              <a:rPr lang="es-ES_tradnl" dirty="0"/>
              <a:t>A diferencia, se genera un valor de corte aleatorio para cada atributo y se toma el mejor</a:t>
            </a:r>
          </a:p>
          <a:p>
            <a:pPr lvl="1"/>
            <a:r>
              <a:rPr lang="es-ES_tradnl" dirty="0"/>
              <a:t>El muestreo de instancias es sin reemplazo (</a:t>
            </a:r>
            <a:r>
              <a:rPr lang="es-ES_tradnl" i="1" dirty="0" err="1"/>
              <a:t>boostrap</a:t>
            </a:r>
            <a:r>
              <a:rPr lang="es-ES_tradnl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FED8E4-4357-16CC-4AAA-A8965071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1A35-97A9-FF4A-A8DA-619E06B62519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E120A34-FFBC-D2FC-93CA-30FCE45D64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_tradnl" b="0" i="1" dirty="0" err="1"/>
              <a:t>Extremely</a:t>
            </a:r>
            <a:r>
              <a:rPr lang="es-ES_tradnl" b="0" i="1" dirty="0"/>
              <a:t> </a:t>
            </a:r>
            <a:r>
              <a:rPr lang="es-ES_tradnl" b="0" i="1" dirty="0" err="1"/>
              <a:t>Randomized</a:t>
            </a:r>
            <a:r>
              <a:rPr lang="es-ES_tradnl" b="0" i="1" dirty="0"/>
              <a:t> </a:t>
            </a:r>
            <a:r>
              <a:rPr lang="es-ES_tradnl" b="0" i="1" dirty="0" err="1"/>
              <a:t>Trees</a:t>
            </a:r>
            <a:r>
              <a:rPr lang="es-ES_tradnl" b="0" i="1" dirty="0"/>
              <a:t> (Extra-</a:t>
            </a:r>
            <a:r>
              <a:rPr lang="es-ES_tradnl" b="0" i="1" dirty="0" err="1"/>
              <a:t>Trees</a:t>
            </a:r>
            <a:r>
              <a:rPr lang="es-ES_tradnl" b="0" i="1" dirty="0"/>
              <a:t>)</a:t>
            </a:r>
          </a:p>
          <a:p>
            <a:endParaRPr lang="es-ES_tradnl" b="0" i="1" dirty="0"/>
          </a:p>
          <a:p>
            <a:endParaRPr lang="es-ES_tradnl" i="1" dirty="0"/>
          </a:p>
        </p:txBody>
      </p:sp>
      <p:graphicFrame>
        <p:nvGraphicFramePr>
          <p:cNvPr id="11" name="Tabla 11">
            <a:extLst>
              <a:ext uri="{FF2B5EF4-FFF2-40B4-BE49-F238E27FC236}">
                <a16:creationId xmlns:a16="http://schemas.microsoft.com/office/drawing/2014/main" id="{F4B0FA40-6B44-FA5B-FF82-6CC2411812C4}"/>
              </a:ext>
            </a:extLst>
          </p:cNvPr>
          <p:cNvGraphicFramePr>
            <a:graphicFrameLocks noGrp="1"/>
          </p:cNvGraphicFramePr>
          <p:nvPr/>
        </p:nvGraphicFramePr>
        <p:xfrm>
          <a:off x="1219835" y="4568169"/>
          <a:ext cx="975233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8330">
                  <a:extLst>
                    <a:ext uri="{9D8B030D-6E8A-4147-A177-3AD203B41FA5}">
                      <a16:colId xmlns:a16="http://schemas.microsoft.com/office/drawing/2014/main" val="17390920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4165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sz="1600" b="1" i="0" dirty="0" err="1">
                          <a:latin typeface="Montserrat SemiBold" pitchFamily="2" charset="77"/>
                        </a:rPr>
                        <a:t>Random</a:t>
                      </a:r>
                      <a:r>
                        <a:rPr lang="es-ES_tradnl" sz="1600" b="1" i="0" dirty="0">
                          <a:latin typeface="Montserrat SemiBold" pitchFamily="2" charset="77"/>
                        </a:rPr>
                        <a:t> Forest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1" i="0" dirty="0">
                          <a:latin typeface="Montserrat SemiBold" pitchFamily="2" charset="77"/>
                        </a:rPr>
                        <a:t>Extra-</a:t>
                      </a:r>
                      <a:r>
                        <a:rPr lang="es-ES_tradnl" sz="1600" b="1" i="0" dirty="0" err="1">
                          <a:latin typeface="Montserrat SemiBold" pitchFamily="2" charset="77"/>
                        </a:rPr>
                        <a:t>Trees</a:t>
                      </a:r>
                      <a:endParaRPr lang="es-ES_tradnl" sz="1600" b="1" i="0" dirty="0">
                        <a:latin typeface="Montserrat SemiBold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36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i="0" dirty="0">
                          <a:latin typeface="Montserrat Light" pitchFamily="2" charset="77"/>
                        </a:rPr>
                        <a:t>Selección de subconjunto de instancias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i="0" dirty="0">
                          <a:latin typeface="Montserrat Light" pitchFamily="2" charset="77"/>
                        </a:rPr>
                        <a:t>Selección de instancias del conjunto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2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i="0" dirty="0">
                          <a:latin typeface="Montserrat Light" pitchFamily="2" charset="77"/>
                        </a:rPr>
                        <a:t>División por un valor optimizado (Gini)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i="0" dirty="0">
                          <a:latin typeface="Montserrat Light" pitchFamily="2" charset="77"/>
                        </a:rPr>
                        <a:t>División por un valor aleatorio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0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i="0" dirty="0">
                          <a:latin typeface="Montserrat Light" pitchFamily="2" charset="77"/>
                        </a:rPr>
                        <a:t>Varianza media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i="0" dirty="0">
                          <a:latin typeface="Montserrat Light" pitchFamily="2" charset="77"/>
                        </a:rPr>
                        <a:t>Varianza baja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68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600" b="0" i="0" dirty="0">
                          <a:latin typeface="Montserrat Light" pitchFamily="2" charset="77"/>
                        </a:rPr>
                        <a:t>Costoso encontrar el mejor nodo para hacer la división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600" b="0" i="0" dirty="0">
                          <a:latin typeface="Montserrat Light" pitchFamily="2" charset="77"/>
                        </a:rPr>
                        <a:t>Rápido para hacer divisiones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6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79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54FF8F-7CA1-3A42-9E1F-8AFFD6EA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Tutorial 6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A669B5A-EFDD-2746-9781-47AC6FB3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latin typeface="Montserrat" pitchFamily="2" charset="77"/>
              </a:rPr>
              <a:t>Los mismos que </a:t>
            </a:r>
            <a:r>
              <a:rPr lang="es-ES_tradnl" dirty="0" err="1">
                <a:latin typeface="Montserrat" pitchFamily="2" charset="77"/>
              </a:rPr>
              <a:t>Random</a:t>
            </a:r>
            <a:r>
              <a:rPr lang="es-ES_tradnl" dirty="0">
                <a:latin typeface="Montserrat" pitchFamily="2" charset="77"/>
              </a:rPr>
              <a:t> Forest, añadimos dos de interés:</a:t>
            </a:r>
          </a:p>
          <a:p>
            <a:pPr lvl="1"/>
            <a:r>
              <a:rPr lang="es-ES_tradnl" dirty="0" err="1"/>
              <a:t>criterion</a:t>
            </a:r>
            <a:r>
              <a:rPr lang="es-ES_tradnl" dirty="0"/>
              <a:t> ={“</a:t>
            </a:r>
            <a:r>
              <a:rPr lang="es-ES_tradnl" dirty="0" err="1"/>
              <a:t>squared_error</a:t>
            </a:r>
            <a:r>
              <a:rPr lang="es-ES_tradnl" dirty="0"/>
              <a:t>”, “</a:t>
            </a:r>
            <a:r>
              <a:rPr lang="es-ES_tradnl" dirty="0" err="1"/>
              <a:t>absolute_error</a:t>
            </a:r>
            <a:r>
              <a:rPr lang="es-ES_tradnl" dirty="0"/>
              <a:t>”, “</a:t>
            </a:r>
            <a:r>
              <a:rPr lang="es-ES_tradnl" dirty="0" err="1"/>
              <a:t>friedman_mse</a:t>
            </a:r>
            <a:r>
              <a:rPr lang="es-ES_tradnl" dirty="0"/>
              <a:t>”, “</a:t>
            </a:r>
            <a:r>
              <a:rPr lang="es-ES_tradnl" dirty="0" err="1"/>
              <a:t>poisson</a:t>
            </a:r>
            <a:r>
              <a:rPr lang="es-ES_tradnl" dirty="0"/>
              <a:t>”}, default=”</a:t>
            </a:r>
            <a:r>
              <a:rPr lang="es-ES_tradnl" dirty="0" err="1"/>
              <a:t>squared_error</a:t>
            </a:r>
            <a:r>
              <a:rPr lang="es-ES_tradnl" dirty="0"/>
              <a:t>” Mide la calidad de la partición realizada.</a:t>
            </a:r>
          </a:p>
          <a:p>
            <a:pPr lvl="1"/>
            <a:r>
              <a:rPr lang="es-ES_tradnl" dirty="0" err="1"/>
              <a:t>bootstrapbool</a:t>
            </a:r>
            <a:r>
              <a:rPr lang="es-ES_tradnl" dirty="0"/>
              <a:t>, default=False. Si se utiliza </a:t>
            </a:r>
            <a:r>
              <a:rPr lang="es-ES_tradnl" dirty="0" err="1"/>
              <a:t>bootstraping</a:t>
            </a:r>
            <a:r>
              <a:rPr lang="es-ES_tradnl" dirty="0"/>
              <a:t> en la selección de muestras. Con el valor de False, se utilizan todas las muestras.</a:t>
            </a:r>
          </a:p>
          <a:p>
            <a:pPr lvl="1"/>
            <a:endParaRPr lang="es-ES_tradnl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AE511D7-4B2A-F241-AED4-FA346E2D29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_tradnl" b="0" i="1" dirty="0" err="1"/>
              <a:t>Extremely</a:t>
            </a:r>
            <a:r>
              <a:rPr lang="es-ES_tradnl" b="0" i="1" dirty="0"/>
              <a:t> </a:t>
            </a:r>
            <a:r>
              <a:rPr lang="es-ES_tradnl" b="0" i="1" dirty="0" err="1"/>
              <a:t>Randomized</a:t>
            </a:r>
            <a:r>
              <a:rPr lang="es-ES_tradnl" b="0" i="1" dirty="0"/>
              <a:t> </a:t>
            </a:r>
            <a:r>
              <a:rPr lang="es-ES_tradnl" b="0" i="1" dirty="0" err="1"/>
              <a:t>Trees</a:t>
            </a:r>
            <a:r>
              <a:rPr lang="es-ES_tradnl" b="0" i="1" dirty="0"/>
              <a:t> (Extra-</a:t>
            </a:r>
            <a:r>
              <a:rPr lang="es-ES_tradnl" b="0" i="1" dirty="0" err="1"/>
              <a:t>Trees</a:t>
            </a:r>
            <a:r>
              <a:rPr lang="es-ES_tradnl" b="0" i="1" dirty="0"/>
              <a:t>). Parámetros </a:t>
            </a:r>
            <a:r>
              <a:rPr lang="es-ES_tradnl" b="0" i="1" dirty="0" err="1"/>
              <a:t>sklearn</a:t>
            </a:r>
            <a:endParaRPr lang="es-ES_tradnl" sz="2000" b="0" i="1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96953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55255</TotalTime>
  <Words>658</Words>
  <Application>Microsoft Macintosh PowerPoint</Application>
  <PresentationFormat>Panorámica</PresentationFormat>
  <Paragraphs>226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Montserrat</vt:lpstr>
      <vt:lpstr>Montserrat Light</vt:lpstr>
      <vt:lpstr>Montserrat SemiBold</vt:lpstr>
      <vt:lpstr>Times New Roman</vt:lpstr>
      <vt:lpstr>Tema de Office</vt:lpstr>
      <vt:lpstr>Aprendizaje Automático</vt:lpstr>
      <vt:lpstr>Tutorial 6</vt:lpstr>
      <vt:lpstr>Tutorial 6</vt:lpstr>
      <vt:lpstr>Tutorial 6</vt:lpstr>
      <vt:lpstr>Tutorial 6</vt:lpstr>
      <vt:lpstr>Tutorial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Automático</dc:title>
  <dc:creator>Antonio Berlanga</dc:creator>
  <cp:lastModifiedBy>mangelpg patricio</cp:lastModifiedBy>
  <cp:revision>29</cp:revision>
  <cp:lastPrinted>2023-03-23T12:41:35Z</cp:lastPrinted>
  <dcterms:created xsi:type="dcterms:W3CDTF">2021-12-10T11:28:42Z</dcterms:created>
  <dcterms:modified xsi:type="dcterms:W3CDTF">2024-03-18T17:25:48Z</dcterms:modified>
</cp:coreProperties>
</file>