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BM Hanna" charset="1" panose="02000503000000020003"/>
      <p:regular r:id="rId16"/>
    </p:embeddedFont>
    <p:embeddedFont>
      <p:font typeface="Canva Sans" charset="1" panose="020B0503030501040103"/>
      <p:regular r:id="rId17"/>
    </p:embeddedFont>
    <p:embeddedFont>
      <p:font typeface="Open Sans Bold" charset="1" panose="020B0806030504020204"/>
      <p:regular r:id="rId18"/>
    </p:embeddedFont>
    <p:embeddedFont>
      <p:font typeface="Montaser Arabic Bold" charset="1" panose="00000800000000000000"/>
      <p:regular r:id="rId19"/>
    </p:embeddedFont>
    <p:embeddedFont>
      <p:font typeface="Canva Sans Bold" charset="1" panose="020B0803030501040103"/>
      <p:regular r:id="rId20"/>
    </p:embeddedFont>
    <p:embeddedFont>
      <p:font typeface="Open Sans" charset="1" panose="020B0606030504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11" Target="../media/image8.png" Type="http://schemas.openxmlformats.org/officeDocument/2006/relationships/image"/><Relationship Id="rId12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54.png" Type="http://schemas.openxmlformats.org/officeDocument/2006/relationships/image"/><Relationship Id="rId4" Target="../media/image55.svg" Type="http://schemas.openxmlformats.org/officeDocument/2006/relationships/image"/><Relationship Id="rId5" Target="../media/image40.png" Type="http://schemas.openxmlformats.org/officeDocument/2006/relationships/image"/><Relationship Id="rId6" Target="../media/image41.svg" Type="http://schemas.openxmlformats.org/officeDocument/2006/relationships/image"/><Relationship Id="rId7" Target="../media/image56.png" Type="http://schemas.openxmlformats.org/officeDocument/2006/relationships/image"/><Relationship Id="rId8" Target="../media/image57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svg" Type="http://schemas.openxmlformats.org/officeDocument/2006/relationships/image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Relationship Id="rId7" Target="../media/image22.png" Type="http://schemas.openxmlformats.org/officeDocument/2006/relationships/image"/><Relationship Id="rId8" Target="../media/image2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4.png" Type="http://schemas.openxmlformats.org/officeDocument/2006/relationships/image"/><Relationship Id="rId4" Target="../media/image25.svg" Type="http://schemas.openxmlformats.org/officeDocument/2006/relationships/image"/><Relationship Id="rId5" Target="../media/image26.png" Type="http://schemas.openxmlformats.org/officeDocument/2006/relationships/image"/><Relationship Id="rId6" Target="../media/image27.svg" Type="http://schemas.openxmlformats.org/officeDocument/2006/relationships/image"/><Relationship Id="rId7" Target="../media/image28.png" Type="http://schemas.openxmlformats.org/officeDocument/2006/relationships/image"/><Relationship Id="rId8" Target="../media/image29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svg" Type="http://schemas.openxmlformats.org/officeDocument/2006/relationships/image"/><Relationship Id="rId11" Target="../media/image22.png" Type="http://schemas.openxmlformats.org/officeDocument/2006/relationships/image"/><Relationship Id="rId12" Target="../media/image23.svg" Type="http://schemas.openxmlformats.org/officeDocument/2006/relationships/image"/><Relationship Id="rId2" Target="../media/image1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3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svg" Type="http://schemas.openxmlformats.org/officeDocument/2006/relationships/image"/><Relationship Id="rId11" Target="../media/image40.png" Type="http://schemas.openxmlformats.org/officeDocument/2006/relationships/image"/><Relationship Id="rId12" Target="../media/image41.svg" Type="http://schemas.openxmlformats.org/officeDocument/2006/relationships/image"/><Relationship Id="rId13" Target="../media/image28.png" Type="http://schemas.openxmlformats.org/officeDocument/2006/relationships/image"/><Relationship Id="rId14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36.png" Type="http://schemas.openxmlformats.org/officeDocument/2006/relationships/image"/><Relationship Id="rId4" Target="../media/image37.svg" Type="http://schemas.openxmlformats.org/officeDocument/2006/relationships/image"/><Relationship Id="rId5" Target="../media/image38.png" Type="http://schemas.openxmlformats.org/officeDocument/2006/relationships/image"/><Relationship Id="rId6" Target="../media/image3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5.svg" Type="http://schemas.openxmlformats.org/officeDocument/2006/relationships/image"/><Relationship Id="rId11" Target="../media/image46.png" Type="http://schemas.openxmlformats.org/officeDocument/2006/relationships/image"/><Relationship Id="rId12" Target="../media/image47.svg" Type="http://schemas.openxmlformats.org/officeDocument/2006/relationships/image"/><Relationship Id="rId13" Target="../media/image38.png" Type="http://schemas.openxmlformats.org/officeDocument/2006/relationships/image"/><Relationship Id="rId14" Target="../media/image39.svg" Type="http://schemas.openxmlformats.org/officeDocument/2006/relationships/image"/><Relationship Id="rId2" Target="../media/image1.png" Type="http://schemas.openxmlformats.org/officeDocument/2006/relationships/image"/><Relationship Id="rId3" Target="../media/image42.png" Type="http://schemas.openxmlformats.org/officeDocument/2006/relationships/image"/><Relationship Id="rId4" Target="../media/image4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4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svg" Type="http://schemas.openxmlformats.org/officeDocument/2006/relationships/image"/><Relationship Id="rId11" Target="../media/image6.png" Type="http://schemas.openxmlformats.org/officeDocument/2006/relationships/image"/><Relationship Id="rId12" Target="../media/image7.svg" Type="http://schemas.openxmlformats.org/officeDocument/2006/relationships/image"/><Relationship Id="rId2" Target="../media/image1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48.png" Type="http://schemas.openxmlformats.org/officeDocument/2006/relationships/image"/><Relationship Id="rId6" Target="../media/image4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5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52.png" Type="http://schemas.openxmlformats.org/officeDocument/2006/relationships/image"/><Relationship Id="rId6" Target="../media/image53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4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8024" r="0" b="-10802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19152" y="2293008"/>
            <a:ext cx="11249696" cy="3243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404"/>
              </a:lnSpc>
              <a:spcBef>
                <a:spcPct val="0"/>
              </a:spcBef>
            </a:pPr>
            <a:r>
              <a:rPr lang="en-US" sz="12788">
                <a:solidFill>
                  <a:srgbClr val="FFFFFF"/>
                </a:solidFill>
                <a:latin typeface="BM Hanna"/>
                <a:ea typeface="BM Hanna"/>
                <a:cs typeface="BM Hanna"/>
                <a:sym typeface="BM Hanna"/>
              </a:rPr>
              <a:t>ORIENTAÇÃO A OBJETO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814669" y="2449308"/>
            <a:ext cx="7065092" cy="8144199"/>
          </a:xfrm>
          <a:custGeom>
            <a:avLst/>
            <a:gdLst/>
            <a:ahLst/>
            <a:cxnLst/>
            <a:rect r="r" b="b" t="t" l="l"/>
            <a:pathLst>
              <a:path h="8144199" w="7065092">
                <a:moveTo>
                  <a:pt x="0" y="0"/>
                </a:moveTo>
                <a:lnTo>
                  <a:pt x="7065093" y="0"/>
                </a:lnTo>
                <a:lnTo>
                  <a:pt x="7065093" y="8144199"/>
                </a:lnTo>
                <a:lnTo>
                  <a:pt x="0" y="81441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863095" y="6521407"/>
            <a:ext cx="6561811" cy="1212850"/>
            <a:chOff x="0" y="0"/>
            <a:chExt cx="1728214" cy="3194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28214" cy="319434"/>
            </a:xfrm>
            <a:custGeom>
              <a:avLst/>
              <a:gdLst/>
              <a:ahLst/>
              <a:cxnLst/>
              <a:rect r="r" b="b" t="t" l="l"/>
              <a:pathLst>
                <a:path h="319434" w="1728214">
                  <a:moveTo>
                    <a:pt x="117985" y="0"/>
                  </a:moveTo>
                  <a:lnTo>
                    <a:pt x="1610229" y="0"/>
                  </a:lnTo>
                  <a:cubicBezTo>
                    <a:pt x="1641520" y="0"/>
                    <a:pt x="1671530" y="12430"/>
                    <a:pt x="1693657" y="34557"/>
                  </a:cubicBezTo>
                  <a:cubicBezTo>
                    <a:pt x="1715783" y="56683"/>
                    <a:pt x="1728214" y="86693"/>
                    <a:pt x="1728214" y="117985"/>
                  </a:cubicBezTo>
                  <a:lnTo>
                    <a:pt x="1728214" y="201449"/>
                  </a:lnTo>
                  <a:cubicBezTo>
                    <a:pt x="1728214" y="232741"/>
                    <a:pt x="1715783" y="262751"/>
                    <a:pt x="1693657" y="284877"/>
                  </a:cubicBezTo>
                  <a:cubicBezTo>
                    <a:pt x="1671530" y="307003"/>
                    <a:pt x="1641520" y="319434"/>
                    <a:pt x="1610229" y="319434"/>
                  </a:cubicBezTo>
                  <a:lnTo>
                    <a:pt x="117985" y="319434"/>
                  </a:lnTo>
                  <a:cubicBezTo>
                    <a:pt x="86693" y="319434"/>
                    <a:pt x="56683" y="307003"/>
                    <a:pt x="34557" y="284877"/>
                  </a:cubicBezTo>
                  <a:cubicBezTo>
                    <a:pt x="12430" y="262751"/>
                    <a:pt x="0" y="232741"/>
                    <a:pt x="0" y="201449"/>
                  </a:cubicBezTo>
                  <a:lnTo>
                    <a:pt x="0" y="117985"/>
                  </a:lnTo>
                  <a:cubicBezTo>
                    <a:pt x="0" y="86693"/>
                    <a:pt x="12430" y="56683"/>
                    <a:pt x="34557" y="34557"/>
                  </a:cubicBezTo>
                  <a:cubicBezTo>
                    <a:pt x="56683" y="12430"/>
                    <a:pt x="86693" y="0"/>
                    <a:pt x="117985" y="0"/>
                  </a:cubicBezTo>
                  <a:close/>
                </a:path>
              </a:pathLst>
            </a:custGeom>
            <a:solidFill>
              <a:srgbClr val="FFCE3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1728214" cy="3480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7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833448" y="-1279629"/>
            <a:ext cx="5817841" cy="4114800"/>
          </a:xfrm>
          <a:custGeom>
            <a:avLst/>
            <a:gdLst/>
            <a:ahLst/>
            <a:cxnLst/>
            <a:rect r="r" b="b" t="t" l="l"/>
            <a:pathLst>
              <a:path h="4114800" w="5817841">
                <a:moveTo>
                  <a:pt x="0" y="0"/>
                </a:moveTo>
                <a:lnTo>
                  <a:pt x="5817841" y="0"/>
                </a:lnTo>
                <a:lnTo>
                  <a:pt x="58178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98693" y="-662043"/>
            <a:ext cx="5155216" cy="4114800"/>
          </a:xfrm>
          <a:custGeom>
            <a:avLst/>
            <a:gdLst/>
            <a:ahLst/>
            <a:cxnLst/>
            <a:rect r="r" b="b" t="t" l="l"/>
            <a:pathLst>
              <a:path h="4114800" w="5155216">
                <a:moveTo>
                  <a:pt x="0" y="0"/>
                </a:moveTo>
                <a:lnTo>
                  <a:pt x="5155216" y="0"/>
                </a:lnTo>
                <a:lnTo>
                  <a:pt x="515521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26312">
            <a:off x="-796615" y="5045557"/>
            <a:ext cx="7584413" cy="6908710"/>
          </a:xfrm>
          <a:custGeom>
            <a:avLst/>
            <a:gdLst/>
            <a:ahLst/>
            <a:cxnLst/>
            <a:rect r="r" b="b" t="t" l="l"/>
            <a:pathLst>
              <a:path h="6908710" w="7584413">
                <a:moveTo>
                  <a:pt x="0" y="0"/>
                </a:moveTo>
                <a:lnTo>
                  <a:pt x="7584413" y="0"/>
                </a:lnTo>
                <a:lnTo>
                  <a:pt x="7584413" y="6908710"/>
                </a:lnTo>
                <a:lnTo>
                  <a:pt x="0" y="690871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044333" y="6623007"/>
            <a:ext cx="4199333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00"/>
              </a:lnSpc>
            </a:pPr>
            <a:r>
              <a:rPr lang="en-US" sz="3000">
                <a:solidFill>
                  <a:srgbClr val="000001"/>
                </a:solidFill>
                <a:latin typeface="Canva Sans"/>
                <a:ea typeface="Canva Sans"/>
                <a:cs typeface="Canva Sans"/>
                <a:sym typeface="Canva Sans"/>
              </a:rPr>
              <a:t>Luiz Henrique Bernardino dos Santos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789363" y="8620082"/>
            <a:ext cx="602530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Senai - Taguatinga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8024" r="0" b="-10802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498597" y="-108828"/>
            <a:ext cx="6582509" cy="10746953"/>
          </a:xfrm>
          <a:custGeom>
            <a:avLst/>
            <a:gdLst/>
            <a:ahLst/>
            <a:cxnLst/>
            <a:rect r="r" b="b" t="t" l="l"/>
            <a:pathLst>
              <a:path h="10746953" w="6582509">
                <a:moveTo>
                  <a:pt x="0" y="0"/>
                </a:moveTo>
                <a:lnTo>
                  <a:pt x="6582509" y="0"/>
                </a:lnTo>
                <a:lnTo>
                  <a:pt x="6582509" y="10746953"/>
                </a:lnTo>
                <a:lnTo>
                  <a:pt x="0" y="107469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97725">
            <a:off x="13679956" y="-1054879"/>
            <a:ext cx="4476702" cy="4994292"/>
          </a:xfrm>
          <a:custGeom>
            <a:avLst/>
            <a:gdLst/>
            <a:ahLst/>
            <a:cxnLst/>
            <a:rect r="r" b="b" t="t" l="l"/>
            <a:pathLst>
              <a:path h="4994292" w="4476702">
                <a:moveTo>
                  <a:pt x="0" y="0"/>
                </a:moveTo>
                <a:lnTo>
                  <a:pt x="4476701" y="0"/>
                </a:lnTo>
                <a:lnTo>
                  <a:pt x="4476701" y="4994292"/>
                </a:lnTo>
                <a:lnTo>
                  <a:pt x="0" y="49942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944550" y="2366363"/>
            <a:ext cx="5751911" cy="14071953"/>
          </a:xfrm>
          <a:custGeom>
            <a:avLst/>
            <a:gdLst/>
            <a:ahLst/>
            <a:cxnLst/>
            <a:rect r="r" b="b" t="t" l="l"/>
            <a:pathLst>
              <a:path h="14071953" w="5751911">
                <a:moveTo>
                  <a:pt x="0" y="0"/>
                </a:moveTo>
                <a:lnTo>
                  <a:pt x="5751911" y="0"/>
                </a:lnTo>
                <a:lnTo>
                  <a:pt x="5751911" y="14071954"/>
                </a:lnTo>
                <a:lnTo>
                  <a:pt x="0" y="140719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976517" y="-809891"/>
            <a:ext cx="4294014" cy="3427404"/>
          </a:xfrm>
          <a:custGeom>
            <a:avLst/>
            <a:gdLst/>
            <a:ahLst/>
            <a:cxnLst/>
            <a:rect r="r" b="b" t="t" l="l"/>
            <a:pathLst>
              <a:path h="3427404" w="4294014">
                <a:moveTo>
                  <a:pt x="0" y="0"/>
                </a:moveTo>
                <a:lnTo>
                  <a:pt x="4294014" y="0"/>
                </a:lnTo>
                <a:lnTo>
                  <a:pt x="4294014" y="3427404"/>
                </a:lnTo>
                <a:lnTo>
                  <a:pt x="0" y="34274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26312">
            <a:off x="6081818" y="6805324"/>
            <a:ext cx="5385775" cy="4905951"/>
          </a:xfrm>
          <a:custGeom>
            <a:avLst/>
            <a:gdLst/>
            <a:ahLst/>
            <a:cxnLst/>
            <a:rect r="r" b="b" t="t" l="l"/>
            <a:pathLst>
              <a:path h="4905951" w="5385775">
                <a:moveTo>
                  <a:pt x="0" y="0"/>
                </a:moveTo>
                <a:lnTo>
                  <a:pt x="5385774" y="0"/>
                </a:lnTo>
                <a:lnTo>
                  <a:pt x="5385774" y="4905952"/>
                </a:lnTo>
                <a:lnTo>
                  <a:pt x="0" y="490595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139238" y="4274503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288234" y="2884667"/>
            <a:ext cx="4972943" cy="1160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19"/>
              </a:lnSpc>
            </a:pPr>
            <a:r>
              <a:rPr lang="en-US" sz="6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Bibliografia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43024" y="5260657"/>
            <a:ext cx="1166336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OpenAI. ChatGPT. 2024. https://www.openai.com/chatgpt</a:t>
            </a: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8024" r="0" b="-10802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448533" y="1554115"/>
            <a:ext cx="10534934" cy="8229600"/>
            <a:chOff x="0" y="0"/>
            <a:chExt cx="2774633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74633" cy="2167467"/>
            </a:xfrm>
            <a:custGeom>
              <a:avLst/>
              <a:gdLst/>
              <a:ahLst/>
              <a:cxnLst/>
              <a:rect r="r" b="b" t="t" l="l"/>
              <a:pathLst>
                <a:path h="2167467" w="2774633">
                  <a:moveTo>
                    <a:pt x="30865" y="0"/>
                  </a:moveTo>
                  <a:lnTo>
                    <a:pt x="2743768" y="0"/>
                  </a:lnTo>
                  <a:cubicBezTo>
                    <a:pt x="2751954" y="0"/>
                    <a:pt x="2759804" y="3252"/>
                    <a:pt x="2765593" y="9040"/>
                  </a:cubicBezTo>
                  <a:cubicBezTo>
                    <a:pt x="2771381" y="14828"/>
                    <a:pt x="2774633" y="22679"/>
                    <a:pt x="2774633" y="30865"/>
                  </a:cubicBezTo>
                  <a:lnTo>
                    <a:pt x="2774633" y="2136602"/>
                  </a:lnTo>
                  <a:cubicBezTo>
                    <a:pt x="2774633" y="2144788"/>
                    <a:pt x="2771381" y="2152638"/>
                    <a:pt x="2765593" y="2158427"/>
                  </a:cubicBezTo>
                  <a:cubicBezTo>
                    <a:pt x="2759804" y="2164215"/>
                    <a:pt x="2751954" y="2167467"/>
                    <a:pt x="2743768" y="2167467"/>
                  </a:cubicBezTo>
                  <a:lnTo>
                    <a:pt x="30865" y="2167467"/>
                  </a:lnTo>
                  <a:cubicBezTo>
                    <a:pt x="22679" y="2167467"/>
                    <a:pt x="14828" y="2164215"/>
                    <a:pt x="9040" y="2158427"/>
                  </a:cubicBezTo>
                  <a:cubicBezTo>
                    <a:pt x="3252" y="2152638"/>
                    <a:pt x="0" y="2144788"/>
                    <a:pt x="0" y="2136602"/>
                  </a:cubicBezTo>
                  <a:lnTo>
                    <a:pt x="0" y="30865"/>
                  </a:lnTo>
                  <a:cubicBezTo>
                    <a:pt x="0" y="22679"/>
                    <a:pt x="3252" y="14828"/>
                    <a:pt x="9040" y="9040"/>
                  </a:cubicBezTo>
                  <a:cubicBezTo>
                    <a:pt x="14828" y="3252"/>
                    <a:pt x="22679" y="0"/>
                    <a:pt x="30865" y="0"/>
                  </a:cubicBezTo>
                  <a:close/>
                </a:path>
              </a:pathLst>
            </a:custGeom>
            <a:solidFill>
              <a:srgbClr val="FFCE3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2774633" cy="2224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732593" y="-476467"/>
            <a:ext cx="5603193" cy="4900247"/>
          </a:xfrm>
          <a:custGeom>
            <a:avLst/>
            <a:gdLst/>
            <a:ahLst/>
            <a:cxnLst/>
            <a:rect r="r" b="b" t="t" l="l"/>
            <a:pathLst>
              <a:path h="4900247" w="5603193">
                <a:moveTo>
                  <a:pt x="0" y="0"/>
                </a:moveTo>
                <a:lnTo>
                  <a:pt x="5603193" y="0"/>
                </a:lnTo>
                <a:lnTo>
                  <a:pt x="5603193" y="4900247"/>
                </a:lnTo>
                <a:lnTo>
                  <a:pt x="0" y="49002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3196942"/>
            <a:ext cx="8002332" cy="8046221"/>
          </a:xfrm>
          <a:custGeom>
            <a:avLst/>
            <a:gdLst/>
            <a:ahLst/>
            <a:cxnLst/>
            <a:rect r="r" b="b" t="t" l="l"/>
            <a:pathLst>
              <a:path h="8046221" w="8002332">
                <a:moveTo>
                  <a:pt x="0" y="0"/>
                </a:moveTo>
                <a:lnTo>
                  <a:pt x="8002332" y="0"/>
                </a:lnTo>
                <a:lnTo>
                  <a:pt x="8002332" y="8046221"/>
                </a:lnTo>
                <a:lnTo>
                  <a:pt x="0" y="80462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698286" y="-1028700"/>
            <a:ext cx="3897838" cy="4114800"/>
          </a:xfrm>
          <a:custGeom>
            <a:avLst/>
            <a:gdLst/>
            <a:ahLst/>
            <a:cxnLst/>
            <a:rect r="r" b="b" t="t" l="l"/>
            <a:pathLst>
              <a:path h="4114800" w="3897838">
                <a:moveTo>
                  <a:pt x="0" y="0"/>
                </a:moveTo>
                <a:lnTo>
                  <a:pt x="3897838" y="0"/>
                </a:lnTo>
                <a:lnTo>
                  <a:pt x="389783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070688" y="308980"/>
            <a:ext cx="4198776" cy="4114800"/>
          </a:xfrm>
          <a:custGeom>
            <a:avLst/>
            <a:gdLst/>
            <a:ahLst/>
            <a:cxnLst/>
            <a:rect r="r" b="b" t="t" l="l"/>
            <a:pathLst>
              <a:path h="4114800" w="4198776">
                <a:moveTo>
                  <a:pt x="0" y="0"/>
                </a:moveTo>
                <a:lnTo>
                  <a:pt x="4198776" y="0"/>
                </a:lnTo>
                <a:lnTo>
                  <a:pt x="4198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867466" y="3139792"/>
            <a:ext cx="9144000" cy="6159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Orientação a objeto é um paradigma de programação que organiza o design de software em torno de dados, ou objetos, ao invés de funções e lógica. Um objeto é uma instância de uma classe, que pode conter dados, na forma de campos (também conhecidos como atributos ou propriedades), e código, na forma de métodos (funções associadas a um objeto).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8024" r="0" b="-10802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71592" y="-85725"/>
            <a:ext cx="4910563" cy="4437363"/>
          </a:xfrm>
          <a:custGeom>
            <a:avLst/>
            <a:gdLst/>
            <a:ahLst/>
            <a:cxnLst/>
            <a:rect r="r" b="b" t="t" l="l"/>
            <a:pathLst>
              <a:path h="4437363" w="4910563">
                <a:moveTo>
                  <a:pt x="0" y="0"/>
                </a:moveTo>
                <a:lnTo>
                  <a:pt x="4910562" y="0"/>
                </a:lnTo>
                <a:lnTo>
                  <a:pt x="4910562" y="4437363"/>
                </a:lnTo>
                <a:lnTo>
                  <a:pt x="0" y="44373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3949030" y="-85725"/>
            <a:ext cx="4910563" cy="4437363"/>
          </a:xfrm>
          <a:custGeom>
            <a:avLst/>
            <a:gdLst/>
            <a:ahLst/>
            <a:cxnLst/>
            <a:rect r="r" b="b" t="t" l="l"/>
            <a:pathLst>
              <a:path h="4437363" w="4910563">
                <a:moveTo>
                  <a:pt x="4910562" y="0"/>
                </a:moveTo>
                <a:lnTo>
                  <a:pt x="0" y="0"/>
                </a:lnTo>
                <a:lnTo>
                  <a:pt x="0" y="4437363"/>
                </a:lnTo>
                <a:lnTo>
                  <a:pt x="4910562" y="4437363"/>
                </a:lnTo>
                <a:lnTo>
                  <a:pt x="491056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15627" y="4171633"/>
            <a:ext cx="4847311" cy="2361962"/>
          </a:xfrm>
          <a:custGeom>
            <a:avLst/>
            <a:gdLst/>
            <a:ahLst/>
            <a:cxnLst/>
            <a:rect r="r" b="b" t="t" l="l"/>
            <a:pathLst>
              <a:path h="2361962" w="4847311">
                <a:moveTo>
                  <a:pt x="0" y="0"/>
                </a:moveTo>
                <a:lnTo>
                  <a:pt x="4847311" y="0"/>
                </a:lnTo>
                <a:lnTo>
                  <a:pt x="4847311" y="2361962"/>
                </a:lnTo>
                <a:lnTo>
                  <a:pt x="0" y="23619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720345" y="4171633"/>
            <a:ext cx="4847311" cy="2361962"/>
          </a:xfrm>
          <a:custGeom>
            <a:avLst/>
            <a:gdLst/>
            <a:ahLst/>
            <a:cxnLst/>
            <a:rect r="r" b="b" t="t" l="l"/>
            <a:pathLst>
              <a:path h="2361962" w="4847311">
                <a:moveTo>
                  <a:pt x="0" y="0"/>
                </a:moveTo>
                <a:lnTo>
                  <a:pt x="4847310" y="0"/>
                </a:lnTo>
                <a:lnTo>
                  <a:pt x="4847310" y="2361962"/>
                </a:lnTo>
                <a:lnTo>
                  <a:pt x="0" y="23619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125062" y="4171633"/>
            <a:ext cx="4847311" cy="2361962"/>
          </a:xfrm>
          <a:custGeom>
            <a:avLst/>
            <a:gdLst/>
            <a:ahLst/>
            <a:cxnLst/>
            <a:rect r="r" b="b" t="t" l="l"/>
            <a:pathLst>
              <a:path h="2361962" w="4847311">
                <a:moveTo>
                  <a:pt x="0" y="0"/>
                </a:moveTo>
                <a:lnTo>
                  <a:pt x="4847311" y="0"/>
                </a:lnTo>
                <a:lnTo>
                  <a:pt x="4847311" y="2361962"/>
                </a:lnTo>
                <a:lnTo>
                  <a:pt x="0" y="23619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334131" y="3585361"/>
            <a:ext cx="810304" cy="1314652"/>
          </a:xfrm>
          <a:custGeom>
            <a:avLst/>
            <a:gdLst/>
            <a:ahLst/>
            <a:cxnLst/>
            <a:rect r="r" b="b" t="t" l="l"/>
            <a:pathLst>
              <a:path h="1314652" w="810304">
                <a:moveTo>
                  <a:pt x="0" y="0"/>
                </a:moveTo>
                <a:lnTo>
                  <a:pt x="810304" y="0"/>
                </a:lnTo>
                <a:lnTo>
                  <a:pt x="810304" y="1314652"/>
                </a:lnTo>
                <a:lnTo>
                  <a:pt x="0" y="13146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738848" y="3585361"/>
            <a:ext cx="810304" cy="1314652"/>
          </a:xfrm>
          <a:custGeom>
            <a:avLst/>
            <a:gdLst/>
            <a:ahLst/>
            <a:cxnLst/>
            <a:rect r="r" b="b" t="t" l="l"/>
            <a:pathLst>
              <a:path h="1314652" w="810304">
                <a:moveTo>
                  <a:pt x="0" y="0"/>
                </a:moveTo>
                <a:lnTo>
                  <a:pt x="810304" y="0"/>
                </a:lnTo>
                <a:lnTo>
                  <a:pt x="810304" y="1314652"/>
                </a:lnTo>
                <a:lnTo>
                  <a:pt x="0" y="13146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143565" y="3585361"/>
            <a:ext cx="810304" cy="1314652"/>
          </a:xfrm>
          <a:custGeom>
            <a:avLst/>
            <a:gdLst/>
            <a:ahLst/>
            <a:cxnLst/>
            <a:rect r="r" b="b" t="t" l="l"/>
            <a:pathLst>
              <a:path h="1314652" w="810304">
                <a:moveTo>
                  <a:pt x="0" y="0"/>
                </a:moveTo>
                <a:lnTo>
                  <a:pt x="810304" y="0"/>
                </a:lnTo>
                <a:lnTo>
                  <a:pt x="810304" y="1314652"/>
                </a:lnTo>
                <a:lnTo>
                  <a:pt x="0" y="13146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659189" y="662295"/>
            <a:ext cx="8969623" cy="2539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99"/>
              </a:lnSpc>
              <a:spcBef>
                <a:spcPct val="0"/>
              </a:spcBef>
            </a:pPr>
            <a:r>
              <a:rPr lang="en-US" sz="9999">
                <a:solidFill>
                  <a:srgbClr val="FFFFFF"/>
                </a:solidFill>
                <a:latin typeface="BM Hanna"/>
                <a:ea typeface="BM Hanna"/>
                <a:cs typeface="BM Hanna"/>
                <a:sym typeface="BM Hanna"/>
              </a:rPr>
              <a:t>PRINCIPAIS CONSEITOS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39616" y="5214338"/>
            <a:ext cx="4199333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49"/>
              </a:lnSpc>
            </a:pPr>
            <a:r>
              <a:rPr lang="en-US" sz="3499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Classes e Objetos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044333" y="5195288"/>
            <a:ext cx="4199333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49"/>
              </a:lnSpc>
            </a:pPr>
            <a:r>
              <a:rPr lang="en-US" sz="3499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Atributo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449051" y="5195288"/>
            <a:ext cx="4199333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49"/>
              </a:lnSpc>
            </a:pPr>
            <a:r>
              <a:rPr lang="en-US" sz="3499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Herança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315627" y="7341402"/>
            <a:ext cx="4847311" cy="2361962"/>
          </a:xfrm>
          <a:custGeom>
            <a:avLst/>
            <a:gdLst/>
            <a:ahLst/>
            <a:cxnLst/>
            <a:rect r="r" b="b" t="t" l="l"/>
            <a:pathLst>
              <a:path h="2361962" w="4847311">
                <a:moveTo>
                  <a:pt x="0" y="0"/>
                </a:moveTo>
                <a:lnTo>
                  <a:pt x="4847311" y="0"/>
                </a:lnTo>
                <a:lnTo>
                  <a:pt x="4847311" y="2361963"/>
                </a:lnTo>
                <a:lnTo>
                  <a:pt x="0" y="23619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720345" y="7341402"/>
            <a:ext cx="4847311" cy="2361962"/>
          </a:xfrm>
          <a:custGeom>
            <a:avLst/>
            <a:gdLst/>
            <a:ahLst/>
            <a:cxnLst/>
            <a:rect r="r" b="b" t="t" l="l"/>
            <a:pathLst>
              <a:path h="2361962" w="4847311">
                <a:moveTo>
                  <a:pt x="0" y="0"/>
                </a:moveTo>
                <a:lnTo>
                  <a:pt x="4847310" y="0"/>
                </a:lnTo>
                <a:lnTo>
                  <a:pt x="4847310" y="2361963"/>
                </a:lnTo>
                <a:lnTo>
                  <a:pt x="0" y="23619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334131" y="6755130"/>
            <a:ext cx="810304" cy="1314652"/>
          </a:xfrm>
          <a:custGeom>
            <a:avLst/>
            <a:gdLst/>
            <a:ahLst/>
            <a:cxnLst/>
            <a:rect r="r" b="b" t="t" l="l"/>
            <a:pathLst>
              <a:path h="1314652" w="810304">
                <a:moveTo>
                  <a:pt x="0" y="0"/>
                </a:moveTo>
                <a:lnTo>
                  <a:pt x="810304" y="0"/>
                </a:lnTo>
                <a:lnTo>
                  <a:pt x="810304" y="1314653"/>
                </a:lnTo>
                <a:lnTo>
                  <a:pt x="0" y="13146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738848" y="6755130"/>
            <a:ext cx="810304" cy="1314652"/>
          </a:xfrm>
          <a:custGeom>
            <a:avLst/>
            <a:gdLst/>
            <a:ahLst/>
            <a:cxnLst/>
            <a:rect r="r" b="b" t="t" l="l"/>
            <a:pathLst>
              <a:path h="1314652" w="810304">
                <a:moveTo>
                  <a:pt x="0" y="0"/>
                </a:moveTo>
                <a:lnTo>
                  <a:pt x="810304" y="0"/>
                </a:lnTo>
                <a:lnTo>
                  <a:pt x="810304" y="1314653"/>
                </a:lnTo>
                <a:lnTo>
                  <a:pt x="0" y="13146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212784" y="8384108"/>
            <a:ext cx="3052997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49"/>
              </a:lnSpc>
            </a:pPr>
            <a:r>
              <a:rPr lang="en-US" sz="3499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Metodo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044333" y="8384108"/>
            <a:ext cx="4199333" cy="113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9"/>
              </a:lnSpc>
            </a:pPr>
            <a:r>
              <a:rPr lang="en-US" sz="3499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Polimorfismo</a:t>
            </a:r>
          </a:p>
          <a:p>
            <a:pPr algn="ctr" marL="0" indent="0" lvl="0">
              <a:lnSpc>
                <a:spcPts val="4549"/>
              </a:lnSpc>
            </a:pP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12129630" y="7341402"/>
            <a:ext cx="4847311" cy="2361962"/>
          </a:xfrm>
          <a:custGeom>
            <a:avLst/>
            <a:gdLst/>
            <a:ahLst/>
            <a:cxnLst/>
            <a:rect r="r" b="b" t="t" l="l"/>
            <a:pathLst>
              <a:path h="2361962" w="4847311">
                <a:moveTo>
                  <a:pt x="0" y="0"/>
                </a:moveTo>
                <a:lnTo>
                  <a:pt x="4847311" y="0"/>
                </a:lnTo>
                <a:lnTo>
                  <a:pt x="4847311" y="2361963"/>
                </a:lnTo>
                <a:lnTo>
                  <a:pt x="0" y="23619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4148134" y="6755130"/>
            <a:ext cx="810304" cy="1314652"/>
          </a:xfrm>
          <a:custGeom>
            <a:avLst/>
            <a:gdLst/>
            <a:ahLst/>
            <a:cxnLst/>
            <a:rect r="r" b="b" t="t" l="l"/>
            <a:pathLst>
              <a:path h="1314652" w="810304">
                <a:moveTo>
                  <a:pt x="0" y="0"/>
                </a:moveTo>
                <a:lnTo>
                  <a:pt x="810304" y="0"/>
                </a:lnTo>
                <a:lnTo>
                  <a:pt x="810304" y="1314653"/>
                </a:lnTo>
                <a:lnTo>
                  <a:pt x="0" y="13146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2453619" y="8384108"/>
            <a:ext cx="4199333" cy="113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9"/>
              </a:lnSpc>
            </a:pPr>
            <a:r>
              <a:rPr lang="en-US" sz="3499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Encapsulamento</a:t>
            </a:r>
          </a:p>
          <a:p>
            <a:pPr algn="ctr" marL="0" indent="0" lvl="0">
              <a:lnSpc>
                <a:spcPts val="454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8024" r="0" b="-10802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53787" y="4364386"/>
            <a:ext cx="7465126" cy="4893914"/>
            <a:chOff x="0" y="0"/>
            <a:chExt cx="1966124" cy="128893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66124" cy="1288932"/>
            </a:xfrm>
            <a:custGeom>
              <a:avLst/>
              <a:gdLst/>
              <a:ahLst/>
              <a:cxnLst/>
              <a:rect r="r" b="b" t="t" l="l"/>
              <a:pathLst>
                <a:path h="1288932" w="1966124">
                  <a:moveTo>
                    <a:pt x="43557" y="0"/>
                  </a:moveTo>
                  <a:lnTo>
                    <a:pt x="1922566" y="0"/>
                  </a:lnTo>
                  <a:cubicBezTo>
                    <a:pt x="1934118" y="0"/>
                    <a:pt x="1945197" y="4589"/>
                    <a:pt x="1953366" y="12758"/>
                  </a:cubicBezTo>
                  <a:cubicBezTo>
                    <a:pt x="1961535" y="20926"/>
                    <a:pt x="1966124" y="32005"/>
                    <a:pt x="1966124" y="43557"/>
                  </a:cubicBezTo>
                  <a:lnTo>
                    <a:pt x="1966124" y="1245375"/>
                  </a:lnTo>
                  <a:cubicBezTo>
                    <a:pt x="1966124" y="1256927"/>
                    <a:pt x="1961535" y="1268006"/>
                    <a:pt x="1953366" y="1276174"/>
                  </a:cubicBezTo>
                  <a:cubicBezTo>
                    <a:pt x="1945197" y="1284343"/>
                    <a:pt x="1934118" y="1288932"/>
                    <a:pt x="1922566" y="1288932"/>
                  </a:cubicBezTo>
                  <a:lnTo>
                    <a:pt x="43557" y="1288932"/>
                  </a:lnTo>
                  <a:cubicBezTo>
                    <a:pt x="32005" y="1288932"/>
                    <a:pt x="20926" y="1284343"/>
                    <a:pt x="12758" y="1276174"/>
                  </a:cubicBezTo>
                  <a:cubicBezTo>
                    <a:pt x="4589" y="1268006"/>
                    <a:pt x="0" y="1256927"/>
                    <a:pt x="0" y="1245375"/>
                  </a:cubicBezTo>
                  <a:lnTo>
                    <a:pt x="0" y="43557"/>
                  </a:lnTo>
                  <a:cubicBezTo>
                    <a:pt x="0" y="32005"/>
                    <a:pt x="4589" y="20926"/>
                    <a:pt x="12758" y="12758"/>
                  </a:cubicBezTo>
                  <a:cubicBezTo>
                    <a:pt x="20926" y="4589"/>
                    <a:pt x="32005" y="0"/>
                    <a:pt x="43557" y="0"/>
                  </a:cubicBezTo>
                  <a:close/>
                </a:path>
              </a:pathLst>
            </a:custGeom>
            <a:solidFill>
              <a:srgbClr val="FFCE3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966124" cy="13460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469087" y="4364386"/>
            <a:ext cx="7465126" cy="4893914"/>
            <a:chOff x="0" y="0"/>
            <a:chExt cx="1966124" cy="128893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66124" cy="1288932"/>
            </a:xfrm>
            <a:custGeom>
              <a:avLst/>
              <a:gdLst/>
              <a:ahLst/>
              <a:cxnLst/>
              <a:rect r="r" b="b" t="t" l="l"/>
              <a:pathLst>
                <a:path h="1288932" w="1966124">
                  <a:moveTo>
                    <a:pt x="43557" y="0"/>
                  </a:moveTo>
                  <a:lnTo>
                    <a:pt x="1922566" y="0"/>
                  </a:lnTo>
                  <a:cubicBezTo>
                    <a:pt x="1934118" y="0"/>
                    <a:pt x="1945197" y="4589"/>
                    <a:pt x="1953366" y="12758"/>
                  </a:cubicBezTo>
                  <a:cubicBezTo>
                    <a:pt x="1961535" y="20926"/>
                    <a:pt x="1966124" y="32005"/>
                    <a:pt x="1966124" y="43557"/>
                  </a:cubicBezTo>
                  <a:lnTo>
                    <a:pt x="1966124" y="1245375"/>
                  </a:lnTo>
                  <a:cubicBezTo>
                    <a:pt x="1966124" y="1256927"/>
                    <a:pt x="1961535" y="1268006"/>
                    <a:pt x="1953366" y="1276174"/>
                  </a:cubicBezTo>
                  <a:cubicBezTo>
                    <a:pt x="1945197" y="1284343"/>
                    <a:pt x="1934118" y="1288932"/>
                    <a:pt x="1922566" y="1288932"/>
                  </a:cubicBezTo>
                  <a:lnTo>
                    <a:pt x="43557" y="1288932"/>
                  </a:lnTo>
                  <a:cubicBezTo>
                    <a:pt x="32005" y="1288932"/>
                    <a:pt x="20926" y="1284343"/>
                    <a:pt x="12758" y="1276174"/>
                  </a:cubicBezTo>
                  <a:cubicBezTo>
                    <a:pt x="4589" y="1268006"/>
                    <a:pt x="0" y="1256927"/>
                    <a:pt x="0" y="1245375"/>
                  </a:cubicBezTo>
                  <a:lnTo>
                    <a:pt x="0" y="43557"/>
                  </a:lnTo>
                  <a:cubicBezTo>
                    <a:pt x="0" y="32005"/>
                    <a:pt x="4589" y="20926"/>
                    <a:pt x="12758" y="12758"/>
                  </a:cubicBezTo>
                  <a:cubicBezTo>
                    <a:pt x="20926" y="4589"/>
                    <a:pt x="32005" y="0"/>
                    <a:pt x="43557" y="0"/>
                  </a:cubicBezTo>
                  <a:close/>
                </a:path>
              </a:pathLst>
            </a:custGeom>
            <a:solidFill>
              <a:srgbClr val="FFCE3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966124" cy="13460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-703516" y="799557"/>
            <a:ext cx="4559335" cy="4114800"/>
          </a:xfrm>
          <a:custGeom>
            <a:avLst/>
            <a:gdLst/>
            <a:ahLst/>
            <a:cxnLst/>
            <a:rect r="r" b="b" t="t" l="l"/>
            <a:pathLst>
              <a:path h="4114800" w="4559335">
                <a:moveTo>
                  <a:pt x="4559335" y="0"/>
                </a:moveTo>
                <a:lnTo>
                  <a:pt x="0" y="0"/>
                </a:lnTo>
                <a:lnTo>
                  <a:pt x="0" y="4114800"/>
                </a:lnTo>
                <a:lnTo>
                  <a:pt x="4559335" y="4114800"/>
                </a:lnTo>
                <a:lnTo>
                  <a:pt x="455933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4917961" y="799557"/>
            <a:ext cx="4032504" cy="4114800"/>
          </a:xfrm>
          <a:custGeom>
            <a:avLst/>
            <a:gdLst/>
            <a:ahLst/>
            <a:cxnLst/>
            <a:rect r="r" b="b" t="t" l="l"/>
            <a:pathLst>
              <a:path h="4114800" w="4032504">
                <a:moveTo>
                  <a:pt x="4032504" y="0"/>
                </a:moveTo>
                <a:lnTo>
                  <a:pt x="0" y="0"/>
                </a:lnTo>
                <a:lnTo>
                  <a:pt x="0" y="4114800"/>
                </a:lnTo>
                <a:lnTo>
                  <a:pt x="4032504" y="4114800"/>
                </a:lnTo>
                <a:lnTo>
                  <a:pt x="403250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265132" y="6106493"/>
            <a:ext cx="3897838" cy="4114800"/>
          </a:xfrm>
          <a:custGeom>
            <a:avLst/>
            <a:gdLst/>
            <a:ahLst/>
            <a:cxnLst/>
            <a:rect r="r" b="b" t="t" l="l"/>
            <a:pathLst>
              <a:path h="4114800" w="3897838">
                <a:moveTo>
                  <a:pt x="0" y="0"/>
                </a:moveTo>
                <a:lnTo>
                  <a:pt x="3897837" y="0"/>
                </a:lnTo>
                <a:lnTo>
                  <a:pt x="3897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229923" y="7020982"/>
            <a:ext cx="4517246" cy="4114800"/>
          </a:xfrm>
          <a:custGeom>
            <a:avLst/>
            <a:gdLst/>
            <a:ahLst/>
            <a:cxnLst/>
            <a:rect r="r" b="b" t="t" l="l"/>
            <a:pathLst>
              <a:path h="4114800" w="4517246">
                <a:moveTo>
                  <a:pt x="0" y="0"/>
                </a:moveTo>
                <a:lnTo>
                  <a:pt x="4517246" y="0"/>
                </a:lnTo>
                <a:lnTo>
                  <a:pt x="451724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02198" y="5439743"/>
            <a:ext cx="6801152" cy="3248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9"/>
              </a:lnSpc>
            </a:pPr>
            <a:r>
              <a:rPr lang="en-US" sz="24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Classes são um dos pilares da programação orientada a objetos. Elas funcionam como "blueprints" ou moldes para criar objetos. Em uma classe, você define atributos (ou propriedades) e métodos (ou comportamentos) que os objetos criados a partir dessa classe terão.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683831" y="5675963"/>
            <a:ext cx="6648489" cy="301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9"/>
              </a:lnSpc>
            </a:pPr>
            <a:r>
              <a:rPr lang="en-US" sz="2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Um objeto é uma instância de uma classe na programação orientada a objetos. Ele é uma entidade que combina dados e comportamentos, representados por atributos e métodos, respectivamente.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38225" y="4423184"/>
            <a:ext cx="746512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Classe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469087" y="4423184"/>
            <a:ext cx="746512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Objeto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855819" y="857250"/>
            <a:ext cx="985733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EFE3D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Classes e objetos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8024" r="0" b="-10802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230662" y="5938221"/>
            <a:ext cx="4545747" cy="4864126"/>
          </a:xfrm>
          <a:custGeom>
            <a:avLst/>
            <a:gdLst/>
            <a:ahLst/>
            <a:cxnLst/>
            <a:rect r="r" b="b" t="t" l="l"/>
            <a:pathLst>
              <a:path h="4864126" w="4545747">
                <a:moveTo>
                  <a:pt x="0" y="0"/>
                </a:moveTo>
                <a:lnTo>
                  <a:pt x="4545747" y="0"/>
                </a:lnTo>
                <a:lnTo>
                  <a:pt x="4545747" y="4864126"/>
                </a:lnTo>
                <a:lnTo>
                  <a:pt x="0" y="48641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867707">
            <a:off x="-1222503" y="-339746"/>
            <a:ext cx="3978551" cy="4438545"/>
          </a:xfrm>
          <a:custGeom>
            <a:avLst/>
            <a:gdLst/>
            <a:ahLst/>
            <a:cxnLst/>
            <a:rect r="r" b="b" t="t" l="l"/>
            <a:pathLst>
              <a:path h="4438545" w="3978551">
                <a:moveTo>
                  <a:pt x="0" y="0"/>
                </a:moveTo>
                <a:lnTo>
                  <a:pt x="3978551" y="0"/>
                </a:lnTo>
                <a:lnTo>
                  <a:pt x="3978551" y="4438546"/>
                </a:lnTo>
                <a:lnTo>
                  <a:pt x="0" y="44385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15924" y="-305796"/>
            <a:ext cx="5081512" cy="4444014"/>
          </a:xfrm>
          <a:custGeom>
            <a:avLst/>
            <a:gdLst/>
            <a:ahLst/>
            <a:cxnLst/>
            <a:rect r="r" b="b" t="t" l="l"/>
            <a:pathLst>
              <a:path h="4444014" w="5081512">
                <a:moveTo>
                  <a:pt x="0" y="0"/>
                </a:moveTo>
                <a:lnTo>
                  <a:pt x="5081512" y="0"/>
                </a:lnTo>
                <a:lnTo>
                  <a:pt x="5081512" y="4444014"/>
                </a:lnTo>
                <a:lnTo>
                  <a:pt x="0" y="44440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35153" y="5501478"/>
            <a:ext cx="4952068" cy="4989489"/>
          </a:xfrm>
          <a:custGeom>
            <a:avLst/>
            <a:gdLst/>
            <a:ahLst/>
            <a:cxnLst/>
            <a:rect r="r" b="b" t="t" l="l"/>
            <a:pathLst>
              <a:path h="4989489" w="4952068">
                <a:moveTo>
                  <a:pt x="0" y="0"/>
                </a:moveTo>
                <a:lnTo>
                  <a:pt x="4952068" y="0"/>
                </a:lnTo>
                <a:lnTo>
                  <a:pt x="4952068" y="4989489"/>
                </a:lnTo>
                <a:lnTo>
                  <a:pt x="0" y="498948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085280" y="2214551"/>
            <a:ext cx="810304" cy="1314652"/>
          </a:xfrm>
          <a:custGeom>
            <a:avLst/>
            <a:gdLst/>
            <a:ahLst/>
            <a:cxnLst/>
            <a:rect r="r" b="b" t="t" l="l"/>
            <a:pathLst>
              <a:path h="1314652" w="810304">
                <a:moveTo>
                  <a:pt x="0" y="0"/>
                </a:moveTo>
                <a:lnTo>
                  <a:pt x="810304" y="0"/>
                </a:lnTo>
                <a:lnTo>
                  <a:pt x="810304" y="1314652"/>
                </a:lnTo>
                <a:lnTo>
                  <a:pt x="0" y="131465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287221" y="2528854"/>
            <a:ext cx="8618969" cy="6818734"/>
            <a:chOff x="0" y="0"/>
            <a:chExt cx="2270016" cy="179588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70016" cy="1795881"/>
            </a:xfrm>
            <a:custGeom>
              <a:avLst/>
              <a:gdLst/>
              <a:ahLst/>
              <a:cxnLst/>
              <a:rect r="r" b="b" t="t" l="l"/>
              <a:pathLst>
                <a:path h="1795881" w="2270016">
                  <a:moveTo>
                    <a:pt x="37726" y="0"/>
                  </a:moveTo>
                  <a:lnTo>
                    <a:pt x="2232290" y="0"/>
                  </a:lnTo>
                  <a:cubicBezTo>
                    <a:pt x="2242296" y="0"/>
                    <a:pt x="2251892" y="3975"/>
                    <a:pt x="2258967" y="11050"/>
                  </a:cubicBezTo>
                  <a:cubicBezTo>
                    <a:pt x="2266042" y="18125"/>
                    <a:pt x="2270016" y="27721"/>
                    <a:pt x="2270016" y="37726"/>
                  </a:cubicBezTo>
                  <a:lnTo>
                    <a:pt x="2270016" y="1758155"/>
                  </a:lnTo>
                  <a:cubicBezTo>
                    <a:pt x="2270016" y="1768160"/>
                    <a:pt x="2266042" y="1777756"/>
                    <a:pt x="2258967" y="1784831"/>
                  </a:cubicBezTo>
                  <a:cubicBezTo>
                    <a:pt x="2251892" y="1791906"/>
                    <a:pt x="2242296" y="1795881"/>
                    <a:pt x="2232290" y="1795881"/>
                  </a:cubicBezTo>
                  <a:lnTo>
                    <a:pt x="37726" y="1795881"/>
                  </a:lnTo>
                  <a:cubicBezTo>
                    <a:pt x="27721" y="1795881"/>
                    <a:pt x="18125" y="1791906"/>
                    <a:pt x="11050" y="1784831"/>
                  </a:cubicBezTo>
                  <a:cubicBezTo>
                    <a:pt x="3975" y="1777756"/>
                    <a:pt x="0" y="1768160"/>
                    <a:pt x="0" y="1758155"/>
                  </a:cubicBezTo>
                  <a:lnTo>
                    <a:pt x="0" y="37726"/>
                  </a:lnTo>
                  <a:cubicBezTo>
                    <a:pt x="0" y="27721"/>
                    <a:pt x="3975" y="18125"/>
                    <a:pt x="11050" y="11050"/>
                  </a:cubicBezTo>
                  <a:cubicBezTo>
                    <a:pt x="18125" y="3975"/>
                    <a:pt x="27721" y="0"/>
                    <a:pt x="37726" y="0"/>
                  </a:cubicBezTo>
                  <a:close/>
                </a:path>
              </a:pathLst>
            </a:custGeom>
            <a:solidFill>
              <a:srgbClr val="FFCE3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2270016" cy="18530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510043" y="3052852"/>
            <a:ext cx="10173324" cy="1186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29"/>
              </a:lnSpc>
            </a:pPr>
            <a:r>
              <a:rPr lang="en-US" sz="8999">
                <a:solidFill>
                  <a:srgbClr val="FFFFFF"/>
                </a:solidFill>
                <a:latin typeface="BM Hanna"/>
                <a:ea typeface="BM Hanna"/>
                <a:cs typeface="BM Hanna"/>
                <a:sym typeface="BM Hanna"/>
              </a:rPr>
              <a:t>ATRIBUTO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033864" y="5076825"/>
            <a:ext cx="7125683" cy="288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Um atributo é uma variável associada a uma classe ou a um objeto. Os atributos são usados para armazenar informações sobre o estado de um objeto.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8024" r="0" b="-10802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3870" y="389732"/>
            <a:ext cx="7320803" cy="9507536"/>
          </a:xfrm>
          <a:custGeom>
            <a:avLst/>
            <a:gdLst/>
            <a:ahLst/>
            <a:cxnLst/>
            <a:rect r="r" b="b" t="t" l="l"/>
            <a:pathLst>
              <a:path h="9507536" w="7320803">
                <a:moveTo>
                  <a:pt x="0" y="0"/>
                </a:moveTo>
                <a:lnTo>
                  <a:pt x="7320803" y="0"/>
                </a:lnTo>
                <a:lnTo>
                  <a:pt x="7320803" y="9507536"/>
                </a:lnTo>
                <a:lnTo>
                  <a:pt x="0" y="95075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55837">
            <a:off x="6716389" y="624673"/>
            <a:ext cx="2536569" cy="3461819"/>
          </a:xfrm>
          <a:custGeom>
            <a:avLst/>
            <a:gdLst/>
            <a:ahLst/>
            <a:cxnLst/>
            <a:rect r="r" b="b" t="t" l="l"/>
            <a:pathLst>
              <a:path h="3461819" w="2536569">
                <a:moveTo>
                  <a:pt x="0" y="0"/>
                </a:moveTo>
                <a:lnTo>
                  <a:pt x="2536569" y="0"/>
                </a:lnTo>
                <a:lnTo>
                  <a:pt x="2536569" y="3461819"/>
                </a:lnTo>
                <a:lnTo>
                  <a:pt x="0" y="34618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271139">
            <a:off x="1028984" y="792541"/>
            <a:ext cx="1715649" cy="2341456"/>
          </a:xfrm>
          <a:custGeom>
            <a:avLst/>
            <a:gdLst/>
            <a:ahLst/>
            <a:cxnLst/>
            <a:rect r="r" b="b" t="t" l="l"/>
            <a:pathLst>
              <a:path h="2341456" w="1715649">
                <a:moveTo>
                  <a:pt x="0" y="0"/>
                </a:moveTo>
                <a:lnTo>
                  <a:pt x="1715649" y="0"/>
                </a:lnTo>
                <a:lnTo>
                  <a:pt x="1715649" y="2341456"/>
                </a:lnTo>
                <a:lnTo>
                  <a:pt x="0" y="23414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640331" y="4125295"/>
            <a:ext cx="8618969" cy="6818734"/>
            <a:chOff x="0" y="0"/>
            <a:chExt cx="2270016" cy="179588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70016" cy="1795881"/>
            </a:xfrm>
            <a:custGeom>
              <a:avLst/>
              <a:gdLst/>
              <a:ahLst/>
              <a:cxnLst/>
              <a:rect r="r" b="b" t="t" l="l"/>
              <a:pathLst>
                <a:path h="1795881" w="2270016">
                  <a:moveTo>
                    <a:pt x="37726" y="0"/>
                  </a:moveTo>
                  <a:lnTo>
                    <a:pt x="2232290" y="0"/>
                  </a:lnTo>
                  <a:cubicBezTo>
                    <a:pt x="2242296" y="0"/>
                    <a:pt x="2251892" y="3975"/>
                    <a:pt x="2258967" y="11050"/>
                  </a:cubicBezTo>
                  <a:cubicBezTo>
                    <a:pt x="2266042" y="18125"/>
                    <a:pt x="2270016" y="27721"/>
                    <a:pt x="2270016" y="37726"/>
                  </a:cubicBezTo>
                  <a:lnTo>
                    <a:pt x="2270016" y="1758155"/>
                  </a:lnTo>
                  <a:cubicBezTo>
                    <a:pt x="2270016" y="1768160"/>
                    <a:pt x="2266042" y="1777756"/>
                    <a:pt x="2258967" y="1784831"/>
                  </a:cubicBezTo>
                  <a:cubicBezTo>
                    <a:pt x="2251892" y="1791906"/>
                    <a:pt x="2242296" y="1795881"/>
                    <a:pt x="2232290" y="1795881"/>
                  </a:cubicBezTo>
                  <a:lnTo>
                    <a:pt x="37726" y="1795881"/>
                  </a:lnTo>
                  <a:cubicBezTo>
                    <a:pt x="27721" y="1795881"/>
                    <a:pt x="18125" y="1791906"/>
                    <a:pt x="11050" y="1784831"/>
                  </a:cubicBezTo>
                  <a:cubicBezTo>
                    <a:pt x="3975" y="1777756"/>
                    <a:pt x="0" y="1768160"/>
                    <a:pt x="0" y="1758155"/>
                  </a:cubicBezTo>
                  <a:lnTo>
                    <a:pt x="0" y="37726"/>
                  </a:lnTo>
                  <a:cubicBezTo>
                    <a:pt x="0" y="27721"/>
                    <a:pt x="3975" y="18125"/>
                    <a:pt x="11050" y="11050"/>
                  </a:cubicBezTo>
                  <a:cubicBezTo>
                    <a:pt x="18125" y="3975"/>
                    <a:pt x="27721" y="0"/>
                    <a:pt x="37726" y="0"/>
                  </a:cubicBezTo>
                  <a:close/>
                </a:path>
              </a:pathLst>
            </a:custGeom>
            <a:solidFill>
              <a:srgbClr val="FFCE3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270016" cy="18530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216803" y="-508556"/>
            <a:ext cx="5298582" cy="4633851"/>
          </a:xfrm>
          <a:custGeom>
            <a:avLst/>
            <a:gdLst/>
            <a:ahLst/>
            <a:cxnLst/>
            <a:rect r="r" b="b" t="t" l="l"/>
            <a:pathLst>
              <a:path h="4633851" w="5298582">
                <a:moveTo>
                  <a:pt x="0" y="0"/>
                </a:moveTo>
                <a:lnTo>
                  <a:pt x="5298583" y="0"/>
                </a:lnTo>
                <a:lnTo>
                  <a:pt x="5298583" y="4633851"/>
                </a:lnTo>
                <a:lnTo>
                  <a:pt x="0" y="463385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110754" y="65976"/>
            <a:ext cx="3595229" cy="2542807"/>
          </a:xfrm>
          <a:custGeom>
            <a:avLst/>
            <a:gdLst/>
            <a:ahLst/>
            <a:cxnLst/>
            <a:rect r="r" b="b" t="t" l="l"/>
            <a:pathLst>
              <a:path h="2542807" w="3595229">
                <a:moveTo>
                  <a:pt x="0" y="0"/>
                </a:moveTo>
                <a:lnTo>
                  <a:pt x="3595229" y="0"/>
                </a:lnTo>
                <a:lnTo>
                  <a:pt x="3595229" y="2542807"/>
                </a:lnTo>
                <a:lnTo>
                  <a:pt x="0" y="254280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419711">
            <a:off x="-669291" y="7248429"/>
            <a:ext cx="3275863" cy="3654614"/>
          </a:xfrm>
          <a:custGeom>
            <a:avLst/>
            <a:gdLst/>
            <a:ahLst/>
            <a:cxnLst/>
            <a:rect r="r" b="b" t="t" l="l"/>
            <a:pathLst>
              <a:path h="3654614" w="3275863">
                <a:moveTo>
                  <a:pt x="0" y="0"/>
                </a:moveTo>
                <a:lnTo>
                  <a:pt x="3275863" y="0"/>
                </a:lnTo>
                <a:lnTo>
                  <a:pt x="3275863" y="3654614"/>
                </a:lnTo>
                <a:lnTo>
                  <a:pt x="0" y="365461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446635" y="6172200"/>
            <a:ext cx="3897838" cy="4114800"/>
          </a:xfrm>
          <a:custGeom>
            <a:avLst/>
            <a:gdLst/>
            <a:ahLst/>
            <a:cxnLst/>
            <a:rect r="r" b="b" t="t" l="l"/>
            <a:pathLst>
              <a:path h="4114800" w="3897838">
                <a:moveTo>
                  <a:pt x="0" y="0"/>
                </a:moveTo>
                <a:lnTo>
                  <a:pt x="3897838" y="0"/>
                </a:lnTo>
                <a:lnTo>
                  <a:pt x="389783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8218398" y="2761183"/>
            <a:ext cx="9462836" cy="1202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24"/>
              </a:lnSpc>
            </a:pPr>
            <a:r>
              <a:rPr lang="en-US" sz="9200">
                <a:solidFill>
                  <a:srgbClr val="FFFFFF"/>
                </a:solidFill>
                <a:latin typeface="BM Hanna"/>
                <a:ea typeface="BM Hanna"/>
                <a:cs typeface="BM Hanna"/>
                <a:sym typeface="BM Hanna"/>
              </a:rPr>
              <a:t>HERANÇA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344473" y="5057775"/>
            <a:ext cx="7189780" cy="4318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49"/>
              </a:lnSpc>
            </a:pPr>
            <a:r>
              <a:rPr lang="en-US" sz="28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Ela permite que uma classe (denominada subclasse ou classe derivada) herde atributos e métodos de outra classe (denominada superclasse ou classe base). A herança promove a reutilização de código e a criação de hierarquias de classes que refletem relações do mundo real.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8024" r="0" b="-10802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59059">
            <a:off x="14704686" y="-67215"/>
            <a:ext cx="4178322" cy="5381913"/>
          </a:xfrm>
          <a:custGeom>
            <a:avLst/>
            <a:gdLst/>
            <a:ahLst/>
            <a:cxnLst/>
            <a:rect r="r" b="b" t="t" l="l"/>
            <a:pathLst>
              <a:path h="5381913" w="4178322">
                <a:moveTo>
                  <a:pt x="0" y="0"/>
                </a:moveTo>
                <a:lnTo>
                  <a:pt x="4178322" y="0"/>
                </a:lnTo>
                <a:lnTo>
                  <a:pt x="4178322" y="5381913"/>
                </a:lnTo>
                <a:lnTo>
                  <a:pt x="0" y="53819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946807" y="-872400"/>
            <a:ext cx="3951014" cy="2794445"/>
          </a:xfrm>
          <a:custGeom>
            <a:avLst/>
            <a:gdLst/>
            <a:ahLst/>
            <a:cxnLst/>
            <a:rect r="r" b="b" t="t" l="l"/>
            <a:pathLst>
              <a:path h="2794445" w="3951014">
                <a:moveTo>
                  <a:pt x="0" y="0"/>
                </a:moveTo>
                <a:lnTo>
                  <a:pt x="3951014" y="0"/>
                </a:lnTo>
                <a:lnTo>
                  <a:pt x="3951014" y="2794445"/>
                </a:lnTo>
                <a:lnTo>
                  <a:pt x="0" y="27944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224392" y="5143500"/>
            <a:ext cx="10862252" cy="5579677"/>
            <a:chOff x="0" y="0"/>
            <a:chExt cx="2860840" cy="146954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60840" cy="1469545"/>
            </a:xfrm>
            <a:custGeom>
              <a:avLst/>
              <a:gdLst/>
              <a:ahLst/>
              <a:cxnLst/>
              <a:rect r="r" b="b" t="t" l="l"/>
              <a:pathLst>
                <a:path h="1469545" w="2860840">
                  <a:moveTo>
                    <a:pt x="29935" y="0"/>
                  </a:moveTo>
                  <a:lnTo>
                    <a:pt x="2830905" y="0"/>
                  </a:lnTo>
                  <a:cubicBezTo>
                    <a:pt x="2838844" y="0"/>
                    <a:pt x="2846458" y="3154"/>
                    <a:pt x="2852072" y="8768"/>
                  </a:cubicBezTo>
                  <a:cubicBezTo>
                    <a:pt x="2857686" y="14382"/>
                    <a:pt x="2860840" y="21996"/>
                    <a:pt x="2860840" y="29935"/>
                  </a:cubicBezTo>
                  <a:lnTo>
                    <a:pt x="2860840" y="1439610"/>
                  </a:lnTo>
                  <a:cubicBezTo>
                    <a:pt x="2860840" y="1456142"/>
                    <a:pt x="2847438" y="1469545"/>
                    <a:pt x="2830905" y="1469545"/>
                  </a:cubicBezTo>
                  <a:lnTo>
                    <a:pt x="29935" y="1469545"/>
                  </a:lnTo>
                  <a:cubicBezTo>
                    <a:pt x="21996" y="1469545"/>
                    <a:pt x="14382" y="1466391"/>
                    <a:pt x="8768" y="1460777"/>
                  </a:cubicBezTo>
                  <a:cubicBezTo>
                    <a:pt x="3154" y="1455163"/>
                    <a:pt x="0" y="1447549"/>
                    <a:pt x="0" y="1439610"/>
                  </a:cubicBezTo>
                  <a:lnTo>
                    <a:pt x="0" y="29935"/>
                  </a:lnTo>
                  <a:cubicBezTo>
                    <a:pt x="0" y="21996"/>
                    <a:pt x="3154" y="14382"/>
                    <a:pt x="8768" y="8768"/>
                  </a:cubicBezTo>
                  <a:cubicBezTo>
                    <a:pt x="14382" y="3154"/>
                    <a:pt x="21996" y="0"/>
                    <a:pt x="29935" y="0"/>
                  </a:cubicBezTo>
                  <a:close/>
                </a:path>
              </a:pathLst>
            </a:custGeom>
            <a:solidFill>
              <a:srgbClr val="FFCE3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2860840" cy="15266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0722983" y="-369962"/>
            <a:ext cx="4037087" cy="3222330"/>
          </a:xfrm>
          <a:custGeom>
            <a:avLst/>
            <a:gdLst/>
            <a:ahLst/>
            <a:cxnLst/>
            <a:rect r="r" b="b" t="t" l="l"/>
            <a:pathLst>
              <a:path h="3222330" w="4037087">
                <a:moveTo>
                  <a:pt x="4037087" y="0"/>
                </a:moveTo>
                <a:lnTo>
                  <a:pt x="0" y="0"/>
                </a:lnTo>
                <a:lnTo>
                  <a:pt x="0" y="3222329"/>
                </a:lnTo>
                <a:lnTo>
                  <a:pt x="4037087" y="3222329"/>
                </a:lnTo>
                <a:lnTo>
                  <a:pt x="403708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844645" y="3061917"/>
            <a:ext cx="9621746" cy="1311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99"/>
              </a:lnSpc>
            </a:pPr>
            <a:r>
              <a:rPr lang="en-US" sz="9999">
                <a:solidFill>
                  <a:srgbClr val="FFFFFF"/>
                </a:solidFill>
                <a:latin typeface="BM Hanna"/>
                <a:ea typeface="BM Hanna"/>
                <a:cs typeface="BM Hanna"/>
                <a:sym typeface="BM Hanna"/>
              </a:rPr>
              <a:t>METODO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634643" y="6212279"/>
            <a:ext cx="10041750" cy="2506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49"/>
              </a:lnSpc>
            </a:pPr>
            <a:r>
              <a:rPr lang="en-US" sz="2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Na programação orientada a objetos, um método é uma função que pertence a uma classe e define um comportamento que os objetos dessa classe podem realizar. Métodos permitem que os objetos interajam e manipulam seus próprios dados (atributos).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946807" y="6298004"/>
            <a:ext cx="3471862" cy="4114800"/>
          </a:xfrm>
          <a:custGeom>
            <a:avLst/>
            <a:gdLst/>
            <a:ahLst/>
            <a:cxnLst/>
            <a:rect r="r" b="b" t="t" l="l"/>
            <a:pathLst>
              <a:path h="4114800" w="3471862">
                <a:moveTo>
                  <a:pt x="0" y="0"/>
                </a:moveTo>
                <a:lnTo>
                  <a:pt x="3471862" y="0"/>
                </a:lnTo>
                <a:lnTo>
                  <a:pt x="347186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4296564" y="6879311"/>
            <a:ext cx="3991436" cy="3407689"/>
          </a:xfrm>
          <a:custGeom>
            <a:avLst/>
            <a:gdLst/>
            <a:ahLst/>
            <a:cxnLst/>
            <a:rect r="r" b="b" t="t" l="l"/>
            <a:pathLst>
              <a:path h="3407689" w="3991436">
                <a:moveTo>
                  <a:pt x="3991436" y="0"/>
                </a:moveTo>
                <a:lnTo>
                  <a:pt x="0" y="0"/>
                </a:lnTo>
                <a:lnTo>
                  <a:pt x="0" y="3407689"/>
                </a:lnTo>
                <a:lnTo>
                  <a:pt x="3991436" y="3407689"/>
                </a:lnTo>
                <a:lnTo>
                  <a:pt x="3991436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65053">
            <a:off x="618219" y="3629169"/>
            <a:ext cx="1754994" cy="2395153"/>
          </a:xfrm>
          <a:custGeom>
            <a:avLst/>
            <a:gdLst/>
            <a:ahLst/>
            <a:cxnLst/>
            <a:rect r="r" b="b" t="t" l="l"/>
            <a:pathLst>
              <a:path h="2395153" w="1754994">
                <a:moveTo>
                  <a:pt x="0" y="0"/>
                </a:moveTo>
                <a:lnTo>
                  <a:pt x="1754994" y="0"/>
                </a:lnTo>
                <a:lnTo>
                  <a:pt x="1754994" y="2395153"/>
                </a:lnTo>
                <a:lnTo>
                  <a:pt x="0" y="239515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8024" r="0" b="-10802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866158" y="2521986"/>
            <a:ext cx="9393142" cy="8372666"/>
            <a:chOff x="0" y="0"/>
            <a:chExt cx="2473914" cy="22051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73914" cy="2205147"/>
            </a:xfrm>
            <a:custGeom>
              <a:avLst/>
              <a:gdLst/>
              <a:ahLst/>
              <a:cxnLst/>
              <a:rect r="r" b="b" t="t" l="l"/>
              <a:pathLst>
                <a:path h="2205147" w="2473914">
                  <a:moveTo>
                    <a:pt x="34617" y="0"/>
                  </a:moveTo>
                  <a:lnTo>
                    <a:pt x="2439297" y="0"/>
                  </a:lnTo>
                  <a:cubicBezTo>
                    <a:pt x="2458415" y="0"/>
                    <a:pt x="2473914" y="15498"/>
                    <a:pt x="2473914" y="34617"/>
                  </a:cubicBezTo>
                  <a:lnTo>
                    <a:pt x="2473914" y="2170530"/>
                  </a:lnTo>
                  <a:cubicBezTo>
                    <a:pt x="2473914" y="2189648"/>
                    <a:pt x="2458415" y="2205147"/>
                    <a:pt x="2439297" y="2205147"/>
                  </a:cubicBezTo>
                  <a:lnTo>
                    <a:pt x="34617" y="2205147"/>
                  </a:lnTo>
                  <a:cubicBezTo>
                    <a:pt x="15498" y="2205147"/>
                    <a:pt x="0" y="2189648"/>
                    <a:pt x="0" y="2170530"/>
                  </a:cubicBezTo>
                  <a:lnTo>
                    <a:pt x="0" y="34617"/>
                  </a:lnTo>
                  <a:cubicBezTo>
                    <a:pt x="0" y="15498"/>
                    <a:pt x="15498" y="0"/>
                    <a:pt x="34617" y="0"/>
                  </a:cubicBezTo>
                  <a:close/>
                </a:path>
              </a:pathLst>
            </a:custGeom>
            <a:solidFill>
              <a:srgbClr val="FFCE3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2473914" cy="2262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-514876" y="-476841"/>
            <a:ext cx="5252464" cy="5620341"/>
          </a:xfrm>
          <a:custGeom>
            <a:avLst/>
            <a:gdLst/>
            <a:ahLst/>
            <a:cxnLst/>
            <a:rect r="r" b="b" t="t" l="l"/>
            <a:pathLst>
              <a:path h="5620341" w="5252464">
                <a:moveTo>
                  <a:pt x="5252465" y="0"/>
                </a:moveTo>
                <a:lnTo>
                  <a:pt x="0" y="0"/>
                </a:lnTo>
                <a:lnTo>
                  <a:pt x="0" y="5620341"/>
                </a:lnTo>
                <a:lnTo>
                  <a:pt x="5252465" y="5620341"/>
                </a:lnTo>
                <a:lnTo>
                  <a:pt x="525246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905129" y="9040148"/>
            <a:ext cx="7315200" cy="1981754"/>
          </a:xfrm>
          <a:custGeom>
            <a:avLst/>
            <a:gdLst/>
            <a:ahLst/>
            <a:cxnLst/>
            <a:rect r="r" b="b" t="t" l="l"/>
            <a:pathLst>
              <a:path h="1981754" w="7315200">
                <a:moveTo>
                  <a:pt x="0" y="0"/>
                </a:moveTo>
                <a:lnTo>
                  <a:pt x="7315200" y="0"/>
                </a:lnTo>
                <a:lnTo>
                  <a:pt x="7315200" y="1981754"/>
                </a:lnTo>
                <a:lnTo>
                  <a:pt x="0" y="19817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130811" y="-476841"/>
            <a:ext cx="4826211" cy="4220741"/>
          </a:xfrm>
          <a:custGeom>
            <a:avLst/>
            <a:gdLst/>
            <a:ahLst/>
            <a:cxnLst/>
            <a:rect r="r" b="b" t="t" l="l"/>
            <a:pathLst>
              <a:path h="4220741" w="4826211">
                <a:moveTo>
                  <a:pt x="0" y="0"/>
                </a:moveTo>
                <a:lnTo>
                  <a:pt x="4826211" y="0"/>
                </a:lnTo>
                <a:lnTo>
                  <a:pt x="4826211" y="4220741"/>
                </a:lnTo>
                <a:lnTo>
                  <a:pt x="0" y="42207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028700" y="3233716"/>
            <a:ext cx="7417778" cy="8276460"/>
          </a:xfrm>
          <a:custGeom>
            <a:avLst/>
            <a:gdLst/>
            <a:ahLst/>
            <a:cxnLst/>
            <a:rect r="r" b="b" t="t" l="l"/>
            <a:pathLst>
              <a:path h="8276460" w="7417778">
                <a:moveTo>
                  <a:pt x="7417778" y="0"/>
                </a:moveTo>
                <a:lnTo>
                  <a:pt x="0" y="0"/>
                </a:lnTo>
                <a:lnTo>
                  <a:pt x="0" y="8276460"/>
                </a:lnTo>
                <a:lnTo>
                  <a:pt x="7417778" y="8276460"/>
                </a:lnTo>
                <a:lnTo>
                  <a:pt x="7417778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5809230" y="3430608"/>
            <a:ext cx="2431158" cy="1940506"/>
          </a:xfrm>
          <a:custGeom>
            <a:avLst/>
            <a:gdLst/>
            <a:ahLst/>
            <a:cxnLst/>
            <a:rect r="r" b="b" t="t" l="l"/>
            <a:pathLst>
              <a:path h="1940506" w="2431158">
                <a:moveTo>
                  <a:pt x="2431159" y="0"/>
                </a:moveTo>
                <a:lnTo>
                  <a:pt x="0" y="0"/>
                </a:lnTo>
                <a:lnTo>
                  <a:pt x="0" y="1940507"/>
                </a:lnTo>
                <a:lnTo>
                  <a:pt x="2431159" y="1940507"/>
                </a:lnTo>
                <a:lnTo>
                  <a:pt x="2431159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551389" y="3270630"/>
            <a:ext cx="8160829" cy="1127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42"/>
              </a:lnSpc>
            </a:pPr>
            <a:r>
              <a:rPr lang="en-US" sz="8600">
                <a:solidFill>
                  <a:srgbClr val="FFFFFF"/>
                </a:solidFill>
                <a:latin typeface="BM Hanna"/>
                <a:ea typeface="BM Hanna"/>
                <a:cs typeface="BM Hanna"/>
                <a:sym typeface="BM Hanna"/>
              </a:rPr>
              <a:t>POLIMORFISMO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620463" y="4917969"/>
            <a:ext cx="8022681" cy="351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49"/>
              </a:lnSpc>
            </a:pPr>
            <a:r>
              <a:rPr lang="en-US" sz="2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 termo vem do grego e significa "muitas formas". Em POO, polimorfismo se refere à capacidade de diferentes classes de serem tratadas de maneira uniforme através de uma interface comum, permitindo que um único método ou operador funcione de diferentes formas dependendo do contexto.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8024" r="0" b="-10802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918748" y="-626708"/>
            <a:ext cx="4681103" cy="3310817"/>
          </a:xfrm>
          <a:custGeom>
            <a:avLst/>
            <a:gdLst/>
            <a:ahLst/>
            <a:cxnLst/>
            <a:rect r="r" b="b" t="t" l="l"/>
            <a:pathLst>
              <a:path h="3310817" w="4681103">
                <a:moveTo>
                  <a:pt x="0" y="0"/>
                </a:moveTo>
                <a:lnTo>
                  <a:pt x="4681104" y="0"/>
                </a:lnTo>
                <a:lnTo>
                  <a:pt x="4681104" y="3310816"/>
                </a:lnTo>
                <a:lnTo>
                  <a:pt x="0" y="33108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1286914" y="2018689"/>
            <a:ext cx="7978637" cy="9386632"/>
          </a:xfrm>
          <a:custGeom>
            <a:avLst/>
            <a:gdLst/>
            <a:ahLst/>
            <a:cxnLst/>
            <a:rect r="r" b="b" t="t" l="l"/>
            <a:pathLst>
              <a:path h="9386632" w="7978637">
                <a:moveTo>
                  <a:pt x="7978637" y="0"/>
                </a:moveTo>
                <a:lnTo>
                  <a:pt x="0" y="0"/>
                </a:lnTo>
                <a:lnTo>
                  <a:pt x="0" y="9386632"/>
                </a:lnTo>
                <a:lnTo>
                  <a:pt x="7978637" y="9386632"/>
                </a:lnTo>
                <a:lnTo>
                  <a:pt x="7978637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3069909"/>
            <a:ext cx="9393142" cy="7653268"/>
            <a:chOff x="0" y="0"/>
            <a:chExt cx="2473914" cy="20156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73914" cy="2015676"/>
            </a:xfrm>
            <a:custGeom>
              <a:avLst/>
              <a:gdLst/>
              <a:ahLst/>
              <a:cxnLst/>
              <a:rect r="r" b="b" t="t" l="l"/>
              <a:pathLst>
                <a:path h="2015676" w="2473914">
                  <a:moveTo>
                    <a:pt x="34617" y="0"/>
                  </a:moveTo>
                  <a:lnTo>
                    <a:pt x="2439297" y="0"/>
                  </a:lnTo>
                  <a:cubicBezTo>
                    <a:pt x="2458415" y="0"/>
                    <a:pt x="2473914" y="15498"/>
                    <a:pt x="2473914" y="34617"/>
                  </a:cubicBezTo>
                  <a:lnTo>
                    <a:pt x="2473914" y="1981059"/>
                  </a:lnTo>
                  <a:cubicBezTo>
                    <a:pt x="2473914" y="2000177"/>
                    <a:pt x="2458415" y="2015676"/>
                    <a:pt x="2439297" y="2015676"/>
                  </a:cubicBezTo>
                  <a:lnTo>
                    <a:pt x="34617" y="2015676"/>
                  </a:lnTo>
                  <a:cubicBezTo>
                    <a:pt x="15498" y="2015676"/>
                    <a:pt x="0" y="2000177"/>
                    <a:pt x="0" y="1981059"/>
                  </a:cubicBezTo>
                  <a:lnTo>
                    <a:pt x="0" y="34617"/>
                  </a:lnTo>
                  <a:cubicBezTo>
                    <a:pt x="0" y="15498"/>
                    <a:pt x="15498" y="0"/>
                    <a:pt x="34617" y="0"/>
                  </a:cubicBezTo>
                  <a:close/>
                </a:path>
              </a:pathLst>
            </a:custGeom>
            <a:solidFill>
              <a:srgbClr val="FFCE3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2473914" cy="2072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-1286629" y="-431434"/>
            <a:ext cx="5603193" cy="4900247"/>
          </a:xfrm>
          <a:custGeom>
            <a:avLst/>
            <a:gdLst/>
            <a:ahLst/>
            <a:cxnLst/>
            <a:rect r="r" b="b" t="t" l="l"/>
            <a:pathLst>
              <a:path h="4900247" w="5603193">
                <a:moveTo>
                  <a:pt x="5603193" y="0"/>
                </a:moveTo>
                <a:lnTo>
                  <a:pt x="0" y="0"/>
                </a:lnTo>
                <a:lnTo>
                  <a:pt x="0" y="4900247"/>
                </a:lnTo>
                <a:lnTo>
                  <a:pt x="5603193" y="4900247"/>
                </a:lnTo>
                <a:lnTo>
                  <a:pt x="5603193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53695">
            <a:off x="8712103" y="732714"/>
            <a:ext cx="3629027" cy="4674391"/>
          </a:xfrm>
          <a:custGeom>
            <a:avLst/>
            <a:gdLst/>
            <a:ahLst/>
            <a:cxnLst/>
            <a:rect r="r" b="b" t="t" l="l"/>
            <a:pathLst>
              <a:path h="4674391" w="3629027">
                <a:moveTo>
                  <a:pt x="0" y="0"/>
                </a:moveTo>
                <a:lnTo>
                  <a:pt x="3629028" y="0"/>
                </a:lnTo>
                <a:lnTo>
                  <a:pt x="3629028" y="4674391"/>
                </a:lnTo>
                <a:lnTo>
                  <a:pt x="0" y="467439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925338" y="3976945"/>
            <a:ext cx="7599867" cy="844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8"/>
              </a:lnSpc>
            </a:pPr>
            <a:r>
              <a:rPr lang="en-US" sz="6400">
                <a:solidFill>
                  <a:srgbClr val="EFE3D4"/>
                </a:solidFill>
                <a:latin typeface="BM Hanna"/>
                <a:ea typeface="BM Hanna"/>
                <a:cs typeface="BM Hanna"/>
                <a:sym typeface="BM Hanna"/>
              </a:rPr>
              <a:t>ENCAPSULAMENTO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0153" y="5444923"/>
            <a:ext cx="8010236" cy="4318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49"/>
              </a:lnSpc>
            </a:pPr>
            <a:r>
              <a:rPr lang="en-US" sz="28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 encapsulamento refere-se à prática de agrupar dados (atributos) e métodos que operam sobre esses dados em uma única unidade, ou classe, e restringir o acesso direto a alguns dos componentes do objeto. Isso é feito para proteger o estado interno do objeto e para promover uma interface clara e controlada para interagir com ele.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DAGLPv3oTis</dc:identifier>
  <dcterms:modified xsi:type="dcterms:W3CDTF">2011-08-01T06:04:30Z</dcterms:modified>
  <cp:revision>1</cp:revision>
  <dc:title>Orientação a objeto</dc:title>
</cp:coreProperties>
</file>